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8"/>
    <p:restoredTop sz="93565"/>
  </p:normalViewPr>
  <p:slideViewPr>
    <p:cSldViewPr snapToGrid="0">
      <p:cViewPr varScale="1">
        <p:scale>
          <a:sx n="124" d="100"/>
          <a:sy n="124" d="100"/>
        </p:scale>
        <p:origin x="846" y="9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3"/>
        <p:guide pos="218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96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3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152606" y="908050"/>
            <a:ext cx="6661070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6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클래스</a:t>
            </a:r>
            <a:r>
              <a:rPr kumimoji="0" lang="en-US" altLang="ko-KR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,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 </a:t>
            </a:r>
            <a:r>
              <a:rPr kumimoji="0" lang="ko-KR" altLang="en-US" sz="3600" i="1" dirty="0" err="1" smtClean="0">
                <a:latin typeface="Comic Sans MS" panose="030F0702030302020204" pitchFamily="66" charset="0"/>
                <a:ea typeface="HY엽서L" panose="02030600000101010101" pitchFamily="18" charset="-127"/>
              </a:rPr>
              <a:t>메소드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 심층연구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45" y="1782696"/>
            <a:ext cx="6074530" cy="4885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0721" y="1826039"/>
            <a:ext cx="7816850" cy="3746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 class</a:t>
            </a:r>
            <a:r>
              <a:rPr lang="ko-KR" altLang="ko-KR" sz="1600" kern="0">
                <a:latin typeface="맑은 고딕"/>
                <a:ea typeface="굴림"/>
              </a:rPr>
              <a:t> Account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int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regNumber;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String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private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String getName()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return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setName(String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this</a:t>
            </a:r>
            <a:r>
              <a:rPr lang="ko-KR" altLang="ko-KR" sz="1600" kern="0">
                <a:latin typeface="맑은 고딕"/>
                <a:ea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name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getBalance()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return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setBalance(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int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) {	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this</a:t>
            </a:r>
            <a:r>
              <a:rPr lang="ko-KR" altLang="ko-KR" sz="1600" kern="0">
                <a:latin typeface="맑은 고딕"/>
                <a:ea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balance</a:t>
            </a:r>
            <a:r>
              <a:rPr lang="ko-KR" altLang="ko-KR" sz="1600" kern="0">
                <a:latin typeface="맑은 고딕"/>
                <a:ea typeface="굴림"/>
              </a:rPr>
              <a:t>;  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 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90613" y="1130300"/>
            <a:ext cx="7816850" cy="31448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class</a:t>
            </a:r>
            <a:r>
              <a:rPr lang="ko-KR" altLang="ko-KR" sz="1600" kern="0">
                <a:latin typeface="맑은 고딕"/>
                <a:ea typeface="굴림"/>
              </a:rPr>
              <a:t> AccountTest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public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static</a:t>
            </a:r>
            <a:r>
              <a:rPr lang="ko-KR" altLang="ko-KR" sz="1600" kern="0">
                <a:latin typeface="맑은 고딕"/>
                <a:ea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void</a:t>
            </a:r>
            <a:r>
              <a:rPr lang="ko-KR" altLang="ko-KR" sz="1600" kern="0">
                <a:latin typeface="맑은 고딕"/>
                <a:ea typeface="굴림"/>
              </a:rPr>
              <a:t> main(String[]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args</a:t>
            </a:r>
            <a:r>
              <a:rPr lang="ko-KR" altLang="ko-KR" sz="1600" kern="0">
                <a:latin typeface="맑은 고딕"/>
                <a:ea typeface="굴림"/>
              </a:rPr>
              <a:t>) 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Account 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굴림"/>
              </a:rPr>
              <a:t>new</a:t>
            </a:r>
            <a:r>
              <a:rPr lang="ko-KR" altLang="ko-KR" sz="1600" kern="0">
                <a:latin typeface="맑은 고딕"/>
                <a:ea typeface="굴림"/>
              </a:rPr>
              <a:t> Account();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.setName(</a:t>
            </a:r>
            <a:r>
              <a:rPr lang="ko-KR" altLang="ko-KR" sz="1600" kern="0">
                <a:solidFill>
                  <a:srgbClr val="2A00FF"/>
                </a:solidFill>
                <a:latin typeface="맑은 고딕"/>
                <a:ea typeface="굴림"/>
              </a:rPr>
              <a:t>"Tom"</a:t>
            </a:r>
            <a:r>
              <a:rPr lang="ko-KR" altLang="ko-KR" sz="1600" kern="0">
                <a:latin typeface="맑은 고딕"/>
                <a:ea typeface="굴림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맑은 고딕"/>
                <a:ea typeface="굴림"/>
              </a:rPr>
              <a:t>obj</a:t>
            </a:r>
            <a:r>
              <a:rPr lang="ko-KR" altLang="ko-KR" sz="1600" kern="0">
                <a:latin typeface="맑은 고딕"/>
                <a:ea typeface="굴림"/>
              </a:rPr>
              <a:t>.setBalance(100000);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맑은 고딕"/>
                <a:ea typeface="굴림"/>
              </a:rPr>
              <a:t>out</a:t>
            </a:r>
            <a:r>
              <a:rPr lang="ko-KR" altLang="ko-KR" sz="1600" kern="0">
                <a:latin typeface="맑은 고딕"/>
                <a:ea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맑은 고딕"/>
                <a:ea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이름은 "</a:t>
            </a:r>
            <a:r>
              <a:rPr lang="ko-KR" altLang="ko-KR" sz="1600" kern="0">
                <a:latin typeface="굴림"/>
                <a:ea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</a:rPr>
              <a:t>obj</a:t>
            </a:r>
            <a:r>
              <a:rPr lang="ko-KR" altLang="ko-KR" sz="1600" kern="0">
                <a:latin typeface="굴림"/>
                <a:ea typeface="굴림"/>
              </a:rPr>
              <a:t>.getName() + 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" 통장 잔고는 "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				+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</a:rPr>
              <a:t>obj</a:t>
            </a:r>
            <a:r>
              <a:rPr lang="ko-KR" altLang="ko-KR" sz="1600" kern="0">
                <a:latin typeface="굴림"/>
                <a:ea typeface="굴림"/>
              </a:rPr>
              <a:t>.getBalance() + 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</a:rPr>
              <a:t>"입니다."</a:t>
            </a:r>
            <a:r>
              <a:rPr lang="ko-KR" altLang="ko-KR" sz="1600" kern="0">
                <a:latin typeface="굴림"/>
                <a:ea typeface="굴림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	}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굴림"/>
                <a:ea typeface="굴림"/>
              </a:rPr>
              <a:t>}</a:t>
            </a:r>
          </a:p>
        </p:txBody>
      </p:sp>
      <p:sp>
        <p:nvSpPr>
          <p:cNvPr id="11431" name="Rectangle 3"/>
          <p:cNvSpPr txBox="1">
            <a:spLocks noChangeArrowheads="1"/>
          </p:cNvSpPr>
          <p:nvPr/>
        </p:nvSpPr>
        <p:spPr>
          <a:xfrm>
            <a:off x="1083468" y="4836909"/>
            <a:ext cx="7871584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이름은 Tom 통장 잔고는 100000입니다.</a:t>
            </a:r>
          </a:p>
        </p:txBody>
      </p:sp>
      <p:pic>
        <p:nvPicPr>
          <p:cNvPr id="11432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743" y="4665679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접근자는 왜 사용하는가</a:t>
            </a:r>
            <a:r>
              <a:rPr lang="en-US" altLang="ko-KR" sz="3600"/>
              <a:t>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접근자와 설정자를 사용해야만 나중에 클래스를 업그레이드할 때 편하다.</a:t>
            </a:r>
          </a:p>
          <a:p>
            <a:pPr eaLnBrk="1" hangingPunct="1">
              <a:defRPr lang="ko-KR" altLang="en-US"/>
            </a:pPr>
            <a:r>
              <a:rPr lang="ko-KR" altLang="en-US"/>
              <a:t>접근자에서 매개 변수를 통하여 잘못된 값이 넘어오는 경우, 이를 사전에 차단할 수 있다.</a:t>
            </a:r>
          </a:p>
          <a:p>
            <a:pPr eaLnBrk="1" hangingPunct="1">
              <a:defRPr lang="ko-KR" altLang="en-US"/>
            </a:pPr>
            <a:r>
              <a:rPr lang="ko-KR" altLang="en-US"/>
              <a:t>필요할 때마다 필드값을 계산하여 반환할 수 있다. </a:t>
            </a:r>
          </a:p>
          <a:p>
            <a:pPr eaLnBrk="1" hangingPunct="1">
              <a:defRPr lang="ko-KR" altLang="en-US"/>
            </a:pPr>
            <a:r>
              <a:rPr lang="ko-KR" altLang="en-US"/>
              <a:t>접근자만을 제공하면 자동적으로 읽기만 가능한 필드를 만들 수 있다.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설정자는 변수의 값을 변경하려는 외부의 시도를 주의 깊게 검사할 수 있다.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접근자와 설정자의 장점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63575" y="2969039"/>
            <a:ext cx="7816850" cy="217577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public void</a:t>
            </a:r>
            <a:r>
              <a:rPr lang="ko-KR" altLang="ko-KR" sz="1600" kern="0">
                <a:latin typeface="맑은 고딕"/>
                <a:ea typeface="굴림체"/>
              </a:rPr>
              <a:t> setAge(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int</a:t>
            </a:r>
            <a:r>
              <a:rPr lang="ko-KR" altLang="ko-KR" sz="1600" kern="0">
                <a:latin typeface="맑은 고딕"/>
                <a:ea typeface="굴림체"/>
              </a:rPr>
              <a:t> age)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{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if</a:t>
            </a:r>
            <a:r>
              <a:rPr lang="ko-KR" altLang="ko-KR" sz="1600" kern="0">
                <a:latin typeface="맑은 고딕"/>
                <a:ea typeface="굴림체"/>
              </a:rPr>
              <a:t>( age &lt; 0 )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	this.age = 0;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맑은 고딕"/>
                <a:ea typeface="휴먼명조"/>
              </a:rPr>
              <a:t>else 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휴먼명조"/>
              </a:rPr>
              <a:t>		</a:t>
            </a:r>
            <a:r>
              <a:rPr lang="ko-KR" altLang="ko-KR" sz="1600" kern="0">
                <a:latin typeface="맑은 고딕"/>
                <a:ea typeface="굴림체"/>
              </a:rPr>
              <a:t>this.age = age;</a:t>
            </a:r>
          </a:p>
          <a:p>
            <a:pPr marL="127000" indent="0">
              <a:spcBef>
                <a:spcPct val="0"/>
              </a:spcBef>
              <a:spcAft>
                <a:spcPct val="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맑은 고딕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만약 인덱스가 배열의 크기를 벗어나게 되면 실행 오류가 발생한다. 따라서 실행 오류를 발생하지 않는 안전한 배열을 작성하여 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/>
              <a:t>안전한 배열 만들기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542761" y="3238500"/>
            <a:ext cx="3133145" cy="15516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469" y="917590"/>
            <a:ext cx="7739062" cy="58151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600">
                <a:solidFill>
                  <a:srgbClr val="7F0055"/>
                </a:solidFill>
                <a:ea typeface="휴먼명조"/>
              </a:rPr>
              <a:t>public class</a:t>
            </a:r>
            <a:r>
              <a:rPr lang="en-US" altLang="en-US" sz="1600">
                <a:ea typeface="휴먼명조"/>
              </a:rPr>
              <a:t> SafeArray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private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a</a:t>
            </a:r>
            <a:r>
              <a:rPr lang="en-US" altLang="en-US" sz="1600">
                <a:ea typeface="휴먼명조"/>
              </a:rPr>
              <a:t>[];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public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length</a:t>
            </a:r>
            <a:r>
              <a:rPr lang="en-US" altLang="en-US" sz="1600">
                <a:ea typeface="휴먼명조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  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public</a:t>
            </a:r>
            <a:r>
              <a:rPr lang="en-US" altLang="en-US" sz="1600">
                <a:ea typeface="휴먼명조"/>
              </a:rPr>
              <a:t> SafeArray(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size</a:t>
            </a:r>
            <a:r>
              <a:rPr lang="en-US" altLang="en-US" sz="1600">
                <a:ea typeface="휴먼명조"/>
              </a:rPr>
              <a:t>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a</a:t>
            </a:r>
            <a:r>
              <a:rPr lang="en-US" altLang="en-US" sz="1600">
                <a:ea typeface="휴먼명조"/>
              </a:rPr>
              <a:t> =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new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[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size</a:t>
            </a:r>
            <a:r>
              <a:rPr lang="en-US" altLang="en-US" sz="1600">
                <a:ea typeface="휴먼명조"/>
              </a:rPr>
              <a:t>];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length</a:t>
            </a:r>
            <a:r>
              <a:rPr lang="en-US" altLang="en-US" sz="1600">
                <a:ea typeface="휴먼명조"/>
              </a:rPr>
              <a:t> =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size</a:t>
            </a:r>
            <a:r>
              <a:rPr lang="en-US" altLang="en-US" sz="1600">
                <a:ea typeface="휴먼명조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  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public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get(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if</a:t>
            </a:r>
            <a:r>
              <a:rPr lang="en-US" altLang="en-US" sz="1600">
                <a:ea typeface="휴먼명조"/>
              </a:rPr>
              <a:t> (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 &gt;= 0 &amp;&amp;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 &lt; 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length</a:t>
            </a:r>
            <a:r>
              <a:rPr lang="en-US" altLang="en-US" sz="1600">
                <a:ea typeface="휴먼명조"/>
              </a:rPr>
              <a:t>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return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a</a:t>
            </a:r>
            <a:r>
              <a:rPr lang="en-US" altLang="en-US" sz="1600">
                <a:ea typeface="휴먼명조"/>
              </a:rPr>
              <a:t>[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];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return</a:t>
            </a:r>
            <a:r>
              <a:rPr lang="en-US" altLang="en-US" sz="1600">
                <a:ea typeface="휴먼명조"/>
              </a:rPr>
              <a:t> -1;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  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public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void</a:t>
            </a:r>
            <a:r>
              <a:rPr lang="en-US" altLang="en-US" sz="1600">
                <a:ea typeface="휴먼명조"/>
              </a:rPr>
              <a:t> put(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,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int</a:t>
            </a:r>
            <a:r>
              <a:rPr lang="en-US" altLang="en-US" sz="1600">
                <a:ea typeface="휴먼명조"/>
              </a:rPr>
              <a:t>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value</a:t>
            </a:r>
            <a:r>
              <a:rPr lang="en-US" altLang="en-US" sz="1600">
                <a:ea typeface="휴먼명조"/>
              </a:rPr>
              <a:t>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if</a:t>
            </a:r>
            <a:r>
              <a:rPr lang="en-US" altLang="en-US" sz="1600">
                <a:ea typeface="휴먼명조"/>
              </a:rPr>
              <a:t> (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 &gt;= 0 &amp;&amp;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 &lt; 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length</a:t>
            </a:r>
            <a:r>
              <a:rPr lang="en-US" altLang="en-US" sz="1600">
                <a:ea typeface="휴먼명조"/>
              </a:rPr>
              <a:t>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	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a</a:t>
            </a:r>
            <a:r>
              <a:rPr lang="en-US" altLang="en-US" sz="1600">
                <a:ea typeface="휴먼명조"/>
              </a:rPr>
              <a:t>[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index</a:t>
            </a:r>
            <a:r>
              <a:rPr lang="en-US" altLang="en-US" sz="1600">
                <a:ea typeface="휴먼명조"/>
              </a:rPr>
              <a:t>] = </a:t>
            </a:r>
            <a:r>
              <a:rPr lang="en-US" altLang="en-US" sz="1600">
                <a:solidFill>
                  <a:srgbClr val="6A3E3E"/>
                </a:solidFill>
                <a:ea typeface="휴먼명조"/>
              </a:rPr>
              <a:t>value</a:t>
            </a:r>
            <a:r>
              <a:rPr lang="en-US" altLang="en-US" sz="1600">
                <a:ea typeface="휴먼명조"/>
              </a:rPr>
              <a:t>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} </a:t>
            </a:r>
            <a:r>
              <a:rPr lang="en-US" altLang="en-US" sz="1600">
                <a:solidFill>
                  <a:srgbClr val="7F0055"/>
                </a:solidFill>
                <a:ea typeface="휴먼명조"/>
              </a:rPr>
              <a:t>else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ea typeface="휴먼명조"/>
              </a:rPr>
              <a:t>			System.</a:t>
            </a:r>
            <a:r>
              <a:rPr lang="en-US" altLang="en-US" sz="1600">
                <a:solidFill>
                  <a:srgbClr val="0000C0"/>
                </a:solidFill>
                <a:ea typeface="휴먼명조"/>
              </a:rPr>
              <a:t>out</a:t>
            </a:r>
            <a:r>
              <a:rPr lang="en-US" altLang="en-US" sz="1600">
                <a:ea typeface="휴먼명조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ea typeface="휴먼명조"/>
              </a:rPr>
              <a:t>"</a:t>
            </a:r>
            <a:r>
              <a:rPr lang="en-US" altLang="en-US" sz="1600">
                <a:solidFill>
                  <a:srgbClr val="2A00FF"/>
                </a:solidFill>
                <a:latin typeface="휴먼명조"/>
                <a:ea typeface="휴먼명조"/>
              </a:rPr>
              <a:t>잘못된 인덱스 "</a:t>
            </a:r>
            <a:r>
              <a:rPr lang="en-US" altLang="en-US" sz="1600">
                <a:latin typeface="휴먼명조"/>
                <a:ea typeface="휴먼명조"/>
              </a:rPr>
              <a:t> + </a:t>
            </a:r>
            <a:r>
              <a:rPr lang="en-US" altLang="en-US" sz="1600">
                <a:solidFill>
                  <a:srgbClr val="6A3E3E"/>
                </a:solidFill>
                <a:latin typeface="휴먼명조"/>
                <a:ea typeface="휴먼명조"/>
              </a:rPr>
              <a:t>index</a:t>
            </a:r>
            <a:r>
              <a:rPr lang="en-US" altLang="en-US" sz="1600">
                <a:latin typeface="휴먼명조"/>
                <a:ea typeface="휴먼명조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휴먼명조"/>
                <a:ea typeface="휴먼명조"/>
              </a:rPr>
              <a:t>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휴먼명조"/>
                <a:ea typeface="휴먼명조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SOLUTION</a:t>
            </a:r>
            <a:r>
              <a:rPr lang="ko-KR" altLang="en-US" sz="360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468" y="2499568"/>
            <a:ext cx="7739062" cy="28334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600">
                <a:latin typeface="Century Schoolbook"/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1600">
                <a:latin typeface="Century Schoolbook"/>
                <a:ea typeface="휴먼명조"/>
              </a:rPr>
              <a:t> SafeArrayTest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en-US" altLang="en-US" sz="1600">
                <a:latin typeface="Century Schoolbook"/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en-US" altLang="en-US" sz="1600">
                <a:latin typeface="Century Schoolbook"/>
                <a:ea typeface="휴먼명조"/>
              </a:rPr>
              <a:t> 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en-US" altLang="en-US" sz="1600">
                <a:latin typeface="Century Schoolbook"/>
                <a:ea typeface="휴먼명조"/>
              </a:rPr>
              <a:t> main(String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en-US" altLang="en-US" sz="1600">
                <a:latin typeface="Century Schoolbook"/>
                <a:ea typeface="휴먼명조"/>
              </a:rPr>
              <a:t>[])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	SafeArray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array</a:t>
            </a:r>
            <a:r>
              <a:rPr lang="en-US" altLang="en-US" sz="1600">
                <a:latin typeface="Century Schoolbook"/>
                <a:ea typeface="휴먼명조"/>
              </a:rPr>
              <a:t> = 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en-US" altLang="en-US" sz="1600">
                <a:latin typeface="Century Schoolbook"/>
                <a:ea typeface="휴먼명조"/>
              </a:rPr>
              <a:t> SafeArray(3);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  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	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for</a:t>
            </a:r>
            <a:r>
              <a:rPr lang="en-US" altLang="en-US" sz="1600">
                <a:latin typeface="Century Schoolbook"/>
                <a:ea typeface="휴먼명조"/>
              </a:rPr>
              <a:t> (</a:t>
            </a:r>
            <a:r>
              <a:rPr lang="en-US" altLang="en-US" sz="160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en-US" altLang="en-US" sz="1600">
                <a:latin typeface="Century Schoolbook"/>
                <a:ea typeface="휴먼명조"/>
              </a:rPr>
              <a:t>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600">
                <a:latin typeface="Century Schoolbook"/>
                <a:ea typeface="휴먼명조"/>
              </a:rPr>
              <a:t> = 0;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600">
                <a:latin typeface="Century Schoolbook"/>
                <a:ea typeface="휴먼명조"/>
              </a:rPr>
              <a:t> &lt; (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array</a:t>
            </a:r>
            <a:r>
              <a:rPr lang="en-US" altLang="en-US" sz="1600">
                <a:latin typeface="Century Schoolbook"/>
                <a:ea typeface="휴먼명조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entury Schoolbook"/>
                <a:ea typeface="휴먼명조"/>
              </a:rPr>
              <a:t>length</a:t>
            </a:r>
            <a:r>
              <a:rPr lang="en-US" altLang="en-US" sz="1600">
                <a:latin typeface="Century Schoolbook"/>
                <a:ea typeface="휴먼명조"/>
              </a:rPr>
              <a:t> + 1);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600">
                <a:latin typeface="Century Schoolbook"/>
                <a:ea typeface="휴먼명조"/>
              </a:rPr>
              <a:t>++) {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		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array</a:t>
            </a:r>
            <a:r>
              <a:rPr lang="en-US" altLang="en-US" sz="1600">
                <a:latin typeface="Century Schoolbook"/>
                <a:ea typeface="휴먼명조"/>
              </a:rPr>
              <a:t>.put(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600">
                <a:latin typeface="Century Schoolbook"/>
                <a:ea typeface="휴먼명조"/>
              </a:rPr>
              <a:t>, </a:t>
            </a:r>
            <a:r>
              <a:rPr lang="en-US" altLang="en-US" sz="1600">
                <a:solidFill>
                  <a:srgbClr val="6A3E3E"/>
                </a:solidFill>
                <a:latin typeface="Century Schoolbook"/>
                <a:ea typeface="휴먼명조"/>
              </a:rPr>
              <a:t>i</a:t>
            </a:r>
            <a:r>
              <a:rPr lang="en-US" altLang="en-US" sz="1600">
                <a:latin typeface="Century Schoolbook"/>
                <a:ea typeface="휴먼명조"/>
              </a:rPr>
              <a:t> * 10);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	}</a:t>
            </a:r>
          </a:p>
          <a:p>
            <a:pPr marL="127000" indent="0" latinLnBrk="0">
              <a:buNone/>
              <a:defRPr lang="ko-KR" altLang="en-US"/>
            </a:pPr>
            <a:r>
              <a:rPr lang="en-US" altLang="en-US" sz="1600">
                <a:latin typeface="Century Schoolbook"/>
                <a:ea typeface="휴먼명조"/>
              </a:rPr>
              <a:t>}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702469" y="6071018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en-US" altLang="en-US" sz="1600" i="1">
                <a:latin typeface="굴림"/>
                <a:ea typeface="굴림"/>
              </a:rPr>
              <a:t>잘못된 인덱스 3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4" y="5899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생성자</a:t>
            </a:r>
            <a:r>
              <a:rPr lang="en-US" altLang="ko-KR"/>
              <a:t>(contructor): </a:t>
            </a:r>
            <a:r>
              <a:rPr lang="ko-KR" altLang="en-US"/>
              <a:t>객체가 생성될 때에 필드에게 초기값을 제공하고 필요한 초기화 절차를 실행하는 메소드</a:t>
            </a:r>
          </a:p>
        </p:txBody>
      </p:sp>
      <p:pic>
        <p:nvPicPr>
          <p:cNvPr id="6149" name="그림 61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12" y="2838863"/>
            <a:ext cx="8410575" cy="2952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생성자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82695"/>
            <a:ext cx="9144000" cy="29079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0938" y="2488648"/>
            <a:ext cx="7739062" cy="19526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public class</a:t>
            </a: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 counter;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MyCounter()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	counter =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Times New Roman"/>
                <a:ea typeface="휴먼명조"/>
                <a:cs typeface="Times New Roman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접근 제어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클래스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변수나</a:t>
            </a:r>
            <a:r>
              <a:rPr lang="en-US" altLang="ko-KR" dirty="0"/>
              <a:t> </a:t>
            </a:r>
            <a:r>
              <a:rPr lang="en-US" altLang="ko-KR" dirty="0" err="1"/>
              <a:t>메소드들을</a:t>
            </a:r>
            <a:r>
              <a:rPr lang="en-US" altLang="ko-KR" dirty="0"/>
              <a:t> </a:t>
            </a:r>
            <a:r>
              <a:rPr lang="en-US" altLang="ko-KR" dirty="0" err="1" smtClean="0"/>
              <a:t>누구나</a:t>
            </a:r>
            <a:r>
              <a:rPr lang="en-US" altLang="ko-KR" dirty="0" smtClean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smtClean="0"/>
              <a:t>있</a:t>
            </a:r>
            <a:r>
              <a:rPr lang="ko-KR" altLang="en-US" dirty="0" smtClean="0"/>
              <a:t>게 하면 어떻게 될까</a:t>
            </a:r>
            <a:r>
              <a:rPr lang="en-US" altLang="ko-KR" dirty="0" smtClean="0"/>
              <a:t>? -&gt; </a:t>
            </a:r>
            <a:r>
              <a:rPr lang="en-US" altLang="ko-KR" dirty="0" err="1" smtClean="0"/>
              <a:t>많은</a:t>
            </a:r>
            <a:r>
              <a:rPr lang="en-US" altLang="ko-KR" dirty="0" smtClean="0"/>
              <a:t> </a:t>
            </a:r>
            <a:r>
              <a:rPr lang="en-US" altLang="ko-KR" dirty="0" err="1"/>
              <a:t>문제가</a:t>
            </a:r>
            <a:r>
              <a:rPr lang="en-US" altLang="ko-KR" dirty="0"/>
              <a:t> </a:t>
            </a:r>
            <a:r>
              <a:rPr lang="en-US" altLang="ko-KR" dirty="0" err="1"/>
              <a:t>발생할</a:t>
            </a:r>
            <a:r>
              <a:rPr lang="en-US" altLang="ko-KR" dirty="0"/>
              <a:t> </a:t>
            </a:r>
            <a:r>
              <a:rPr lang="en-US" altLang="ko-KR" dirty="0" err="1"/>
              <a:t>것이다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국가 기밀 서류를 누구나 보도록 방치하면 어떻게 될까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1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7003" y="1809474"/>
            <a:ext cx="7739062" cy="2797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args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"객체 1의 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 = "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"객체 2의 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 = "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1의 counter = 1 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2의 counter = 1</a:t>
            </a:r>
          </a:p>
        </p:txBody>
      </p:sp>
      <p:pic>
        <p:nvPicPr>
          <p:cNvPr id="7172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매개변수를 가지는 생성자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50938" y="2488648"/>
            <a:ext cx="7739062" cy="22591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class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counter;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MyCounter(</a:t>
            </a:r>
            <a:r>
              <a:rPr lang="ko-KR" altLang="ko-KR" sz="1600" b="1" kern="0">
                <a:solidFill>
                  <a:srgbClr val="7F0055"/>
                </a:solidFill>
                <a:latin typeface="Times New Roman"/>
                <a:ea typeface="휴먼명조"/>
                <a:cs typeface="Times New Roman"/>
              </a:rPr>
              <a:t>int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Times New Roman"/>
                <a:ea typeface="휴먼명조"/>
                <a:cs typeface="Times New Roman"/>
              </a:rPr>
              <a:t>value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	counter = </a:t>
            </a:r>
            <a:r>
              <a:rPr lang="ko-KR" altLang="ko-KR" sz="1600" b="1" kern="0">
                <a:solidFill>
                  <a:srgbClr val="6A3E3E"/>
                </a:solidFill>
                <a:latin typeface="Times New Roman"/>
                <a:ea typeface="휴먼명조"/>
                <a:cs typeface="Times New Roman"/>
              </a:rPr>
              <a:t>value</a:t>
            </a: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Times New Roman"/>
                <a:ea typeface="휴먼명조"/>
                <a:cs typeface="Times New Roman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생성자의 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77003" y="1809474"/>
            <a:ext cx="7739062" cy="2797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MyCounter(100);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MyCounter(200);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객체 1의 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 = "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obj1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"객체 2의 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counter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 = "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obj2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.counter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}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1의 counter = 100 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객체 2의 counter = 200</a:t>
            </a:r>
          </a:p>
        </p:txBody>
      </p:sp>
      <p:pic>
        <p:nvPicPr>
          <p:cNvPr id="7172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84721"/>
            <a:ext cx="9144000" cy="30885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생성자를</a:t>
            </a:r>
            <a:r>
              <a:rPr lang="en-US" altLang="ko-KR"/>
              <a:t> </a:t>
            </a:r>
            <a:r>
              <a:rPr lang="ko-KR" altLang="en-US"/>
              <a:t>추가해보자.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en-US" altLang="en-US" sz="3200">
                <a:latin typeface="HY엽서M"/>
                <a:ea typeface="HY엽서M"/>
              </a:rPr>
              <a:t>Television 생성자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8" y="2455516"/>
            <a:ext cx="7739062" cy="35678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en-US" altLang="en-US" sz="1600" kern="0">
                <a:latin typeface="Century Schoolbook"/>
                <a:ea typeface="휴먼명조"/>
                <a:cs typeface="굴림"/>
              </a:rPr>
              <a:t> Television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 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channel</a:t>
            </a:r>
            <a:r>
              <a:rPr lang="en-US" altLang="en-US" sz="1600" kern="0">
                <a:latin typeface="Century Schoolbook"/>
                <a:cs typeface="굴림"/>
              </a:rPr>
              <a:t>; 	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채널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volume</a:t>
            </a:r>
            <a:r>
              <a:rPr lang="en-US" altLang="en-US" sz="1600" kern="0">
                <a:latin typeface="Century Schoolbook"/>
                <a:cs typeface="굴림"/>
              </a:rPr>
              <a:t>; 	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볼륨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boolean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onOff</a:t>
            </a:r>
            <a:r>
              <a:rPr lang="en-US" altLang="en-US" sz="1600" kern="0">
                <a:latin typeface="Century Schoolbook"/>
                <a:cs typeface="굴림"/>
              </a:rPr>
              <a:t>; 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전원 상태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  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void</a:t>
            </a:r>
            <a:r>
              <a:rPr lang="en-US" altLang="en-US" sz="1600" kern="0">
                <a:latin typeface="Century Schoolbook"/>
                <a:cs typeface="굴림"/>
              </a:rPr>
              <a:t> print()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	System.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out</a:t>
            </a:r>
            <a:r>
              <a:rPr lang="en-US" altLang="en-US" sz="1600" kern="0">
                <a:latin typeface="Century Schoolbook"/>
                <a:cs typeface="굴림"/>
              </a:rPr>
              <a:t>.println(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"채널은 "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channel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"이고 볼륨은 "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volume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"입니다."</a:t>
            </a:r>
            <a:r>
              <a:rPr lang="en-US" altLang="en-US" sz="1600" kern="0">
                <a:latin typeface="Century Schoolbook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411907"/>
            <a:ext cx="7739062" cy="48930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public class</a:t>
            </a:r>
            <a:r>
              <a:rPr lang="en-US" altLang="en-US" sz="1600" kern="0">
                <a:latin typeface="Century Schoolbook"/>
                <a:cs typeface="굴림"/>
              </a:rPr>
              <a:t> Television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 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channel</a:t>
            </a:r>
            <a:r>
              <a:rPr lang="en-US" altLang="en-US" sz="1600" kern="0">
                <a:latin typeface="Century Schoolbook"/>
                <a:cs typeface="굴림"/>
              </a:rPr>
              <a:t>; 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채널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volume</a:t>
            </a:r>
            <a:r>
              <a:rPr lang="en-US" altLang="en-US" sz="1600" kern="0">
                <a:latin typeface="Century Schoolbook"/>
                <a:cs typeface="굴림"/>
              </a:rPr>
              <a:t>; 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볼륨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boolean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onOff</a:t>
            </a:r>
            <a:r>
              <a:rPr lang="en-US" altLang="en-US" sz="1600" kern="0">
                <a:latin typeface="Century Schoolbook"/>
                <a:cs typeface="굴림"/>
              </a:rPr>
              <a:t>; </a:t>
            </a:r>
            <a:r>
              <a:rPr lang="en-US" altLang="en-US" sz="1600" kern="0">
                <a:solidFill>
                  <a:srgbClr val="3F7F5F"/>
                </a:solidFill>
                <a:latin typeface="Century Schoolbook"/>
                <a:cs typeface="굴림"/>
              </a:rPr>
              <a:t>// 전원 상태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Television(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c</a:t>
            </a:r>
            <a:r>
              <a:rPr lang="en-US" altLang="en-US" sz="1600" kern="0">
                <a:latin typeface="Century Schoolbook"/>
                <a:cs typeface="굴림"/>
              </a:rPr>
              <a:t>,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v</a:t>
            </a:r>
            <a:r>
              <a:rPr lang="en-US" altLang="en-US" sz="1600" kern="0">
                <a:latin typeface="Century Schoolbook"/>
                <a:cs typeface="굴림"/>
              </a:rPr>
              <a:t>, 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boolean</a:t>
            </a:r>
            <a:r>
              <a:rPr lang="en-US" altLang="en-US" sz="1600" kern="0">
                <a:latin typeface="Century Schoolbook"/>
                <a:cs typeface="굴림"/>
              </a:rPr>
              <a:t>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o</a:t>
            </a:r>
            <a:r>
              <a:rPr lang="en-US" altLang="en-US" sz="1600" kern="0">
                <a:latin typeface="Century Schoolbook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	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channel</a:t>
            </a:r>
            <a:r>
              <a:rPr lang="en-US" altLang="en-US" sz="1600" kern="0">
                <a:latin typeface="Century Schoolbook"/>
                <a:cs typeface="굴림"/>
              </a:rPr>
              <a:t> =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c</a:t>
            </a:r>
            <a:r>
              <a:rPr lang="en-US" altLang="en-US" sz="1600" kern="0">
                <a:latin typeface="Century Schoolbook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	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volume</a:t>
            </a:r>
            <a:r>
              <a:rPr lang="en-US" altLang="en-US" sz="1600" kern="0">
                <a:latin typeface="Century Schoolbook"/>
                <a:cs typeface="굴림"/>
              </a:rPr>
              <a:t> =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v</a:t>
            </a:r>
            <a:r>
              <a:rPr lang="en-US" altLang="en-US" sz="1600" kern="0">
                <a:latin typeface="Century Schoolbook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	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onOff</a:t>
            </a:r>
            <a:r>
              <a:rPr lang="en-US" altLang="en-US" sz="1600" kern="0">
                <a:latin typeface="Century Schoolbook"/>
                <a:cs typeface="굴림"/>
              </a:rPr>
              <a:t> = </a:t>
            </a:r>
            <a:r>
              <a:rPr lang="en-US" altLang="en-US" sz="1600" kern="0">
                <a:solidFill>
                  <a:srgbClr val="6A3E3E"/>
                </a:solidFill>
                <a:latin typeface="Century Schoolbook"/>
                <a:cs typeface="굴림"/>
              </a:rPr>
              <a:t>o</a:t>
            </a:r>
            <a:r>
              <a:rPr lang="en-US" altLang="en-US" sz="1600" kern="0">
                <a:latin typeface="Century Schoolbook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</a:t>
            </a:r>
            <a:r>
              <a:rPr lang="en-US" altLang="en-US" sz="1600" kern="0">
                <a:solidFill>
                  <a:srgbClr val="7F0055"/>
                </a:solidFill>
                <a:latin typeface="Century Schoolbook"/>
                <a:cs typeface="굴림"/>
              </a:rPr>
              <a:t>void</a:t>
            </a:r>
            <a:r>
              <a:rPr lang="en-US" altLang="en-US" sz="1600" kern="0">
                <a:latin typeface="Century Schoolbook"/>
                <a:cs typeface="굴림"/>
              </a:rPr>
              <a:t> print()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	System.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out</a:t>
            </a:r>
            <a:r>
              <a:rPr lang="en-US" altLang="en-US" sz="1600" kern="0">
                <a:latin typeface="Century Schoolbook"/>
                <a:cs typeface="굴림"/>
              </a:rPr>
              <a:t>.println(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"채널은 "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channel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"이고 볼륨은 "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0000C0"/>
                </a:solidFill>
                <a:latin typeface="Century Schoolbook"/>
                <a:cs typeface="굴림"/>
              </a:rPr>
              <a:t>volume</a:t>
            </a:r>
            <a:r>
              <a:rPr lang="en-US" altLang="en-US" sz="1600" kern="0">
                <a:latin typeface="Century Schoolbook"/>
                <a:cs typeface="굴림"/>
              </a:rPr>
              <a:t> + </a:t>
            </a:r>
            <a:r>
              <a:rPr lang="en-US" altLang="en-US" sz="1600" kern="0">
                <a:solidFill>
                  <a:srgbClr val="2A00FF"/>
                </a:solidFill>
                <a:latin typeface="Century Schoolbook"/>
                <a:cs typeface="굴림"/>
              </a:rPr>
              <a:t>"입니다."</a:t>
            </a:r>
            <a:r>
              <a:rPr lang="en-US" altLang="en-US" sz="1600" kern="0">
                <a:latin typeface="Century Schoolbook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kern="0">
                <a:latin typeface="Century Schoolbook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411907"/>
            <a:ext cx="7739062" cy="26153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TelevisionTest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en-US" altLang="en-US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	Television </a:t>
            </a:r>
            <a:r>
              <a:rPr lang="en-US" altLang="en-US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myTv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Television(7, 10,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true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en-US" altLang="en-US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myTv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.print();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	Television </a:t>
            </a:r>
            <a:r>
              <a:rPr lang="en-US" altLang="en-US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yourTv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 Television(11, 20, </a:t>
            </a:r>
            <a:r>
              <a:rPr lang="en-US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true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en-US" altLang="en-US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yourTv</a:t>
            </a: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.print();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en-US" altLang="en-US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54155"/>
            <a:ext cx="9144000" cy="42098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en-US" altLang="ko-KR" sz="3200">
                <a:latin typeface="HY엽서M"/>
                <a:ea typeface="HY엽서M"/>
              </a:rPr>
              <a:t>Box </a:t>
            </a:r>
            <a:r>
              <a:rPr lang="ko-KR" altLang="en-US" sz="3200">
                <a:latin typeface="HY엽서M"/>
                <a:ea typeface="HY엽서M"/>
              </a:rPr>
              <a:t>클래스</a:t>
            </a:r>
            <a:r>
              <a:rPr lang="en-US" altLang="ko-KR" sz="3200">
                <a:latin typeface="HY엽서M"/>
                <a:ea typeface="HY엽서M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79780"/>
            <a:ext cx="9144000" cy="30984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196559"/>
            <a:ext cx="7739062" cy="50835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 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 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 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 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getVolume()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접근 제어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접근 제어</a:t>
            </a:r>
            <a:r>
              <a:rPr lang="en-US" altLang="ko-KR" smtClean="0"/>
              <a:t>(access control): </a:t>
            </a:r>
            <a:r>
              <a:rPr lang="ko-KR" altLang="en-US" smtClean="0"/>
              <a:t>다른 클래스가 특정한 필드나 메소드에 접근하는 것을 제어하는 것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594162"/>
            <a:ext cx="5781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1428473"/>
            <a:ext cx="7739062" cy="26153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Box(20, 20, 30);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</a:t>
            </a:r>
            <a:r>
              <a:rPr lang="ko-KR" altLang="ko-KR" sz="1600" b="1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상자의 부피는 "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b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.getVolume() + </a:t>
            </a:r>
            <a:r>
              <a:rPr lang="ko-KR" altLang="ko-KR" sz="1600" b="1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"입니다"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663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상자의 부피는 12000입니다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메소드처럼 생성자도 오버로딩될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생성자 오버로딩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7280" y="2950264"/>
            <a:ext cx="2179983" cy="21613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848690"/>
            <a:ext cx="7739062" cy="59200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Student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Student()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100;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"New Student"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18;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Student(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String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"Student [number="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number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name="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age="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age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메소드나 생성자에서 this는 현재 객체를 나타낸다.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this로 현재 객체 나타내기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1860" y="2990022"/>
            <a:ext cx="7739062" cy="3054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this()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494733"/>
            <a:ext cx="7739062" cy="52740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Rectangle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(0, 0, 1,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(0, 0,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Rectangle(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...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8565" y="1860719"/>
            <a:ext cx="6857586" cy="43512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en-US" altLang="ko-KR" sz="3200">
                <a:latin typeface="HY엽서M"/>
                <a:ea typeface="HY엽서M"/>
              </a:rPr>
              <a:t>날짜를 나타내는 Date 클래스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2910" y="3130955"/>
            <a:ext cx="5563961" cy="22840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856972"/>
            <a:ext cx="7739062" cy="59117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바탕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바탕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바탕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바탕"/>
                <a:cs typeface="굴림"/>
              </a:rPr>
              <a:t> Date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바탕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month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day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Date() {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기본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(1900,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"1월"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"1월"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String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month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month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month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휴먼명조"/>
                <a:cs typeface="굴림"/>
              </a:rPr>
              <a:t>// this는 현재 객체를 가리킨다.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day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"Date [year="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year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month="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month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day="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day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1428473"/>
            <a:ext cx="7739062" cy="26153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Date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date1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Date(2015,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"8월"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10);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Date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date2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Date(2020);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Date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date3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Date();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date1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date2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date3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휴먼명조"/>
              </a:rPr>
              <a:t>Date [year=2015, month=8</a:t>
            </a:r>
            <a:r>
              <a:rPr lang="ko-KR" altLang="ko-KR" sz="1600" i="1">
                <a:solidFill>
                  <a:schemeClr val="tx1"/>
                </a:solidFill>
                <a:latin typeface="휴먼명조"/>
                <a:ea typeface="휴먼명조"/>
              </a:rPr>
              <a:t>월, day=10]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휴먼명조"/>
                <a:ea typeface="휴먼명조"/>
              </a:rPr>
              <a:t>Date [year=2020, month=1월, day=1]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휴먼명조"/>
                <a:ea typeface="휴먼명조"/>
              </a:rPr>
              <a:t>Date [year=1900, month=1월, day=1]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휴먼명조"/>
                <a:ea typeface="휴먼명조"/>
              </a:rPr>
              <a:t>  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en-US" altLang="ko-KR" sz="3200">
                <a:latin typeface="HY엽서M"/>
                <a:ea typeface="HY엽서M"/>
              </a:rPr>
              <a:t>시간를 나타내는 Time 클래스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730" y="2106681"/>
            <a:ext cx="7800975" cy="3257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멤버 수준에서의 접근 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490787"/>
            <a:ext cx="8915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9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856972"/>
            <a:ext cx="7739062" cy="59117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cs typeface="굴림"/>
              </a:rPr>
              <a:t> Time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hour;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0 - 23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minute;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0 - 59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second</a:t>
            </a:r>
            <a:r>
              <a:rPr lang="ko-KR" altLang="ko-KR" sz="1400" b="1" kern="0">
                <a:latin typeface="Century Schoolbook"/>
                <a:cs typeface="굴림"/>
              </a:rPr>
              <a:t>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0 - 59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첫 번째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cs typeface="굴림"/>
              </a:rPr>
              <a:t> Time()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this</a:t>
            </a:r>
            <a:r>
              <a:rPr lang="ko-KR" altLang="ko-KR" sz="1400" b="1" kern="0">
                <a:latin typeface="Century Schoolbook"/>
                <a:cs typeface="굴림"/>
              </a:rPr>
              <a:t>(0, 0, 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두 번째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cs typeface="굴림"/>
              </a:rPr>
              <a:t> Time(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h,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m,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cs typeface="굴림"/>
              </a:rPr>
              <a:t> s)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hour</a:t>
            </a:r>
            <a:r>
              <a:rPr lang="ko-KR" altLang="ko-KR" sz="1400" b="1" kern="0">
                <a:latin typeface="Century Schoolbook"/>
                <a:cs typeface="굴림"/>
              </a:rPr>
              <a:t> = ((h &gt;= 0 &amp;&amp; h &lt; 24) ? h : 0);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시간 검증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minute</a:t>
            </a:r>
            <a:r>
              <a:rPr lang="ko-KR" altLang="ko-KR" sz="1400" b="1" kern="0">
                <a:latin typeface="Century Schoolbook"/>
                <a:cs typeface="굴림"/>
              </a:rPr>
              <a:t> = ((m &gt;= 0 &amp;&amp; m &lt; 60) ? m : 0);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분 검증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second</a:t>
            </a:r>
            <a:r>
              <a:rPr lang="ko-KR" altLang="ko-KR" sz="1400" b="1" kern="0">
                <a:latin typeface="Century Schoolbook"/>
                <a:cs typeface="굴림"/>
              </a:rPr>
              <a:t> = ((s &gt;= 0 &amp;&amp; s &lt; 60) ? s : 0);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초 검증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cs typeface="굴림"/>
              </a:rPr>
              <a:t>// “시:분:초”의 형식으로 출력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cs typeface="굴림"/>
              </a:rPr>
              <a:t> String.format(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cs typeface="굴림"/>
              </a:rPr>
              <a:t>"%02d:%02d:%02d"</a:t>
            </a:r>
            <a:r>
              <a:rPr lang="ko-KR" altLang="ko-KR" sz="1400" b="1" kern="0">
                <a:latin typeface="Century Schoolbook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hour</a:t>
            </a:r>
            <a:r>
              <a:rPr lang="ko-KR" altLang="ko-KR" sz="1400" b="1" kern="0">
                <a:latin typeface="Century Schoolbook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minute</a:t>
            </a:r>
            <a:r>
              <a:rPr lang="ko-KR" altLang="ko-KR" sz="1400" b="1" kern="0">
                <a:latin typeface="Century Schoolbook"/>
                <a:cs typeface="굴림"/>
              </a:rPr>
              <a:t>,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cs typeface="굴림"/>
              </a:rPr>
              <a:t>second</a:t>
            </a:r>
            <a:r>
              <a:rPr lang="ko-KR" altLang="ko-KR" sz="1400" b="1" kern="0">
                <a:latin typeface="Century Schoolbook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cs typeface="굴림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881820"/>
            <a:ext cx="7739062" cy="39736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TimeTest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main(String args[])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Time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객체를 생성하고 초기화한다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Time time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Time();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기본 생성자 호출 후 시간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: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"+time.toString());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i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i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두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Time time2 =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Time(13, 27, 6);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.print(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두번째 생성자 호출 후 시간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: "+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time2.toString());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i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i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올바르지 않은 시간으로 설정해본다</a:t>
            </a:r>
            <a:r>
              <a:rPr lang="ko-KR" altLang="ko-KR" sz="1400" b="1" i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      Time time3 = </a:t>
            </a:r>
            <a:r>
              <a:rPr lang="ko-KR" altLang="ko-KR" sz="1400" b="1" i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Time(99, 66, 77);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      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.print(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올바르지 않은 시간 설정 후 시간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: "+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time3.toString());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}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기본 생성자 호출 후 시간:  00:00:00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두번째 생성자 호출 후 시간: 13:27:06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올바르지 않은 시간 설정 후 시간: 00:00:00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en-US" altLang="ko-KR" sz="3200">
                <a:latin typeface="HY엽서M"/>
                <a:ea typeface="HY엽서M"/>
              </a:rPr>
              <a:t>원을 나타내는 Circle 클래스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119" y="2079265"/>
            <a:ext cx="7495761" cy="34078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8" y="1933711"/>
            <a:ext cx="7739062" cy="42718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"Point [x="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y="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y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8" y="1933711"/>
            <a:ext cx="7739062" cy="42718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Circle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radius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Point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center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Circle(Point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center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radius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"Circle [radius="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radius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center="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center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25076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바탕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바탕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바탕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바탕"/>
                <a:cs typeface="굴림"/>
              </a:rPr>
              <a:t> CircleTest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바탕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Point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Point(25, 78);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Circle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Circle(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10);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휴먼명조"/>
              </a:rPr>
              <a:t>Circle [radius=10, center=Point [x=25, y=78]]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선언시 초기화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초기화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19609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굴림체"/>
                <a:cs typeface="굴림"/>
              </a:rPr>
              <a:t> Hotel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008000"/>
                </a:solidFill>
                <a:latin typeface="Century Schoolbook"/>
                <a:ea typeface="굴림체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int </a:t>
            </a:r>
            <a:r>
              <a:rPr lang="ko-KR" altLang="ko-KR" sz="1600" b="1" kern="0">
                <a:latin typeface="Century Schoolbook"/>
                <a:ea typeface="굴림체"/>
                <a:cs typeface="굴림"/>
              </a:rPr>
              <a:t>capacity = 10; 		</a:t>
            </a:r>
            <a:r>
              <a:rPr lang="ko-KR" altLang="ko-KR" sz="1600" b="1" kern="0">
                <a:solidFill>
                  <a:srgbClr val="008000"/>
                </a:solidFill>
                <a:latin typeface="Century Schoolbook"/>
                <a:ea typeface="굴림체"/>
                <a:cs typeface="굴림"/>
              </a:rPr>
              <a:t>// 10</a:t>
            </a:r>
            <a:r>
              <a:rPr lang="ko-KR" altLang="ko-KR" sz="1600" b="1" kern="0">
                <a:solidFill>
                  <a:srgbClr val="008000"/>
                </a:solidFill>
                <a:latin typeface="굴림체"/>
                <a:ea typeface="굴림체"/>
                <a:cs typeface="굴림"/>
              </a:rPr>
              <a:t>으로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    </a:t>
            </a:r>
            <a:r>
              <a:rPr lang="ko-KR" altLang="ko-KR" sz="1600" b="1" kern="0">
                <a:solidFill>
                  <a:srgbClr val="7F0055"/>
                </a:solidFill>
                <a:latin typeface="굴림체"/>
                <a:ea typeface="굴림"/>
                <a:cs typeface="굴림"/>
              </a:rPr>
              <a:t>private boolean</a:t>
            </a:r>
            <a:r>
              <a:rPr lang="ko-KR" altLang="ko-KR" sz="1600" b="1" kern="0">
                <a:latin typeface="굴림체"/>
                <a:ea typeface="굴림체"/>
                <a:cs typeface="굴림"/>
              </a:rPr>
              <a:t> full = </a:t>
            </a:r>
            <a:r>
              <a:rPr lang="ko-KR" altLang="ko-KR" sz="1600" b="1" kern="0">
                <a:solidFill>
                  <a:srgbClr val="7F0055"/>
                </a:solidFill>
                <a:latin typeface="굴림체"/>
                <a:ea typeface="굴림"/>
                <a:cs typeface="굴림"/>
              </a:rPr>
              <a:t>false</a:t>
            </a:r>
            <a:r>
              <a:rPr lang="ko-KR" altLang="ko-KR" sz="1600" b="1" kern="0">
                <a:latin typeface="굴림체"/>
                <a:ea typeface="굴림체"/>
                <a:cs typeface="굴림"/>
              </a:rPr>
              <a:t>;			</a:t>
            </a:r>
            <a:r>
              <a:rPr lang="ko-KR" altLang="ko-KR" sz="1600" b="1" kern="0">
                <a:solidFill>
                  <a:srgbClr val="008000"/>
                </a:solidFill>
                <a:latin typeface="굴림체"/>
                <a:ea typeface="굴림체"/>
                <a:cs typeface="굴림"/>
              </a:rPr>
              <a:t>// false로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	...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체"/>
                <a:ea typeface="굴림체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초기화 블록(instance initializer block)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필드 초기화 방법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41889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  	Car()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굴림"/>
                <a:cs typeface="굴림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속도는 "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speed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100;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args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Car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c1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Car();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	Car </a:t>
            </a:r>
            <a:r>
              <a:rPr lang="ko-KR" altLang="ko-KR" sz="1600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c2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600" kern="0">
                <a:latin typeface="굴림"/>
                <a:ea typeface="굴림"/>
                <a:cs typeface="굴림"/>
              </a:rPr>
              <a:t> Car();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굴림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기초형 변수가 전달되는 경우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기초형 변수가 전달되는 경우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6447" y="2776330"/>
            <a:ext cx="6691105" cy="21210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 value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inc(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a)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a = a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MyCounterTest1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		MyCounter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10;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		</a:t>
            </a:r>
            <a:r>
              <a:rPr lang="ko-KR" altLang="ko-KR" sz="1600" b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.inc(</a:t>
            </a:r>
            <a:r>
              <a:rPr lang="ko-KR" altLang="ko-KR" sz="1600" b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u="sng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u="sng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u="sng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"x = "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u="sng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x</a:t>
            </a: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u="sng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x = 10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  <a:r>
              <a:rPr lang="en-US" altLang="ko-KR" sz="3600"/>
              <a:t> </a:t>
            </a:r>
            <a:endParaRPr lang="ko-KR" altLang="en-US" sz="36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0237" y="1917148"/>
            <a:ext cx="7883525" cy="42239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class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A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private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a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전용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b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디폴트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 int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굴림"/>
                <a:cs typeface="Times New Roman"/>
              </a:rPr>
              <a:t>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; 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공용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}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 class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Test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public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static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void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main(String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args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[]) {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		A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굴림"/>
                <a:cs typeface="Times New Roman"/>
              </a:rPr>
              <a:t>new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A();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객체 생성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  		</a:t>
            </a:r>
            <a:r>
              <a:rPr lang="ko-KR" altLang="ko-KR" sz="1600" strike="sngStrike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strike="sngStrike" kern="0">
                <a:latin typeface="Century Schoolbook"/>
                <a:ea typeface="굴림"/>
                <a:cs typeface="Times New Roman"/>
              </a:rPr>
              <a:t>.a = 10;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전용 멤버는 다른 클래스에서는 접근 안 됨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.b = 20;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디폴트 멤버는 접근할 수 있음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굴림"/>
                <a:cs typeface="Times New Roman"/>
              </a:rPr>
              <a:t>obj</a:t>
            </a: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.c = 30;	</a:t>
            </a:r>
            <a:r>
              <a:rPr lang="ko-KR" altLang="ko-KR" sz="1600" kern="0">
                <a:solidFill>
                  <a:srgbClr val="008000"/>
                </a:solidFill>
                <a:latin typeface="Century Schoolbook"/>
                <a:ea typeface="굴림"/>
                <a:cs typeface="Times New Roman"/>
              </a:rPr>
              <a:t>// 공용 멤버는 접근할 수 있음</a:t>
            </a: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kern="0">
                <a:latin typeface="Century Schoolbook"/>
                <a:ea typeface="굴림"/>
                <a:cs typeface="Times New Roman"/>
              </a:rPr>
              <a:t>	}</a:t>
            </a:r>
            <a:endParaRPr lang="ko-KR" altLang="ko-KR" sz="1600" strike="sngStrike" kern="0">
              <a:latin typeface="Century Schoolbook"/>
              <a:ea typeface="굴림"/>
              <a:cs typeface="Times New Roman"/>
            </a:endParaRPr>
          </a:p>
          <a:p>
            <a:pPr marL="127000" indent="0" latinLnBrk="1">
              <a:lnSpc>
                <a:spcPct val="100000"/>
              </a:lnSpc>
              <a:spcBef>
                <a:spcPct val="0"/>
              </a:spcBef>
              <a:spcAft>
                <a:spcPct val="16000"/>
              </a:spcAft>
              <a:buFont typeface="Symbol"/>
              <a:buNone/>
              <a:defRPr lang="ko-KR"/>
            </a:pPr>
            <a:r>
              <a:rPr lang="ko-KR" altLang="ko-KR" sz="1600" strike="sngStrike" kern="0">
                <a:latin typeface="Century Schoolbook"/>
                <a:ea typeface="굴림"/>
                <a:cs typeface="Times New Roman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객체를 메소드로 전달하게 되면 객체가 복사되어 전달되는 것이 아니고 참조 변수의 값이 복사되어서 전달된다.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객체가 전달되는 경우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068" y="2687077"/>
            <a:ext cx="6209473" cy="39019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value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inc(MyCounter ctr)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ctr.value = ctr.value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MyCounterTest2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MyCounter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MyCounter();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"obj.value = 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.value);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.inc(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"obj.value = 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.value);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obj.value = 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obj.value = 1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배열도 객체이기 때문에 배열을 전달하는 것은 배열 참조 변수를 복사하는 것이다.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메소드로 배열이 전달되는 경우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587" y="2588348"/>
            <a:ext cx="6568108" cy="35292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사용자로부터 값을 받아서 배열에 채운 후에 배열에 저장된 모든 값의 평균을 구하여 출력하는 프로그램을 작성하여 보자.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8652" y="2828461"/>
            <a:ext cx="7156174" cy="141964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4079" y="4662975"/>
            <a:ext cx="7739062" cy="1674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성적을 입력하시오:10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성적을 입력하시오:20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성적을 입력하시오:30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성적을 입력하시오:40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성적을 입력하시오:50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평균은 = 30.0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  </a:t>
            </a:r>
          </a:p>
        </p:txBody>
      </p:sp>
      <p:pic>
        <p:nvPicPr>
          <p:cNvPr id="6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832" y="4707093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7" y="1088886"/>
            <a:ext cx="7739062" cy="5514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import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java.util.Scanner;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ArrayProc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getValues(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[]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Scanner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scan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Scanner(System.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in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for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(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0;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&lt;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;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++)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.print(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</a:t>
            </a:r>
            <a:r>
              <a:rPr lang="ko-KR" altLang="ko-KR" sz="1600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성적을 입력하시오:"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	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[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] =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scan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.nextInt();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double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getAverage(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[]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double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total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for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(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= 0;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&lt;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length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;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++)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	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total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+=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[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i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];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휴먼명조"/>
                <a:ea typeface="휴먼명조"/>
                <a:cs typeface="굴림"/>
              </a:rPr>
              <a:t>return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total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 / </a:t>
            </a:r>
            <a:r>
              <a:rPr lang="ko-KR" altLang="ko-KR" sz="1600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array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휴먼명조"/>
                <a:ea typeface="휴먼명조"/>
                <a:cs typeface="굴림"/>
              </a:rPr>
              <a:t>length</a:t>
            </a:r>
            <a:r>
              <a:rPr lang="ko-KR" altLang="ko-KR" sz="1600" kern="0">
                <a:latin typeface="휴먼명조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휴먼명조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0142" y="2033103"/>
            <a:ext cx="7739062" cy="3418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ArrayProcTest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final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STUDENTS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5;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scores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STUDENTS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];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ArrayProc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ArrayProc();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.getValues(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scores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</a:t>
            </a:r>
            <a:r>
              <a:rPr lang="ko-KR" altLang="ko-KR" sz="1600" b="1" kern="0">
                <a:solidFill>
                  <a:srgbClr val="2A00FF"/>
                </a:solidFill>
                <a:latin typeface="휴먼명조"/>
                <a:ea typeface="휴먼명조"/>
                <a:cs typeface="굴림"/>
              </a:rPr>
              <a:t>평균은 = "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.getAverage(</a:t>
            </a:r>
            <a:r>
              <a:rPr lang="ko-KR" altLang="ko-KR" sz="1600" b="1" kern="0">
                <a:solidFill>
                  <a:srgbClr val="6A3E3E"/>
                </a:solidFill>
                <a:latin typeface="휴먼명조"/>
                <a:ea typeface="휴먼명조"/>
                <a:cs typeface="굴림"/>
              </a:rPr>
              <a:t>scores</a:t>
            </a: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));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휴먼명조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메소드에서 객체 반환하기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7" y="1088886"/>
            <a:ext cx="7739062" cy="5514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  </a:t>
            </a:r>
            <a:r>
              <a:rPr lang="ko-KR" altLang="en-US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*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 whosLargest(Box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if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&gt;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volume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else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box2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메소드에서 객체 반환하기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20,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30, 30);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.whosLargest(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"("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","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			+ </a:t>
            </a:r>
            <a:r>
              <a:rPr lang="ko-KR" altLang="ko-KR" sz="16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largest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i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")"</a:t>
            </a: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(10,20,50)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72221"/>
            <a:ext cx="9144000" cy="41890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2개의 박스가 같은 치수인지를 확인하는 메소드 isSameBox()를 작성하여 보자. 만약 박스의 크기가 같으면 true를 반환하고 크기가 다르면 false를 반환한다. isSameBox()의 매개 변수는 객체 참조 변수가 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ko-KR" sz="3200">
                <a:latin typeface="HY엽서M"/>
                <a:ea typeface="HY엽서M"/>
              </a:rPr>
              <a:t>같은 크기의 Box인지 확인하기</a:t>
            </a:r>
            <a:r>
              <a:rPr lang="en-US" altLang="ko-KR" sz="3200">
                <a:latin typeface="HY엽서M"/>
                <a:ea typeface="HY엽서M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927" y="3429000"/>
            <a:ext cx="6341165" cy="22380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예제</a:t>
            </a:r>
            <a:r>
              <a:rPr lang="en-US" altLang="ko-KR" sz="3600"/>
              <a:t> </a:t>
            </a:r>
            <a:endParaRPr lang="ko-KR" altLang="en-US" sz="3600"/>
          </a:p>
        </p:txBody>
      </p:sp>
      <p:pic>
        <p:nvPicPr>
          <p:cNvPr id="39939" name="그림 399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673" y="2163011"/>
            <a:ext cx="8166652" cy="3384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378777"/>
            <a:ext cx="7739062" cy="51249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 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Box(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l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boolean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isSameBox(Box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if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((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==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width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&amp; 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==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length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	&amp; 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==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height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))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true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else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false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20,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Box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Box(10, 20,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"obj1 == obj2 : "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obj1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.isSameBox(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obj2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obj1 == obj2 : true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89959"/>
            <a:ext cx="9144000" cy="47382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정적 멤버(static member)</a:t>
            </a:r>
            <a:r>
              <a:rPr lang="ko-KR" altLang="en-US"/>
              <a:t>는</a:t>
            </a:r>
            <a:r>
              <a:rPr lang="en-US" altLang="ko-KR"/>
              <a:t> 모든 객체를 통틀어서 하나만 생성되고 모든 객체가 이것을 공유하게 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</a:t>
            </a:r>
            <a:r>
              <a:rPr lang="en-US" altLang="ko-KR"/>
              <a:t> </a:t>
            </a:r>
            <a:r>
              <a:rPr lang="ko-KR" altLang="en-US"/>
              <a:t>멤버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5837" y="2865332"/>
            <a:ext cx="7512326" cy="2857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클래스의 멤버는 인스턴스 멤버와 정적 멤버로 나누어진다.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멤버 vs 정적 멤버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8580" y="3191703"/>
            <a:ext cx="4352925" cy="2114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인스턴스마다 별도로 생성되기 때문에 인스턴스 변수(instance variable)라고도 한다.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인스턴스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815" y="2918498"/>
            <a:ext cx="6634369" cy="27612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변수는 모든 객체에 공통인 변수이다.</a:t>
            </a:r>
          </a:p>
          <a:p>
            <a:pPr>
              <a:defRPr lang="ko-KR" altLang="en-US"/>
            </a:pPr>
            <a:r>
              <a:rPr lang="ko-KR" altLang="en-US"/>
              <a:t>정적 변수는 하나의 클래스에 하나만 존재한다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021" y="2893805"/>
            <a:ext cx="6766891" cy="30289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51249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시리얼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Car(String m, String c,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s)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 = m;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 = c;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s;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개수를 증가하고 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에 대입한다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= ++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main(String args[])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      Car c1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"S600", “white”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, 80); 	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Car c2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"E500", “blue”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, 20); 	</a:t>
            </a:r>
            <a:r>
              <a:rPr lang="ko-KR" altLang="ko-KR" sz="16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n = Car.numbers;	</a:t>
            </a:r>
            <a:r>
              <a:rPr lang="ko-KR" altLang="ko-KR" sz="1600" b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600" b="1" kern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정적 변수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System.</a:t>
            </a:r>
            <a:r>
              <a:rPr lang="ko-KR" altLang="ko-KR" sz="16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600" b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지금까지 생성된 자동차 수 </a:t>
            </a:r>
            <a:r>
              <a:rPr lang="ko-KR" altLang="ko-KR" sz="16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= "</a:t>
            </a: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+ n);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지금까지 생성된 자동차 수 = 2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변수와 마찬가지로 메소드도 정적 메소드로 만들 수 있다. </a:t>
            </a:r>
          </a:p>
          <a:p>
            <a:pPr>
              <a:defRPr lang="ko-KR" altLang="en-US"/>
            </a:pPr>
            <a:r>
              <a:rPr lang="ko-KR" altLang="en-US"/>
              <a:t>정적 메소드는 static 수식자를 메소드 앞에 붙이며 클래스 이름을 통하여 호출되어야 한다.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(예) double value = Math.sqrt(9.0);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Trebuchet MS" panose="020B0603020202020204" pitchFamily="34" charset="0"/>
              <a:buAutoNum type="arabicPeriod"/>
            </a:pPr>
            <a:r>
              <a:rPr lang="ko-KR" altLang="en-US" smtClean="0"/>
              <a:t>필드의 경우</a:t>
            </a:r>
            <a:r>
              <a:rPr lang="en-US" altLang="ko-KR" smtClean="0"/>
              <a:t>, private</a:t>
            </a:r>
            <a:r>
              <a:rPr lang="ko-KR" altLang="en-US" smtClean="0"/>
              <a:t>로 만드는 것이 바람직한 이유는 무엇인가</a:t>
            </a:r>
            <a:r>
              <a:rPr lang="en-US" altLang="ko-KR" smtClean="0"/>
              <a:t>?</a:t>
            </a:r>
          </a:p>
          <a:p>
            <a:pPr marL="457200" indent="-457200">
              <a:buFont typeface="Trebuchet MS" panose="020B0603020202020204" pitchFamily="34" charset="0"/>
              <a:buAutoNum type="arabicPeriod"/>
            </a:pPr>
            <a:r>
              <a:rPr lang="ko-KR" altLang="en-US" smtClean="0"/>
              <a:t>필드를 정의할 때 아무런 접근 제어 수식자를 붙이지 않으면 어떻게 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Comic Sans MS" panose="030F0702030302020204" pitchFamily="66" charset="0"/>
            </a:endParaRPr>
          </a:p>
        </p:txBody>
      </p:sp>
      <p:pic>
        <p:nvPicPr>
          <p:cNvPr id="41989" name="_x88072008" descr="EMB000007b403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1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8" y="1088886"/>
            <a:ext cx="7739062" cy="57691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시리얼 번호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실체화된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Car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객체의 개수를 위한 정적 변수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Car(String m, String c,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model = m;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color = c;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speed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s;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자동차의 개수를 증가하고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에 대입한다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.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++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008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008000"/>
                </a:solidFill>
                <a:latin typeface="굴림"/>
                <a:ea typeface="굴림"/>
                <a:cs typeface="굴림"/>
              </a:rPr>
              <a:t>정적 메소드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getNumberOfCars()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numbers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 </a:t>
            </a:r>
            <a:r>
              <a:rPr lang="ko-KR" altLang="ko-KR" sz="1400" b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OK!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main(String args[])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           Car c1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"S600", “white”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80); 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Car c2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Car(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"E500", “blue”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20); 	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첫 번째 생성자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n = Car.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getNumberOfCars();	</a:t>
            </a:r>
            <a:r>
              <a:rPr lang="ko-KR" altLang="ko-KR" sz="1400" b="1" i="1" kern="0">
                <a:solidFill>
                  <a:srgbClr val="FF0000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i="1" kern="0">
                <a:solidFill>
                  <a:srgbClr val="FF0000"/>
                </a:solidFill>
                <a:latin typeface="굴림"/>
                <a:ea typeface="굴림"/>
                <a:cs typeface="굴림"/>
              </a:rPr>
              <a:t>정적 메소드 호출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             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지금까지 생성된 자동차 수 </a:t>
            </a:r>
            <a:r>
              <a:rPr lang="ko-KR" altLang="ko-KR" sz="1400" b="1" i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= "</a:t>
            </a: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+ n);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   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굴림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지금까지 생성된 자동차 수 = 2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직원을 나타내는 클래스에서 직원들의 수를 카운트하는 예를 살펴보자. 직원의 수를 정적 변수로 나타낸다. 객체가 하나씩 생성될 때마다 생성자에서 정적 변수 count를 증가한다.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ko-KR" sz="3200">
                <a:latin typeface="HY엽서M"/>
                <a:ea typeface="HY엽서M"/>
              </a:rPr>
              <a:t>같은 크기의 Box인지 확인하기</a:t>
            </a:r>
            <a:r>
              <a:rPr lang="en-US" altLang="ko-KR" sz="3200">
                <a:latin typeface="HY엽서M"/>
                <a:ea typeface="HY엽서M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6935" y="3203795"/>
            <a:ext cx="6833152" cy="25828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577" y="1088886"/>
            <a:ext cx="7739062" cy="5514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 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Employee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double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salary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굴림"/>
                <a:cs typeface="굴림"/>
              </a:rPr>
              <a:t>count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0; </a:t>
            </a:r>
            <a:r>
              <a:rPr lang="ko-KR" altLang="ko-KR" sz="1400" b="1" kern="0">
                <a:solidFill>
                  <a:srgbClr val="3F7F5F"/>
                </a:solidFill>
                <a:latin typeface="Century Schoolbook"/>
                <a:ea typeface="굴림"/>
                <a:cs typeface="굴림"/>
              </a:rPr>
              <a:t>//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정적 변수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	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생성자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Employee(String 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double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s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name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salary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s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count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++;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정적 변수인 count를 증가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	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객체가 소멸될 때 호출된다.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protected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void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finalize()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count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--; 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직원이 하나 줄어드는 것이므로 count를 하나 감소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	</a:t>
            </a:r>
            <a:r>
              <a:rPr lang="ko-KR" altLang="ko-KR" sz="1400" b="1" kern="0">
                <a:solidFill>
                  <a:srgbClr val="3F7F5F"/>
                </a:solidFill>
                <a:latin typeface="굴림"/>
                <a:ea typeface="굴림"/>
                <a:cs typeface="굴림"/>
              </a:rPr>
              <a:t>// 정적 메소드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getCount()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return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count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7817" y="1503016"/>
            <a:ext cx="7739062" cy="28886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EmployeeTest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args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	Employee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e1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e2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,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e3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굴림"/>
                <a:cs typeface="굴림"/>
              </a:rPr>
              <a:t>e1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굴림"/>
                <a:cs typeface="굴림"/>
              </a:rPr>
              <a:t> Employee(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굴림"/>
                <a:cs typeface="굴림"/>
              </a:rPr>
              <a:t>"</a:t>
            </a:r>
            <a:r>
              <a:rPr lang="ko-KR" altLang="ko-KR" sz="1400" b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김철수"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, 35000);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e2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Employee(</a:t>
            </a:r>
            <a:r>
              <a:rPr lang="ko-KR" altLang="ko-KR" sz="1400" b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"최수철"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, 50000);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e3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new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Employee(</a:t>
            </a:r>
            <a:r>
              <a:rPr lang="ko-KR" altLang="ko-KR" sz="1400" b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"김철호"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, 20000);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굴림"/>
                <a:ea typeface="굴림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굴림"/>
                <a:ea typeface="굴림"/>
                <a:cs typeface="굴림"/>
              </a:rPr>
              <a:t>int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ko-KR" sz="1400" b="1" kern="0">
                <a:latin typeface="굴림"/>
                <a:ea typeface="굴림"/>
                <a:cs typeface="굴림"/>
              </a:rPr>
              <a:t> = Employee.</a:t>
            </a:r>
            <a:r>
              <a:rPr lang="ko-KR" altLang="ko-KR" sz="1400" b="1" i="1" kern="0">
                <a:latin typeface="굴림"/>
                <a:ea typeface="굴림"/>
                <a:cs typeface="굴림"/>
              </a:rPr>
              <a:t>getCount();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		System.</a:t>
            </a:r>
            <a:r>
              <a:rPr lang="ko-KR" altLang="ko-KR" sz="1400" b="1" i="1" kern="0">
                <a:solidFill>
                  <a:srgbClr val="0000C0"/>
                </a:solidFill>
                <a:latin typeface="굴림"/>
                <a:ea typeface="굴림"/>
                <a:cs typeface="굴림"/>
              </a:rPr>
              <a:t>out</a:t>
            </a:r>
            <a:r>
              <a:rPr lang="ko-KR" altLang="ko-KR" sz="1400" b="1" i="1" kern="0">
                <a:latin typeface="굴림"/>
                <a:ea typeface="굴림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2A00FF"/>
                </a:solidFill>
                <a:latin typeface="굴림"/>
                <a:ea typeface="굴림"/>
                <a:cs typeface="굴림"/>
              </a:rPr>
              <a:t>"현재의 직원수="</a:t>
            </a:r>
            <a:r>
              <a:rPr lang="ko-KR" altLang="ko-KR" sz="1400" b="1" i="1" kern="0">
                <a:latin typeface="굴림"/>
                <a:ea typeface="굴림"/>
                <a:cs typeface="굴림"/>
              </a:rPr>
              <a:t> + </a:t>
            </a:r>
            <a:r>
              <a:rPr lang="ko-KR" altLang="ko-KR" sz="1400" b="1" i="1" kern="0">
                <a:solidFill>
                  <a:srgbClr val="6A3E3E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ko-KR" sz="1400" b="1" i="1" kern="0">
                <a:latin typeface="굴림"/>
                <a:ea typeface="굴림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굴림"/>
                <a:ea typeface="굴림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5795" y="5052257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현재의 직원수=3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070" y="4881027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자바에서는 클래스 안에서 클래스를 정의할 수 있다.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내장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749" y="2725907"/>
            <a:ext cx="7048500" cy="20011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내장 클래스의 분류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1537" y="2348948"/>
            <a:ext cx="7400925" cy="259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 안에 클래스를 선언하는 경우이다. </a:t>
            </a: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내부 클래스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10669"/>
            <a:ext cx="9144000" cy="22366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536146"/>
            <a:ext cx="7739062" cy="4485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OuterClass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value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10;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InnerClass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myMethod()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"외부 클래스의 private 변수 값: "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value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OuterClass()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InnerClass 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 InnerClass();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600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obj</a:t>
            </a: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.myMethod();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변수 예제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665" y="1900581"/>
            <a:ext cx="7739062" cy="33027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InnerClassTest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	OuterClass </a:t>
            </a:r>
            <a:r>
              <a:rPr lang="ko-KR" altLang="ko-KR" sz="16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outer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6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 OuterClass();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latin typeface="굴림"/>
                <a:ea typeface="굴림"/>
              </a:rPr>
              <a:t>외부 클래스의 private 변수 값: 10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 은닉이란 구현의 세부 사항을 클래스 안에 감추는 것이다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정보은닉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275" y="2535927"/>
            <a:ext cx="8467725" cy="3343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게임에서 캐릭터가 여러 가지 아이템을 가지고 있다. 이것을 코드로 구현하여 보자. 아이템은 캐릭터만 사용한다고 가정하자. 그러면 캐릭터를 나타내는 클래스 안에 아이템을 내부 클래스로 정의할 수 있다. 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LAB: </a:t>
            </a:r>
            <a:r>
              <a:rPr lang="ko-KR" altLang="en-US" sz="3200">
                <a:latin typeface="HY엽서M"/>
                <a:ea typeface="HY엽서M"/>
              </a:rPr>
              <a:t>내부 클래스</a:t>
            </a:r>
            <a:r>
              <a:rPr lang="en-US" altLang="ko-KR" sz="3200">
                <a:latin typeface="HY엽서M"/>
                <a:ea typeface="HY엽서M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29000"/>
            <a:ext cx="9144000" cy="19098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378777"/>
            <a:ext cx="7739062" cy="51249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import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java.util.ArrayList;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GameCharacter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GameItem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String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type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getPrice() {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646464"/>
                </a:solidFill>
                <a:latin typeface="Century Schoolbook"/>
                <a:ea typeface="휴먼명조"/>
                <a:cs typeface="굴림"/>
              </a:rPr>
              <a:t>@Override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String toString()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return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"GameItem [name="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type="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type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", price="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+ 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"]"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378777"/>
            <a:ext cx="7739062" cy="512493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private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ArrayList&lt;GameItem&gt;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list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ArrayList&lt;&gt;();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add(String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type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GameItem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GameItem();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name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type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type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price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list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.add(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print()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int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total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for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(GameItem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: </a:t>
            </a:r>
            <a:r>
              <a:rPr lang="ko-KR" altLang="ko-KR" sz="1400" b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list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			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			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total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 += 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item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.getPrice();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	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		System.</a:t>
            </a:r>
            <a:r>
              <a:rPr lang="ko-KR" altLang="ko-KR" sz="1400" b="1" i="1" kern="0">
                <a:solidFill>
                  <a:srgbClr val="0000C0"/>
                </a:solidFill>
                <a:latin typeface="Century Schoolbook"/>
                <a:ea typeface="휴먼명조"/>
                <a:cs typeface="굴림"/>
              </a:rPr>
              <a:t>out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.println(</a:t>
            </a:r>
            <a:r>
              <a:rPr lang="ko-KR" altLang="ko-KR" sz="1400" b="1" i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total</a:t>
            </a: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i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SOLUTION</a:t>
            </a:r>
            <a:r>
              <a:rPr lang="ko-KR" altLang="en-US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02469" y="1378776"/>
            <a:ext cx="7739062" cy="23833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class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GameChracterTest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public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static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void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main(String[]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args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	GameCharacter 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charac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= </a:t>
            </a:r>
            <a:r>
              <a:rPr lang="ko-KR" altLang="ko-KR" sz="1400" b="1" kern="0">
                <a:solidFill>
                  <a:srgbClr val="7F0055"/>
                </a:solidFill>
                <a:latin typeface="Century Schoolbook"/>
                <a:ea typeface="휴먼명조"/>
                <a:cs typeface="굴림"/>
              </a:rPr>
              <a:t>new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GameCharacter();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charac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.add(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"Sword"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1, 100);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charac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.add(</a:t>
            </a:r>
            <a:r>
              <a:rPr lang="ko-KR" altLang="ko-KR" sz="1400" b="1" kern="0">
                <a:solidFill>
                  <a:srgbClr val="2A00FF"/>
                </a:solidFill>
                <a:latin typeface="Century Schoolbook"/>
                <a:ea typeface="휴먼명조"/>
                <a:cs typeface="굴림"/>
              </a:rPr>
              <a:t>"Gun"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, 2, 50);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	</a:t>
            </a:r>
            <a:r>
              <a:rPr lang="ko-KR" altLang="ko-KR" sz="1400" b="1" kern="0">
                <a:solidFill>
                  <a:srgbClr val="6A3E3E"/>
                </a:solidFill>
                <a:latin typeface="Century Schoolbook"/>
                <a:ea typeface="휴먼명조"/>
                <a:cs typeface="굴림"/>
              </a:rPr>
              <a:t>charac</a:t>
            </a: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.print();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    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>
                <a:latin typeface="Century Schoolbook"/>
                <a:ea typeface="휴먼명조"/>
                <a:cs typeface="굴림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GameItem [name=Sword, type=1, price=100]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GameItem [name=Gun, type=2, price=50]</a:t>
            </a:r>
          </a:p>
          <a:p>
            <a:pPr marL="0" indent="0">
              <a:buNone/>
              <a:defRPr lang="ko-KR" altLang="en-US"/>
            </a:pPr>
            <a:r>
              <a:rPr lang="ko-KR" altLang="ko-KR" sz="1600" i="1">
                <a:solidFill>
                  <a:schemeClr val="tx1"/>
                </a:solidFill>
                <a:latin typeface="굴림"/>
                <a:ea typeface="굴림"/>
              </a:rPr>
              <a:t>150</a:t>
            </a:r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내부 클래스를 사용하는 이유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222" y="2047361"/>
            <a:ext cx="6846404" cy="35216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 sz="3600"/>
              <a:t>설정자와 접근자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ko-KR" altLang="en-US"/>
              <a:t>설정자</a:t>
            </a:r>
            <a:r>
              <a:rPr lang="en-US" altLang="ko-KR"/>
              <a:t>(mutator)</a:t>
            </a:r>
          </a:p>
          <a:p>
            <a:pPr lvl="1" eaLnBrk="1" hangingPunct="1">
              <a:defRPr lang="ko-KR" altLang="en-US"/>
            </a:pPr>
            <a:r>
              <a:rPr lang="ko-KR" altLang="en-US"/>
              <a:t>필드의 값을 설정하는 메소드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setXXX() </a:t>
            </a:r>
            <a:r>
              <a:rPr lang="ko-KR" altLang="en-US"/>
              <a:t>형식</a:t>
            </a:r>
          </a:p>
          <a:p>
            <a:pPr eaLnBrk="1" hangingPunct="1">
              <a:defRPr lang="ko-KR" altLang="en-US"/>
            </a:pPr>
            <a:r>
              <a:rPr lang="ko-KR" altLang="en-US"/>
              <a:t>접근자</a:t>
            </a:r>
            <a:r>
              <a:rPr lang="en-US" altLang="ko-KR"/>
              <a:t>(accessor)</a:t>
            </a:r>
          </a:p>
          <a:p>
            <a:pPr lvl="1" eaLnBrk="1" hangingPunct="1">
              <a:defRPr lang="ko-KR" altLang="en-US"/>
            </a:pPr>
            <a:r>
              <a:rPr lang="ko-KR" altLang="en-US"/>
              <a:t>필드의 값을 반환하는 메소드</a:t>
            </a:r>
          </a:p>
          <a:p>
            <a:pPr lvl="1" eaLnBrk="1" hangingPunct="1">
              <a:defRPr lang="ko-KR" altLang="en-US"/>
            </a:pPr>
            <a:r>
              <a:rPr lang="en-US" altLang="ko-KR"/>
              <a:t>getXXX() </a:t>
            </a:r>
            <a:r>
              <a:rPr lang="ko-KR" altLang="en-US"/>
              <a:t>형식</a:t>
            </a:r>
          </a:p>
        </p:txBody>
      </p:sp>
      <p:pic>
        <p:nvPicPr>
          <p:cNvPr id="9221" name="그림 92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1261" y="3911185"/>
            <a:ext cx="6352759" cy="25937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1403</Words>
  <Application>Microsoft Office PowerPoint</Application>
  <PresentationFormat>화면 슬라이드 쇼(4:3)</PresentationFormat>
  <Paragraphs>756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102" baseType="lpstr">
      <vt:lpstr>HY엽서L</vt:lpstr>
      <vt:lpstr>HY엽서M</vt:lpstr>
      <vt:lpstr>MD개성체</vt:lpstr>
      <vt:lpstr>굴림</vt:lpstr>
      <vt:lpstr>굴림체</vt:lpstr>
      <vt:lpstr>맑은 고딕</vt:lpstr>
      <vt:lpstr>바탕</vt:lpstr>
      <vt:lpstr>휴먼명조</vt:lpstr>
      <vt:lpstr>Arial</vt:lpstr>
      <vt:lpstr>Century Schoolbook</vt:lpstr>
      <vt:lpstr>Comic Sans MS</vt:lpstr>
      <vt:lpstr>Symbol</vt:lpstr>
      <vt:lpstr>Tahoma</vt:lpstr>
      <vt:lpstr>Times New Roman</vt:lpstr>
      <vt:lpstr>Trebuchet MS</vt:lpstr>
      <vt:lpstr>Wingdings</vt:lpstr>
      <vt:lpstr>New_Natural01</vt:lpstr>
      <vt:lpstr>PowerPoint 프레젠테이션</vt:lpstr>
      <vt:lpstr>접근 제어</vt:lpstr>
      <vt:lpstr>접근 제어</vt:lpstr>
      <vt:lpstr>멤버 수준에서의 접근 제어</vt:lpstr>
      <vt:lpstr>예제 </vt:lpstr>
      <vt:lpstr>예제 </vt:lpstr>
      <vt:lpstr>중간 점검 문제</vt:lpstr>
      <vt:lpstr>정보은닉</vt:lpstr>
      <vt:lpstr>설정자와 접근자</vt:lpstr>
      <vt:lpstr>설정자와 접근자</vt:lpstr>
      <vt:lpstr>예제</vt:lpstr>
      <vt:lpstr>설정자와 접근자는 왜 사용하는가?</vt:lpstr>
      <vt:lpstr>접근자와 설정자의 장점 예제</vt:lpstr>
      <vt:lpstr>LAB: 안전한 배열 만들기</vt:lpstr>
      <vt:lpstr>SOLUTION </vt:lpstr>
      <vt:lpstr>SOLUTION </vt:lpstr>
      <vt:lpstr>생성자</vt:lpstr>
      <vt:lpstr>생성자 정의</vt:lpstr>
      <vt:lpstr>생성자의 예</vt:lpstr>
      <vt:lpstr>생성자의 예</vt:lpstr>
      <vt:lpstr>매개변수를 가지는 생성자</vt:lpstr>
      <vt:lpstr>생성자의 예</vt:lpstr>
      <vt:lpstr>PowerPoint 프레젠테이션</vt:lpstr>
      <vt:lpstr>LAB: Television 생성자</vt:lpstr>
      <vt:lpstr>SOLUTION </vt:lpstr>
      <vt:lpstr>SOLUTION </vt:lpstr>
      <vt:lpstr>PowerPoint 프레젠테이션</vt:lpstr>
      <vt:lpstr>LAB: Box 클래스 </vt:lpstr>
      <vt:lpstr>SOLUTION </vt:lpstr>
      <vt:lpstr>SOLUTION </vt:lpstr>
      <vt:lpstr>생성자 오버로딩</vt:lpstr>
      <vt:lpstr>예제</vt:lpstr>
      <vt:lpstr>this로 현재 객체 나타내기</vt:lpstr>
      <vt:lpstr>this()</vt:lpstr>
      <vt:lpstr>PowerPoint 프레젠테이션</vt:lpstr>
      <vt:lpstr>LAB: 날짜를 나타내는 Date 클래스 </vt:lpstr>
      <vt:lpstr>SOLUTION </vt:lpstr>
      <vt:lpstr>SOLUTION </vt:lpstr>
      <vt:lpstr>LAB: 시간를 나타내는 Time 클래스 </vt:lpstr>
      <vt:lpstr>SOLUTION </vt:lpstr>
      <vt:lpstr>SOLUTION </vt:lpstr>
      <vt:lpstr>LAB: 원을 나타내는 Circle 클래스 </vt:lpstr>
      <vt:lpstr>SOLUTION </vt:lpstr>
      <vt:lpstr>SOLUTION </vt:lpstr>
      <vt:lpstr>SOLUTION </vt:lpstr>
      <vt:lpstr>필드 초기화 방법</vt:lpstr>
      <vt:lpstr>필드 초기화 방법</vt:lpstr>
      <vt:lpstr>메소드로 기초형 변수가 전달되는 경우</vt:lpstr>
      <vt:lpstr>예제</vt:lpstr>
      <vt:lpstr>메소드로 객체가 전달되는 경우</vt:lpstr>
      <vt:lpstr>예제</vt:lpstr>
      <vt:lpstr>메소드로 배열이 전달되는 경우</vt:lpstr>
      <vt:lpstr>PowerPoint 프레젠테이션</vt:lpstr>
      <vt:lpstr>SOLUTION </vt:lpstr>
      <vt:lpstr>SOLUTION </vt:lpstr>
      <vt:lpstr>메소드에서 객체 반환하기 </vt:lpstr>
      <vt:lpstr>메소드에서 객체 반환하기 </vt:lpstr>
      <vt:lpstr>PowerPoint 프레젠테이션</vt:lpstr>
      <vt:lpstr>LAB: 같은 크기의 Box인지 확인하기 </vt:lpstr>
      <vt:lpstr>SOLUTION </vt:lpstr>
      <vt:lpstr>SOLUTION </vt:lpstr>
      <vt:lpstr>PowerPoint 프레젠테이션</vt:lpstr>
      <vt:lpstr>정적 멤버</vt:lpstr>
      <vt:lpstr>인스턴스 멤버 vs 정적 멤버</vt:lpstr>
      <vt:lpstr>인스턴스 변수</vt:lpstr>
      <vt:lpstr>정적 변수</vt:lpstr>
      <vt:lpstr>정적 변수 예제</vt:lpstr>
      <vt:lpstr>SOLUTION </vt:lpstr>
      <vt:lpstr>정적 메소드</vt:lpstr>
      <vt:lpstr>정적 변수 예제</vt:lpstr>
      <vt:lpstr>정적 변수 예제 </vt:lpstr>
      <vt:lpstr>LAB: 같은 크기의 Box인지 확인하기 </vt:lpstr>
      <vt:lpstr>SOLUTION </vt:lpstr>
      <vt:lpstr>SOLUTION </vt:lpstr>
      <vt:lpstr>내장 클래스</vt:lpstr>
      <vt:lpstr>내장 클래스의 분류</vt:lpstr>
      <vt:lpstr>내부 클래스</vt:lpstr>
      <vt:lpstr>정적 변수 예제</vt:lpstr>
      <vt:lpstr>정적 변수 예제 </vt:lpstr>
      <vt:lpstr>LAB: 내부 클래스 </vt:lpstr>
      <vt:lpstr>SOLUTION </vt:lpstr>
      <vt:lpstr>SOLUTION </vt:lpstr>
      <vt:lpstr>SOLUTION </vt:lpstr>
      <vt:lpstr>내부 클래스를 사용하는 이유</vt:lpstr>
      <vt:lpstr>Q &amp; 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chunik@sch.ac.kr</cp:lastModifiedBy>
  <cp:revision>591</cp:revision>
  <dcterms:created xsi:type="dcterms:W3CDTF">2007-06-29T06:43:39Z</dcterms:created>
  <dcterms:modified xsi:type="dcterms:W3CDTF">2016-01-14T06:39:36Z</dcterms:modified>
</cp:coreProperties>
</file>