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4398"/>
    <p:restoredTop sz="93714"/>
  </p:normalViewPr>
  <p:slideViewPr>
    <p:cSldViewPr snapToGrid="0">
      <p:cViewPr varScale="1">
        <p:scale>
          <a:sx n="124" d="100"/>
          <a:sy n="124" d="100"/>
        </p:scale>
        <p:origin x="1290" y="96"/>
      </p:cViewPr>
      <p:guideLst>
        <p:guide orient="horz" pos="2155"/>
        <p:guide orient="horz" pos="2732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slide" Target="slides/slide62.xml"  /><Relationship Id="rId66" Type="http://schemas.openxmlformats.org/officeDocument/2006/relationships/slide" Target="slides/slide63.xml"  /><Relationship Id="rId67" Type="http://schemas.openxmlformats.org/officeDocument/2006/relationships/presProps" Target="presProps.xml"  /><Relationship Id="rId68" Type="http://schemas.openxmlformats.org/officeDocument/2006/relationships/viewProps" Target="viewProps.xml"  /><Relationship Id="rId69" Type="http://schemas.openxmlformats.org/officeDocument/2006/relationships/theme" Target="theme/theme1.xml"  /><Relationship Id="rId7" Type="http://schemas.openxmlformats.org/officeDocument/2006/relationships/slide" Target="slides/slide4.xml"  /><Relationship Id="rId70" Type="http://schemas.openxmlformats.org/officeDocument/2006/relationships/tableStyles" Target="tableStyles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 lnSpcReduction="0"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 lnSpcReduction="0"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 lnSpcReduction="0"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 lnSpcReduction="0"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 lnSpcReduction="0"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 lnSpcReduction="0"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 lang="ko-KR" altLang="en-US"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 lang="ko-KR" altLang="en-US"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 lang="ko-KR" altLang="en-US"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 lnSpcReduction="0"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 lnSpcReduction="0"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wmf"  /><Relationship Id="rId3" Type="http://schemas.openxmlformats.org/officeDocument/2006/relationships/image" Target="../media/image39.w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7248079" cy="64262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>
                <a:latin typeface="Comic Sans MS"/>
                <a:ea typeface="HY엽서L"/>
              </a:rPr>
              <a:t>제9장 인터페이스, 람다식, 패키지 </a:t>
            </a:r>
            <a:endParaRPr lang="ko-KR" altLang="en-US" sz="3600" i="1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  <a:endParaRPr lang="en-US" altLang="ko-KR" sz="2800" i="1">
              <a:solidFill>
                <a:schemeClr val="tx2"/>
              </a:solidFill>
              <a:latin typeface="MD개성체"/>
              <a:ea typeface="MD개성체"/>
            </a:endParaRPr>
          </a:p>
        </p:txBody>
      </p:sp>
      <p:pic>
        <p:nvPicPr>
          <p:cNvPr id="410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4522" y="1813106"/>
            <a:ext cx="7354956" cy="494482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5458" y="2049418"/>
            <a:ext cx="7761287" cy="19887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 kern="0">
                <a:latin typeface="+mj-lt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+mj-lt"/>
                <a:ea typeface="휴먼명조"/>
              </a:rPr>
              <a:t>interface</a:t>
            </a:r>
            <a:r>
              <a:rPr lang="ko-KR" altLang="ko-KR" sz="1400" b="1" kern="0">
                <a:latin typeface="+mj-lt"/>
                <a:ea typeface="휴먼명조"/>
              </a:rPr>
              <a:t> OperateCar {</a:t>
            </a:r>
            <a:endParaRPr lang="ko-KR" altLang="ko-KR" sz="1400" b="1" kern="0">
              <a:latin typeface="+mj-lt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+mj-lt"/>
                <a:ea typeface="휴먼명조"/>
              </a:rPr>
              <a:t>  	</a:t>
            </a:r>
            <a:r>
              <a:rPr lang="ko-KR" altLang="ko-KR" sz="1400" b="1" kern="0">
                <a:solidFill>
                  <a:srgbClr val="7f0055"/>
                </a:solidFill>
                <a:latin typeface="+mj-lt"/>
                <a:ea typeface="휴먼명조"/>
              </a:rPr>
              <a:t>void</a:t>
            </a:r>
            <a:r>
              <a:rPr lang="ko-KR" altLang="ko-KR" sz="1400" b="1" kern="0">
                <a:latin typeface="+mj-lt"/>
                <a:ea typeface="휴먼명조"/>
              </a:rPr>
              <a:t> start();</a:t>
            </a:r>
            <a:endParaRPr lang="ko-KR" altLang="ko-KR" sz="1400" b="1" kern="0">
              <a:latin typeface="+mj-lt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+mj-lt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+mj-lt"/>
                <a:ea typeface="휴먼명조"/>
              </a:rPr>
              <a:t>void</a:t>
            </a:r>
            <a:r>
              <a:rPr lang="ko-KR" altLang="ko-KR" sz="1400" b="1" kern="0">
                <a:latin typeface="+mj-lt"/>
                <a:ea typeface="휴먼명조"/>
              </a:rPr>
              <a:t> stop();</a:t>
            </a:r>
            <a:endParaRPr lang="ko-KR" altLang="ko-KR" sz="1400" b="1" kern="0">
              <a:latin typeface="+mj-lt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+mj-lt"/>
                <a:ea typeface="휴먼명조"/>
              </a:rPr>
              <a:t>	void setSpeed(</a:t>
            </a:r>
            <a:r>
              <a:rPr lang="ko-KR" altLang="ko-KR" sz="1400" b="1" kern="0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 kern="0">
                <a:latin typeface="+mj-lt"/>
                <a:ea typeface="휴먼명조"/>
              </a:rPr>
              <a:t> speed);</a:t>
            </a:r>
            <a:endParaRPr lang="ko-KR" altLang="ko-KR" sz="1400" b="1" kern="0">
              <a:latin typeface="+mj-lt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+mj-lt"/>
                <a:ea typeface="휴먼명조"/>
              </a:rPr>
              <a:t>	void turn(</a:t>
            </a:r>
            <a:r>
              <a:rPr lang="ko-KR" altLang="ko-KR" sz="1400" b="1" kern="0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 kern="0">
                <a:latin typeface="+mj-lt"/>
                <a:ea typeface="휴먼명조"/>
              </a:rPr>
              <a:t> degree);</a:t>
            </a:r>
            <a:endParaRPr lang="ko-KR" altLang="ko-KR" sz="1400" b="1" kern="0">
              <a:latin typeface="+mj-lt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+mj-lt"/>
                <a:ea typeface="휴먼명조"/>
              </a:rPr>
              <a:t>}</a:t>
            </a:r>
            <a:endParaRPr lang="ko-KR" altLang="ko-KR" sz="1400" b="1" kern="0">
              <a:latin typeface="+mj-lt"/>
              <a:ea typeface="휴먼명조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/>
              <a:t>SOLUTION</a:t>
            </a:r>
            <a:r>
              <a:rPr lang="ko-KR" altLang="en-US" sz="3600"/>
              <a:t> </a:t>
            </a:r>
            <a:endParaRPr lang="ko-KR" altLang="en-US" sz="36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52557" y="1118152"/>
            <a:ext cx="7761287" cy="48992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public class</a:t>
            </a:r>
            <a:r>
              <a:rPr lang="en-US" altLang="en-US" sz="1400" b="1" kern="0">
                <a:latin typeface="Century Schoolbook"/>
                <a:ea typeface="굴림"/>
              </a:rPr>
              <a:t> AutoCar 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implements</a:t>
            </a:r>
            <a:r>
              <a:rPr lang="en-US" altLang="en-US" sz="1400" b="1" kern="0">
                <a:latin typeface="Century Schoolbook"/>
                <a:ea typeface="굴림"/>
              </a:rPr>
              <a:t> OperateCar {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public</a:t>
            </a:r>
            <a:r>
              <a:rPr lang="en-US" altLang="en-US" sz="1400" b="1" kern="0">
                <a:latin typeface="Century Schoolbook"/>
                <a:ea typeface="굴림"/>
              </a:rPr>
              <a:t> 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void</a:t>
            </a:r>
            <a:r>
              <a:rPr lang="en-US" altLang="en-US" sz="1400" b="1" kern="0">
                <a:latin typeface="Century Schoolbook"/>
                <a:ea typeface="굴림"/>
              </a:rPr>
              <a:t> start() {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	System.</a:t>
            </a:r>
            <a:r>
              <a:rPr lang="en-US" altLang="en-US" sz="1400" b="1" kern="0">
                <a:solidFill>
                  <a:srgbClr val="0000c0"/>
                </a:solidFill>
                <a:latin typeface="Century Schoolbook"/>
                <a:ea typeface="굴림"/>
              </a:rPr>
              <a:t>out</a:t>
            </a:r>
            <a:r>
              <a:rPr lang="en-US" altLang="en-US" sz="1400" b="1" kern="0">
                <a:latin typeface="Century Schoolbook"/>
                <a:ea typeface="굴림"/>
              </a:rPr>
              <a:t>.println(</a:t>
            </a:r>
            <a:r>
              <a:rPr lang="en-US" altLang="en-US" sz="1400" b="1" kern="0">
                <a:solidFill>
                  <a:srgbClr val="2a00ff"/>
                </a:solidFill>
                <a:latin typeface="Century Schoolbook"/>
                <a:ea typeface="굴림"/>
              </a:rPr>
              <a:t>"자동차가 출발합니다."</a:t>
            </a:r>
            <a:r>
              <a:rPr lang="en-US" altLang="en-US" sz="1400" b="1" kern="0">
                <a:latin typeface="Century Schoolbook"/>
                <a:ea typeface="굴림"/>
              </a:rPr>
              <a:t>);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}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  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public</a:t>
            </a:r>
            <a:r>
              <a:rPr lang="en-US" altLang="en-US" sz="1400" b="1" kern="0">
                <a:latin typeface="Century Schoolbook"/>
                <a:ea typeface="굴림"/>
              </a:rPr>
              <a:t> 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void</a:t>
            </a:r>
            <a:r>
              <a:rPr lang="en-US" altLang="en-US" sz="1400" b="1" kern="0">
                <a:latin typeface="Century Schoolbook"/>
                <a:ea typeface="굴림"/>
              </a:rPr>
              <a:t> stop() {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	System.</a:t>
            </a:r>
            <a:r>
              <a:rPr lang="en-US" altLang="en-US" sz="1400" b="1" kern="0">
                <a:solidFill>
                  <a:srgbClr val="0000c0"/>
                </a:solidFill>
                <a:latin typeface="Century Schoolbook"/>
                <a:ea typeface="굴림"/>
              </a:rPr>
              <a:t>out</a:t>
            </a:r>
            <a:r>
              <a:rPr lang="en-US" altLang="en-US" sz="1400" b="1" kern="0">
                <a:latin typeface="Century Schoolbook"/>
                <a:ea typeface="굴림"/>
              </a:rPr>
              <a:t>.println(</a:t>
            </a:r>
            <a:r>
              <a:rPr lang="en-US" altLang="en-US" sz="1400" b="1" kern="0">
                <a:solidFill>
                  <a:srgbClr val="2a00ff"/>
                </a:solidFill>
                <a:latin typeface="Century Schoolbook"/>
                <a:ea typeface="굴림"/>
              </a:rPr>
              <a:t>"자동차가 정지합니다."</a:t>
            </a:r>
            <a:r>
              <a:rPr lang="en-US" altLang="en-US" sz="1400" b="1" kern="0">
                <a:latin typeface="Century Schoolbook"/>
                <a:ea typeface="굴림"/>
              </a:rPr>
              <a:t>);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}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  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public</a:t>
            </a:r>
            <a:r>
              <a:rPr lang="en-US" altLang="en-US" sz="1400" b="1" kern="0">
                <a:latin typeface="Century Schoolbook"/>
                <a:ea typeface="굴림"/>
              </a:rPr>
              <a:t> void setSpeed(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int</a:t>
            </a:r>
            <a:r>
              <a:rPr lang="en-US" altLang="en-US" sz="1400" b="1" kern="0">
                <a:latin typeface="Century Schoolbook"/>
                <a:ea typeface="굴림"/>
              </a:rPr>
              <a:t> speed) {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	System.</a:t>
            </a:r>
            <a:r>
              <a:rPr lang="en-US" altLang="en-US" sz="1400" b="1" kern="0">
                <a:solidFill>
                  <a:srgbClr val="0000c0"/>
                </a:solidFill>
                <a:latin typeface="Century Schoolbook"/>
                <a:ea typeface="굴림"/>
              </a:rPr>
              <a:t>out</a:t>
            </a:r>
            <a:r>
              <a:rPr lang="en-US" altLang="en-US" sz="1400" b="1" kern="0">
                <a:latin typeface="Century Schoolbook"/>
                <a:ea typeface="굴림"/>
              </a:rPr>
              <a:t>.println(</a:t>
            </a:r>
            <a:r>
              <a:rPr lang="en-US" altLang="en-US" sz="1400" b="1" kern="0">
                <a:solidFill>
                  <a:srgbClr val="2a00ff"/>
                </a:solidFill>
                <a:latin typeface="Century Schoolbook"/>
                <a:ea typeface="굴림"/>
              </a:rPr>
              <a:t>"자동차가 속도를 "</a:t>
            </a:r>
            <a:r>
              <a:rPr lang="en-US" altLang="en-US" sz="1400" b="1" kern="0">
                <a:latin typeface="Century Schoolbook"/>
                <a:ea typeface="굴림"/>
              </a:rPr>
              <a:t> + speed + </a:t>
            </a:r>
            <a:r>
              <a:rPr lang="en-US" altLang="en-US" sz="1400" b="1" kern="0">
                <a:solidFill>
                  <a:srgbClr val="2a00ff"/>
                </a:solidFill>
                <a:latin typeface="Century Schoolbook"/>
                <a:ea typeface="굴림"/>
              </a:rPr>
              <a:t>"km/h로 바꿉니다."</a:t>
            </a:r>
            <a:r>
              <a:rPr lang="en-US" altLang="en-US" sz="1400" b="1" kern="0">
                <a:latin typeface="Century Schoolbook"/>
                <a:ea typeface="굴림"/>
              </a:rPr>
              <a:t>);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}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  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public</a:t>
            </a:r>
            <a:r>
              <a:rPr lang="en-US" altLang="en-US" sz="1400" b="1" kern="0">
                <a:latin typeface="Century Schoolbook"/>
                <a:ea typeface="굴림"/>
              </a:rPr>
              <a:t> void turn(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int</a:t>
            </a:r>
            <a:r>
              <a:rPr lang="en-US" altLang="en-US" sz="1400" b="1" kern="0">
                <a:latin typeface="Century Schoolbook"/>
                <a:ea typeface="굴림"/>
              </a:rPr>
              <a:t> degree) {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	System.</a:t>
            </a:r>
            <a:r>
              <a:rPr lang="en-US" altLang="en-US" sz="1400" b="1" kern="0">
                <a:solidFill>
                  <a:srgbClr val="0000c0"/>
                </a:solidFill>
                <a:latin typeface="Century Schoolbook"/>
                <a:ea typeface="굴림"/>
              </a:rPr>
              <a:t>out</a:t>
            </a:r>
            <a:r>
              <a:rPr lang="en-US" altLang="en-US" sz="1400" b="1" kern="0">
                <a:latin typeface="Century Schoolbook"/>
                <a:ea typeface="굴림"/>
              </a:rPr>
              <a:t>.println(</a:t>
            </a:r>
            <a:r>
              <a:rPr lang="en-US" altLang="en-US" sz="1400" b="1" kern="0">
                <a:solidFill>
                  <a:srgbClr val="2a00ff"/>
                </a:solidFill>
                <a:latin typeface="Century Schoolbook"/>
                <a:ea typeface="굴림"/>
              </a:rPr>
              <a:t>"자동차가 방향을 "</a:t>
            </a:r>
            <a:r>
              <a:rPr lang="en-US" altLang="en-US" sz="1400" b="1" kern="0">
                <a:latin typeface="Century Schoolbook"/>
                <a:ea typeface="굴림"/>
              </a:rPr>
              <a:t> + degree + </a:t>
            </a:r>
            <a:r>
              <a:rPr lang="en-US" altLang="en-US" sz="1400" b="1" kern="0">
                <a:solidFill>
                  <a:srgbClr val="2a00ff"/>
                </a:solidFill>
                <a:latin typeface="Century Schoolbook"/>
                <a:ea typeface="굴림"/>
              </a:rPr>
              <a:t>"도 만큼 바꿉니다."</a:t>
            </a:r>
            <a:r>
              <a:rPr lang="en-US" altLang="en-US" sz="1400" b="1" kern="0">
                <a:latin typeface="Century Schoolbook"/>
                <a:ea typeface="굴림"/>
              </a:rPr>
              <a:t>);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}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}</a:t>
            </a:r>
            <a:endParaRPr lang="en-US" altLang="en-US" sz="1400" b="1" kern="0">
              <a:latin typeface="Century Schoolbook"/>
              <a:ea typeface="굴림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/>
              <a:t>SOLUTION</a:t>
            </a:r>
            <a:r>
              <a:rPr lang="ko-KR" altLang="en-US" sz="3600"/>
              <a:t> </a:t>
            </a:r>
            <a:endParaRPr lang="ko-KR" altLang="en-US" sz="36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86296" y="1979544"/>
            <a:ext cx="7761287" cy="27209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public</a:t>
            </a:r>
            <a:r>
              <a:rPr lang="en-US" altLang="en-US" sz="1400" b="1" kern="0">
                <a:latin typeface="Century Schoolbook"/>
                <a:ea typeface="굴림"/>
              </a:rPr>
              <a:t> 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class</a:t>
            </a:r>
            <a:r>
              <a:rPr lang="en-US" altLang="en-US" sz="1400" b="1" kern="0">
                <a:latin typeface="Century Schoolbook"/>
                <a:ea typeface="굴림"/>
              </a:rPr>
              <a:t> AutoCarTest {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public</a:t>
            </a:r>
            <a:r>
              <a:rPr lang="en-US" altLang="en-US" sz="1400" b="1" kern="0">
                <a:latin typeface="Century Schoolbook"/>
                <a:ea typeface="굴림"/>
              </a:rPr>
              <a:t> 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static</a:t>
            </a:r>
            <a:r>
              <a:rPr lang="en-US" altLang="en-US" sz="1400" b="1" kern="0">
                <a:latin typeface="Century Schoolbook"/>
                <a:ea typeface="굴림"/>
              </a:rPr>
              <a:t> 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void</a:t>
            </a:r>
            <a:r>
              <a:rPr lang="en-US" altLang="en-US" sz="1400" b="1" kern="0">
                <a:latin typeface="Century Schoolbook"/>
                <a:ea typeface="굴림"/>
              </a:rPr>
              <a:t> main(String[] args) {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	OperateCar obj = 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굴림"/>
              </a:rPr>
              <a:t>new</a:t>
            </a:r>
            <a:r>
              <a:rPr lang="en-US" altLang="en-US" sz="1400" b="1" kern="0">
                <a:latin typeface="Century Schoolbook"/>
                <a:ea typeface="굴림"/>
              </a:rPr>
              <a:t> AutoCar();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	obj.start();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	obj.setSpeed(30);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	obj.turn(15);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	obj.stop();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	}</a:t>
            </a:r>
            <a:endParaRPr lang="en-US" altLang="en-US" sz="1400" b="1" kern="0">
              <a:latin typeface="Century Schoolbook"/>
              <a:ea typeface="굴림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굴림"/>
              </a:rPr>
              <a:t>}</a:t>
            </a:r>
            <a:endParaRPr lang="en-US" altLang="en-US" sz="1400" b="1" kern="0">
              <a:latin typeface="Century Schoolbook"/>
              <a:ea typeface="굴림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/>
              <a:t>SOLUTION</a:t>
            </a:r>
            <a:r>
              <a:rPr lang="ko-KR" altLang="en-US" sz="3600"/>
              <a:t> </a:t>
            </a:r>
            <a:endParaRPr lang="ko-KR" altLang="en-US" sz="36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Comparable인터페이스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실습하여 본다.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이 인터페이스는 우리가 정의하는 것이 아니고 표준 자바 라이브러리에 다음과 같이 정의되어 있다. 이 인터페이스는 객체와 객체의 크기를 비교할 때사용된다.</a:t>
            </a: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 sz="3200">
                <a:latin typeface="HY엽서M"/>
                <a:ea typeface="굴림"/>
              </a:rPr>
              <a:t>Lab: </a:t>
            </a:r>
            <a:r>
              <a:rPr lang="en-US" altLang="en-US" sz="3200">
                <a:latin typeface="굴림"/>
                <a:ea typeface="굴림"/>
              </a:rPr>
              <a:t>객체 비교하기</a:t>
            </a:r>
            <a:endParaRPr lang="en-US" altLang="en-US" sz="3200">
              <a:latin typeface="굴림"/>
              <a:ea typeface="굴림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4108" y="3429000"/>
            <a:ext cx="7512740" cy="280041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52557" y="1118152"/>
            <a:ext cx="7761287" cy="53465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 class</a:t>
            </a:r>
            <a:r>
              <a:rPr lang="ko-KR" altLang="ko-KR" sz="1400" b="1" kern="0">
                <a:latin typeface="Century Schoolbook"/>
                <a:ea typeface="휴먼명조"/>
              </a:rPr>
              <a:t> Rectangle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implements</a:t>
            </a:r>
            <a:r>
              <a:rPr lang="ko-KR" altLang="ko-KR" sz="1400" b="1" kern="0">
                <a:latin typeface="Century Schoolbook"/>
                <a:ea typeface="휴먼명조"/>
              </a:rPr>
              <a:t> Comparable {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</a:rPr>
              <a:t> = 0;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</a:rPr>
              <a:t> = 0;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  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646464"/>
                </a:solidFill>
                <a:latin typeface="Century Schoolbook"/>
                <a:ea typeface="휴먼명조"/>
              </a:rPr>
              <a:t>@Override</a:t>
            </a:r>
            <a:endParaRPr lang="ko-KR" altLang="ko-KR" sz="1400" b="1" kern="0">
              <a:solidFill>
                <a:srgbClr val="646464"/>
              </a:solidFill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String toString() {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</a:rPr>
              <a:t>"Rectangle [width="</a:t>
            </a:r>
            <a:r>
              <a:rPr lang="ko-KR" altLang="ko-KR" sz="1400" b="1" kern="0">
                <a:latin typeface="Century Schoolbook"/>
                <a:ea typeface="휴먼명조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</a:rPr>
              <a:t>", height="</a:t>
            </a:r>
            <a:r>
              <a:rPr lang="ko-KR" altLang="ko-KR" sz="1400" b="1" kern="0">
                <a:latin typeface="Century Schoolbook"/>
                <a:ea typeface="휴먼명조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</a:rPr>
              <a:t>"]"</a:t>
            </a:r>
            <a:r>
              <a:rPr lang="ko-KR" altLang="ko-KR" sz="1400" b="1" kern="0">
                <a:latin typeface="Century Schoolbook"/>
                <a:ea typeface="휴먼명조"/>
              </a:rPr>
              <a:t>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}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  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Rectangle(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w</a:t>
            </a:r>
            <a:r>
              <a:rPr lang="ko-KR" altLang="ko-KR" sz="1400" b="1" kern="0">
                <a:latin typeface="Century Schoolbook"/>
                <a:ea typeface="휴먼명조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h</a:t>
            </a:r>
            <a:r>
              <a:rPr lang="ko-KR" altLang="ko-KR" sz="1400" b="1" kern="0">
                <a:latin typeface="Century Schoolbook"/>
                <a:ea typeface="휴먼명조"/>
              </a:rPr>
              <a:t>) {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w</a:t>
            </a:r>
            <a:r>
              <a:rPr lang="ko-KR" altLang="ko-KR" sz="1400" b="1" kern="0">
                <a:latin typeface="Century Schoolbook"/>
                <a:ea typeface="휴먼명조"/>
              </a:rPr>
              <a:t>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h</a:t>
            </a:r>
            <a:r>
              <a:rPr lang="ko-KR" altLang="ko-KR" sz="1400" b="1" kern="0">
                <a:latin typeface="Century Schoolbook"/>
                <a:ea typeface="휴먼명조"/>
              </a:rPr>
              <a:t>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System.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400" b="1" kern="0">
                <a:latin typeface="Century Schoolbook"/>
                <a:ea typeface="휴먼명조"/>
              </a:rPr>
              <a:t>.println(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</a:rPr>
              <a:t>);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}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  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getArea() {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</a:rPr>
              <a:t> *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</a:rPr>
              <a:t>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}</a:t>
            </a:r>
            <a:endParaRPr lang="ko-KR" altLang="ko-KR" sz="1400" b="1" kern="0">
              <a:latin typeface="Century Schoolbook"/>
              <a:ea typeface="휴먼명조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/>
              <a:t>SOLUTION</a:t>
            </a:r>
            <a:r>
              <a:rPr lang="ko-KR" altLang="en-US" sz="3600"/>
              <a:t> </a:t>
            </a:r>
            <a:endParaRPr lang="ko-KR" altLang="en-US" sz="36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69122" y="1830457"/>
            <a:ext cx="7761287" cy="3557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  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646464"/>
                </a:solidFill>
                <a:latin typeface="Century Schoolbook"/>
                <a:ea typeface="휴먼명조"/>
              </a:rPr>
              <a:t>@Override</a:t>
            </a:r>
            <a:endParaRPr lang="ko-KR" altLang="ko-KR" sz="1400" b="1" kern="0">
              <a:solidFill>
                <a:srgbClr val="646464"/>
              </a:solidFill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compareTo(Object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other</a:t>
            </a:r>
            <a:r>
              <a:rPr lang="ko-KR" altLang="ko-KR" sz="1400" b="1" kern="0">
                <a:latin typeface="Century Schoolbook"/>
                <a:ea typeface="휴먼명조"/>
              </a:rPr>
              <a:t>) {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Rectangle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otherRect</a:t>
            </a:r>
            <a:r>
              <a:rPr lang="ko-KR" altLang="ko-KR" sz="1400" b="1" kern="0">
                <a:latin typeface="Century Schoolbook"/>
                <a:ea typeface="휴먼명조"/>
              </a:rPr>
              <a:t> = (Rectangle)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other</a:t>
            </a:r>
            <a:r>
              <a:rPr lang="ko-KR" altLang="ko-KR" sz="1400" b="1" kern="0">
                <a:latin typeface="Century Schoolbook"/>
                <a:ea typeface="휴먼명조"/>
              </a:rPr>
              <a:t>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if</a:t>
            </a:r>
            <a:r>
              <a:rPr lang="ko-KR" altLang="ko-KR" sz="1400" b="1" kern="0">
                <a:latin typeface="Century Schoolbook"/>
                <a:ea typeface="휴먼명조"/>
              </a:rPr>
              <a:t> 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</a:rPr>
              <a:t>.getArea() &lt;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otherRect</a:t>
            </a:r>
            <a:r>
              <a:rPr lang="ko-KR" altLang="ko-KR" sz="1400" b="1" kern="0">
                <a:latin typeface="Century Schoolbook"/>
                <a:ea typeface="휴먼명조"/>
              </a:rPr>
              <a:t>.getArea())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</a:rPr>
              <a:t> -1;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else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if</a:t>
            </a:r>
            <a:r>
              <a:rPr lang="ko-KR" altLang="ko-KR" sz="1400" b="1" kern="0">
                <a:latin typeface="Century Schoolbook"/>
                <a:ea typeface="휴먼명조"/>
              </a:rPr>
              <a:t> 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</a:rPr>
              <a:t>.getArea() &gt;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otherRect</a:t>
            </a:r>
            <a:r>
              <a:rPr lang="ko-KR" altLang="ko-KR" sz="1400" b="1" kern="0">
                <a:latin typeface="Century Schoolbook"/>
                <a:ea typeface="휴먼명조"/>
              </a:rPr>
              <a:t>.getArea())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</a:rPr>
              <a:t> 1;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else</a:t>
            </a:r>
            <a:endParaRPr lang="ko-KR" altLang="ko-KR" sz="1400" b="1" kern="0">
              <a:solidFill>
                <a:srgbClr val="7f0055"/>
              </a:solidFill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</a:rPr>
              <a:t> 0;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}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}</a:t>
            </a:r>
            <a:endParaRPr lang="ko-KR" altLang="ko-KR" sz="1400" b="1" kern="0">
              <a:latin typeface="Century Schoolbook"/>
              <a:ea typeface="휴먼명조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/>
              <a:t>SOLUTION</a:t>
            </a:r>
            <a:r>
              <a:rPr lang="ko-KR" altLang="en-US" sz="3600"/>
              <a:t> </a:t>
            </a:r>
            <a:endParaRPr lang="ko-KR" altLang="en-US" sz="36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69122" y="1830457"/>
            <a:ext cx="7761287" cy="39301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</a:rPr>
              <a:t> RectangleTest {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400" b="1" kern="0">
                <a:latin typeface="Century Schoolbook"/>
                <a:ea typeface="휴먼명조"/>
              </a:rPr>
              <a:t> main(String[]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args</a:t>
            </a:r>
            <a:r>
              <a:rPr lang="ko-KR" altLang="ko-KR" sz="1400" b="1" kern="0">
                <a:latin typeface="Century Schoolbook"/>
                <a:ea typeface="휴먼명조"/>
              </a:rPr>
              <a:t>) {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Rectangle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r1</a:t>
            </a:r>
            <a:r>
              <a:rPr lang="ko-KR" altLang="ko-KR" sz="1400" b="1" kern="0">
                <a:latin typeface="Century Schoolbook"/>
                <a:ea typeface="휴먼명조"/>
              </a:rPr>
              <a:t>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400" b="1" kern="0">
                <a:latin typeface="Century Schoolbook"/>
                <a:ea typeface="휴먼명조"/>
              </a:rPr>
              <a:t> Rectangle(100, 30);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Rectangle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r2</a:t>
            </a:r>
            <a:r>
              <a:rPr lang="ko-KR" altLang="ko-KR" sz="1400" b="1" kern="0">
                <a:latin typeface="Century Schoolbook"/>
                <a:ea typeface="휴먼명조"/>
              </a:rPr>
              <a:t>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400" b="1" kern="0">
                <a:latin typeface="Century Schoolbook"/>
                <a:ea typeface="휴먼명조"/>
              </a:rPr>
              <a:t> Rectangle(200, 10);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result</a:t>
            </a:r>
            <a:r>
              <a:rPr lang="ko-KR" altLang="ko-KR" sz="1400" b="1" kern="0">
                <a:latin typeface="Century Schoolbook"/>
                <a:ea typeface="휴먼명조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r1</a:t>
            </a:r>
            <a:r>
              <a:rPr lang="ko-KR" altLang="ko-KR" sz="1400" b="1" kern="0">
                <a:latin typeface="Century Schoolbook"/>
                <a:ea typeface="휴먼명조"/>
              </a:rPr>
              <a:t>.compareTo(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r2</a:t>
            </a:r>
            <a:r>
              <a:rPr lang="ko-KR" altLang="ko-KR" sz="1400" b="1" kern="0">
                <a:latin typeface="Century Schoolbook"/>
                <a:ea typeface="휴먼명조"/>
              </a:rPr>
              <a:t>);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if</a:t>
            </a:r>
            <a:r>
              <a:rPr lang="ko-KR" altLang="ko-KR" sz="1400" b="1" kern="0">
                <a:latin typeface="Century Schoolbook"/>
                <a:ea typeface="휴먼명조"/>
              </a:rPr>
              <a:t> 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result</a:t>
            </a:r>
            <a:r>
              <a:rPr lang="ko-KR" altLang="ko-KR" sz="1400" b="1" kern="0">
                <a:latin typeface="Century Schoolbook"/>
                <a:ea typeface="휴먼명조"/>
              </a:rPr>
              <a:t> == 1)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	System.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400" b="1" kern="0">
                <a:latin typeface="Century Schoolbook"/>
                <a:ea typeface="휴먼명조"/>
              </a:rPr>
              <a:t>.println(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r1</a:t>
            </a:r>
            <a:r>
              <a:rPr lang="ko-KR" altLang="ko-KR" sz="1400" b="1" kern="0">
                <a:latin typeface="Century Schoolbook"/>
                <a:ea typeface="휴먼명조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</a:rPr>
              <a:t>"가 더 큽니다."</a:t>
            </a:r>
            <a:r>
              <a:rPr lang="ko-KR" altLang="ko-KR" sz="1400" b="1" kern="0">
                <a:latin typeface="Century Schoolbook"/>
                <a:ea typeface="휴먼명조"/>
              </a:rPr>
              <a:t>);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else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if</a:t>
            </a:r>
            <a:r>
              <a:rPr lang="ko-KR" altLang="ko-KR" sz="1400" b="1" kern="0">
                <a:latin typeface="Century Schoolbook"/>
                <a:ea typeface="휴먼명조"/>
              </a:rPr>
              <a:t> 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result</a:t>
            </a:r>
            <a:r>
              <a:rPr lang="ko-KR" altLang="ko-KR" sz="1400" b="1" kern="0">
                <a:latin typeface="Century Schoolbook"/>
                <a:ea typeface="휴먼명조"/>
              </a:rPr>
              <a:t> == 0)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	System.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400" b="1" kern="0">
                <a:latin typeface="Century Schoolbook"/>
                <a:ea typeface="휴먼명조"/>
              </a:rPr>
              <a:t>.println(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</a:rPr>
              <a:t>"같습니다"</a:t>
            </a:r>
            <a:r>
              <a:rPr lang="ko-KR" altLang="ko-KR" sz="1400" b="1" kern="0">
                <a:latin typeface="Century Schoolbook"/>
                <a:ea typeface="휴먼명조"/>
              </a:rPr>
              <a:t>);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else</a:t>
            </a:r>
            <a:endParaRPr lang="ko-KR" altLang="ko-KR" sz="1400" b="1" kern="0">
              <a:solidFill>
                <a:srgbClr val="7f0055"/>
              </a:solidFill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	System.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400" b="1" kern="0">
                <a:latin typeface="Century Schoolbook"/>
                <a:ea typeface="휴먼명조"/>
              </a:rPr>
              <a:t>.println(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r2</a:t>
            </a:r>
            <a:r>
              <a:rPr lang="ko-KR" altLang="ko-KR" sz="1400" b="1" kern="0">
                <a:latin typeface="Century Schoolbook"/>
                <a:ea typeface="휴먼명조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</a:rPr>
              <a:t>"가 더 큽니다."</a:t>
            </a:r>
            <a:r>
              <a:rPr lang="ko-KR" altLang="ko-KR" sz="1400" b="1" kern="0">
                <a:latin typeface="Century Schoolbook"/>
                <a:ea typeface="휴먼명조"/>
              </a:rPr>
              <a:t>);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}</a:t>
            </a:r>
            <a:endParaRPr lang="ko-KR" altLang="ko-KR" sz="1400" b="1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}</a:t>
            </a:r>
            <a:endParaRPr lang="ko-KR" altLang="ko-KR" sz="1400" b="1" kern="0">
              <a:latin typeface="Century Schoolbook"/>
              <a:ea typeface="휴먼명조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/>
              <a:t>SOLUTION</a:t>
            </a:r>
            <a:r>
              <a:rPr lang="ko-KR" altLang="en-US" sz="3600"/>
              <a:t> </a:t>
            </a:r>
            <a:endParaRPr lang="ko-KR" altLang="en-US" sz="36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90610" y="1783823"/>
            <a:ext cx="7788278" cy="1144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RemoteControl obj =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new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Television();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obj.turnOn();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obj.turnOff();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인터페이스와 타입</a:t>
            </a:r>
            <a:endParaRPr lang="ko-KR" altLang="en-US" sz="3600"/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5032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인터페이스는 하나의 타입으로 간주된다</a:t>
            </a:r>
            <a:r>
              <a:rPr lang="en-US" altLang="ko-KR"/>
              <a:t>. </a:t>
            </a:r>
            <a:endParaRPr lang="en-US" altLang="ko-KR"/>
          </a:p>
        </p:txBody>
      </p:sp>
      <p:sp>
        <p:nvSpPr>
          <p:cNvPr id="1275909" name="AutoShape 5"/>
          <p:cNvSpPr/>
          <p:nvPr/>
        </p:nvSpPr>
        <p:spPr>
          <a:xfrm>
            <a:off x="6315237" y="2334936"/>
            <a:ext cx="2509837" cy="601663"/>
          </a:xfrm>
          <a:prstGeom prst="borderCallout2">
            <a:avLst>
              <a:gd name="adj1" fmla="val 18995"/>
              <a:gd name="adj2" fmla="val -3037"/>
              <a:gd name="adj3" fmla="val 18995"/>
              <a:gd name="adj4" fmla="val -56801"/>
              <a:gd name="adj5" fmla="val -27719"/>
              <a:gd name="adj6" fmla="val -129031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  <a:tailEnd type="arrow" w="lg" len="lg"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rgbClr val="ff0000"/>
                </a:solidFill>
                <a:ea typeface="굴림"/>
              </a:rPr>
              <a:t>인터페이스로 참조 변수를 만들 수 있다</a:t>
            </a:r>
            <a:r>
              <a:rPr lang="en-US" altLang="ko-KR" sz="1400">
                <a:solidFill>
                  <a:srgbClr val="ff0000"/>
                </a:solidFill>
                <a:ea typeface="굴림"/>
              </a:rPr>
              <a:t>.</a:t>
            </a:r>
            <a:endParaRPr lang="en-US" altLang="ko-KR" sz="1400">
              <a:solidFill>
                <a:srgbClr val="ff0000"/>
              </a:solidFill>
              <a:ea typeface="굴림"/>
            </a:endParaRPr>
          </a:p>
        </p:txBody>
      </p:sp>
      <p:sp>
        <p:nvSpPr>
          <p:cNvPr id="1275910" name="Line 6"/>
          <p:cNvSpPr>
            <a:spLocks noChangeShapeType="1"/>
          </p:cNvSpPr>
          <p:nvPr/>
        </p:nvSpPr>
        <p:spPr>
          <a:xfrm>
            <a:off x="2884488" y="2128309"/>
            <a:ext cx="2905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2759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5327" y="3260710"/>
            <a:ext cx="7802217" cy="281725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71827" y="2197097"/>
            <a:ext cx="7608887" cy="12319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en-US" altLang="ko-KR" sz="1400" b="1">
                <a:solidFill>
                  <a:srgbClr val="7f0055"/>
                </a:solidFill>
                <a:latin typeface="Century Schoolbook"/>
                <a:ea typeface="+mj-ea"/>
              </a:rPr>
              <a:t>public interface</a:t>
            </a:r>
            <a:r>
              <a:rPr lang="en-US" altLang="ko-KR" sz="1400">
                <a:solidFill>
                  <a:srgbClr val="000000"/>
                </a:solidFill>
                <a:latin typeface="Century Schoolbook"/>
                <a:ea typeface="+mj-ea"/>
              </a:rPr>
              <a:t> Comparable {</a:t>
            </a:r>
            <a:endParaRPr lang="en-US" altLang="ko-KR" sz="1400">
              <a:solidFill>
                <a:srgbClr val="000000"/>
              </a:solidFill>
              <a:latin typeface="Century Schoolbook"/>
              <a:ea typeface="+mj-ea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entury Schoolbook"/>
                <a:ea typeface="+mj-ea"/>
              </a:rPr>
              <a:t>       </a:t>
            </a:r>
            <a:r>
              <a:rPr lang="en-US" altLang="ko-KR" sz="1400">
                <a:solidFill>
                  <a:srgbClr val="3f7f5f"/>
                </a:solidFill>
                <a:latin typeface="Century Schoolbook"/>
                <a:ea typeface="+mj-ea"/>
              </a:rPr>
              <a:t>// </a:t>
            </a:r>
            <a:r>
              <a:rPr lang="ko-KR" altLang="en-US" sz="1400">
                <a:solidFill>
                  <a:srgbClr val="3f7f5f"/>
                </a:solidFill>
                <a:latin typeface="Century Schoolbook"/>
                <a:ea typeface="+mj-ea"/>
              </a:rPr>
              <a:t>이 객체가 다른 객체보다 크면 </a:t>
            </a:r>
            <a:r>
              <a:rPr lang="en-US" altLang="ko-KR" sz="1400">
                <a:solidFill>
                  <a:srgbClr val="3f7f5f"/>
                </a:solidFill>
                <a:latin typeface="Century Schoolbook"/>
                <a:ea typeface="+mj-ea"/>
              </a:rPr>
              <a:t>1, </a:t>
            </a:r>
            <a:r>
              <a:rPr lang="ko-KR" altLang="en-US" sz="1400">
                <a:solidFill>
                  <a:srgbClr val="3f7f5f"/>
                </a:solidFill>
                <a:latin typeface="Century Schoolbook"/>
                <a:ea typeface="+mj-ea"/>
              </a:rPr>
              <a:t>같으면 </a:t>
            </a:r>
            <a:r>
              <a:rPr lang="en-US" altLang="ko-KR" sz="1400">
                <a:solidFill>
                  <a:srgbClr val="3f7f5f"/>
                </a:solidFill>
                <a:latin typeface="Century Schoolbook"/>
                <a:ea typeface="+mj-ea"/>
              </a:rPr>
              <a:t>0, </a:t>
            </a:r>
            <a:r>
              <a:rPr lang="ko-KR" altLang="en-US" sz="1400">
                <a:solidFill>
                  <a:srgbClr val="3f7f5f"/>
                </a:solidFill>
                <a:latin typeface="Century Schoolbook"/>
                <a:ea typeface="+mj-ea"/>
              </a:rPr>
              <a:t>작으면 </a:t>
            </a:r>
            <a:r>
              <a:rPr lang="en-US" altLang="ko-KR" sz="1400">
                <a:solidFill>
                  <a:srgbClr val="3f7f5f"/>
                </a:solidFill>
                <a:latin typeface="Century Schoolbook"/>
                <a:ea typeface="+mj-ea"/>
              </a:rPr>
              <a:t>-1</a:t>
            </a:r>
            <a:r>
              <a:rPr lang="ko-KR" altLang="en-US" sz="1400">
                <a:solidFill>
                  <a:srgbClr val="3f7f5f"/>
                </a:solidFill>
                <a:latin typeface="Century Schoolbook"/>
                <a:ea typeface="+mj-ea"/>
              </a:rPr>
              <a:t>을 반환한다</a:t>
            </a:r>
            <a:r>
              <a:rPr lang="en-US" altLang="ko-KR" sz="1400">
                <a:solidFill>
                  <a:srgbClr val="3f7f5f"/>
                </a:solidFill>
                <a:latin typeface="Century Schoolbook"/>
                <a:ea typeface="+mj-ea"/>
              </a:rPr>
              <a:t>.</a:t>
            </a:r>
            <a:endParaRPr lang="en-US" altLang="ko-KR" sz="1400">
              <a:solidFill>
                <a:srgbClr val="3f7f5f"/>
              </a:solidFill>
              <a:latin typeface="Century Schoolbook"/>
              <a:ea typeface="+mj-ea"/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entury Schoolbook"/>
                <a:ea typeface="+mj-ea"/>
              </a:rPr>
              <a:t>       </a:t>
            </a:r>
            <a:r>
              <a:rPr lang="en-US" altLang="ko-KR" sz="1400" b="1">
                <a:solidFill>
                  <a:srgbClr val="7f0055"/>
                </a:solidFill>
                <a:latin typeface="Century Schoolbook"/>
                <a:ea typeface="+mj-ea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entury Schoolbook"/>
                <a:ea typeface="+mj-ea"/>
              </a:rPr>
              <a:t> compareTo(Object other);</a:t>
            </a:r>
            <a:endParaRPr lang="en-US" altLang="ko-KR" sz="1400">
              <a:solidFill>
                <a:srgbClr val="000000"/>
              </a:solidFill>
              <a:latin typeface="Century Schoolbook"/>
              <a:ea typeface="+mj-ea"/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entury Schoolbook"/>
                <a:ea typeface="+mj-ea"/>
              </a:rPr>
              <a:t>}</a:t>
            </a:r>
            <a:endParaRPr lang="en-US" altLang="ko-KR" sz="1400">
              <a:solidFill>
                <a:srgbClr val="000000"/>
              </a:solidFill>
              <a:latin typeface="Century Schoolbook"/>
              <a:ea typeface="+mj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04957" y="3816441"/>
            <a:ext cx="7608887" cy="23496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>
                <a:latin typeface="Century Schoolbook"/>
                <a:ea typeface="휴먼명조"/>
              </a:rPr>
              <a:t> Object findLargest(Object object1, Object object2) {</a:t>
            </a:r>
            <a:endParaRPr lang="ko-KR" altLang="ko-KR" sz="1400">
              <a:latin typeface="Century Schoolbook"/>
              <a:ea typeface="휴먼명조"/>
            </a:endParaRP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   Comparable obj1 = (Comparable)object1;</a:t>
            </a:r>
            <a:endParaRPr lang="ko-KR" altLang="ko-KR" sz="1400">
              <a:latin typeface="Century Schoolbook"/>
              <a:ea typeface="휴먼명조"/>
            </a:endParaRP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   Comparable obj2 = (Comparable)object2;</a:t>
            </a:r>
            <a:endParaRPr lang="ko-KR" altLang="ko-KR" sz="1400">
              <a:latin typeface="Century Schoolbook"/>
              <a:ea typeface="휴먼명조"/>
            </a:endParaRP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휴먼명조"/>
              </a:rPr>
              <a:t>if</a:t>
            </a:r>
            <a:r>
              <a:rPr lang="ko-KR" altLang="ko-KR" sz="1400">
                <a:latin typeface="Century Schoolbook"/>
                <a:ea typeface="휴먼명조"/>
              </a:rPr>
              <a:t> ((obj1).compareTo(obj2) &gt; 0)</a:t>
            </a:r>
            <a:endParaRPr lang="ko-KR" altLang="ko-KR" sz="1400">
              <a:latin typeface="Century Schoolbook"/>
              <a:ea typeface="휴먼명조"/>
            </a:endParaRP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   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>
                <a:latin typeface="Century Schoolbook"/>
                <a:ea typeface="휴먼명조"/>
              </a:rPr>
              <a:t> object1;</a:t>
            </a:r>
            <a:endParaRPr lang="ko-KR" altLang="ko-KR" sz="1400">
              <a:latin typeface="Century Schoolbook"/>
              <a:ea typeface="휴먼명조"/>
            </a:endParaRP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휴먼명조"/>
              </a:rPr>
              <a:t>else</a:t>
            </a:r>
            <a:r>
              <a:rPr lang="ko-KR" altLang="ko-KR" sz="1400">
                <a:latin typeface="Century Schoolbook"/>
                <a:ea typeface="휴먼명조"/>
              </a:rPr>
              <a:t> </a:t>
            </a:r>
            <a:endParaRPr lang="ko-KR" altLang="ko-KR" sz="1400">
              <a:latin typeface="Century Schoolbook"/>
              <a:ea typeface="휴먼명조"/>
            </a:endParaRP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   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>
                <a:latin typeface="Century Schoolbook"/>
                <a:ea typeface="휴먼명조"/>
              </a:rPr>
              <a:t> object2;</a:t>
            </a:r>
            <a:endParaRPr lang="ko-KR" altLang="ko-KR" sz="1400">
              <a:latin typeface="Century Schoolbook"/>
              <a:ea typeface="휴먼명조"/>
            </a:endParaRP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}</a:t>
            </a:r>
            <a:endParaRPr lang="ko-KR" altLang="ko-KR" sz="1400">
              <a:latin typeface="Century Schoolbook"/>
              <a:ea typeface="휴먼명조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예를 들어서 버튼을 눌렀을 때 발생하는 이벤트를 처리하려면 어떤 공통적인 규격이있어야 한다.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ActionListener 인터페이스가 버튼 이벤트를 처리할 때 규격을 정의한다.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LAB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4807" y="3583677"/>
            <a:ext cx="4114386" cy="260929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인터페이스(interafce)는 서로 다른 장치들이 연결되어서 상호 데이터를 주고받는 규격을 의미한다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1950" y="2778193"/>
            <a:ext cx="8420100" cy="34385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LAB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71827" y="1865793"/>
            <a:ext cx="7608887" cy="90059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buNone/>
              <a:defRPr lang="ko-KR" altLang="en-US"/>
            </a:pP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en-US" altLang="en-US" sz="1400" b="1">
                <a:latin typeface="Century Schoolbook"/>
                <a:ea typeface="휴먼명조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interface</a:t>
            </a:r>
            <a:r>
              <a:rPr lang="en-US" altLang="en-US" sz="1400" b="1">
                <a:latin typeface="Century Schoolbook"/>
                <a:ea typeface="휴먼명조"/>
              </a:rPr>
              <a:t> ActionListener {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 indent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en-US" altLang="en-US" sz="1400" b="1">
                <a:latin typeface="Century Schoolbook"/>
                <a:ea typeface="휴먼명조"/>
              </a:rPr>
              <a:t> actionPerformed(ActionEvent event);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 indent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}</a:t>
            </a:r>
            <a:endParaRPr lang="en-US" altLang="en-US" sz="1400" b="1">
              <a:latin typeface="Century Schoolbook"/>
              <a:ea typeface="휴먼명조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96787" y="3199240"/>
            <a:ext cx="8229600" cy="2596432"/>
          </a:xfrm>
        </p:spPr>
        <p:txBody>
          <a:bodyPr vert="horz" lIns="91440" tIns="45720" rIns="91440" bIns="45720">
            <a:normAutofit lnSpcReduction="0"/>
          </a:bodyPr>
          <a:lstStyle/>
          <a:p>
            <a:pPr>
              <a:defRPr lang="ko-KR" altLang="en-US"/>
            </a:pPr>
            <a:r>
              <a:rPr lang="en-US" altLang="ko-KR"/>
              <a:t>ActionListener는 Timer 이벤트를 처리할 때도 사용된다. 자바에서 기본 제공되는 Timer 클래스는 주어진 시간이 되면 이벤트를 발생시키면서 actionPerformed() 메소드를 호출한다. 이점을 이용하여서 1초에 한 번씩 "beep"를 출력하는 프로그램을 작성하여 보자. </a:t>
            </a:r>
            <a:endParaRPr lang="en-US" altLang="ko-K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83468" y="4836909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en-US" sz="1600" i="1">
                <a:solidFill>
                  <a:schemeClr val="tx1"/>
                </a:solidFill>
                <a:latin typeface="오이"/>
                <a:ea typeface="오이"/>
              </a:rPr>
              <a:t>beep </a:t>
            </a:r>
            <a:endParaRPr lang="en-US" altLang="en-US" sz="1600" i="1">
              <a:solidFill>
                <a:schemeClr val="tx1"/>
              </a:solidFill>
              <a:latin typeface="오이"/>
              <a:ea typeface="오이"/>
            </a:endParaRPr>
          </a:p>
          <a:p>
            <a:pPr marL="0" indent="0">
              <a:buNone/>
              <a:defRPr lang="ko-KR" altLang="en-US"/>
            </a:pPr>
            <a:r>
              <a:rPr lang="en-US" altLang="en-US" sz="1600" i="1">
                <a:solidFill>
                  <a:schemeClr val="tx1"/>
                </a:solidFill>
                <a:latin typeface="오이"/>
                <a:ea typeface="오이"/>
              </a:rPr>
              <a:t>beep </a:t>
            </a:r>
            <a:endParaRPr lang="en-US" altLang="en-US" sz="1600" i="1">
              <a:solidFill>
                <a:schemeClr val="tx1"/>
              </a:solidFill>
              <a:latin typeface="오이"/>
              <a:ea typeface="오이"/>
            </a:endParaRPr>
          </a:p>
          <a:p>
            <a:pPr marL="0" indent="0">
              <a:buNone/>
              <a:defRPr lang="ko-KR" altLang="en-US"/>
            </a:pPr>
            <a:r>
              <a:rPr lang="en-US" altLang="en-US" sz="1600" i="1">
                <a:solidFill>
                  <a:schemeClr val="tx1"/>
                </a:solidFill>
                <a:latin typeface="오이"/>
                <a:ea typeface="오이"/>
              </a:rPr>
              <a:t>beep </a:t>
            </a:r>
            <a:endParaRPr lang="en-US" altLang="en-US" sz="1600" i="1">
              <a:solidFill>
                <a:schemeClr val="tx1"/>
              </a:solidFill>
              <a:latin typeface="오이"/>
              <a:ea typeface="오이"/>
            </a:endParaRPr>
          </a:p>
          <a:p>
            <a:pPr marL="0" indent="0">
              <a:buNone/>
              <a:defRPr lang="ko-KR" altLang="en-US"/>
            </a:pPr>
            <a:r>
              <a:rPr lang="en-US" altLang="en-US" sz="1600" i="1">
                <a:solidFill>
                  <a:schemeClr val="tx1"/>
                </a:solidFill>
                <a:latin typeface="오이"/>
                <a:ea typeface="오이"/>
              </a:rPr>
              <a:t>...</a:t>
            </a:r>
            <a:endParaRPr lang="en-US" altLang="en-US" sz="1600" i="1">
              <a:solidFill>
                <a:schemeClr val="tx1"/>
              </a:solidFill>
              <a:latin typeface="오이"/>
              <a:ea typeface="오이"/>
            </a:endParaRPr>
          </a:p>
        </p:txBody>
      </p:sp>
      <p:pic>
        <p:nvPicPr>
          <p:cNvPr id="9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07065" y="4756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SOLUTION</a:t>
            </a:r>
            <a:endParaRPr lang="en-US" altLang="ko-KR"/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5249931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en-US" altLang="en-US" sz="1400" b="1">
                <a:latin typeface="Century Schoolbook"/>
                <a:ea typeface="휴먼명조"/>
              </a:rPr>
              <a:t> MyClass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implements</a:t>
            </a:r>
            <a:r>
              <a:rPr lang="en-US" altLang="en-US" sz="1400" b="1">
                <a:latin typeface="Century Schoolbook"/>
                <a:ea typeface="휴먼명조"/>
              </a:rPr>
              <a:t> ActionListener {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en-US" altLang="en-US" sz="1400" b="1">
                <a:latin typeface="Century Schoolbook"/>
                <a:ea typeface="휴먼명조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en-US" altLang="en-US" sz="1400" b="1">
                <a:latin typeface="Century Schoolbook"/>
                <a:ea typeface="휴먼명조"/>
              </a:rPr>
              <a:t> actionPerformed(ActionEvent </a:t>
            </a:r>
            <a:r>
              <a:rPr lang="en-US" altLang="en-US" sz="1400" b="1">
                <a:solidFill>
                  <a:srgbClr val="6a3e3e"/>
                </a:solidFill>
                <a:latin typeface="Century Schoolbook"/>
                <a:ea typeface="휴먼명조"/>
              </a:rPr>
              <a:t>event</a:t>
            </a:r>
            <a:r>
              <a:rPr lang="en-US" altLang="en-US" sz="1400" b="1">
                <a:latin typeface="Century Schoolbook"/>
                <a:ea typeface="휴먼명조"/>
              </a:rPr>
              <a:t>) {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	System.</a:t>
            </a:r>
            <a:r>
              <a:rPr lang="en-US" altLang="en-US" sz="1400" b="1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en-US" altLang="en-US" sz="1400" b="1">
                <a:latin typeface="Century Schoolbook"/>
                <a:ea typeface="휴먼명조"/>
              </a:rPr>
              <a:t>.println(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휴먼명조"/>
              </a:rPr>
              <a:t>"beep"</a:t>
            </a:r>
            <a:r>
              <a:rPr lang="en-US" altLang="en-US" sz="1400" b="1">
                <a:latin typeface="Century Schoolbook"/>
                <a:ea typeface="휴먼명조"/>
              </a:rPr>
              <a:t>);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}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}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  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en-US" altLang="en-US" sz="1400" b="1">
                <a:latin typeface="Century Schoolbook"/>
                <a:ea typeface="휴먼명조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en-US" altLang="en-US" sz="1400" b="1">
                <a:latin typeface="Century Schoolbook"/>
                <a:ea typeface="휴먼명조"/>
              </a:rPr>
              <a:t> CallbackTest {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en-US" altLang="en-US" sz="1400" b="1">
                <a:latin typeface="Century Schoolbook"/>
                <a:ea typeface="휴먼명조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en-US" altLang="en-US" sz="1400" b="1">
                <a:latin typeface="Century Schoolbook"/>
                <a:ea typeface="휴먼명조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en-US" altLang="en-US" sz="1400" b="1">
                <a:latin typeface="Century Schoolbook"/>
                <a:ea typeface="휴먼명조"/>
              </a:rPr>
              <a:t> main(String[] </a:t>
            </a:r>
            <a:r>
              <a:rPr lang="en-US" altLang="en-US" sz="1400" b="1">
                <a:solidFill>
                  <a:srgbClr val="6a3e3e"/>
                </a:solidFill>
                <a:latin typeface="Century Schoolbook"/>
                <a:ea typeface="휴먼명조"/>
              </a:rPr>
              <a:t>args</a:t>
            </a:r>
            <a:r>
              <a:rPr lang="en-US" altLang="en-US" sz="1400" b="1">
                <a:latin typeface="Century Schoolbook"/>
                <a:ea typeface="휴먼명조"/>
              </a:rPr>
              <a:t>) {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  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	ActionListener </a:t>
            </a:r>
            <a:r>
              <a:rPr lang="en-US" altLang="en-US" sz="1400" b="1">
                <a:solidFill>
                  <a:srgbClr val="6a3e3e"/>
                </a:solidFill>
                <a:latin typeface="Century Schoolbook"/>
                <a:ea typeface="휴먼명조"/>
              </a:rPr>
              <a:t>listener</a:t>
            </a:r>
            <a:r>
              <a:rPr lang="en-US" altLang="en-US" sz="1400" b="1">
                <a:latin typeface="Century Schoolbook"/>
                <a:ea typeface="휴먼명조"/>
              </a:rPr>
              <a:t> =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en-US" altLang="en-US" sz="1400" b="1">
                <a:latin typeface="Century Schoolbook"/>
                <a:ea typeface="휴먼명조"/>
              </a:rPr>
              <a:t> MyClass();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	Timer </a:t>
            </a:r>
            <a:r>
              <a:rPr lang="en-US" altLang="en-US" sz="1400" b="1">
                <a:solidFill>
                  <a:srgbClr val="6a3e3e"/>
                </a:solidFill>
                <a:latin typeface="Century Schoolbook"/>
                <a:ea typeface="휴먼명조"/>
              </a:rPr>
              <a:t>t</a:t>
            </a:r>
            <a:r>
              <a:rPr lang="en-US" altLang="en-US" sz="1400" b="1">
                <a:latin typeface="Century Schoolbook"/>
                <a:ea typeface="휴먼명조"/>
              </a:rPr>
              <a:t> =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en-US" altLang="en-US" sz="1400" b="1">
                <a:latin typeface="Century Schoolbook"/>
                <a:ea typeface="휴먼명조"/>
              </a:rPr>
              <a:t> Timer(1000, </a:t>
            </a:r>
            <a:r>
              <a:rPr lang="en-US" altLang="en-US" sz="1400" b="1">
                <a:solidFill>
                  <a:srgbClr val="6a3e3e"/>
                </a:solidFill>
                <a:latin typeface="Century Schoolbook"/>
                <a:ea typeface="휴먼명조"/>
              </a:rPr>
              <a:t>listener</a:t>
            </a:r>
            <a:r>
              <a:rPr lang="en-US" altLang="en-US" sz="1400" b="1">
                <a:latin typeface="Century Schoolbook"/>
                <a:ea typeface="휴먼명조"/>
              </a:rPr>
              <a:t>);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	</a:t>
            </a:r>
            <a:r>
              <a:rPr lang="en-US" altLang="en-US" sz="1400" b="1">
                <a:solidFill>
                  <a:srgbClr val="6a3e3e"/>
                </a:solidFill>
                <a:latin typeface="Century Schoolbook"/>
                <a:ea typeface="휴먼명조"/>
              </a:rPr>
              <a:t>t</a:t>
            </a:r>
            <a:r>
              <a:rPr lang="en-US" altLang="en-US" sz="1400" b="1">
                <a:latin typeface="Century Schoolbook"/>
                <a:ea typeface="휴먼명조"/>
              </a:rPr>
              <a:t>.start();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	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for</a:t>
            </a:r>
            <a:r>
              <a:rPr lang="en-US" altLang="en-US" sz="1400" b="1">
                <a:latin typeface="Century Schoolbook"/>
                <a:ea typeface="휴먼명조"/>
              </a:rPr>
              <a:t> (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en-US" altLang="en-US" sz="1400" b="1">
                <a:latin typeface="Century Schoolbook"/>
                <a:ea typeface="휴먼명조"/>
              </a:rPr>
              <a:t> </a:t>
            </a:r>
            <a:r>
              <a:rPr lang="en-US" altLang="en-US" sz="1400" b="1">
                <a:solidFill>
                  <a:srgbClr val="6a3e3e"/>
                </a:solidFill>
                <a:latin typeface="Century Schoolbook"/>
                <a:ea typeface="휴먼명조"/>
              </a:rPr>
              <a:t>i</a:t>
            </a:r>
            <a:r>
              <a:rPr lang="en-US" altLang="en-US" sz="1400" b="1">
                <a:latin typeface="Century Schoolbook"/>
                <a:ea typeface="휴먼명조"/>
              </a:rPr>
              <a:t> = 0; </a:t>
            </a:r>
            <a:r>
              <a:rPr lang="en-US" altLang="en-US" sz="1400" b="1">
                <a:solidFill>
                  <a:srgbClr val="6a3e3e"/>
                </a:solidFill>
                <a:latin typeface="Century Schoolbook"/>
                <a:ea typeface="휴먼명조"/>
              </a:rPr>
              <a:t>i</a:t>
            </a:r>
            <a:r>
              <a:rPr lang="en-US" altLang="en-US" sz="1400" b="1">
                <a:latin typeface="Century Schoolbook"/>
                <a:ea typeface="휴먼명조"/>
              </a:rPr>
              <a:t> &lt; 1000; </a:t>
            </a:r>
            <a:r>
              <a:rPr lang="en-US" altLang="en-US" sz="1400" b="1">
                <a:solidFill>
                  <a:srgbClr val="6a3e3e"/>
                </a:solidFill>
                <a:latin typeface="Century Schoolbook"/>
                <a:ea typeface="휴먼명조"/>
              </a:rPr>
              <a:t>i</a:t>
            </a:r>
            <a:r>
              <a:rPr lang="en-US" altLang="en-US" sz="1400" b="1">
                <a:latin typeface="Century Schoolbook"/>
                <a:ea typeface="휴먼명조"/>
              </a:rPr>
              <a:t>++) {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		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try</a:t>
            </a:r>
            <a:r>
              <a:rPr lang="en-US" altLang="en-US" sz="1400" b="1">
                <a:latin typeface="Century Schoolbook"/>
                <a:ea typeface="휴먼명조"/>
              </a:rPr>
              <a:t> {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			Thread.sleep(1000);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		}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휴먼명조"/>
              </a:rPr>
              <a:t>catch</a:t>
            </a:r>
            <a:r>
              <a:rPr lang="en-US" altLang="en-US" sz="1400" b="1">
                <a:latin typeface="Century Schoolbook"/>
                <a:ea typeface="휴먼명조"/>
              </a:rPr>
              <a:t> (InterruptedException </a:t>
            </a:r>
            <a:r>
              <a:rPr lang="en-US" altLang="en-US" sz="1400" b="1">
                <a:solidFill>
                  <a:srgbClr val="6a3e3e"/>
                </a:solidFill>
                <a:latin typeface="Century Schoolbook"/>
                <a:ea typeface="휴먼명조"/>
              </a:rPr>
              <a:t>e</a:t>
            </a:r>
            <a:r>
              <a:rPr lang="en-US" altLang="en-US" sz="1400" b="1">
                <a:latin typeface="Century Schoolbook"/>
                <a:ea typeface="휴먼명조"/>
              </a:rPr>
              <a:t>) {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		}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	}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	}</a:t>
            </a:r>
            <a:endParaRPr lang="en-US" altLang="en-US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en-US" altLang="en-US" sz="1400" b="1">
                <a:latin typeface="Century Schoolbook"/>
                <a:ea typeface="휴먼명조"/>
              </a:rPr>
              <a:t>}</a:t>
            </a:r>
            <a:endParaRPr lang="en-US" altLang="en-US" sz="1400" b="1">
              <a:latin typeface="Century Schoolbook"/>
              <a:ea typeface="휴먼명조"/>
            </a:endParaRPr>
          </a:p>
        </p:txBody>
      </p:sp>
      <p:sp>
        <p:nvSpPr>
          <p:cNvPr id="1595404" name="Rectangle 12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인터페이스 상속하기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인터페이스가 인터페이스를 상속받는 것도 가능하다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85685" y="2647488"/>
            <a:ext cx="7761287" cy="13081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en-US" altLang="ko-KR" sz="1600" b="1">
                <a:solidFill>
                  <a:srgbClr val="7f0055"/>
                </a:solidFill>
                <a:latin typeface="Comic Sans MS"/>
              </a:rPr>
              <a:t>public interface</a:t>
            </a:r>
            <a:r>
              <a:rPr lang="en-US" altLang="ko-KR" sz="1600">
                <a:solidFill>
                  <a:srgbClr val="000000"/>
                </a:solidFill>
                <a:latin typeface="Comic Sans MS"/>
              </a:rPr>
              <a:t> AdvancedRemoteControl </a:t>
            </a:r>
            <a:r>
              <a:rPr lang="en-US" altLang="ko-KR" sz="1600" b="1">
                <a:solidFill>
                  <a:srgbClr val="7f0055"/>
                </a:solidFill>
                <a:latin typeface="Comic Sans MS"/>
              </a:rPr>
              <a:t>extends </a:t>
            </a:r>
            <a:r>
              <a:rPr lang="en-US" altLang="ko-KR" sz="1600">
                <a:solidFill>
                  <a:srgbClr val="000000"/>
                </a:solidFill>
                <a:latin typeface="Comic Sans MS"/>
              </a:rPr>
              <a:t>RemoteControl {</a:t>
            </a:r>
            <a:endParaRPr lang="en-US" altLang="ko-KR" sz="1600">
              <a:solidFill>
                <a:srgbClr val="000000"/>
              </a:solidFill>
              <a:latin typeface="Comic Sans MS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altLang="ko-KR" sz="1600" b="1">
                <a:solidFill>
                  <a:srgbClr val="7f0055"/>
                </a:solidFill>
                <a:latin typeface="Comic Sans MS"/>
              </a:rPr>
              <a:t>public void</a:t>
            </a:r>
            <a:r>
              <a:rPr lang="ko-KR" altLang="en-US" sz="160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mic Sans MS"/>
              </a:rPr>
              <a:t>volumeUp();	</a:t>
            </a:r>
            <a:r>
              <a:rPr lang="en-US" altLang="ko-KR" sz="1600">
                <a:solidFill>
                  <a:srgbClr val="008000"/>
                </a:solidFill>
                <a:latin typeface="Comic Sans MS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mic Sans MS"/>
              </a:rPr>
              <a:t>가전제품의 볼륨을 높인다</a:t>
            </a:r>
            <a:r>
              <a:rPr lang="en-US" altLang="ko-KR" sz="1600">
                <a:solidFill>
                  <a:srgbClr val="008000"/>
                </a:solidFill>
                <a:latin typeface="Comic Sans MS"/>
              </a:rPr>
              <a:t>.</a:t>
            </a:r>
            <a:endParaRPr lang="en-US" altLang="ko-KR" sz="1600">
              <a:solidFill>
                <a:srgbClr val="008000"/>
              </a:solidFill>
              <a:latin typeface="Comic Sans MS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altLang="ko-KR" sz="1600" b="1">
                <a:solidFill>
                  <a:srgbClr val="7f0055"/>
                </a:solidFill>
                <a:latin typeface="Comic Sans MS"/>
              </a:rPr>
              <a:t>public void </a:t>
            </a:r>
            <a:r>
              <a:rPr lang="en-US" altLang="ko-KR" sz="1600">
                <a:solidFill>
                  <a:srgbClr val="000000"/>
                </a:solidFill>
                <a:latin typeface="Comic Sans MS"/>
              </a:rPr>
              <a:t>volumeDown();</a:t>
            </a:r>
            <a:r>
              <a:rPr lang="en-US" altLang="ko-KR" sz="1600">
                <a:solidFill>
                  <a:srgbClr val="008000"/>
                </a:solidFill>
                <a:latin typeface="Comic Sans MS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mic Sans MS"/>
              </a:rPr>
              <a:t>가전제품의 볼륨을 낮춘다</a:t>
            </a:r>
            <a:r>
              <a:rPr lang="en-US" altLang="ko-KR" sz="1600">
                <a:solidFill>
                  <a:srgbClr val="008000"/>
                </a:solidFill>
                <a:latin typeface="Comic Sans MS"/>
              </a:rPr>
              <a:t>.</a:t>
            </a:r>
            <a:endParaRPr lang="en-US" altLang="ko-KR" sz="1600">
              <a:solidFill>
                <a:srgbClr val="008000"/>
              </a:solidFill>
              <a:latin typeface="Comic Sans MS"/>
            </a:endParaRPr>
          </a:p>
          <a:p>
            <a:pPr marL="0" indent="0">
              <a:buNone/>
              <a:defRPr lang="ko-KR" altLang="en-US"/>
            </a:pPr>
            <a:r>
              <a:rPr lang="en-US" altLang="ko-KR" sz="1600">
                <a:solidFill>
                  <a:srgbClr val="008000"/>
                </a:solidFill>
                <a:latin typeface="Comic Sans MS"/>
              </a:rPr>
              <a:t>}</a:t>
            </a:r>
            <a:endParaRPr lang="en-US" altLang="ko-KR" sz="1600">
              <a:solidFill>
                <a:srgbClr val="008000"/>
              </a:solidFill>
              <a:latin typeface="Comic Sans MS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0894" y="4074629"/>
            <a:ext cx="6076950" cy="20383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다중 상속(Multiple inheritance)은 하나의 클래스가 여러 개의 부모 클래스를 가지는 것이다. 예를 들어서 하늘을 나는 자동차는 자동차의 특성도 가지고 있지만 비행기의 특징도 가지고 있다.</a:t>
            </a: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다중</a:t>
            </a:r>
            <a:r>
              <a:rPr lang="en-US" altLang="ko-KR"/>
              <a:t> </a:t>
            </a:r>
            <a:r>
              <a:rPr lang="ko-KR" altLang="en-US"/>
              <a:t>상속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8387" y="3189425"/>
            <a:ext cx="4467225" cy="28479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41383" y="3021010"/>
            <a:ext cx="7761287" cy="29395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SuperA {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x; }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SuperB {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x; }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Sub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extends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SuperA, SuperB	</a:t>
            </a:r>
            <a:r>
              <a:rPr lang="en-US" altLang="ko-KR" sz="1600" kern="0">
                <a:solidFill>
                  <a:srgbClr val="ff0000"/>
                </a:solidFill>
                <a:latin typeface="+mj-lt"/>
              </a:rPr>
              <a:t>// </a:t>
            </a:r>
            <a:r>
              <a:rPr lang="ko-KR" altLang="en-US" sz="1600" kern="0">
                <a:solidFill>
                  <a:srgbClr val="ff0000"/>
                </a:solidFill>
                <a:latin typeface="+mj-lt"/>
              </a:rPr>
              <a:t>만약에 다중 상속이 허용된다면</a:t>
            </a:r>
            <a:endParaRPr lang="ko-KR" altLang="en-US" sz="1600" kern="0">
              <a:solidFill>
                <a:srgbClr val="ff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...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Sub obj =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Sub(); 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obj.x = 10; 		</a:t>
            </a:r>
            <a:r>
              <a:rPr lang="en-US" altLang="ko-KR" sz="1600" kern="0">
                <a:solidFill>
                  <a:srgbClr val="ff0000"/>
                </a:solidFill>
                <a:latin typeface="+mj-lt"/>
              </a:rPr>
              <a:t>// obj.x</a:t>
            </a:r>
            <a:r>
              <a:rPr lang="ko-KR" altLang="en-US" sz="1600" kern="0">
                <a:solidFill>
                  <a:srgbClr val="ff0000"/>
                </a:solidFill>
                <a:latin typeface="+mj-lt"/>
              </a:rPr>
              <a:t>는 어떤 수퍼 클래스의 </a:t>
            </a:r>
            <a:r>
              <a:rPr lang="en-US" altLang="ko-KR" sz="1600" kern="0">
                <a:solidFill>
                  <a:srgbClr val="ff0000"/>
                </a:solidFill>
                <a:latin typeface="+mj-lt"/>
              </a:rPr>
              <a:t>x</a:t>
            </a:r>
            <a:r>
              <a:rPr lang="ko-KR" altLang="en-US" sz="1600" kern="0">
                <a:solidFill>
                  <a:srgbClr val="ff0000"/>
                </a:solidFill>
                <a:latin typeface="+mj-lt"/>
              </a:rPr>
              <a:t>를 참조하는가</a:t>
            </a:r>
            <a:r>
              <a:rPr lang="en-US" altLang="ko-KR" sz="1600" kern="0">
                <a:solidFill>
                  <a:srgbClr val="ff0000"/>
                </a:solidFill>
                <a:latin typeface="+mj-lt"/>
              </a:rPr>
              <a:t>?</a:t>
            </a:r>
            <a:endParaRPr lang="ko-KR" altLang="en-US" sz="160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7693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다중 상속</a:t>
            </a:r>
            <a:endParaRPr lang="ko-KR" altLang="en-US" sz="3600"/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다중 상속이란 여러 개의 수퍼 클래스로부터 상속하는 것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자바에서는 다중 상속을 지원하지 않는다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다중 상속에는 어려운 문제가 발생한다</a:t>
            </a:r>
            <a:r>
              <a:rPr lang="en-US" altLang="ko-KR"/>
              <a:t>. </a:t>
            </a:r>
            <a:endParaRPr lang="en-US" altLang="ko-KR"/>
          </a:p>
        </p:txBody>
      </p:sp>
      <p:sp>
        <p:nvSpPr>
          <p:cNvPr id="1276934" name="Freeform 6"/>
          <p:cNvSpPr/>
          <p:nvPr/>
        </p:nvSpPr>
        <p:spPr>
          <a:xfrm>
            <a:off x="234950" y="2365374"/>
            <a:ext cx="2262717" cy="3146425"/>
          </a:xfrm>
          <a:custGeom>
            <a:avLst/>
            <a:gdLst>
              <a:gd name="T0" fmla="*/ 1662 w 1662"/>
              <a:gd name="T1" fmla="*/ 0 h 1445"/>
              <a:gd name="T2" fmla="*/ 236 w 1662"/>
              <a:gd name="T3" fmla="*/ 261 h 1445"/>
              <a:gd name="T4" fmla="*/ 245 w 1662"/>
              <a:gd name="T5" fmla="*/ 1155 h 1445"/>
              <a:gd name="T6" fmla="*/ 816 w 1662"/>
              <a:gd name="T7" fmla="*/ 1445 h 14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62" h="1445">
                <a:moveTo>
                  <a:pt x="1662" y="0"/>
                </a:moveTo>
                <a:cubicBezTo>
                  <a:pt x="1425" y="43"/>
                  <a:pt x="472" y="69"/>
                  <a:pt x="236" y="261"/>
                </a:cubicBezTo>
                <a:cubicBezTo>
                  <a:pt x="0" y="453"/>
                  <a:pt x="148" y="958"/>
                  <a:pt x="245" y="1155"/>
                </a:cubicBezTo>
                <a:cubicBezTo>
                  <a:pt x="342" y="1353"/>
                  <a:pt x="579" y="1399"/>
                  <a:pt x="816" y="1445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tailEnd type="arrow" w="lg" len="lg"/>
          </a:ln>
          <a:effectLst/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다중 상속</a:t>
            </a:r>
            <a:endParaRPr lang="ko-KR" altLang="en-US" sz="3600"/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인터페이스를 이용하면 다중 상속의 효과를 낼 수 있다</a:t>
            </a:r>
            <a:r>
              <a:rPr lang="en-US" altLang="ko-KR"/>
              <a:t>. </a:t>
            </a:r>
            <a:endParaRPr lang="en-US" altLang="ko-K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86661" y="2419509"/>
            <a:ext cx="7889350" cy="39216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Shape {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	protected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>
                <a:solidFill>
                  <a:srgbClr val="0000c0"/>
                </a:solidFill>
                <a:latin typeface="+mj-lt"/>
              </a:rPr>
              <a:t>x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600" kern="0">
                <a:solidFill>
                  <a:srgbClr val="0000c0"/>
                </a:solidFill>
                <a:latin typeface="+mj-lt"/>
              </a:rPr>
              <a:t>y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;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Drawable {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	void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draw();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};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Rectangle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extends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Shape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Drawable {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	int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>
                <a:solidFill>
                  <a:srgbClr val="0000c0"/>
                </a:solidFill>
                <a:latin typeface="+mj-lt"/>
              </a:rPr>
              <a:t>width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600" kern="0">
                <a:solidFill>
                  <a:srgbClr val="0000c0"/>
                </a:solidFill>
                <a:latin typeface="+mj-lt"/>
              </a:rPr>
              <a:t>height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;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	public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draw() {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System.</a:t>
            </a:r>
            <a:r>
              <a:rPr lang="en-US" altLang="ko-KR" sz="1600" i="1" kern="0">
                <a:solidFill>
                  <a:srgbClr val="0000c0"/>
                </a:solidFill>
                <a:latin typeface="+mj-lt"/>
              </a:rPr>
              <a:t>out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altLang="ko-KR" sz="1600" kern="0">
                <a:solidFill>
                  <a:srgbClr val="2a00ff"/>
                </a:solidFill>
                <a:latin typeface="+mj-lt"/>
              </a:rPr>
              <a:t>"Rectangle Draw"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);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}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};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50121" y="4333645"/>
            <a:ext cx="6858000" cy="406400"/>
          </a:xfrm>
          <a:prstGeom prst="roundRect">
            <a:avLst>
              <a:gd name="adj" fmla="val 16667"/>
            </a:avLst>
          </a:prstGeom>
          <a:solidFill>
            <a:srgbClr val="00b050">
              <a:alpha val="31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>
              <a:solidFill>
                <a:schemeClr val="tx1"/>
              </a:solidFill>
              <a:latin typeface="Comic Sans M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1"/>
    </p:bld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인터페이스를 이용하여 가능하다.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자바에서의 다중상속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85800" y="2468218"/>
            <a:ext cx="8074025" cy="1920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solidFill>
                  <a:srgbClr val="7f0055"/>
                </a:solidFill>
                <a:latin typeface="Century Schoolbook"/>
                <a:ea typeface="휴먼명조"/>
              </a:rPr>
              <a:t>interface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휴먼명조"/>
              </a:rPr>
              <a:t> Drivable {</a:t>
            </a:r>
            <a:endParaRPr xmlns:mc="http://schemas.openxmlformats.org/markup-compatibility/2006" xmlns:hp="http://schemas.haansoft.com/office/presentation/8.0" lang="ko-KR" altLang="ko-KR" sz="1400" b="1" i="0" kern="1200" spc="5" mc:Ignorable="hp" hp:hslEmbossed="0">
              <a:latin typeface="Century Schoolbook"/>
              <a:ea typeface="휴먼명조"/>
            </a:endParaRP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휴먼명조"/>
              </a:rPr>
              <a:t>	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휴먼명조"/>
              </a:rPr>
              <a:t> drive();</a:t>
            </a:r>
            <a:endParaRPr xmlns:mc="http://schemas.openxmlformats.org/markup-compatibility/2006" xmlns:hp="http://schemas.haansoft.com/office/presentation/8.0" lang="ko-KR" altLang="ko-KR" sz="1400" b="1" i="0" kern="1200" spc="5" mc:Ignorable="hp" hp:hslEmbossed="0">
              <a:latin typeface="Century Schoolbook"/>
              <a:ea typeface="휴먼명조"/>
            </a:endParaRP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휴먼명조"/>
              </a:rPr>
              <a:t>}</a:t>
            </a:r>
            <a:endParaRPr xmlns:mc="http://schemas.openxmlformats.org/markup-compatibility/2006" xmlns:hp="http://schemas.haansoft.com/office/presentation/8.0" lang="ko-KR" altLang="ko-KR" sz="1400" b="1" i="0" kern="1200" spc="5" mc:Ignorable="hp" hp:hslEmbossed="0">
              <a:latin typeface="Century Schoolbook"/>
              <a:ea typeface="휴먼명조"/>
            </a:endParaRP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휴먼명조"/>
              </a:rPr>
              <a:t>  </a:t>
            </a:r>
            <a:endParaRPr xmlns:mc="http://schemas.openxmlformats.org/markup-compatibility/2006" xmlns:hp="http://schemas.haansoft.com/office/presentation/8.0" lang="ko-KR" altLang="ko-KR" sz="1400" b="1" i="0" kern="1200" spc="5" mc:Ignorable="hp" hp:hslEmbossed="0">
              <a:latin typeface="Century Schoolbook"/>
              <a:ea typeface="휴먼명조"/>
            </a:endParaRP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solidFill>
                  <a:srgbClr val="7f0055"/>
                </a:solidFill>
                <a:latin typeface="Century Schoolbook"/>
                <a:ea typeface="휴먼명조"/>
              </a:rPr>
              <a:t>interface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휴먼명조"/>
              </a:rPr>
              <a:t> Flyable {</a:t>
            </a:r>
            <a:endParaRPr xmlns:mc="http://schemas.openxmlformats.org/markup-compatibility/2006" xmlns:hp="http://schemas.haansoft.com/office/presentation/8.0" lang="ko-KR" altLang="ko-KR" sz="1400" b="1" i="0" kern="1200" spc="5" mc:Ignorable="hp" hp:hslEmbossed="0">
              <a:latin typeface="Century Schoolbook"/>
              <a:ea typeface="휴먼명조"/>
            </a:endParaRP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휴먼명조"/>
              </a:rPr>
              <a:t>	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휴먼명조"/>
              </a:rPr>
              <a:t> fly();</a:t>
            </a:r>
            <a:endParaRPr xmlns:mc="http://schemas.openxmlformats.org/markup-compatibility/2006" xmlns:hp="http://schemas.haansoft.com/office/presentation/8.0" lang="ko-KR" altLang="ko-KR" sz="1400" b="1" i="0" kern="1200" spc="5" mc:Ignorable="hp" hp:hslEmbossed="0">
              <a:latin typeface="Century Schoolbook"/>
              <a:ea typeface="휴먼명조"/>
            </a:endParaRP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휴먼명조"/>
              </a:rPr>
              <a:t>}</a:t>
            </a:r>
            <a:endParaRPr xmlns:mc="http://schemas.openxmlformats.org/markup-compatibility/2006" xmlns:hp="http://schemas.haansoft.com/office/presentation/8.0" lang="ko-KR" altLang="ko-KR" sz="1400" b="1" i="0" kern="1200" spc="5" mc:Ignorable="hp" hp:hslEmbossed="0">
              <a:latin typeface="Century Schoolbook"/>
              <a:ea typeface="휴먼명조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SOLUTION</a:t>
            </a:r>
            <a:endParaRPr lang="en-US" altLang="ko-KR"/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385845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public class</a:t>
            </a:r>
            <a:r>
              <a:rPr lang="ko-KR" altLang="ko-KR" sz="1400" b="1">
                <a:latin typeface="Century Schoolbook"/>
                <a:ea typeface="휴먼명조"/>
              </a:rPr>
              <a:t> FlyingCar1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implements</a:t>
            </a:r>
            <a:r>
              <a:rPr lang="ko-KR" altLang="ko-KR" sz="1400" b="1">
                <a:latin typeface="Century Schoolbook"/>
                <a:ea typeface="휴먼명조"/>
              </a:rPr>
              <a:t> Drivable, Flyable {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>
                <a:latin typeface="Century Schoolbook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400" b="1">
                <a:latin typeface="Century Schoolbook"/>
                <a:ea typeface="휴먼명조"/>
              </a:rPr>
              <a:t> drive() {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	System.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400" b="1">
                <a:latin typeface="Century Schoolbook"/>
                <a:ea typeface="휴먼명조"/>
              </a:rPr>
              <a:t>.println(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휴먼명조"/>
              </a:rPr>
              <a:t>"I’m driving"</a:t>
            </a:r>
            <a:r>
              <a:rPr lang="ko-KR" altLang="ko-KR" sz="1400" b="1">
                <a:latin typeface="Century Schoolbook"/>
                <a:ea typeface="휴먼명조"/>
              </a:rPr>
              <a:t>);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}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  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>
                <a:latin typeface="Century Schoolbook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400" b="1">
                <a:latin typeface="Century Schoolbook"/>
                <a:ea typeface="휴먼명조"/>
              </a:rPr>
              <a:t> fly() {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	System.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400" b="1">
                <a:latin typeface="Century Schoolbook"/>
                <a:ea typeface="휴먼명조"/>
              </a:rPr>
              <a:t>.println(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휴먼명조"/>
              </a:rPr>
              <a:t>"I’m flying"</a:t>
            </a:r>
            <a:r>
              <a:rPr lang="ko-KR" altLang="ko-KR" sz="1400" b="1">
                <a:latin typeface="Century Schoolbook"/>
                <a:ea typeface="휴먼명조"/>
              </a:rPr>
              <a:t>);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}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  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>
                <a:latin typeface="Century Schoolbook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400" b="1">
                <a:latin typeface="Century Schoolbook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400" b="1">
                <a:latin typeface="Century Schoolbook"/>
                <a:ea typeface="휴먼명조"/>
              </a:rPr>
              <a:t> main(String </a:t>
            </a:r>
            <a:r>
              <a:rPr lang="ko-KR" altLang="ko-KR" sz="1400" b="1">
                <a:solidFill>
                  <a:srgbClr val="6a3e3e"/>
                </a:solidFill>
                <a:latin typeface="Century Schoolbook"/>
                <a:ea typeface="휴먼명조"/>
              </a:rPr>
              <a:t>args</a:t>
            </a:r>
            <a:r>
              <a:rPr lang="ko-KR" altLang="ko-KR" sz="1400" b="1">
                <a:latin typeface="Century Schoolbook"/>
                <a:ea typeface="휴먼명조"/>
              </a:rPr>
              <a:t>[]) {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	FlyingCar1 </a:t>
            </a:r>
            <a:r>
              <a:rPr lang="ko-KR" altLang="ko-KR" sz="1400" b="1">
                <a:solidFill>
                  <a:srgbClr val="6a3e3e"/>
                </a:solidFill>
                <a:latin typeface="Century Schoolbook"/>
                <a:ea typeface="휴먼명조"/>
              </a:rPr>
              <a:t>obj</a:t>
            </a:r>
            <a:r>
              <a:rPr lang="ko-KR" altLang="ko-KR" sz="1400" b="1">
                <a:latin typeface="Century Schoolbook"/>
                <a:ea typeface="휴먼명조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400" b="1">
                <a:latin typeface="Century Schoolbook"/>
                <a:ea typeface="휴먼명조"/>
              </a:rPr>
              <a:t> FlyingCar1();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Century Schoolbook"/>
                <a:ea typeface="휴먼명조"/>
              </a:rPr>
              <a:t>obj</a:t>
            </a:r>
            <a:r>
              <a:rPr lang="ko-KR" altLang="ko-KR" sz="1400" b="1">
                <a:latin typeface="Century Schoolbook"/>
                <a:ea typeface="휴먼명조"/>
              </a:rPr>
              <a:t>.drive();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Century Schoolbook"/>
                <a:ea typeface="휴먼명조"/>
              </a:rPr>
              <a:t>obj</a:t>
            </a:r>
            <a:r>
              <a:rPr lang="ko-KR" altLang="ko-KR" sz="1400" b="1">
                <a:latin typeface="Century Schoolbook"/>
                <a:ea typeface="휴먼명조"/>
              </a:rPr>
              <a:t>.fly();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}</a:t>
            </a:r>
            <a:endParaRPr lang="ko-KR" altLang="ko-KR" sz="1400" b="1">
              <a:latin typeface="Century Schoolbook"/>
              <a:ea typeface="휴먼명조"/>
            </a:endParaRP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}</a:t>
            </a:r>
            <a:endParaRPr lang="ko-KR" altLang="ko-KR" sz="1400" b="1">
              <a:latin typeface="Century Schoolbook"/>
              <a:ea typeface="휴먼명조"/>
            </a:endParaRPr>
          </a:p>
        </p:txBody>
      </p:sp>
      <p:sp>
        <p:nvSpPr>
          <p:cNvPr id="1595404" name="Rectangle 12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95407" name="Rectangle 3"/>
          <p:cNvSpPr txBox="1">
            <a:spLocks noChangeArrowheads="1"/>
          </p:cNvSpPr>
          <p:nvPr/>
        </p:nvSpPr>
        <p:spPr>
          <a:xfrm>
            <a:off x="735599" y="5408408"/>
            <a:ext cx="8045519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휴먼명조"/>
              </a:rPr>
              <a:t>I’m driving</a:t>
            </a:r>
            <a:endParaRPr lang="ko-KR" altLang="ko-KR" sz="1400" i="1">
              <a:solidFill>
                <a:schemeClr val="tx1"/>
              </a:solidFill>
              <a:latin typeface="오이"/>
              <a:ea typeface="휴먼명조"/>
            </a:endParaRP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휴먼명조"/>
              </a:rPr>
              <a:t>I’m flying</a:t>
            </a:r>
            <a:endParaRPr lang="ko-KR" altLang="ko-KR" sz="1400" i="1">
              <a:solidFill>
                <a:schemeClr val="tx1"/>
              </a:solidFill>
              <a:latin typeface="오이"/>
              <a:ea typeface="휴먼명조"/>
            </a:endParaRP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휴먼명조"/>
              </a:rPr>
              <a:t>  </a:t>
            </a:r>
            <a:endParaRPr lang="ko-KR" altLang="ko-KR" sz="1400" i="1">
              <a:solidFill>
                <a:schemeClr val="tx1"/>
              </a:solidFill>
              <a:latin typeface="오이"/>
              <a:ea typeface="휴먼명조"/>
            </a:endParaRP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휴먼명조"/>
              </a:rPr>
              <a:t>  </a:t>
            </a:r>
            <a:endParaRPr lang="ko-KR" altLang="ko-KR" sz="1400" i="1">
              <a:solidFill>
                <a:schemeClr val="tx1"/>
              </a:solidFill>
              <a:latin typeface="오이"/>
              <a:ea typeface="휴먼명조"/>
            </a:endParaRPr>
          </a:p>
        </p:txBody>
      </p:sp>
      <p:pic>
        <p:nvPicPr>
          <p:cNvPr id="159540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-140803" y="5328287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상수 정의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인터페이스에는 상수를 정의할 수 있다. 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685800" y="2468218"/>
            <a:ext cx="8074025" cy="1920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solidFill>
                  <a:srgbClr val="7f0055"/>
                </a:solidFill>
                <a:latin typeface="Century Schoolbook"/>
                <a:ea typeface="휴먼명조"/>
              </a:rPr>
              <a:t>public interface 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굴림체"/>
              </a:rPr>
              <a:t>MyConstants {</a:t>
            </a:r>
            <a:endParaRPr xmlns:mc="http://schemas.openxmlformats.org/markup-compatibility/2006" xmlns:hp="http://schemas.haansoft.com/office/presentation/8.0" lang="ko-KR" altLang="ko-KR" sz="1400" b="1" i="0" kern="1200" spc="5" mc:Ignorable="hp" hp:hslEmbossed="0">
              <a:latin typeface="Century Schoolbook"/>
              <a:ea typeface="굴림체"/>
            </a:endParaRP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굴림체"/>
              </a:rPr>
              <a:t>   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solidFill>
                  <a:srgbClr val="7f0055"/>
                </a:solidFill>
                <a:latin typeface="Century Schoolbook"/>
                <a:ea typeface="휴먼명조"/>
              </a:rPr>
              <a:t> int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굴림체"/>
              </a:rPr>
              <a:t> NORTH = 1;</a:t>
            </a:r>
            <a:endParaRPr xmlns:mc="http://schemas.openxmlformats.org/markup-compatibility/2006" xmlns:hp="http://schemas.haansoft.com/office/presentation/8.0" lang="ko-KR" altLang="ko-KR" sz="1400" b="1" i="0" kern="1200" spc="5" mc:Ignorable="hp" hp:hslEmbossed="0">
              <a:latin typeface="Century Schoolbook"/>
              <a:ea typeface="굴림체"/>
            </a:endParaRP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굴림체"/>
              </a:rPr>
              <a:t>    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굴림체"/>
              </a:rPr>
              <a:t> EAST = 2;</a:t>
            </a:r>
            <a:endParaRPr xmlns:mc="http://schemas.openxmlformats.org/markup-compatibility/2006" xmlns:hp="http://schemas.haansoft.com/office/presentation/8.0" lang="ko-KR" altLang="ko-KR" sz="1400" b="1" i="0" kern="1200" spc="5" mc:Ignorable="hp" hp:hslEmbossed="0">
              <a:latin typeface="Century Schoolbook"/>
              <a:ea typeface="굴림체"/>
            </a:endParaRP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굴림체"/>
              </a:rPr>
              <a:t>   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solidFill>
                  <a:srgbClr val="7f0055"/>
                </a:solidFill>
                <a:latin typeface="Century Schoolbook"/>
                <a:ea typeface="휴먼명조"/>
              </a:rPr>
              <a:t> int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굴림체"/>
              </a:rPr>
              <a:t> SOUTH = 3;</a:t>
            </a:r>
            <a:endParaRPr xmlns:mc="http://schemas.openxmlformats.org/markup-compatibility/2006" xmlns:hp="http://schemas.haansoft.com/office/presentation/8.0" lang="ko-KR" altLang="ko-KR" sz="1400" b="1" i="0" kern="1200" spc="5" mc:Ignorable="hp" hp:hslEmbossed="0">
              <a:latin typeface="Century Schoolbook"/>
              <a:ea typeface="굴림체"/>
            </a:endParaRP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굴림체"/>
              </a:rPr>
              <a:t>   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solidFill>
                  <a:srgbClr val="7f0055"/>
                </a:solidFill>
                <a:latin typeface="Century Schoolbook"/>
                <a:ea typeface="휴먼명조"/>
              </a:rPr>
              <a:t> int</a:t>
            </a: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굴림체"/>
              </a:rPr>
              <a:t> WEST = 4;</a:t>
            </a:r>
            <a:endParaRPr xmlns:mc="http://schemas.openxmlformats.org/markup-compatibility/2006" xmlns:hp="http://schemas.haansoft.com/office/presentation/8.0" lang="ko-KR" altLang="ko-KR" sz="1400" b="1" i="0" kern="1200" spc="5" mc:Ignorable="hp" hp:hslEmbossed="0">
              <a:latin typeface="Century Schoolbook"/>
              <a:ea typeface="굴림체"/>
            </a:endParaRP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400" b="1" i="0" kern="1200" spc="5" mc:Ignorable="hp" hp:hslEmbossed="0">
                <a:latin typeface="Century Schoolbook"/>
                <a:ea typeface="굴림체"/>
              </a:rPr>
              <a:t>}</a:t>
            </a:r>
            <a:endParaRPr xmlns:mc="http://schemas.openxmlformats.org/markup-compatibility/2006" xmlns:hp="http://schemas.haansoft.com/office/presentation/8.0" lang="ko-KR" altLang="ko-KR" sz="1400" b="1" i="0" kern="1200" spc="5" mc:Ignorable="hp" hp:hslEmbossed="0">
              <a:latin typeface="Century Schoolbook"/>
              <a:ea typeface="굴림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상수 공유</a:t>
            </a:r>
            <a:endParaRPr lang="ko-KR" altLang="en-US" sz="36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88557" y="1993599"/>
            <a:ext cx="7889350" cy="17033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Century Schoolbook"/>
              </a:rPr>
              <a:t>interface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 Days {</a:t>
            </a:r>
            <a:endParaRPr lang="en-US" altLang="ko-KR" sz="16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Century Schoolbook"/>
              </a:rPr>
              <a:t>public static final int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 SUNDAY = 1, MONDAY = 2, TUESDAY = 3,</a:t>
            </a:r>
            <a:endParaRPr lang="en-US" altLang="ko-KR" sz="16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		WEDNESDAY = 4, THURSDAY = 5, FRIDAY = 6, </a:t>
            </a:r>
            <a:endParaRPr lang="en-US" altLang="ko-KR" sz="16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		SATURDAY = 7;</a:t>
            </a:r>
            <a:endParaRPr lang="en-US" altLang="ko-KR" sz="16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3406" y="3997371"/>
            <a:ext cx="7889350" cy="2235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Century Schoolbook"/>
              </a:rPr>
              <a:t>public class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 DayTest </a:t>
            </a:r>
            <a:r>
              <a:rPr lang="en-US" altLang="ko-KR" sz="1600" b="1" kern="0">
                <a:solidFill>
                  <a:srgbClr val="7f0055"/>
                </a:solidFill>
                <a:latin typeface="Century Schoolbook"/>
              </a:rPr>
              <a:t>implements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 Days</a:t>
            </a:r>
            <a:endParaRPr lang="en-US" altLang="ko-KR" sz="16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	</a:t>
            </a:r>
            <a:r>
              <a:rPr lang="en-US" altLang="ko-KR" sz="1600" b="1" kern="0">
                <a:solidFill>
                  <a:srgbClr val="7f0055"/>
                </a:solidFill>
                <a:latin typeface="Century Schoolbook"/>
              </a:rPr>
              <a:t>public static void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 main(String[] args)</a:t>
            </a:r>
            <a:endParaRPr lang="en-US" altLang="ko-KR" sz="16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	{</a:t>
            </a:r>
            <a:endParaRPr lang="en-US" altLang="ko-KR" sz="16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		System.</a:t>
            </a:r>
            <a:r>
              <a:rPr lang="en-US" altLang="ko-KR" sz="1600" i="1" kern="0">
                <a:solidFill>
                  <a:srgbClr val="0000ff"/>
                </a:solidFill>
                <a:latin typeface="Century Schoolbook"/>
              </a:rPr>
              <a:t>out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.println(</a:t>
            </a:r>
            <a:r>
              <a:rPr lang="en-US" altLang="ko-KR" sz="1600" kern="0">
                <a:solidFill>
                  <a:srgbClr val="0000ff"/>
                </a:solidFill>
                <a:latin typeface="Century Schoolbook"/>
              </a:rPr>
              <a:t>"</a:t>
            </a:r>
            <a:r>
              <a:rPr lang="ko-KR" altLang="en-US" sz="1600" kern="0">
                <a:solidFill>
                  <a:srgbClr val="0000ff"/>
                </a:solidFill>
                <a:latin typeface="Century Schoolbook"/>
              </a:rPr>
              <a:t>일요일</a:t>
            </a:r>
            <a:r>
              <a:rPr lang="en-US" altLang="ko-KR" sz="1600" kern="0">
                <a:solidFill>
                  <a:srgbClr val="0000ff"/>
                </a:solidFill>
                <a:latin typeface="Century Schoolbook"/>
              </a:rPr>
              <a:t>: “</a:t>
            </a:r>
            <a:r>
              <a:rPr lang="ko-KR" altLang="en-US" sz="1600" ker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+ SUNDAY);</a:t>
            </a:r>
            <a:endParaRPr lang="en-US" altLang="ko-KR" sz="16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	}</a:t>
            </a:r>
            <a:endParaRPr lang="en-US" altLang="ko-KR" sz="16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80005" name="AutoShape 5"/>
          <p:cNvSpPr/>
          <p:nvPr/>
        </p:nvSpPr>
        <p:spPr>
          <a:xfrm>
            <a:off x="6281600" y="5952032"/>
            <a:ext cx="2554287" cy="544512"/>
          </a:xfrm>
          <a:prstGeom prst="borderCallout2">
            <a:avLst>
              <a:gd name="adj1" fmla="val 20991"/>
              <a:gd name="adj2" fmla="val -2981"/>
              <a:gd name="adj3" fmla="val 20991"/>
              <a:gd name="adj4" fmla="val -29708"/>
              <a:gd name="adj5" fmla="val -298250"/>
              <a:gd name="adj6" fmla="val -56495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  <a:tailEnd type="arrow" w="lg" len="lg"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rgbClr val="ff0000"/>
                </a:solidFill>
                <a:ea typeface="굴림"/>
              </a:rPr>
              <a:t>상수를 공유하려면 인터페이스를 구현하면 된다</a:t>
            </a:r>
            <a:r>
              <a:rPr lang="en-US" altLang="ko-KR" sz="1400">
                <a:solidFill>
                  <a:srgbClr val="ff0000"/>
                </a:solidFill>
                <a:ea typeface="굴림"/>
              </a:rPr>
              <a:t>. </a:t>
            </a:r>
            <a:endParaRPr lang="en-US" altLang="ko-KR" sz="1400">
              <a:solidFill>
                <a:srgbClr val="ff0000"/>
              </a:solidFill>
              <a:ea typeface="굴림"/>
            </a:endParaRPr>
          </a:p>
        </p:txBody>
      </p:sp>
      <p:sp>
        <p:nvSpPr>
          <p:cNvPr id="1280006" name="Line 6"/>
          <p:cNvSpPr>
            <a:spLocks noChangeShapeType="1"/>
          </p:cNvSpPr>
          <p:nvPr/>
        </p:nvSpPr>
        <p:spPr>
          <a:xfrm>
            <a:off x="4714171" y="4384836"/>
            <a:ext cx="500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클래스와 클래스 사이의 상호 작용의 규격을 나타낸 것이 인터페이스이다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 인터페이스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1428" y="2936599"/>
            <a:ext cx="7964970" cy="291423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디폴트 메소드(default method)는 인터페이스 개발자가 메소드의 디폴트 구현을 제공할 수 있는 기능이다.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디폴트 메소드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디폴트 메소드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4014" y="1230980"/>
            <a:ext cx="7889350" cy="50512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interface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MyInterface {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myMethod1();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  	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default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myMethod2() {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System.</a:t>
            </a:r>
            <a:r>
              <a:rPr lang="ko-KR" altLang="ko-KR" sz="1400" kern="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.println(</a:t>
            </a:r>
            <a:r>
              <a:rPr lang="ko-KR" altLang="ko-KR" sz="1400" kern="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"myMethod2()"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);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}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}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  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class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DefaultMethodTest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implements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MyInterface {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myMethod1() {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System.</a:t>
            </a:r>
            <a:r>
              <a:rPr lang="ko-KR" altLang="ko-KR" sz="1400" kern="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.println(</a:t>
            </a:r>
            <a:r>
              <a:rPr lang="ko-KR" altLang="ko-KR" sz="1400" kern="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"myMethod1()"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);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}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  	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static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main(String[] 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args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 {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DefaultMethodTest 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obj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=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new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DefaultMethodTest();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obj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.myMethod1();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obj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.myMethod2();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}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}</a:t>
            </a:r>
            <a:endParaRPr lang="ko-KR" altLang="ko-KR" sz="1400" kern="0"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33164" y="2087082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휴먼명조"/>
              </a:rPr>
              <a:t>myMethod1()</a:t>
            </a:r>
            <a:endParaRPr lang="ko-KR" altLang="ko-KR" sz="1400" i="1">
              <a:solidFill>
                <a:schemeClr val="tx1"/>
              </a:solidFill>
              <a:latin typeface="오이"/>
              <a:ea typeface="휴먼명조"/>
            </a:endParaRP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휴먼명조"/>
              </a:rPr>
              <a:t>myMethod2()</a:t>
            </a:r>
            <a:endParaRPr lang="ko-KR" altLang="ko-KR" sz="1400" i="1">
              <a:solidFill>
                <a:schemeClr val="tx1"/>
              </a:solidFill>
              <a:latin typeface="오이"/>
              <a:ea typeface="휴먼명조"/>
            </a:endParaRPr>
          </a:p>
        </p:txBody>
      </p:sp>
      <p:pic>
        <p:nvPicPr>
          <p:cNvPr id="5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56761" y="2006961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인터페이스는 전통적으로 추상적인 규격이기 때문에 정적 메소드(static method)가 들어간다는 것은 처음에는 생각할 수도 없었다. 하지만 시대가 변했다. 최근에 인터페이스에서도 정적 메소드가 있는 것이 좋다고 간주되고 있다.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메소드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4015" y="3235371"/>
            <a:ext cx="7889350" cy="35024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interface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MyInterface {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static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print(String 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msg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 {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System.</a:t>
            </a:r>
            <a:r>
              <a:rPr lang="ko-KR" altLang="ko-KR" sz="1400" kern="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.println(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msg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+ </a:t>
            </a:r>
            <a:r>
              <a:rPr lang="ko-KR" altLang="ko-KR" sz="1400" kern="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": 인터페이스의 정적 메소드 호출"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);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}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}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class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StaticMethodTest {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  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static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main(String[] 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args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 {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MyInterface.print(</a:t>
            </a:r>
            <a:r>
              <a:rPr lang="ko-KR" altLang="ko-KR" sz="1400" kern="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"Java 8"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);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}</a:t>
            </a:r>
            <a:endParaRPr lang="ko-KR" altLang="ko-KR" sz="1400" kern="0">
              <a:latin typeface="Tahoma"/>
              <a:ea typeface="Tahoma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}</a:t>
            </a:r>
            <a:endParaRPr lang="ko-KR" altLang="ko-KR" sz="1400" kern="0"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무명 클래스(anonymous class)는 클래스 몸체는 정의되지만 이름이 없는 클래스이다.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무명 클래스는 클래스를 정의하면서 동시에 객체를 생성하게 된다.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이름이 없기 때문에 한번만 사용이 가능하다.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무명 클래스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475" y="3984145"/>
            <a:ext cx="7277100" cy="173515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7325" y="930321"/>
            <a:ext cx="7889350" cy="561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interface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RemoteControl {</a:t>
            </a:r>
            <a:endParaRPr lang="ko-KR" altLang="ko-KR" sz="1400" b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turnOn();</a:t>
            </a:r>
            <a:endParaRPr lang="ko-KR" altLang="ko-KR" sz="1400" b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turnOff();</a:t>
            </a:r>
            <a:endParaRPr lang="ko-KR" altLang="ko-KR" sz="1400" b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}</a:t>
            </a:r>
            <a:endParaRPr lang="ko-KR" altLang="ko-KR" sz="1400" b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</a:t>
            </a:r>
            <a:endParaRPr lang="ko-KR" altLang="ko-KR" sz="1400" b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class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AnonymousClassTest {</a:t>
            </a:r>
            <a:endParaRPr lang="ko-KR" altLang="ko-KR" sz="1400" b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static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main(String args[]) {</a:t>
            </a:r>
            <a:endParaRPr lang="ko-KR" altLang="ko-KR" sz="1400" b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            RemoteControl ac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new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RemoteControl() {	</a:t>
            </a:r>
            <a:r>
              <a:rPr lang="ko-KR" altLang="ko-KR" sz="1400" b="1" kern="0">
                <a:solidFill>
                  <a:srgbClr val="ff0000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ko-KR" altLang="ko-KR" sz="1400" b="1" kern="0">
                <a:solidFill>
                  <a:srgbClr val="ff0000"/>
                </a:solidFill>
                <a:latin typeface="굴림"/>
                <a:ea typeface="굴림"/>
                <a:cs typeface="Tahoma"/>
              </a:rPr>
              <a:t>무명 클래스 정의</a:t>
            </a:r>
            <a:endParaRPr lang="ko-KR" altLang="ko-KR" sz="1400" b="1" kern="0">
              <a:solidFill>
                <a:srgbClr val="ff0000"/>
              </a:solidFill>
              <a:latin typeface="굴림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굴림"/>
                <a:ea typeface="굴림"/>
                <a:cs typeface="Tahoma"/>
              </a:rPr>
              <a:t>             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turnOn() {</a:t>
            </a:r>
            <a:endParaRPr lang="ko-KR" altLang="ko-KR" sz="1400" b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                          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굴림"/>
                <a:cs typeface="Tahoma"/>
              </a:rPr>
              <a:t>out</a:t>
            </a: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.println(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"TV turnOn()"</a:t>
            </a: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);</a:t>
            </a:r>
            <a:endParaRPr lang="ko-KR" altLang="ko-KR" sz="1400" b="1" i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       }</a:t>
            </a:r>
            <a:endParaRPr lang="ko-KR" altLang="ko-KR" sz="1400" b="1" i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        </a:t>
            </a:r>
            <a:r>
              <a:rPr lang="ko-KR" altLang="ko-KR" sz="1400" b="1" i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public</a:t>
            </a: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</a:t>
            </a:r>
            <a:r>
              <a:rPr lang="ko-KR" altLang="ko-KR" sz="1400" b="1" i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void</a:t>
            </a: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turnOff() {</a:t>
            </a:r>
            <a:endParaRPr lang="ko-KR" altLang="ko-KR" sz="1400" b="1" i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              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굴림"/>
                <a:cs typeface="Tahoma"/>
              </a:rPr>
              <a:t>out</a:t>
            </a: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.println(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"TV turnOff()"</a:t>
            </a: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);</a:t>
            </a:r>
            <a:endParaRPr lang="ko-KR" altLang="ko-KR" sz="1400" b="1" i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       }</a:t>
            </a:r>
            <a:endParaRPr lang="ko-KR" altLang="ko-KR" sz="1400" b="1" i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};</a:t>
            </a:r>
            <a:endParaRPr lang="ko-KR" altLang="ko-KR" sz="1400" b="1" i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ac.turnOn();</a:t>
            </a:r>
            <a:endParaRPr lang="ko-KR" altLang="ko-KR" sz="1400" b="1" i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ac.turnOff();</a:t>
            </a:r>
            <a:endParaRPr lang="ko-KR" altLang="ko-KR" sz="1400" b="1" i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}</a:t>
            </a:r>
            <a:endParaRPr lang="ko-KR" altLang="ko-KR" sz="1400" b="1" i="1" kern="0">
              <a:latin typeface="Century Schoolbook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}</a:t>
            </a:r>
            <a:endParaRPr lang="ko-KR" altLang="ko-KR" sz="1400" b="1" i="1" kern="0">
              <a:latin typeface="Century Schoolbook"/>
              <a:ea typeface="굴림"/>
              <a:cs typeface="Tahom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실행 결과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33164" y="2087082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굴림"/>
              </a:rPr>
              <a:t>TV turnOn()</a:t>
            </a:r>
            <a:endParaRPr lang="ko-KR" altLang="ko-KR" sz="1400" i="1">
              <a:latin typeface="오이"/>
              <a:ea typeface="굴림"/>
            </a:endParaRP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굴림"/>
              </a:rPr>
              <a:t>TV turnOff()</a:t>
            </a:r>
            <a:endParaRPr lang="ko-KR" altLang="ko-KR" sz="1400" i="1">
              <a:latin typeface="오이"/>
              <a:ea typeface="굴림"/>
            </a:endParaRPr>
          </a:p>
        </p:txBody>
      </p:sp>
      <p:pic>
        <p:nvPicPr>
          <p:cNvPr id="5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56761" y="2006961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람다식(lambda expression)은 나중에 실행될 목적으로 다른 곳에 전달될 수 있는 코드 블록이다.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람다식을 이용하면 메소드가 필요한 곳에 간단히 메소드를 보낼 수 있다.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3075" y="3429000"/>
            <a:ext cx="6067425" cy="255266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람다식은 (argument) -&gt; (body) 구문을 사용하여 작성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람다식의 구문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580502"/>
            <a:ext cx="9144000" cy="169699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9699" y="4335428"/>
            <a:ext cx="6572250" cy="157959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() -&gt; System.out.println("Hello World");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(String s) -&gt; { System.out.println(s); }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() -&gt; 69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() -&gt; { return 3.141592; };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람다식의 예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스마트 홈 시스템(Smart Home System)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인터페이스의 예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607" y="2689258"/>
            <a:ext cx="6974785" cy="295368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람다식을 사용하여 버튼의 클릭 이벤트를 처리할 수 있다.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람다식은 왜 필요한가?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7325" y="2444796"/>
            <a:ext cx="7889350" cy="13878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Tahoma"/>
              </a:rPr>
              <a:t>람다식을 이용한 방법 </a:t>
            </a:r>
            <a:endParaRPr lang="ko-KR" altLang="ko-KR" sz="1400" b="1" kern="0">
              <a:solidFill>
                <a:srgbClr val="3f7f5f"/>
              </a:solidFill>
              <a:latin typeface="굴림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굴림"/>
                <a:ea typeface="굴림"/>
                <a:cs typeface="Tahoma"/>
              </a:rPr>
              <a:t>button.addActionListener( (e) -&gt; {</a:t>
            </a:r>
            <a:endParaRPr lang="ko-KR" altLang="ko-KR" sz="1400" b="1" kern="0">
              <a:latin typeface="굴림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굴림"/>
                <a:ea typeface="굴림"/>
                <a:cs typeface="Tahoma"/>
              </a:rPr>
              <a:t>        System.out.println(</a:t>
            </a:r>
            <a:r>
              <a:rPr lang="ko-KR" altLang="ko-KR" sz="1400" b="1" kern="0">
                <a:solidFill>
                  <a:srgbClr val="2a00ff"/>
                </a:solidFill>
                <a:latin typeface="굴림"/>
                <a:ea typeface="굴림"/>
                <a:cs typeface="Tahoma"/>
              </a:rPr>
              <a:t>"버튼이 클릭되었음!"</a:t>
            </a:r>
            <a:r>
              <a:rPr lang="ko-KR" altLang="ko-KR" sz="1400" b="1" kern="0">
                <a:latin typeface="굴림"/>
                <a:ea typeface="굴림"/>
                <a:cs typeface="Tahoma"/>
              </a:rPr>
              <a:t>);</a:t>
            </a:r>
            <a:endParaRPr lang="ko-KR" altLang="ko-KR" sz="1400" b="1" kern="0">
              <a:latin typeface="굴림"/>
              <a:ea typeface="굴림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굴림"/>
                <a:ea typeface="굴림"/>
                <a:cs typeface="Tahoma"/>
              </a:rPr>
              <a:t>});</a:t>
            </a:r>
            <a:endParaRPr lang="ko-KR" altLang="ko-KR" sz="1400" b="1" kern="0">
              <a:latin typeface="굴림"/>
              <a:ea typeface="굴림"/>
              <a:cs typeface="Tahom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앞에서 Timer 클래스를 사용하여서 1초에 한 번씩 “beep”를 출력하는 프로그램을 작성한 바 있다. 람다식을 이용하면 얼마나 간결해지는 지를 확인하자.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타이머</a:t>
            </a:r>
            <a:r>
              <a:rPr lang="en-US" altLang="ko-KR"/>
              <a:t> </a:t>
            </a:r>
            <a:r>
              <a:rPr lang="ko-KR" altLang="en-US"/>
              <a:t>이벤트 처리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9338" y="3315807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오이"/>
              </a:rPr>
              <a:t>beep </a:t>
            </a:r>
            <a:endParaRPr lang="ko-KR" altLang="ko-KR" sz="1400" i="1">
              <a:solidFill>
                <a:schemeClr val="tx1"/>
              </a:solidFill>
              <a:latin typeface="오이"/>
              <a:ea typeface="오이"/>
            </a:endParaRP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오이"/>
              </a:rPr>
              <a:t>beep </a:t>
            </a:r>
            <a:endParaRPr lang="ko-KR" altLang="ko-KR" sz="1400" i="1">
              <a:solidFill>
                <a:schemeClr val="tx1"/>
              </a:solidFill>
              <a:latin typeface="오이"/>
              <a:ea typeface="오이"/>
            </a:endParaRP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오이"/>
              </a:rPr>
              <a:t>beep </a:t>
            </a:r>
            <a:endParaRPr lang="ko-KR" altLang="ko-KR" sz="1400" i="1">
              <a:solidFill>
                <a:schemeClr val="tx1"/>
              </a:solidFill>
              <a:latin typeface="오이"/>
              <a:ea typeface="오이"/>
            </a:endParaRP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오이"/>
              </a:rPr>
              <a:t>...</a:t>
            </a:r>
            <a:endParaRPr lang="ko-KR" altLang="ko-KR" sz="1400" i="1">
              <a:solidFill>
                <a:schemeClr val="tx1"/>
              </a:solidFill>
              <a:latin typeface="오이"/>
              <a:ea typeface="오이"/>
            </a:endParaRPr>
          </a:p>
        </p:txBody>
      </p:sp>
      <p:pic>
        <p:nvPicPr>
          <p:cNvPr id="5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32935" y="3235686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1625" y="1654221"/>
            <a:ext cx="7889350" cy="47597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import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javax.swing.Timer;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 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public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class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CallbackTest {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 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	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public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static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void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main(String[] </a:t>
            </a:r>
            <a:r>
              <a:rPr lang="en-US" altLang="en-US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args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) {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		Timer </a:t>
            </a:r>
            <a:r>
              <a:rPr lang="en-US" altLang="en-US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t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= 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new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Timer(1000, </a:t>
            </a:r>
            <a:r>
              <a:rPr lang="en-US" altLang="en-US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event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-&gt; System.</a:t>
            </a:r>
            <a:r>
              <a:rPr lang="en-US" altLang="en-US" sz="1400" b="1" kern="0">
                <a:solidFill>
                  <a:srgbClr val="0000c0"/>
                </a:solidFill>
                <a:latin typeface="Century Schoolbook"/>
                <a:ea typeface="휴먼명조"/>
                <a:cs typeface="Tahoma"/>
              </a:rPr>
              <a:t>out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.println(</a:t>
            </a:r>
            <a:r>
              <a:rPr lang="en-US" altLang="en-US" sz="1400" b="1" kern="0">
                <a:solidFill>
                  <a:srgbClr val="2a00ff"/>
                </a:solidFill>
                <a:latin typeface="Century Schoolbook"/>
                <a:ea typeface="휴먼명조"/>
                <a:cs typeface="Tahoma"/>
              </a:rPr>
              <a:t>"beep"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));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		</a:t>
            </a:r>
            <a:r>
              <a:rPr lang="en-US" altLang="en-US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t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.start();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 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		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for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(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int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en-US" altLang="en-US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i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= 0; </a:t>
            </a:r>
            <a:r>
              <a:rPr lang="en-US" altLang="en-US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i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&lt; 1000; </a:t>
            </a:r>
            <a:r>
              <a:rPr lang="en-US" altLang="en-US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i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++) {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			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try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{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				Thread.sleep(1000);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			} </a:t>
            </a:r>
            <a:r>
              <a:rPr lang="en-US" altLang="en-US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catch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 (InterruptedException </a:t>
            </a:r>
            <a:r>
              <a:rPr lang="en-US" altLang="en-US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e</a:t>
            </a: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) {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			}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		}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	}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>
                <a:latin typeface="Century Schoolbook"/>
                <a:ea typeface="휴먼명조"/>
                <a:cs typeface="Tahoma"/>
              </a:rPr>
              <a:t>}</a:t>
            </a:r>
            <a:endParaRPr lang="en-US" altLang="en-US" sz="1400" b="1" kern="0">
              <a:latin typeface="Century Schoolbook"/>
              <a:ea typeface="휴먼명조"/>
              <a:cs typeface="Tahom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함수 인터페이스는 하나의 추상 메서드만 선언된 인터페이스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(예) java.lang.Runnable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람다식은 함수 인터페이스에 대입할 수 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(예) Runnable r = () -&gt; System.out.println("스레드가 실행되고 있습니다.");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함수</a:t>
            </a:r>
            <a:r>
              <a:rPr lang="en-US" altLang="ko-KR"/>
              <a:t> </a:t>
            </a:r>
            <a:r>
              <a:rPr lang="ko-KR" altLang="en-US"/>
              <a:t>인터페이스와 람다식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1625" y="1654221"/>
            <a:ext cx="7889350" cy="34738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646464"/>
                </a:solidFill>
                <a:latin typeface="Century Schoolbook"/>
                <a:ea typeface="휴먼명조"/>
                <a:cs typeface="Tahoma"/>
              </a:rPr>
              <a:t>@FunctionalInterface</a:t>
            </a:r>
            <a:endParaRPr lang="ko-KR" altLang="ko-KR" sz="1400" b="1" kern="0">
              <a:solidFill>
                <a:srgbClr val="646464"/>
              </a:solidFill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interface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MyInterface {</a:t>
            </a:r>
            <a:endParaRPr lang="ko-KR" altLang="ko-KR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sayHello();</a:t>
            </a:r>
            <a:endParaRPr lang="ko-KR" altLang="ko-KR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}</a:t>
            </a:r>
            <a:endParaRPr lang="ko-KR" altLang="ko-KR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 </a:t>
            </a:r>
            <a:endParaRPr lang="ko-KR" altLang="ko-KR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LambdaTest1 {</a:t>
            </a:r>
            <a:endParaRPr lang="ko-KR" altLang="ko-KR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 </a:t>
            </a:r>
            <a:endParaRPr lang="ko-KR" altLang="ko-KR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static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main(String[]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args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) {</a:t>
            </a:r>
            <a:endParaRPr lang="ko-KR" altLang="ko-KR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		MyInterface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hello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= () -&gt; 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휴먼명조"/>
                <a:cs typeface="Tahoma"/>
              </a:rPr>
              <a:t>out</a:t>
            </a: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.println(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휴먼명조"/>
                <a:cs typeface="Tahoma"/>
              </a:rPr>
              <a:t>"Hello Lambda!"</a:t>
            </a: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);</a:t>
            </a:r>
            <a:endParaRPr lang="ko-KR" altLang="ko-KR" sz="1400" b="1" i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		</a:t>
            </a:r>
            <a:r>
              <a:rPr lang="ko-KR" altLang="ko-KR" sz="1400" b="1" i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hello</a:t>
            </a: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.sayHello();</a:t>
            </a:r>
            <a:endParaRPr lang="ko-KR" altLang="ko-KR" sz="1400" b="1" i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	}</a:t>
            </a:r>
            <a:endParaRPr lang="ko-KR" altLang="ko-KR" sz="1400" b="1" i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}</a:t>
            </a:r>
            <a:endParaRPr lang="ko-KR" altLang="ko-KR" sz="1400" b="1" i="1" kern="0">
              <a:latin typeface="Century Schoolbook"/>
              <a:ea typeface="휴먼명조"/>
              <a:cs typeface="Tahom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42639" y="5344632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굴림"/>
              </a:rPr>
              <a:t>Hello Lambda!</a:t>
            </a:r>
            <a:endParaRPr lang="ko-KR" altLang="ko-KR" sz="1400" i="1">
              <a:latin typeface="오이"/>
              <a:ea typeface="굴림"/>
            </a:endParaRPr>
          </a:p>
        </p:txBody>
      </p:sp>
      <p:pic>
        <p:nvPicPr>
          <p:cNvPr id="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-133763" y="5264511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패키지(package)는 서로 관련 있는 클래스나 인터페이스들을 하나로 묶은 것이다.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0100" y="3045371"/>
            <a:ext cx="7810500" cy="241840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자바가 제공하는 라이브러리도 기능별로 패키지로 묶여서 제공되고 있다.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60491"/>
            <a:ext cx="9144000" cy="393711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패키지를 이용하면 서로 관련된 클래스들을 하나의 단위로 모을 수 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패키지를 이용하여서 더욱 세밀한 접근 제어를 구현할 수 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패키지를 사용하는 가장 중요한 이유는 바로 “이름공간(name space)” 때문이다.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패키지를 사용하는 이유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패키지의 정의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24502"/>
            <a:ext cx="9144000" cy="160449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 정의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8725" y="1861867"/>
            <a:ext cx="6924675" cy="434843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인터페이스의 정의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4424" y="1711663"/>
            <a:ext cx="7595152" cy="227510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76304" y="4333281"/>
            <a:ext cx="6361527" cy="16552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solidFill>
                  <a:srgbClr val="7f0055"/>
                </a:solidFill>
                <a:latin typeface="Century Schoolbook"/>
                <a:ea typeface="굴림체"/>
              </a:rPr>
              <a:t>public interface</a:t>
            </a:r>
            <a:r>
              <a:rPr lang="ko-KR" altLang="ko-KR" sz="1400" b="1" i="1" kern="0">
                <a:latin typeface="Century Schoolbook"/>
                <a:ea typeface="굴림체"/>
              </a:rPr>
              <a:t> RemoteControl {</a:t>
            </a:r>
            <a:endParaRPr lang="ko-KR" altLang="ko-KR" sz="1400" b="1" i="1" kern="0">
              <a:latin typeface="Century Schoolbook"/>
              <a:ea typeface="굴림체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체"/>
              </a:rPr>
              <a:t>	</a:t>
            </a:r>
            <a:r>
              <a:rPr lang="ko-KR" altLang="ko-KR" sz="1400" b="1" i="1" kern="0">
                <a:solidFill>
                  <a:srgbClr val="008000"/>
                </a:solidFill>
                <a:latin typeface="Century Schoolbook"/>
                <a:ea typeface="굴림체"/>
              </a:rPr>
              <a:t>// 추상 메소드 정의</a:t>
            </a:r>
            <a:endParaRPr lang="ko-KR" altLang="ko-KR" sz="1400" b="1" i="1" kern="0">
              <a:solidFill>
                <a:srgbClr val="008000"/>
              </a:solidFill>
              <a:latin typeface="Century Schoolbook"/>
              <a:ea typeface="굴림체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체"/>
              </a:rPr>
              <a:t>	</a:t>
            </a:r>
            <a:r>
              <a:rPr lang="ko-KR" altLang="ko-KR" sz="1400" b="1" i="1" kern="0">
                <a:solidFill>
                  <a:srgbClr val="7f0055"/>
                </a:solidFill>
                <a:latin typeface="Century Schoolbook"/>
                <a:ea typeface="굴림체"/>
              </a:rPr>
              <a:t>public void</a:t>
            </a:r>
            <a:r>
              <a:rPr lang="ko-KR" altLang="ko-KR" sz="1400" b="1" i="1" kern="0">
                <a:latin typeface="Century Schoolbook"/>
                <a:ea typeface="굴림체"/>
              </a:rPr>
              <a:t> turnOn();	</a:t>
            </a:r>
            <a:r>
              <a:rPr lang="ko-KR" altLang="ko-KR" sz="1400" b="1" i="1" kern="0">
                <a:solidFill>
                  <a:srgbClr val="008000"/>
                </a:solidFill>
                <a:latin typeface="Century Schoolbook"/>
                <a:ea typeface="굴림체"/>
              </a:rPr>
              <a:t>// 가전 제품을 켠다.</a:t>
            </a:r>
            <a:endParaRPr lang="ko-KR" altLang="ko-KR" sz="1400" b="1" i="1" kern="0">
              <a:solidFill>
                <a:srgbClr val="008000"/>
              </a:solidFill>
              <a:latin typeface="Century Schoolbook"/>
              <a:ea typeface="굴림체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체"/>
              </a:rPr>
              <a:t>	</a:t>
            </a:r>
            <a:r>
              <a:rPr lang="ko-KR" altLang="ko-KR" sz="1400" b="1" i="1" kern="0">
                <a:solidFill>
                  <a:srgbClr val="7f0055"/>
                </a:solidFill>
                <a:latin typeface="Century Schoolbook"/>
                <a:ea typeface="굴림체"/>
              </a:rPr>
              <a:t>public void </a:t>
            </a:r>
            <a:r>
              <a:rPr lang="ko-KR" altLang="ko-KR" sz="1400" b="1" i="1" kern="0">
                <a:latin typeface="Century Schoolbook"/>
                <a:ea typeface="굴림체"/>
              </a:rPr>
              <a:t>turnOff();	/</a:t>
            </a:r>
            <a:r>
              <a:rPr lang="ko-KR" altLang="ko-KR" sz="1400" b="1" i="1" kern="0">
                <a:solidFill>
                  <a:srgbClr val="008000"/>
                </a:solidFill>
                <a:latin typeface="Century Schoolbook"/>
                <a:ea typeface="굴림체"/>
              </a:rPr>
              <a:t>/ 가전 제품을 끈다.</a:t>
            </a:r>
            <a:endParaRPr lang="ko-KR" altLang="ko-KR" sz="1400" b="1" i="1" kern="0">
              <a:solidFill>
                <a:srgbClr val="008000"/>
              </a:solidFill>
              <a:latin typeface="Century Schoolbook"/>
              <a:ea typeface="굴림체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체"/>
              </a:rPr>
              <a:t>}</a:t>
            </a:r>
            <a:endParaRPr lang="ko-KR" altLang="ko-KR" sz="1400" b="1" i="1" kern="0">
              <a:latin typeface="Century Schoolbook"/>
              <a:ea typeface="굴림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1625" y="1654221"/>
            <a:ext cx="7889350" cy="23118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package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kr.co.company.mylibrary;</a:t>
            </a:r>
            <a:endParaRPr lang="ko-KR" altLang="ko-KR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 </a:t>
            </a:r>
            <a:endParaRPr lang="ko-KR" altLang="ko-KR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PackageTest {</a:t>
            </a:r>
            <a:endParaRPr lang="ko-KR" altLang="ko-KR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 </a:t>
            </a:r>
            <a:endParaRPr lang="ko-KR" altLang="ko-KR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static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main(String[]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args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) {</a:t>
            </a:r>
            <a:endParaRPr lang="ko-KR" altLang="ko-KR" sz="1400" b="1" kern="0">
              <a:latin typeface="Century Schoolbook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		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휴먼명조"/>
                <a:cs typeface="Tahoma"/>
              </a:rPr>
              <a:t>out</a:t>
            </a: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.println(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휴먼명조"/>
                <a:cs typeface="Tahoma"/>
              </a:rPr>
              <a:t>"</a:t>
            </a:r>
            <a:r>
              <a:rPr lang="ko-KR" altLang="ko-KR" sz="1400" b="1" i="1" kern="0">
                <a:solidFill>
                  <a:srgbClr val="2a00ff"/>
                </a:solidFill>
                <a:latin typeface="휴먼명조"/>
                <a:ea typeface="휴먼명조"/>
                <a:cs typeface="Tahoma"/>
              </a:rPr>
              <a:t>패키지 테스트입니다."</a:t>
            </a:r>
            <a:r>
              <a:rPr lang="ko-KR" altLang="ko-KR" sz="1400" b="1" i="1" kern="0">
                <a:latin typeface="휴먼명조"/>
                <a:ea typeface="휴먼명조"/>
                <a:cs typeface="Tahoma"/>
              </a:rPr>
              <a:t>);</a:t>
            </a:r>
            <a:endParaRPr lang="ko-KR" altLang="ko-KR" sz="1400" b="1" i="1" kern="0">
              <a:latin typeface="휴먼명조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휴먼명조"/>
                <a:ea typeface="휴먼명조"/>
                <a:cs typeface="Tahoma"/>
              </a:rPr>
              <a:t>	}</a:t>
            </a:r>
            <a:endParaRPr lang="ko-KR" altLang="ko-KR" sz="1400" b="1" i="1" kern="0">
              <a:latin typeface="휴먼명조"/>
              <a:ea typeface="휴먼명조"/>
              <a:cs typeface="Tahom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휴먼명조"/>
                <a:ea typeface="휴먼명조"/>
                <a:cs typeface="Tahoma"/>
              </a:rPr>
              <a:t>}</a:t>
            </a:r>
            <a:endParaRPr lang="ko-KR" altLang="ko-KR" sz="1400" b="1" i="1" kern="0">
              <a:latin typeface="휴먼명조"/>
              <a:ea typeface="휴먼명조"/>
              <a:cs typeface="Tahom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42639" y="5344632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새굴림"/>
              </a:rPr>
              <a:t>D:\tmp1&gt; javac </a:t>
            </a:r>
            <a:r>
              <a:rPr lang="ko-KR" altLang="ko-KR" sz="1400" i="1">
                <a:latin typeface="새굴림"/>
                <a:ea typeface="새굴림"/>
              </a:rPr>
              <a:t>–d . PackageTest.java</a:t>
            </a:r>
            <a:endParaRPr lang="ko-KR" altLang="ko-KR" sz="1400" i="1">
              <a:latin typeface="새굴림"/>
              <a:ea typeface="새굴림"/>
            </a:endParaRPr>
          </a:p>
        </p:txBody>
      </p:sp>
      <p:pic>
        <p:nvPicPr>
          <p:cNvPr id="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-133763" y="5264511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실행 결과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4837" y="1685925"/>
            <a:ext cx="7934325" cy="46863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예를 들어서 어떤 회사에서 게임을 개발하려면 library 팀과 game 팀의 소스를 합쳐야 한다고 가정해보자.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패키지</a:t>
            </a:r>
            <a:r>
              <a:rPr lang="en-US" altLang="ko-KR"/>
              <a:t> </a:t>
            </a:r>
            <a:r>
              <a:rPr lang="ko-KR" altLang="en-US"/>
              <a:t>생성하기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7350" y="2876549"/>
            <a:ext cx="6248400" cy="25527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circleNumDbPlain"/>
              <a:defRPr lang="ko-KR" altLang="en-US"/>
            </a:pPr>
            <a:r>
              <a:rPr lang="en-US" altLang="ko-KR"/>
              <a:t>프로젝트 Package2를 생성한다.</a:t>
            </a:r>
            <a:endParaRPr lang="en-US" altLang="ko-KR"/>
          </a:p>
          <a:p>
            <a:pPr>
              <a:buAutoNum type="circleNumDbPlain"/>
              <a:defRPr lang="ko-KR" altLang="en-US"/>
            </a:pPr>
            <a:r>
              <a:rPr lang="en-US" altLang="ko-KR"/>
              <a:t>library 패키지를 생성한다.</a:t>
            </a:r>
            <a:endParaRPr lang="en-US" altLang="ko-KR"/>
          </a:p>
          <a:p>
            <a:pPr>
              <a:buAutoNum type="circleNumDbPlain"/>
              <a:defRPr lang="ko-KR" altLang="en-US"/>
            </a:pPr>
            <a:r>
              <a:rPr lang="en-US" altLang="ko-KR"/>
              <a:t>library 패키지에 Rectangle 클래스, Circle 클래스를 추가한다.</a:t>
            </a:r>
            <a:endParaRPr lang="en-US" altLang="ko-KR"/>
          </a:p>
          <a:p>
            <a:pPr>
              <a:buAutoNum type="circleNumDbPlain"/>
              <a:defRPr lang="ko-KR" altLang="en-US"/>
            </a:pPr>
            <a:r>
              <a:rPr lang="en-US" altLang="ko-KR"/>
              <a:t>game 패키지를 생성한다.</a:t>
            </a:r>
            <a:endParaRPr lang="en-US" altLang="ko-KR"/>
          </a:p>
          <a:p>
            <a:pPr>
              <a:buAutoNum type="circleNumDbPlain"/>
              <a:defRPr lang="ko-KR" altLang="en-US"/>
            </a:pPr>
            <a:r>
              <a:rPr lang="en-US" altLang="ko-KR"/>
              <a:t>game 패키지에 Rectangle 클래스와 Sprite 클래스를 추가한다.</a:t>
            </a: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63609"/>
            <a:ext cx="9144000" cy="488961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753743"/>
            <a:ext cx="8229600" cy="397383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경로까지 포함하는 완전한 이름으로 참조한다.</a:t>
            </a:r>
            <a:endParaRPr lang="en-US" altLang="ko-KR"/>
          </a:p>
          <a:p>
            <a:pPr>
              <a:buNone/>
              <a:defRPr lang="ko-KR" altLang="en-US"/>
            </a:pPr>
            <a:r>
              <a:rPr lang="ko-KR" altLang="en-US"/>
              <a:t>(예) library.Rectangle myRect = new library.Rectangle();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원하는 패키지 멤버만을 import한다. </a:t>
            </a:r>
            <a:endParaRPr lang="en-US" altLang="ko-KR"/>
          </a:p>
          <a:p>
            <a:pPr>
              <a:buNone/>
              <a:defRPr lang="ko-KR" altLang="en-US"/>
            </a:pPr>
            <a:r>
              <a:rPr lang="ko-KR" altLang="en-US"/>
              <a:t>(예) import  library.Rectangle; 	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(예) Rectangle myRect = new Rectangle();</a:t>
            </a:r>
            <a:endParaRPr lang="ko-KR" altLang="en-US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패키지 전체를 import한다. </a:t>
            </a:r>
            <a:endParaRPr lang="en-US" altLang="ko-KR"/>
          </a:p>
          <a:p>
            <a:pPr>
              <a:buNone/>
              <a:defRPr lang="ko-KR" altLang="en-US"/>
            </a:pPr>
            <a:r>
              <a:rPr lang="ko-KR" altLang="en-US"/>
              <a:t>(예) </a:t>
            </a:r>
            <a:r>
              <a:rPr lang="en-US" altLang="ko-KR"/>
              <a:t>import  library.*; 		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패키지의</a:t>
            </a:r>
            <a:r>
              <a:rPr lang="en-US" altLang="ko-KR"/>
              <a:t> </a:t>
            </a:r>
            <a:r>
              <a:rPr lang="ko-KR" altLang="en-US"/>
              <a:t>사용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클래스 안에 정의된 정적 상수나 정적 메소드를 사용하는 경우에 정적 import 문장을 사용하면 클래스 이름을 생략하여도 된다.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(예) import static java.lang.Math.*;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(예) double r = cos(PI * theta);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</a:t>
            </a:r>
            <a:r>
              <a:rPr lang="en-US" altLang="ko-KR"/>
              <a:t>import </a:t>
            </a:r>
            <a:r>
              <a:rPr lang="ko-KR" altLang="en-US"/>
              <a:t>문장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자바에서 각종 소스 파일과 클래스 파일을 어떤 원칙으로 관리하는 것일까?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패키지의 계층 구조를 반영한 디렉토리 구조에 소스와 클래스 파일들을 저장한다.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소스 파일과 클래스 파일 관리(이클립스)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3937" y="3429000"/>
            <a:ext cx="7096125" cy="253433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9737" y="2509837"/>
            <a:ext cx="5343525" cy="3819525"/>
          </a:xfrm>
          <a:prstGeom prst="rect">
            <a:avLst/>
          </a:prstGeom>
        </p:spPr>
      </p:pic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가상 머신이 클래스 파일을 찾는 디렉토리들을 클래스 경로(class path)라고 한다.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 가상 머신은 어떻게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클래스 파일을 찾을까?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 가상 머신은 항상 현재 작업 디렉토리부터 찾는다.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환경 변수인 CLASSPATH에 설정된 디렉토리에서 찾는다.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자바 가상 머신을 실행할 때 옵션 -classpath를 사용할 수 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클래스 경로를 지정하는 3가지의 방법</a:t>
            </a:r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76403" y="2674345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새굴림"/>
              </a:rPr>
              <a:t>D:\tmp1&gt; javac </a:t>
            </a:r>
            <a:r>
              <a:rPr lang="ko-KR" altLang="ko-KR" sz="1400" i="1">
                <a:latin typeface="새굴림"/>
                <a:ea typeface="새굴림"/>
              </a:rPr>
              <a:t>–d . PackageTest.java</a:t>
            </a:r>
            <a:endParaRPr lang="ko-KR" altLang="ko-KR" sz="1400" i="1">
              <a:latin typeface="새굴림"/>
              <a:ea typeface="새굴림"/>
            </a:endParaRPr>
          </a:p>
        </p:txBody>
      </p:sp>
      <p:pic>
        <p:nvPicPr>
          <p:cNvPr id="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2594224"/>
            <a:ext cx="680448" cy="83477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6403" y="5046070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새굴림"/>
              </a:rPr>
              <a:t>C:\&gt; java -classpath C:\classes;C:\lib;. library.Rectangle</a:t>
            </a:r>
            <a:endParaRPr lang="ko-KR" altLang="ko-KR" sz="1400" i="1">
              <a:latin typeface="오이"/>
              <a:ea typeface="새굴림"/>
            </a:endParaRPr>
          </a:p>
        </p:txBody>
      </p:sp>
      <p:pic>
        <p:nvPicPr>
          <p:cNvPr id="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4965949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인터페이스 구현</a:t>
            </a:r>
            <a:endParaRPr lang="ko-KR" altLang="en-US" sz="36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51324" y="2124313"/>
            <a:ext cx="7761287" cy="23764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>
                <a:solidFill>
                  <a:srgbClr val="7f0055"/>
                </a:solidFill>
                <a:latin typeface="Century Schoolbook"/>
              </a:rPr>
              <a:t>public class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 클래스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_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이름 </a:t>
            </a:r>
            <a:r>
              <a:rPr lang="en-US" altLang="ko-KR" sz="1400" b="1" kern="0">
                <a:solidFill>
                  <a:srgbClr val="7f0055"/>
                </a:solidFill>
                <a:latin typeface="Century Schoolbook"/>
              </a:rPr>
              <a:t>implements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ko-KR" altLang="en-US" sz="1400" kern="0">
                <a:solidFill>
                  <a:schemeClr val="tx2"/>
                </a:solidFill>
                <a:latin typeface="Century Schoolbook"/>
              </a:rPr>
              <a:t>인터페이스</a:t>
            </a:r>
            <a:r>
              <a:rPr lang="en-US" altLang="ko-KR" sz="1400" kern="0">
                <a:solidFill>
                  <a:schemeClr val="tx2"/>
                </a:solidFill>
                <a:latin typeface="Century Schoolbook"/>
              </a:rPr>
              <a:t>_</a:t>
            </a:r>
            <a:r>
              <a:rPr lang="ko-KR" altLang="en-US" sz="1400" kern="0">
                <a:solidFill>
                  <a:schemeClr val="tx2"/>
                </a:solidFill>
                <a:latin typeface="Century Schoolbook"/>
              </a:rPr>
              <a:t>이름 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{</a:t>
            </a:r>
            <a:endParaRPr lang="en-US" altLang="ko-KR" sz="14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반환형 	추상메소드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1(...) { 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</a:t>
            </a:r>
            <a:endParaRPr lang="ko-KR" altLang="en-US" sz="14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..... </a:t>
            </a:r>
            <a:endParaRPr lang="en-US" altLang="ko-KR" sz="14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반환형 	추상메소드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2(...) { </a:t>
            </a:r>
            <a:endParaRPr lang="en-US" altLang="ko-KR" sz="14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..... </a:t>
            </a:r>
            <a:endParaRPr lang="en-US" altLang="ko-KR" sz="14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Century Schoolbook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}</a:t>
            </a:r>
            <a:endParaRPr lang="ko-KR" altLang="en-US" sz="1400" kern="0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JAR 파일은 여러 개의 클래스 파일을 디렉토리 계층 구조를 유지한 채로 압축하여서 가지고 있을 수 있다.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JAR</a:t>
            </a:r>
            <a:r>
              <a:rPr lang="ko-KR" altLang="en-US"/>
              <a:t> 압축</a:t>
            </a:r>
            <a:r>
              <a:rPr lang="en-US" altLang="ko-KR"/>
              <a:t> </a:t>
            </a:r>
            <a:r>
              <a:rPr lang="ko-KR" altLang="en-US"/>
              <a:t>파일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8375" y="3052173"/>
            <a:ext cx="4667250" cy="276283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JAR</a:t>
            </a:r>
            <a:r>
              <a:rPr lang="ko-KR" altLang="en-US"/>
              <a:t> 파일을</a:t>
            </a:r>
            <a:r>
              <a:rPr lang="en-US" altLang="ko-KR"/>
              <a:t> </a:t>
            </a:r>
            <a:r>
              <a:rPr lang="ko-KR" altLang="en-US"/>
              <a:t>생성하는 방법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235495"/>
            <a:ext cx="9144000" cy="170120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33603" y="4922245"/>
            <a:ext cx="754773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새굴림"/>
              </a:rPr>
              <a:t>c&gt; jar cvf Game.jar *.class icon.png</a:t>
            </a:r>
            <a:endParaRPr lang="ko-KR" altLang="ko-KR" sz="1400" i="1">
              <a:latin typeface="오이"/>
              <a:ea typeface="새굴림"/>
            </a:endParaRPr>
          </a:p>
        </p:txBody>
      </p:sp>
      <p:pic>
        <p:nvPicPr>
          <p:cNvPr id="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28625" y="4823074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자바에서 지원하는 패키지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6628" y="1074137"/>
            <a:ext cx="7379367" cy="568410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102253" y="2726266"/>
            <a:ext cx="7761287" cy="324273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public 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Television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RemoteControl {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public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void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turnOn() 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{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실제로 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TV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의 전원을 켜기 위한 코드가 들어 간다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.</a:t>
            </a:r>
            <a:endParaRPr lang="en-US" altLang="ko-KR" sz="1600" kern="0">
              <a:solidFill>
                <a:srgbClr val="008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public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turnOff()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{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실제로 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TV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의 전원을 끄기 위한 코드가 들어 간다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.</a:t>
            </a:r>
            <a:endParaRPr lang="en-US" altLang="ko-KR" sz="1600" kern="0">
              <a:solidFill>
                <a:srgbClr val="008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60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090610" y="1047223"/>
            <a:ext cx="7761287" cy="13758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public interface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RemoteControl {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public void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turnOn();	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가전 제품을 켠다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.</a:t>
            </a:r>
            <a:endParaRPr lang="en-US" altLang="ko-KR" sz="1600" kern="0">
              <a:solidFill>
                <a:srgbClr val="008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public void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turnOff();	/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/ 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가전 제품을 끈다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.</a:t>
            </a:r>
            <a:endParaRPr lang="en-US" altLang="ko-KR" sz="1600" kern="0">
              <a:solidFill>
                <a:srgbClr val="008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60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홈네트워킹 예제</a:t>
            </a:r>
            <a:endParaRPr lang="ko-KR" altLang="en-US" sz="3600"/>
          </a:p>
        </p:txBody>
      </p:sp>
      <p:sp>
        <p:nvSpPr>
          <p:cNvPr id="1271814" name="Line 6"/>
          <p:cNvSpPr>
            <a:spLocks noChangeShapeType="1"/>
          </p:cNvSpPr>
          <p:nvPr/>
        </p:nvSpPr>
        <p:spPr>
          <a:xfrm>
            <a:off x="2926293" y="1352021"/>
            <a:ext cx="13652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71815" name="Line 7"/>
          <p:cNvSpPr>
            <a:spLocks noChangeShapeType="1"/>
          </p:cNvSpPr>
          <p:nvPr/>
        </p:nvSpPr>
        <p:spPr>
          <a:xfrm>
            <a:off x="4982896" y="3040063"/>
            <a:ext cx="13652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71816" name="Freeform 8"/>
          <p:cNvSpPr/>
          <p:nvPr/>
        </p:nvSpPr>
        <p:spPr>
          <a:xfrm>
            <a:off x="4383088" y="1201738"/>
            <a:ext cx="2935287" cy="1739900"/>
          </a:xfrm>
          <a:custGeom>
            <a:avLst/>
            <a:gdLst>
              <a:gd name="T0" fmla="*/ 0 w 1849"/>
              <a:gd name="T1" fmla="*/ 109 h 1096"/>
              <a:gd name="T2" fmla="*/ 1463 w 1849"/>
              <a:gd name="T3" fmla="*/ 91 h 1096"/>
              <a:gd name="T4" fmla="*/ 1797 w 1849"/>
              <a:gd name="T5" fmla="*/ 657 h 1096"/>
              <a:gd name="T6" fmla="*/ 1148 w 1849"/>
              <a:gd name="T7" fmla="*/ 1096 h 109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9" h="1096">
                <a:moveTo>
                  <a:pt x="0" y="109"/>
                </a:moveTo>
                <a:cubicBezTo>
                  <a:pt x="581" y="54"/>
                  <a:pt x="1163" y="0"/>
                  <a:pt x="1463" y="91"/>
                </a:cubicBezTo>
                <a:cubicBezTo>
                  <a:pt x="1763" y="182"/>
                  <a:pt x="1849" y="490"/>
                  <a:pt x="1797" y="657"/>
                </a:cubicBezTo>
                <a:cubicBezTo>
                  <a:pt x="1745" y="824"/>
                  <a:pt x="1446" y="960"/>
                  <a:pt x="1148" y="1096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tailEnd type="arrow" w="med" len="med"/>
          </a:ln>
          <a:effectLst/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71817" name="Text Box 9"/>
          <p:cNvSpPr txBox="1">
            <a:spLocks noChangeArrowheads="1"/>
          </p:cNvSpPr>
          <p:nvPr/>
        </p:nvSpPr>
        <p:spPr>
          <a:xfrm>
            <a:off x="6621463" y="1735138"/>
            <a:ext cx="15636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/>
                </a:solidFill>
                <a:ea typeface="휴먼편지체"/>
              </a:rPr>
              <a:t>인터페이스를 구현</a:t>
            </a:r>
            <a:endParaRPr lang="ko-KR" altLang="en-US" sz="1600">
              <a:solidFill>
                <a:schemeClr val="tx2"/>
              </a:solidFill>
              <a:ea typeface="휴먼편지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933239" y="2099114"/>
            <a:ext cx="7788278" cy="10101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Television t =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new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Television();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t.turnOn();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t.turnOff();</a:t>
            </a:r>
            <a:endParaRPr lang="en-US" altLang="ko-KR" sz="1600" ker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ko-KR" altLang="en-US" sz="160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홈네트워킹 예제</a:t>
            </a:r>
            <a:endParaRPr lang="ko-KR" altLang="en-US" sz="3600"/>
          </a:p>
        </p:txBody>
      </p:sp>
      <p:sp>
        <p:nvSpPr>
          <p:cNvPr id="2" name="TextBox 1"/>
          <p:cNvSpPr txBox="1"/>
          <p:nvPr/>
        </p:nvSpPr>
        <p:spPr>
          <a:xfrm>
            <a:off x="1200677" y="3962399"/>
            <a:ext cx="375424" cy="29337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/>
              <a:t>t  </a:t>
            </a:r>
            <a:endParaRPr lang="ko-KR" altLang="en-US" sz="1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추상 메소드를 가지는 인터페이스와 이 인터페이스를 구현하는 클래스를 작성하여 테스트해보자.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ko-KR" sz="3200">
                <a:latin typeface="HY엽서M"/>
                <a:ea typeface="굴림"/>
              </a:rPr>
              <a:t>Lab: </a:t>
            </a:r>
            <a:r>
              <a:rPr lang="ko-KR" altLang="ko-KR" sz="3200">
                <a:latin typeface="굴림"/>
                <a:ea typeface="굴림"/>
              </a:rPr>
              <a:t>자율 주행 자동차</a:t>
            </a:r>
            <a:endParaRPr lang="ko-KR" altLang="ko-KR" sz="3200">
              <a:latin typeface="굴림"/>
              <a:ea typeface="굴림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762" y="2913614"/>
            <a:ext cx="7610475" cy="28860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</ep:Words>
  <ep:PresentationFormat>화면 슬라이드 쇼(4:3)</ep:PresentationFormat>
  <ep:Paragraphs>11</ep:Paragraphs>
  <ep:Slides>63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ep:HeadingPairs>
  <ep:TitlesOfParts>
    <vt:vector size="64" baseType="lpstr">
      <vt:lpstr>New_Natural01</vt:lpstr>
      <vt:lpstr>슬라이드 1</vt:lpstr>
      <vt:lpstr>인터페이스</vt:lpstr>
      <vt:lpstr>자바 인터페이스</vt:lpstr>
      <vt:lpstr>인터페이스의 예</vt:lpstr>
      <vt:lpstr>인터페이스의 정의</vt:lpstr>
      <vt:lpstr>인터페이스 구현</vt:lpstr>
      <vt:lpstr>인터페이스 구현의 예</vt:lpstr>
      <vt:lpstr>홈네트워킹 예제</vt:lpstr>
      <vt:lpstr>Lab: 자율 주행 자동차</vt:lpstr>
      <vt:lpstr>SOLUTION</vt:lpstr>
      <vt:lpstr>SOLUTION</vt:lpstr>
      <vt:lpstr>SOLUTION</vt:lpstr>
      <vt:lpstr>Lab: 객체 비교하기</vt:lpstr>
      <vt:lpstr>SOLUTION</vt:lpstr>
      <vt:lpstr>SOLUTION</vt:lpstr>
      <vt:lpstr>SOLUTION</vt:lpstr>
      <vt:lpstr>인터페이스와 타입</vt:lpstr>
      <vt:lpstr>예제</vt:lpstr>
      <vt:lpstr>LAB</vt:lpstr>
      <vt:lpstr>LAB</vt:lpstr>
      <vt:lpstr>SOLUTION</vt:lpstr>
      <vt:lpstr>인터페이스 상속하기</vt:lpstr>
      <vt:lpstr>여러 인터페이스를 동시에 구현</vt:lpstr>
      <vt:lpstr>다중 상속</vt:lpstr>
      <vt:lpstr>다중 상속</vt:lpstr>
      <vt:lpstr>슬라이드 26</vt:lpstr>
      <vt:lpstr>슬라이드 27</vt:lpstr>
      <vt:lpstr>상수 정의</vt:lpstr>
      <vt:lpstr>상수 공유</vt:lpstr>
      <vt:lpstr>디폴트 메소드</vt:lpstr>
      <vt:lpstr>디폴트 메소드</vt:lpstr>
      <vt:lpstr>슬라이드 32</vt:lpstr>
      <vt:lpstr>정적 메소드</vt:lpstr>
      <vt:lpstr>무명 클래스</vt:lpstr>
      <vt:lpstr>예제</vt:lpstr>
      <vt:lpstr>실행 결과</vt:lpstr>
      <vt:lpstr>람다식</vt:lpstr>
      <vt:lpstr>람다식의 구문</vt:lpstr>
      <vt:lpstr>람다식의 예</vt:lpstr>
      <vt:lpstr>람다식은 왜 필요한가?</vt:lpstr>
      <vt:lpstr>LAB: 타이머 이벤트 처리</vt:lpstr>
      <vt:lpstr>SOLUTION</vt:lpstr>
      <vt:lpstr>함수 인터페이스와 람다식</vt:lpstr>
      <vt:lpstr>예제</vt:lpstr>
      <vt:lpstr>패키지</vt:lpstr>
      <vt:lpstr>자바가 제공하는 라이브러리도 기능별로 패키지로 묶여서 제공되고 있다.</vt:lpstr>
      <vt:lpstr>패키지를 사용하는 이유</vt:lpstr>
      <vt:lpstr>패키지의 정의</vt:lpstr>
      <vt:lpstr>패키지 정의</vt:lpstr>
      <vt:lpstr>예제</vt:lpstr>
      <vt:lpstr>실행 결과</vt:lpstr>
      <vt:lpstr>LAB: 패키지 생성하기</vt:lpstr>
      <vt:lpstr>슬라이드 53</vt:lpstr>
      <vt:lpstr>SOLUTION</vt:lpstr>
      <vt:lpstr>패키지의 사용</vt:lpstr>
      <vt:lpstr>정적 import 문장</vt:lpstr>
      <vt:lpstr>소스 파일과 클래스 파일 관리(이클립스)</vt:lpstr>
      <vt:lpstr>자바 가상 머신은 어떻게 클래스 파일을 찾을까?</vt:lpstr>
      <vt:lpstr>클래스 경로를 지정하는 3가지의 방법</vt:lpstr>
      <vt:lpstr>JAR 압축 파일</vt:lpstr>
      <vt:lpstr>JAR 파일을 생성하는 방법</vt:lpstr>
      <vt:lpstr>자바에서 지원하는 패키지</vt:lpstr>
      <vt:lpstr>슬라이드 63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sec</cp:lastModifiedBy>
  <dcterms:modified xsi:type="dcterms:W3CDTF">2016-01-19T06:54:14.894</dcterms:modified>
  <cp:revision>598</cp:revision>
  <dc:title>쉽게 풀어쓴 C 프로그래밍</dc:title>
</cp:coreProperties>
</file>