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</p:sldMasterIdLst>
  <p:notesMasterIdLst>
    <p:notesMasterId r:id="rId78"/>
  </p:notesMasterIdLst>
  <p:handoutMasterIdLst>
    <p:handoutMasterId r:id="rId79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313" r:id="rId20"/>
    <p:sldId id="314" r:id="rId21"/>
    <p:sldId id="315" r:id="rId22"/>
    <p:sldId id="316" r:id="rId23"/>
    <p:sldId id="317" r:id="rId24"/>
    <p:sldId id="318" r:id="rId25"/>
    <p:sldId id="319" r:id="rId26"/>
    <p:sldId id="320" r:id="rId27"/>
    <p:sldId id="321" r:id="rId28"/>
    <p:sldId id="322" r:id="rId29"/>
    <p:sldId id="323" r:id="rId30"/>
    <p:sldId id="324" r:id="rId31"/>
    <p:sldId id="325" r:id="rId32"/>
    <p:sldId id="275" r:id="rId33"/>
    <p:sldId id="276" r:id="rId34"/>
    <p:sldId id="277" r:id="rId35"/>
    <p:sldId id="279" r:id="rId36"/>
    <p:sldId id="326" r:id="rId37"/>
    <p:sldId id="280" r:id="rId38"/>
    <p:sldId id="281" r:id="rId39"/>
    <p:sldId id="282" r:id="rId40"/>
    <p:sldId id="283" r:id="rId41"/>
    <p:sldId id="284" r:id="rId42"/>
    <p:sldId id="327" r:id="rId43"/>
    <p:sldId id="285" r:id="rId44"/>
    <p:sldId id="328" r:id="rId45"/>
    <p:sldId id="286" r:id="rId46"/>
    <p:sldId id="287" r:id="rId47"/>
    <p:sldId id="288" r:id="rId48"/>
    <p:sldId id="289" r:id="rId49"/>
    <p:sldId id="290" r:id="rId50"/>
    <p:sldId id="291" r:id="rId51"/>
    <p:sldId id="329" r:id="rId52"/>
    <p:sldId id="330" r:id="rId53"/>
    <p:sldId id="331" r:id="rId54"/>
    <p:sldId id="292" r:id="rId55"/>
    <p:sldId id="332" r:id="rId56"/>
    <p:sldId id="333" r:id="rId57"/>
    <p:sldId id="334" r:id="rId58"/>
    <p:sldId id="295" r:id="rId59"/>
    <p:sldId id="296" r:id="rId60"/>
    <p:sldId id="297" r:id="rId61"/>
    <p:sldId id="299" r:id="rId62"/>
    <p:sldId id="300" r:id="rId63"/>
    <p:sldId id="335" r:id="rId64"/>
    <p:sldId id="336" r:id="rId65"/>
    <p:sldId id="337" r:id="rId66"/>
    <p:sldId id="338" r:id="rId67"/>
    <p:sldId id="339" r:id="rId68"/>
    <p:sldId id="340" r:id="rId69"/>
    <p:sldId id="341" r:id="rId70"/>
    <p:sldId id="302" r:id="rId71"/>
    <p:sldId id="303" r:id="rId72"/>
    <p:sldId id="304" r:id="rId73"/>
    <p:sldId id="305" r:id="rId74"/>
    <p:sldId id="342" r:id="rId75"/>
    <p:sldId id="343" r:id="rId76"/>
    <p:sldId id="312" r:id="rId77"/>
  </p:sldIdLst>
  <p:sldSz cx="9144000" cy="6858000" type="screen4x3"/>
  <p:notesSz cx="6934200" cy="9220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/>
        <a:ea typeface="굴림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/>
        <a:ea typeface="굴림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/>
        <a:ea typeface="굴림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/>
        <a:ea typeface="굴림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/>
        <a:ea typeface="굴림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Comic Sans MS"/>
        <a:ea typeface="굴림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Comic Sans MS"/>
        <a:ea typeface="굴림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Comic Sans MS"/>
        <a:ea typeface="굴림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Comic Sans MS"/>
        <a:ea typeface="굴림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4398"/>
    <p:restoredTop sz="93667"/>
  </p:normalViewPr>
  <p:slideViewPr>
    <p:cSldViewPr snapToGrid="0">
      <p:cViewPr varScale="1">
        <p:scale>
          <a:sx n="105" d="100"/>
          <a:sy n="105" d="100"/>
        </p:scale>
        <p:origin x="-1836" y="-90"/>
      </p:cViewPr>
      <p:guideLst>
        <p:guide orient="horz" pos="2156"/>
        <p:guide orient="horz" pos="2732"/>
        <p:guide pos="287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442"/>
    </p:cViewPr>
  </p:sorterViewPr>
  <p:notesViewPr>
    <p:cSldViewPr snapToGrid="0">
      <p:cViewPr varScale="1">
        <p:scale>
          <a:sx n="103" d="100"/>
          <a:sy n="103" d="100"/>
        </p:scale>
        <p:origin x="-2508" y="-96"/>
      </p:cViewPr>
      <p:guideLst>
        <p:guide orient="horz" pos="2901"/>
        <p:guide pos="218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notesMaster" Target="notesMasters/notesMaster1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t" anchorCtr="0">
            <a:normAutofit/>
          </a:bodyPr>
          <a:lstStyle>
            <a:lvl1pPr eaLnBrk="1" hangingPunct="1">
              <a:defRPr sz="1200">
                <a:latin typeface="Arial"/>
                <a:ea typeface="굴림"/>
              </a:defRPr>
            </a:lvl1pPr>
          </a:lstStyle>
          <a:p>
            <a:pPr>
              <a:defRPr lang="ko-KR"/>
            </a:pPr>
            <a:endParaRPr lang="en-US" altLang="ko-KR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t" anchorCtr="0">
            <a:normAutofit/>
          </a:bodyPr>
          <a:lstStyle>
            <a:lvl1pPr algn="r" eaLnBrk="1" hangingPunct="1">
              <a:defRPr sz="1200">
                <a:latin typeface="Arial"/>
                <a:ea typeface="굴림"/>
              </a:defRPr>
            </a:lvl1pPr>
          </a:lstStyle>
          <a:p>
            <a:pPr>
              <a:defRPr lang="ko-KR"/>
            </a:pPr>
            <a:endParaRPr lang="en-US" altLang="ko-KR"/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ftr" sz="quarter" idx="2"/>
          </p:nvPr>
        </p:nvSpPr>
        <p:spPr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b" anchorCtr="0">
            <a:normAutofit/>
          </a:bodyPr>
          <a:lstStyle>
            <a:lvl1pPr eaLnBrk="1" hangingPunct="1">
              <a:defRPr sz="1200">
                <a:latin typeface="Arial"/>
                <a:ea typeface="굴림"/>
              </a:defRPr>
            </a:lvl1pPr>
          </a:lstStyle>
          <a:p>
            <a:pPr>
              <a:defRPr lang="ko-KR"/>
            </a:pPr>
            <a:endParaRPr lang="en-US" altLang="ko-KR"/>
          </a:p>
        </p:txBody>
      </p:sp>
      <p:sp>
        <p:nvSpPr>
          <p:cNvPr id="88069" name="Rectangle 5"/>
          <p:cNvSpPr>
            <a:spLocks noGrp="1" noChangeArrowheads="1"/>
          </p:cNvSpPr>
          <p:nvPr>
            <p:ph type="sldNum" sz="quarter" idx="3"/>
          </p:nvPr>
        </p:nvSpPr>
        <p:spPr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b" anchorCtr="0">
            <a:normAutofit/>
          </a:bodyPr>
          <a:lstStyle>
            <a:lvl1pPr algn="r" eaLnBrk="1" hangingPunct="1">
              <a:defRPr sz="1200">
                <a:latin typeface="Arial"/>
              </a:defRPr>
            </a:lvl1pPr>
          </a:lstStyle>
          <a:p>
            <a:pPr>
              <a:defRPr lang="ko-KR"/>
            </a:pPr>
            <a:fld id="{F211C13A-E1C5-4061-B46F-BAC6DC0726DE}" type="slidenum">
              <a:rPr lang="ko-KR" altLang="en-US"/>
              <a:pPr>
                <a:defRPr lang="ko-KR"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004414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309" tIns="46154" rIns="92309" bIns="46154" anchor="t" anchorCtr="0">
            <a:normAutofit/>
          </a:bodyPr>
          <a:lstStyle>
            <a:lvl1pPr defTabSz="922338" eaLnBrk="1" hangingPunct="1">
              <a:defRPr sz="1200">
                <a:latin typeface="Arial"/>
                <a:ea typeface="굴림"/>
              </a:defRPr>
            </a:lvl1pPr>
          </a:lstStyle>
          <a:p>
            <a:pPr>
              <a:defRPr lang="ko-KR"/>
            </a:pPr>
            <a:endParaRPr lang="en-US" altLang="ko-KR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309" tIns="46154" rIns="92309" bIns="46154" anchor="t" anchorCtr="0">
            <a:normAutofit/>
          </a:bodyPr>
          <a:lstStyle>
            <a:lvl1pPr algn="r" defTabSz="922338" eaLnBrk="1" hangingPunct="1">
              <a:defRPr sz="1200">
                <a:latin typeface="Arial"/>
                <a:ea typeface="굴림"/>
              </a:defRPr>
            </a:lvl1pPr>
          </a:lstStyle>
          <a:p>
            <a:pPr>
              <a:defRPr lang="ko-KR"/>
            </a:pPr>
            <a:endParaRPr lang="en-US" altLang="ko-KR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11620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  <a:effectLst/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>
          <a:xfrm>
            <a:off x="693738" y="4379913"/>
            <a:ext cx="5546725" cy="414813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309" tIns="46154" rIns="92309" bIns="46154" anchor="t" anchorCtr="0">
            <a:normAutofit/>
          </a:bodyPr>
          <a:lstStyle/>
          <a:p>
            <a:pPr lvl="0">
              <a:defRPr lang="ko-KR" altLang="en-US"/>
            </a:pPr>
            <a:r>
              <a:rPr lang="en-US" altLang="ko-KR"/>
              <a:t>Click to edit Master text styles</a:t>
            </a:r>
          </a:p>
          <a:p>
            <a:pPr lvl="1">
              <a:defRPr lang="ko-KR" altLang="en-US"/>
            </a:pPr>
            <a:r>
              <a:rPr lang="en-US" altLang="ko-KR"/>
              <a:t>Second level</a:t>
            </a:r>
          </a:p>
          <a:p>
            <a:pPr lvl="2">
              <a:defRPr lang="ko-KR" altLang="en-US"/>
            </a:pPr>
            <a:r>
              <a:rPr lang="en-US" altLang="ko-KR"/>
              <a:t>Third level</a:t>
            </a:r>
          </a:p>
          <a:p>
            <a:pPr lvl="3">
              <a:defRPr lang="ko-KR" altLang="en-US"/>
            </a:pPr>
            <a:r>
              <a:rPr lang="en-US" altLang="ko-KR"/>
              <a:t>Fourth level</a:t>
            </a:r>
          </a:p>
          <a:p>
            <a:pPr lvl="4">
              <a:defRPr lang="ko-KR" altLang="en-US"/>
            </a:pPr>
            <a:r>
              <a:rPr lang="en-US" altLang="ko-KR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309" tIns="46154" rIns="92309" bIns="46154" anchor="b" anchorCtr="0">
            <a:normAutofit/>
          </a:bodyPr>
          <a:lstStyle>
            <a:lvl1pPr defTabSz="922338" eaLnBrk="1" hangingPunct="1">
              <a:defRPr sz="1200">
                <a:latin typeface="Arial"/>
                <a:ea typeface="굴림"/>
              </a:defRPr>
            </a:lvl1pPr>
          </a:lstStyle>
          <a:p>
            <a:pPr>
              <a:defRPr lang="ko-KR"/>
            </a:pPr>
            <a:endParaRPr lang="en-US" altLang="ko-KR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309" tIns="46154" rIns="92309" bIns="46154" anchor="b" anchorCtr="0">
            <a:normAutofit/>
          </a:bodyPr>
          <a:lstStyle>
            <a:lvl1pPr algn="r" defTabSz="922338" eaLnBrk="1" hangingPunct="1">
              <a:defRPr sz="1200">
                <a:latin typeface="Arial"/>
              </a:defRPr>
            </a:lvl1pPr>
          </a:lstStyle>
          <a:p>
            <a:pPr>
              <a:defRPr lang="ko-KR"/>
            </a:pPr>
            <a:fld id="{26310CAF-CE29-447E-9E04-5F28250F8A37}" type="slidenum">
              <a:rPr lang="ko-KR" altLang="en-US"/>
              <a:pPr>
                <a:defRPr lang="ko-KR"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2887363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gray">
          <a:xfrm>
            <a:off x="-1" y="1335025"/>
            <a:ext cx="9147403" cy="4084204"/>
          </a:xfrm>
          <a:custGeom>
            <a:avLst/>
            <a:gdLst>
              <a:gd name="connsiteX0" fmla="*/ 0 w 9153144"/>
              <a:gd name="connsiteY0" fmla="*/ 265176 h 3200400"/>
              <a:gd name="connsiteX1" fmla="*/ 2651760 w 9153144"/>
              <a:gd name="connsiteY1" fmla="*/ 0 h 3200400"/>
              <a:gd name="connsiteX2" fmla="*/ 6986016 w 9153144"/>
              <a:gd name="connsiteY2" fmla="*/ 758952 h 3200400"/>
              <a:gd name="connsiteX3" fmla="*/ 9153144 w 9153144"/>
              <a:gd name="connsiteY3" fmla="*/ 237744 h 3200400"/>
              <a:gd name="connsiteX4" fmla="*/ 9144000 w 9153144"/>
              <a:gd name="connsiteY4" fmla="*/ 2816352 h 3200400"/>
              <a:gd name="connsiteX5" fmla="*/ 6986016 w 9153144"/>
              <a:gd name="connsiteY5" fmla="*/ 3200400 h 3200400"/>
              <a:gd name="connsiteX6" fmla="*/ 3081528 w 9153144"/>
              <a:gd name="connsiteY6" fmla="*/ 2441448 h 3200400"/>
              <a:gd name="connsiteX7" fmla="*/ 9144 w 9153144"/>
              <a:gd name="connsiteY7" fmla="*/ 3090672 h 3200400"/>
              <a:gd name="connsiteX8" fmla="*/ 0 w 9153144"/>
              <a:gd name="connsiteY8" fmla="*/ 265176 h 3200400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560064"/>
              <a:gd name="connsiteX1" fmla="*/ 2651760 w 9153144"/>
              <a:gd name="connsiteY1" fmla="*/ 249936 h 3560064"/>
              <a:gd name="connsiteX2" fmla="*/ 6986016 w 9153144"/>
              <a:gd name="connsiteY2" fmla="*/ 1008888 h 3560064"/>
              <a:gd name="connsiteX3" fmla="*/ 9153144 w 9153144"/>
              <a:gd name="connsiteY3" fmla="*/ 487680 h 3560064"/>
              <a:gd name="connsiteX4" fmla="*/ 9144000 w 9153144"/>
              <a:gd name="connsiteY4" fmla="*/ 3066288 h 3560064"/>
              <a:gd name="connsiteX5" fmla="*/ 6986016 w 9153144"/>
              <a:gd name="connsiteY5" fmla="*/ 3450336 h 3560064"/>
              <a:gd name="connsiteX6" fmla="*/ 3081528 w 9153144"/>
              <a:gd name="connsiteY6" fmla="*/ 2691384 h 3560064"/>
              <a:gd name="connsiteX7" fmla="*/ 9144 w 9153144"/>
              <a:gd name="connsiteY7" fmla="*/ 3340608 h 3560064"/>
              <a:gd name="connsiteX8" fmla="*/ 0 w 9153144"/>
              <a:gd name="connsiteY8" fmla="*/ 515112 h 3560064"/>
              <a:gd name="connsiteX0" fmla="*/ 0 w 9153144"/>
              <a:gd name="connsiteY0" fmla="*/ 515112 h 3703320"/>
              <a:gd name="connsiteX1" fmla="*/ 2651760 w 9153144"/>
              <a:gd name="connsiteY1" fmla="*/ 249936 h 3703320"/>
              <a:gd name="connsiteX2" fmla="*/ 6986016 w 9153144"/>
              <a:gd name="connsiteY2" fmla="*/ 1008888 h 3703320"/>
              <a:gd name="connsiteX3" fmla="*/ 9153144 w 9153144"/>
              <a:gd name="connsiteY3" fmla="*/ 487680 h 3703320"/>
              <a:gd name="connsiteX4" fmla="*/ 9144000 w 9153144"/>
              <a:gd name="connsiteY4" fmla="*/ 3066288 h 3703320"/>
              <a:gd name="connsiteX5" fmla="*/ 6986016 w 9153144"/>
              <a:gd name="connsiteY5" fmla="*/ 3450336 h 3703320"/>
              <a:gd name="connsiteX6" fmla="*/ 3081528 w 9153144"/>
              <a:gd name="connsiteY6" fmla="*/ 2691384 h 3703320"/>
              <a:gd name="connsiteX7" fmla="*/ 9144 w 9153144"/>
              <a:gd name="connsiteY7" fmla="*/ 3340608 h 3703320"/>
              <a:gd name="connsiteX8" fmla="*/ 0 w 9153144"/>
              <a:gd name="connsiteY8" fmla="*/ 515112 h 3703320"/>
              <a:gd name="connsiteX0" fmla="*/ 0 w 9153144"/>
              <a:gd name="connsiteY0" fmla="*/ 370332 h 3558540"/>
              <a:gd name="connsiteX1" fmla="*/ 2651760 w 9153144"/>
              <a:gd name="connsiteY1" fmla="*/ 105156 h 3558540"/>
              <a:gd name="connsiteX2" fmla="*/ 6986016 w 9153144"/>
              <a:gd name="connsiteY2" fmla="*/ 864108 h 3558540"/>
              <a:gd name="connsiteX3" fmla="*/ 9153144 w 9153144"/>
              <a:gd name="connsiteY3" fmla="*/ 342900 h 3558540"/>
              <a:gd name="connsiteX4" fmla="*/ 9144000 w 9153144"/>
              <a:gd name="connsiteY4" fmla="*/ 2921508 h 3558540"/>
              <a:gd name="connsiteX5" fmla="*/ 6986016 w 9153144"/>
              <a:gd name="connsiteY5" fmla="*/ 3305556 h 3558540"/>
              <a:gd name="connsiteX6" fmla="*/ 3081528 w 9153144"/>
              <a:gd name="connsiteY6" fmla="*/ 2546604 h 3558540"/>
              <a:gd name="connsiteX7" fmla="*/ 9144 w 9153144"/>
              <a:gd name="connsiteY7" fmla="*/ 3195828 h 3558540"/>
              <a:gd name="connsiteX8" fmla="*/ 0 w 9153144"/>
              <a:gd name="connsiteY8" fmla="*/ 370332 h 3558540"/>
              <a:gd name="connsiteX0" fmla="*/ 0 w 9153144"/>
              <a:gd name="connsiteY0" fmla="*/ 347472 h 3535680"/>
              <a:gd name="connsiteX1" fmla="*/ 2651760 w 9153144"/>
              <a:gd name="connsiteY1" fmla="*/ 82296 h 3535680"/>
              <a:gd name="connsiteX2" fmla="*/ 6986016 w 9153144"/>
              <a:gd name="connsiteY2" fmla="*/ 841248 h 3535680"/>
              <a:gd name="connsiteX3" fmla="*/ 9153144 w 9153144"/>
              <a:gd name="connsiteY3" fmla="*/ 320040 h 3535680"/>
              <a:gd name="connsiteX4" fmla="*/ 9144000 w 9153144"/>
              <a:gd name="connsiteY4" fmla="*/ 2898648 h 3535680"/>
              <a:gd name="connsiteX5" fmla="*/ 6986016 w 9153144"/>
              <a:gd name="connsiteY5" fmla="*/ 3282696 h 3535680"/>
              <a:gd name="connsiteX6" fmla="*/ 3081528 w 9153144"/>
              <a:gd name="connsiteY6" fmla="*/ 2523744 h 3535680"/>
              <a:gd name="connsiteX7" fmla="*/ 9144 w 9153144"/>
              <a:gd name="connsiteY7" fmla="*/ 3172968 h 3535680"/>
              <a:gd name="connsiteX8" fmla="*/ 0 w 9153144"/>
              <a:gd name="connsiteY8" fmla="*/ 347472 h 3535680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6064"/>
              <a:gd name="connsiteX1" fmla="*/ 2651760 w 9153144"/>
              <a:gd name="connsiteY1" fmla="*/ 45720 h 3306064"/>
              <a:gd name="connsiteX2" fmla="*/ 6986016 w 9153144"/>
              <a:gd name="connsiteY2" fmla="*/ 804672 h 3306064"/>
              <a:gd name="connsiteX3" fmla="*/ 9153144 w 9153144"/>
              <a:gd name="connsiteY3" fmla="*/ 283464 h 3306064"/>
              <a:gd name="connsiteX4" fmla="*/ 9144000 w 9153144"/>
              <a:gd name="connsiteY4" fmla="*/ 2862072 h 3306064"/>
              <a:gd name="connsiteX5" fmla="*/ 6986016 w 9153144"/>
              <a:gd name="connsiteY5" fmla="*/ 3246120 h 3306064"/>
              <a:gd name="connsiteX6" fmla="*/ 3169920 w 9153144"/>
              <a:gd name="connsiteY6" fmla="*/ 2502408 h 3306064"/>
              <a:gd name="connsiteX7" fmla="*/ 9144 w 9153144"/>
              <a:gd name="connsiteY7" fmla="*/ 3136392 h 3306064"/>
              <a:gd name="connsiteX8" fmla="*/ 0 w 9153144"/>
              <a:gd name="connsiteY8" fmla="*/ 310896 h 3306064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62288"/>
              <a:gd name="connsiteY0" fmla="*/ 290693 h 3357044"/>
              <a:gd name="connsiteX1" fmla="*/ 2660904 w 9162288"/>
              <a:gd name="connsiteY1" fmla="*/ 93652 h 3357044"/>
              <a:gd name="connsiteX2" fmla="*/ 6995160 w 9162288"/>
              <a:gd name="connsiteY2" fmla="*/ 852604 h 3357044"/>
              <a:gd name="connsiteX3" fmla="*/ 9162288 w 9162288"/>
              <a:gd name="connsiteY3" fmla="*/ 331396 h 3357044"/>
              <a:gd name="connsiteX4" fmla="*/ 9153144 w 9162288"/>
              <a:gd name="connsiteY4" fmla="*/ 2910004 h 3357044"/>
              <a:gd name="connsiteX5" fmla="*/ 6995160 w 9162288"/>
              <a:gd name="connsiteY5" fmla="*/ 3294052 h 3357044"/>
              <a:gd name="connsiteX6" fmla="*/ 3279648 w 9162288"/>
              <a:gd name="connsiteY6" fmla="*/ 2532052 h 3357044"/>
              <a:gd name="connsiteX7" fmla="*/ 18288 w 9162288"/>
              <a:gd name="connsiteY7" fmla="*/ 3184324 h 3357044"/>
              <a:gd name="connsiteX8" fmla="*/ 0 w 9162288"/>
              <a:gd name="connsiteY8" fmla="*/ 290693 h 3357044"/>
              <a:gd name="connsiteX0" fmla="*/ 0 w 9162288"/>
              <a:gd name="connsiteY0" fmla="*/ 290693 h 3357044"/>
              <a:gd name="connsiteX1" fmla="*/ 2660904 w 9162288"/>
              <a:gd name="connsiteY1" fmla="*/ 93652 h 3357044"/>
              <a:gd name="connsiteX2" fmla="*/ 6995160 w 9162288"/>
              <a:gd name="connsiteY2" fmla="*/ 852604 h 3357044"/>
              <a:gd name="connsiteX3" fmla="*/ 9162288 w 9162288"/>
              <a:gd name="connsiteY3" fmla="*/ 379091 h 3357044"/>
              <a:gd name="connsiteX4" fmla="*/ 9153144 w 9162288"/>
              <a:gd name="connsiteY4" fmla="*/ 2910004 h 3357044"/>
              <a:gd name="connsiteX5" fmla="*/ 6995160 w 9162288"/>
              <a:gd name="connsiteY5" fmla="*/ 3294052 h 3357044"/>
              <a:gd name="connsiteX6" fmla="*/ 3279648 w 9162288"/>
              <a:gd name="connsiteY6" fmla="*/ 2532052 h 3357044"/>
              <a:gd name="connsiteX7" fmla="*/ 18288 w 9162288"/>
              <a:gd name="connsiteY7" fmla="*/ 3184324 h 3357044"/>
              <a:gd name="connsiteX8" fmla="*/ 0 w 9162288"/>
              <a:gd name="connsiteY8" fmla="*/ 290693 h 3357044"/>
              <a:gd name="connsiteX0" fmla="*/ 0 w 9162288"/>
              <a:gd name="connsiteY0" fmla="*/ 299777 h 3366128"/>
              <a:gd name="connsiteX1" fmla="*/ 2660904 w 9162288"/>
              <a:gd name="connsiteY1" fmla="*/ 102736 h 3366128"/>
              <a:gd name="connsiteX2" fmla="*/ 6595872 w 9162288"/>
              <a:gd name="connsiteY2" fmla="*/ 916196 h 3366128"/>
              <a:gd name="connsiteX3" fmla="*/ 9162288 w 9162288"/>
              <a:gd name="connsiteY3" fmla="*/ 388175 h 3366128"/>
              <a:gd name="connsiteX4" fmla="*/ 9153144 w 9162288"/>
              <a:gd name="connsiteY4" fmla="*/ 2919088 h 3366128"/>
              <a:gd name="connsiteX5" fmla="*/ 6995160 w 9162288"/>
              <a:gd name="connsiteY5" fmla="*/ 3303136 h 3366128"/>
              <a:gd name="connsiteX6" fmla="*/ 3279648 w 9162288"/>
              <a:gd name="connsiteY6" fmla="*/ 2541136 h 3366128"/>
              <a:gd name="connsiteX7" fmla="*/ 18288 w 9162288"/>
              <a:gd name="connsiteY7" fmla="*/ 3193408 h 3366128"/>
              <a:gd name="connsiteX8" fmla="*/ 0 w 9162288"/>
              <a:gd name="connsiteY8" fmla="*/ 299777 h 3366128"/>
              <a:gd name="connsiteX0" fmla="*/ 0 w 9162288"/>
              <a:gd name="connsiteY0" fmla="*/ 181676 h 3248027"/>
              <a:gd name="connsiteX1" fmla="*/ 2727960 w 9162288"/>
              <a:gd name="connsiteY1" fmla="*/ 102736 h 3248027"/>
              <a:gd name="connsiteX2" fmla="*/ 6595872 w 9162288"/>
              <a:gd name="connsiteY2" fmla="*/ 798095 h 3248027"/>
              <a:gd name="connsiteX3" fmla="*/ 9162288 w 9162288"/>
              <a:gd name="connsiteY3" fmla="*/ 270074 h 3248027"/>
              <a:gd name="connsiteX4" fmla="*/ 9153144 w 9162288"/>
              <a:gd name="connsiteY4" fmla="*/ 2800987 h 3248027"/>
              <a:gd name="connsiteX5" fmla="*/ 6995160 w 9162288"/>
              <a:gd name="connsiteY5" fmla="*/ 3185035 h 3248027"/>
              <a:gd name="connsiteX6" fmla="*/ 3279648 w 9162288"/>
              <a:gd name="connsiteY6" fmla="*/ 2423035 h 3248027"/>
              <a:gd name="connsiteX7" fmla="*/ 18288 w 9162288"/>
              <a:gd name="connsiteY7" fmla="*/ 3075307 h 3248027"/>
              <a:gd name="connsiteX8" fmla="*/ 0 w 9162288"/>
              <a:gd name="connsiteY8" fmla="*/ 181676 h 3248027"/>
              <a:gd name="connsiteX0" fmla="*/ 0 w 9162288"/>
              <a:gd name="connsiteY0" fmla="*/ 155448 h 3221799"/>
              <a:gd name="connsiteX1" fmla="*/ 2727960 w 9162288"/>
              <a:gd name="connsiteY1" fmla="*/ 76508 h 3221799"/>
              <a:gd name="connsiteX2" fmla="*/ 6595872 w 9162288"/>
              <a:gd name="connsiteY2" fmla="*/ 771867 h 3221799"/>
              <a:gd name="connsiteX3" fmla="*/ 9162288 w 9162288"/>
              <a:gd name="connsiteY3" fmla="*/ 243846 h 3221799"/>
              <a:gd name="connsiteX4" fmla="*/ 9153144 w 9162288"/>
              <a:gd name="connsiteY4" fmla="*/ 2774759 h 3221799"/>
              <a:gd name="connsiteX5" fmla="*/ 6995160 w 9162288"/>
              <a:gd name="connsiteY5" fmla="*/ 3158807 h 3221799"/>
              <a:gd name="connsiteX6" fmla="*/ 3279648 w 9162288"/>
              <a:gd name="connsiteY6" fmla="*/ 2396807 h 3221799"/>
              <a:gd name="connsiteX7" fmla="*/ 18288 w 9162288"/>
              <a:gd name="connsiteY7" fmla="*/ 3049079 h 3221799"/>
              <a:gd name="connsiteX8" fmla="*/ 0 w 9162288"/>
              <a:gd name="connsiteY8" fmla="*/ 155448 h 3221799"/>
              <a:gd name="connsiteX0" fmla="*/ 0 w 9162288"/>
              <a:gd name="connsiteY0" fmla="*/ 121380 h 3187731"/>
              <a:gd name="connsiteX1" fmla="*/ 2727960 w 9162288"/>
              <a:gd name="connsiteY1" fmla="*/ 42440 h 3187731"/>
              <a:gd name="connsiteX2" fmla="*/ 6595872 w 9162288"/>
              <a:gd name="connsiteY2" fmla="*/ 737799 h 3187731"/>
              <a:gd name="connsiteX3" fmla="*/ 9162288 w 9162288"/>
              <a:gd name="connsiteY3" fmla="*/ 209778 h 3187731"/>
              <a:gd name="connsiteX4" fmla="*/ 9153144 w 9162288"/>
              <a:gd name="connsiteY4" fmla="*/ 2740691 h 3187731"/>
              <a:gd name="connsiteX5" fmla="*/ 6995160 w 9162288"/>
              <a:gd name="connsiteY5" fmla="*/ 3124739 h 3187731"/>
              <a:gd name="connsiteX6" fmla="*/ 3279648 w 9162288"/>
              <a:gd name="connsiteY6" fmla="*/ 2362739 h 3187731"/>
              <a:gd name="connsiteX7" fmla="*/ 18288 w 9162288"/>
              <a:gd name="connsiteY7" fmla="*/ 3015011 h 3187731"/>
              <a:gd name="connsiteX8" fmla="*/ 0 w 9162288"/>
              <a:gd name="connsiteY8" fmla="*/ 121380 h 3187731"/>
              <a:gd name="connsiteX0" fmla="*/ 0 w 9162288"/>
              <a:gd name="connsiteY0" fmla="*/ 121380 h 3187731"/>
              <a:gd name="connsiteX1" fmla="*/ 2727960 w 9162288"/>
              <a:gd name="connsiteY1" fmla="*/ 42440 h 3187731"/>
              <a:gd name="connsiteX2" fmla="*/ 6595872 w 9162288"/>
              <a:gd name="connsiteY2" fmla="*/ 737799 h 3187731"/>
              <a:gd name="connsiteX3" fmla="*/ 9162288 w 9162288"/>
              <a:gd name="connsiteY3" fmla="*/ 209778 h 3187731"/>
              <a:gd name="connsiteX4" fmla="*/ 9153144 w 9162288"/>
              <a:gd name="connsiteY4" fmla="*/ 2740691 h 3187731"/>
              <a:gd name="connsiteX5" fmla="*/ 6995160 w 9162288"/>
              <a:gd name="connsiteY5" fmla="*/ 3124739 h 3187731"/>
              <a:gd name="connsiteX6" fmla="*/ 3279648 w 9162288"/>
              <a:gd name="connsiteY6" fmla="*/ 2362739 h 3187731"/>
              <a:gd name="connsiteX7" fmla="*/ 18288 w 9162288"/>
              <a:gd name="connsiteY7" fmla="*/ 3015011 h 3187731"/>
              <a:gd name="connsiteX8" fmla="*/ 0 w 9162288"/>
              <a:gd name="connsiteY8" fmla="*/ 121380 h 3187731"/>
              <a:gd name="connsiteX0" fmla="*/ 0 w 9162288"/>
              <a:gd name="connsiteY0" fmla="*/ 158964 h 3225315"/>
              <a:gd name="connsiteX1" fmla="*/ 2727960 w 9162288"/>
              <a:gd name="connsiteY1" fmla="*/ 80024 h 3225315"/>
              <a:gd name="connsiteX2" fmla="*/ 6595872 w 9162288"/>
              <a:gd name="connsiteY2" fmla="*/ 775383 h 3225315"/>
              <a:gd name="connsiteX3" fmla="*/ 9162288 w 9162288"/>
              <a:gd name="connsiteY3" fmla="*/ 247362 h 3225315"/>
              <a:gd name="connsiteX4" fmla="*/ 9153144 w 9162288"/>
              <a:gd name="connsiteY4" fmla="*/ 2778275 h 3225315"/>
              <a:gd name="connsiteX5" fmla="*/ 6995160 w 9162288"/>
              <a:gd name="connsiteY5" fmla="*/ 3162323 h 3225315"/>
              <a:gd name="connsiteX6" fmla="*/ 3279648 w 9162288"/>
              <a:gd name="connsiteY6" fmla="*/ 2400323 h 3225315"/>
              <a:gd name="connsiteX7" fmla="*/ 18288 w 9162288"/>
              <a:gd name="connsiteY7" fmla="*/ 3052595 h 3225315"/>
              <a:gd name="connsiteX8" fmla="*/ 0 w 9162288"/>
              <a:gd name="connsiteY8" fmla="*/ 158964 h 3225315"/>
              <a:gd name="connsiteX0" fmla="*/ 0 w 9162288"/>
              <a:gd name="connsiteY0" fmla="*/ 158964 h 3225315"/>
              <a:gd name="connsiteX1" fmla="*/ 2727960 w 9162288"/>
              <a:gd name="connsiteY1" fmla="*/ 80024 h 3225315"/>
              <a:gd name="connsiteX2" fmla="*/ 6595872 w 9162288"/>
              <a:gd name="connsiteY2" fmla="*/ 775383 h 3225315"/>
              <a:gd name="connsiteX3" fmla="*/ 9162288 w 9162288"/>
              <a:gd name="connsiteY3" fmla="*/ 247362 h 3225315"/>
              <a:gd name="connsiteX4" fmla="*/ 9153144 w 9162288"/>
              <a:gd name="connsiteY4" fmla="*/ 2778275 h 3225315"/>
              <a:gd name="connsiteX5" fmla="*/ 6995160 w 9162288"/>
              <a:gd name="connsiteY5" fmla="*/ 3162323 h 3225315"/>
              <a:gd name="connsiteX6" fmla="*/ 3279648 w 9162288"/>
              <a:gd name="connsiteY6" fmla="*/ 2400323 h 3225315"/>
              <a:gd name="connsiteX7" fmla="*/ 18288 w 9162288"/>
              <a:gd name="connsiteY7" fmla="*/ 3052595 h 3225315"/>
              <a:gd name="connsiteX8" fmla="*/ 0 w 9162288"/>
              <a:gd name="connsiteY8" fmla="*/ 158964 h 3225315"/>
              <a:gd name="connsiteX0" fmla="*/ 0 w 9162288"/>
              <a:gd name="connsiteY0" fmla="*/ 140794 h 3207145"/>
              <a:gd name="connsiteX1" fmla="*/ 2828544 w 9162288"/>
              <a:gd name="connsiteY1" fmla="*/ 80024 h 3207145"/>
              <a:gd name="connsiteX2" fmla="*/ 6595872 w 9162288"/>
              <a:gd name="connsiteY2" fmla="*/ 757213 h 3207145"/>
              <a:gd name="connsiteX3" fmla="*/ 9162288 w 9162288"/>
              <a:gd name="connsiteY3" fmla="*/ 229192 h 3207145"/>
              <a:gd name="connsiteX4" fmla="*/ 9153144 w 9162288"/>
              <a:gd name="connsiteY4" fmla="*/ 2760105 h 3207145"/>
              <a:gd name="connsiteX5" fmla="*/ 6995160 w 9162288"/>
              <a:gd name="connsiteY5" fmla="*/ 3144153 h 3207145"/>
              <a:gd name="connsiteX6" fmla="*/ 3279648 w 9162288"/>
              <a:gd name="connsiteY6" fmla="*/ 2382153 h 3207145"/>
              <a:gd name="connsiteX7" fmla="*/ 18288 w 9162288"/>
              <a:gd name="connsiteY7" fmla="*/ 3034425 h 3207145"/>
              <a:gd name="connsiteX8" fmla="*/ 0 w 9162288"/>
              <a:gd name="connsiteY8" fmla="*/ 140794 h 3207145"/>
              <a:gd name="connsiteX0" fmla="*/ 0 w 9162288"/>
              <a:gd name="connsiteY0" fmla="*/ 140794 h 3207145"/>
              <a:gd name="connsiteX1" fmla="*/ 2828544 w 9162288"/>
              <a:gd name="connsiteY1" fmla="*/ 80024 h 3207145"/>
              <a:gd name="connsiteX2" fmla="*/ 6595872 w 9162288"/>
              <a:gd name="connsiteY2" fmla="*/ 757213 h 3207145"/>
              <a:gd name="connsiteX3" fmla="*/ 9162288 w 9162288"/>
              <a:gd name="connsiteY3" fmla="*/ 229192 h 3207145"/>
              <a:gd name="connsiteX4" fmla="*/ 9153144 w 9162288"/>
              <a:gd name="connsiteY4" fmla="*/ 2760105 h 3207145"/>
              <a:gd name="connsiteX5" fmla="*/ 6995160 w 9162288"/>
              <a:gd name="connsiteY5" fmla="*/ 3144153 h 3207145"/>
              <a:gd name="connsiteX6" fmla="*/ 3279648 w 9162288"/>
              <a:gd name="connsiteY6" fmla="*/ 2382153 h 3207145"/>
              <a:gd name="connsiteX7" fmla="*/ 18288 w 9162288"/>
              <a:gd name="connsiteY7" fmla="*/ 3034425 h 3207145"/>
              <a:gd name="connsiteX8" fmla="*/ 0 w 9162288"/>
              <a:gd name="connsiteY8" fmla="*/ 140794 h 3207145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3279648 w 9162288"/>
              <a:gd name="connsiteY6" fmla="*/ 2382153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2865120 w 9162288"/>
              <a:gd name="connsiteY6" fmla="*/ 2307204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2865120 w 9162288"/>
              <a:gd name="connsiteY6" fmla="*/ 2307204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43297"/>
              <a:gd name="connsiteX1" fmla="*/ 2828544 w 9162288"/>
              <a:gd name="connsiteY1" fmla="*/ 80024 h 3043297"/>
              <a:gd name="connsiteX2" fmla="*/ 6595872 w 9162288"/>
              <a:gd name="connsiteY2" fmla="*/ 757213 h 3043297"/>
              <a:gd name="connsiteX3" fmla="*/ 9162288 w 9162288"/>
              <a:gd name="connsiteY3" fmla="*/ 229192 h 3043297"/>
              <a:gd name="connsiteX4" fmla="*/ 9153144 w 9162288"/>
              <a:gd name="connsiteY4" fmla="*/ 2760105 h 3043297"/>
              <a:gd name="connsiteX5" fmla="*/ 6690360 w 9162288"/>
              <a:gd name="connsiteY5" fmla="*/ 2746696 h 3043297"/>
              <a:gd name="connsiteX6" fmla="*/ 2865120 w 9162288"/>
              <a:gd name="connsiteY6" fmla="*/ 2307204 h 3043297"/>
              <a:gd name="connsiteX7" fmla="*/ 1619 w 9162288"/>
              <a:gd name="connsiteY7" fmla="*/ 3043297 h 3043297"/>
              <a:gd name="connsiteX8" fmla="*/ 0 w 9162288"/>
              <a:gd name="connsiteY8" fmla="*/ 140794 h 3043297"/>
              <a:gd name="connsiteX0" fmla="*/ 0 w 9153144"/>
              <a:gd name="connsiteY0" fmla="*/ 140794 h 3043297"/>
              <a:gd name="connsiteX1" fmla="*/ 2828544 w 9153144"/>
              <a:gd name="connsiteY1" fmla="*/ 80024 h 3043297"/>
              <a:gd name="connsiteX2" fmla="*/ 6595872 w 9153144"/>
              <a:gd name="connsiteY2" fmla="*/ 757213 h 3043297"/>
              <a:gd name="connsiteX3" fmla="*/ 9144533 w 9153144"/>
              <a:gd name="connsiteY3" fmla="*/ 230295 h 3043297"/>
              <a:gd name="connsiteX4" fmla="*/ 9153144 w 9153144"/>
              <a:gd name="connsiteY4" fmla="*/ 2760105 h 3043297"/>
              <a:gd name="connsiteX5" fmla="*/ 6690360 w 9153144"/>
              <a:gd name="connsiteY5" fmla="*/ 2746696 h 3043297"/>
              <a:gd name="connsiteX6" fmla="*/ 2865120 w 9153144"/>
              <a:gd name="connsiteY6" fmla="*/ 2307204 h 3043297"/>
              <a:gd name="connsiteX7" fmla="*/ 1619 w 9153144"/>
              <a:gd name="connsiteY7" fmla="*/ 3043297 h 3043297"/>
              <a:gd name="connsiteX8" fmla="*/ 0 w 9153144"/>
              <a:gd name="connsiteY8" fmla="*/ 140794 h 3043297"/>
              <a:gd name="connsiteX0" fmla="*/ 0 w 9147403"/>
              <a:gd name="connsiteY0" fmla="*/ 140794 h 3043297"/>
              <a:gd name="connsiteX1" fmla="*/ 2828544 w 9147403"/>
              <a:gd name="connsiteY1" fmla="*/ 80024 h 3043297"/>
              <a:gd name="connsiteX2" fmla="*/ 6595872 w 9147403"/>
              <a:gd name="connsiteY2" fmla="*/ 757213 h 3043297"/>
              <a:gd name="connsiteX3" fmla="*/ 9144533 w 9147403"/>
              <a:gd name="connsiteY3" fmla="*/ 230295 h 3043297"/>
              <a:gd name="connsiteX4" fmla="*/ 9141307 w 9147403"/>
              <a:gd name="connsiteY4" fmla="*/ 2761208 h 3043297"/>
              <a:gd name="connsiteX5" fmla="*/ 6690360 w 9147403"/>
              <a:gd name="connsiteY5" fmla="*/ 2746696 h 3043297"/>
              <a:gd name="connsiteX6" fmla="*/ 2865120 w 9147403"/>
              <a:gd name="connsiteY6" fmla="*/ 2307204 h 3043297"/>
              <a:gd name="connsiteX7" fmla="*/ 1619 w 9147403"/>
              <a:gd name="connsiteY7" fmla="*/ 3043297 h 3043297"/>
              <a:gd name="connsiteX8" fmla="*/ 0 w 9147403"/>
              <a:gd name="connsiteY8" fmla="*/ 140794 h 3043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7403" h="3043297">
                <a:moveTo>
                  <a:pt x="0" y="140794"/>
                </a:moveTo>
                <a:cubicBezTo>
                  <a:pt x="784860" y="19414"/>
                  <a:pt x="1778000" y="0"/>
                  <a:pt x="2828544" y="80024"/>
                </a:cubicBezTo>
                <a:cubicBezTo>
                  <a:pt x="3879088" y="160048"/>
                  <a:pt x="5543207" y="732168"/>
                  <a:pt x="6595872" y="757213"/>
                </a:cubicBezTo>
                <a:cubicBezTo>
                  <a:pt x="7648537" y="782258"/>
                  <a:pt x="8376437" y="535486"/>
                  <a:pt x="9144533" y="230295"/>
                </a:cubicBezTo>
                <a:cubicBezTo>
                  <a:pt x="9147403" y="1073565"/>
                  <a:pt x="9138437" y="1917938"/>
                  <a:pt x="9141307" y="2761208"/>
                </a:cubicBezTo>
                <a:cubicBezTo>
                  <a:pt x="8237575" y="2914438"/>
                  <a:pt x="7736391" y="2822363"/>
                  <a:pt x="6690360" y="2746696"/>
                </a:cubicBezTo>
                <a:cubicBezTo>
                  <a:pt x="5644329" y="2671029"/>
                  <a:pt x="3979910" y="2257771"/>
                  <a:pt x="2865120" y="2307204"/>
                </a:cubicBezTo>
                <a:cubicBezTo>
                  <a:pt x="1750330" y="2356637"/>
                  <a:pt x="734663" y="2709091"/>
                  <a:pt x="1619" y="3043297"/>
                </a:cubicBezTo>
                <a:cubicBezTo>
                  <a:pt x="1079" y="2075796"/>
                  <a:pt x="540" y="1108295"/>
                  <a:pt x="0" y="140794"/>
                </a:cubicBezTo>
                <a:close/>
              </a:path>
            </a:pathLst>
          </a:custGeom>
          <a:solidFill>
            <a:srgbClr val="40C6D8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 bwMode="invGray">
          <a:xfrm>
            <a:off x="-382" y="1728216"/>
            <a:ext cx="9144647" cy="3309112"/>
          </a:xfrm>
          <a:custGeom>
            <a:avLst/>
            <a:gdLst>
              <a:gd name="connsiteX0" fmla="*/ 0 w 9153144"/>
              <a:gd name="connsiteY0" fmla="*/ 265176 h 3200400"/>
              <a:gd name="connsiteX1" fmla="*/ 2651760 w 9153144"/>
              <a:gd name="connsiteY1" fmla="*/ 0 h 3200400"/>
              <a:gd name="connsiteX2" fmla="*/ 6986016 w 9153144"/>
              <a:gd name="connsiteY2" fmla="*/ 758952 h 3200400"/>
              <a:gd name="connsiteX3" fmla="*/ 9153144 w 9153144"/>
              <a:gd name="connsiteY3" fmla="*/ 237744 h 3200400"/>
              <a:gd name="connsiteX4" fmla="*/ 9144000 w 9153144"/>
              <a:gd name="connsiteY4" fmla="*/ 2816352 h 3200400"/>
              <a:gd name="connsiteX5" fmla="*/ 6986016 w 9153144"/>
              <a:gd name="connsiteY5" fmla="*/ 3200400 h 3200400"/>
              <a:gd name="connsiteX6" fmla="*/ 3081528 w 9153144"/>
              <a:gd name="connsiteY6" fmla="*/ 2441448 h 3200400"/>
              <a:gd name="connsiteX7" fmla="*/ 9144 w 9153144"/>
              <a:gd name="connsiteY7" fmla="*/ 3090672 h 3200400"/>
              <a:gd name="connsiteX8" fmla="*/ 0 w 9153144"/>
              <a:gd name="connsiteY8" fmla="*/ 265176 h 3200400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560064"/>
              <a:gd name="connsiteX1" fmla="*/ 2651760 w 9153144"/>
              <a:gd name="connsiteY1" fmla="*/ 249936 h 3560064"/>
              <a:gd name="connsiteX2" fmla="*/ 6986016 w 9153144"/>
              <a:gd name="connsiteY2" fmla="*/ 1008888 h 3560064"/>
              <a:gd name="connsiteX3" fmla="*/ 9153144 w 9153144"/>
              <a:gd name="connsiteY3" fmla="*/ 487680 h 3560064"/>
              <a:gd name="connsiteX4" fmla="*/ 9144000 w 9153144"/>
              <a:gd name="connsiteY4" fmla="*/ 3066288 h 3560064"/>
              <a:gd name="connsiteX5" fmla="*/ 6986016 w 9153144"/>
              <a:gd name="connsiteY5" fmla="*/ 3450336 h 3560064"/>
              <a:gd name="connsiteX6" fmla="*/ 3081528 w 9153144"/>
              <a:gd name="connsiteY6" fmla="*/ 2691384 h 3560064"/>
              <a:gd name="connsiteX7" fmla="*/ 9144 w 9153144"/>
              <a:gd name="connsiteY7" fmla="*/ 3340608 h 3560064"/>
              <a:gd name="connsiteX8" fmla="*/ 0 w 9153144"/>
              <a:gd name="connsiteY8" fmla="*/ 515112 h 3560064"/>
              <a:gd name="connsiteX0" fmla="*/ 0 w 9153144"/>
              <a:gd name="connsiteY0" fmla="*/ 515112 h 3703320"/>
              <a:gd name="connsiteX1" fmla="*/ 2651760 w 9153144"/>
              <a:gd name="connsiteY1" fmla="*/ 249936 h 3703320"/>
              <a:gd name="connsiteX2" fmla="*/ 6986016 w 9153144"/>
              <a:gd name="connsiteY2" fmla="*/ 1008888 h 3703320"/>
              <a:gd name="connsiteX3" fmla="*/ 9153144 w 9153144"/>
              <a:gd name="connsiteY3" fmla="*/ 487680 h 3703320"/>
              <a:gd name="connsiteX4" fmla="*/ 9144000 w 9153144"/>
              <a:gd name="connsiteY4" fmla="*/ 3066288 h 3703320"/>
              <a:gd name="connsiteX5" fmla="*/ 6986016 w 9153144"/>
              <a:gd name="connsiteY5" fmla="*/ 3450336 h 3703320"/>
              <a:gd name="connsiteX6" fmla="*/ 3081528 w 9153144"/>
              <a:gd name="connsiteY6" fmla="*/ 2691384 h 3703320"/>
              <a:gd name="connsiteX7" fmla="*/ 9144 w 9153144"/>
              <a:gd name="connsiteY7" fmla="*/ 3340608 h 3703320"/>
              <a:gd name="connsiteX8" fmla="*/ 0 w 9153144"/>
              <a:gd name="connsiteY8" fmla="*/ 515112 h 3703320"/>
              <a:gd name="connsiteX0" fmla="*/ 0 w 9153144"/>
              <a:gd name="connsiteY0" fmla="*/ 370332 h 3558540"/>
              <a:gd name="connsiteX1" fmla="*/ 2651760 w 9153144"/>
              <a:gd name="connsiteY1" fmla="*/ 105156 h 3558540"/>
              <a:gd name="connsiteX2" fmla="*/ 6986016 w 9153144"/>
              <a:gd name="connsiteY2" fmla="*/ 864108 h 3558540"/>
              <a:gd name="connsiteX3" fmla="*/ 9153144 w 9153144"/>
              <a:gd name="connsiteY3" fmla="*/ 342900 h 3558540"/>
              <a:gd name="connsiteX4" fmla="*/ 9144000 w 9153144"/>
              <a:gd name="connsiteY4" fmla="*/ 2921508 h 3558540"/>
              <a:gd name="connsiteX5" fmla="*/ 6986016 w 9153144"/>
              <a:gd name="connsiteY5" fmla="*/ 3305556 h 3558540"/>
              <a:gd name="connsiteX6" fmla="*/ 3081528 w 9153144"/>
              <a:gd name="connsiteY6" fmla="*/ 2546604 h 3558540"/>
              <a:gd name="connsiteX7" fmla="*/ 9144 w 9153144"/>
              <a:gd name="connsiteY7" fmla="*/ 3195828 h 3558540"/>
              <a:gd name="connsiteX8" fmla="*/ 0 w 9153144"/>
              <a:gd name="connsiteY8" fmla="*/ 370332 h 3558540"/>
              <a:gd name="connsiteX0" fmla="*/ 0 w 9153144"/>
              <a:gd name="connsiteY0" fmla="*/ 347472 h 3535680"/>
              <a:gd name="connsiteX1" fmla="*/ 2651760 w 9153144"/>
              <a:gd name="connsiteY1" fmla="*/ 82296 h 3535680"/>
              <a:gd name="connsiteX2" fmla="*/ 6986016 w 9153144"/>
              <a:gd name="connsiteY2" fmla="*/ 841248 h 3535680"/>
              <a:gd name="connsiteX3" fmla="*/ 9153144 w 9153144"/>
              <a:gd name="connsiteY3" fmla="*/ 320040 h 3535680"/>
              <a:gd name="connsiteX4" fmla="*/ 9144000 w 9153144"/>
              <a:gd name="connsiteY4" fmla="*/ 2898648 h 3535680"/>
              <a:gd name="connsiteX5" fmla="*/ 6986016 w 9153144"/>
              <a:gd name="connsiteY5" fmla="*/ 3282696 h 3535680"/>
              <a:gd name="connsiteX6" fmla="*/ 3081528 w 9153144"/>
              <a:gd name="connsiteY6" fmla="*/ 2523744 h 3535680"/>
              <a:gd name="connsiteX7" fmla="*/ 9144 w 9153144"/>
              <a:gd name="connsiteY7" fmla="*/ 3172968 h 3535680"/>
              <a:gd name="connsiteX8" fmla="*/ 0 w 9153144"/>
              <a:gd name="connsiteY8" fmla="*/ 347472 h 3535680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6064"/>
              <a:gd name="connsiteX1" fmla="*/ 2651760 w 9153144"/>
              <a:gd name="connsiteY1" fmla="*/ 45720 h 3306064"/>
              <a:gd name="connsiteX2" fmla="*/ 6986016 w 9153144"/>
              <a:gd name="connsiteY2" fmla="*/ 804672 h 3306064"/>
              <a:gd name="connsiteX3" fmla="*/ 9153144 w 9153144"/>
              <a:gd name="connsiteY3" fmla="*/ 283464 h 3306064"/>
              <a:gd name="connsiteX4" fmla="*/ 9144000 w 9153144"/>
              <a:gd name="connsiteY4" fmla="*/ 2862072 h 3306064"/>
              <a:gd name="connsiteX5" fmla="*/ 6986016 w 9153144"/>
              <a:gd name="connsiteY5" fmla="*/ 3246120 h 3306064"/>
              <a:gd name="connsiteX6" fmla="*/ 3169920 w 9153144"/>
              <a:gd name="connsiteY6" fmla="*/ 2502408 h 3306064"/>
              <a:gd name="connsiteX7" fmla="*/ 9144 w 9153144"/>
              <a:gd name="connsiteY7" fmla="*/ 3136392 h 3306064"/>
              <a:gd name="connsiteX8" fmla="*/ 0 w 9153144"/>
              <a:gd name="connsiteY8" fmla="*/ 310896 h 3306064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381 w 9153525"/>
              <a:gd name="connsiteY0" fmla="*/ 310896 h 3309112"/>
              <a:gd name="connsiteX1" fmla="*/ 2652141 w 9153525"/>
              <a:gd name="connsiteY1" fmla="*/ 45720 h 3309112"/>
              <a:gd name="connsiteX2" fmla="*/ 6986397 w 9153525"/>
              <a:gd name="connsiteY2" fmla="*/ 804672 h 3309112"/>
              <a:gd name="connsiteX3" fmla="*/ 9153525 w 9153525"/>
              <a:gd name="connsiteY3" fmla="*/ 283464 h 3309112"/>
              <a:gd name="connsiteX4" fmla="*/ 9144381 w 9153525"/>
              <a:gd name="connsiteY4" fmla="*/ 2862072 h 3309112"/>
              <a:gd name="connsiteX5" fmla="*/ 6986397 w 9153525"/>
              <a:gd name="connsiteY5" fmla="*/ 3246120 h 3309112"/>
              <a:gd name="connsiteX6" fmla="*/ 3270885 w 9153525"/>
              <a:gd name="connsiteY6" fmla="*/ 2484120 h 3309112"/>
              <a:gd name="connsiteX7" fmla="*/ 0 w 9153525"/>
              <a:gd name="connsiteY7" fmla="*/ 3143536 h 3309112"/>
              <a:gd name="connsiteX8" fmla="*/ 381 w 9153525"/>
              <a:gd name="connsiteY8" fmla="*/ 310896 h 3309112"/>
              <a:gd name="connsiteX0" fmla="*/ 381 w 9144647"/>
              <a:gd name="connsiteY0" fmla="*/ 310896 h 3309112"/>
              <a:gd name="connsiteX1" fmla="*/ 2652141 w 9144647"/>
              <a:gd name="connsiteY1" fmla="*/ 45720 h 3309112"/>
              <a:gd name="connsiteX2" fmla="*/ 6986397 w 9144647"/>
              <a:gd name="connsiteY2" fmla="*/ 804672 h 3309112"/>
              <a:gd name="connsiteX3" fmla="*/ 9144647 w 9144647"/>
              <a:gd name="connsiteY3" fmla="*/ 290862 h 3309112"/>
              <a:gd name="connsiteX4" fmla="*/ 9144381 w 9144647"/>
              <a:gd name="connsiteY4" fmla="*/ 2862072 h 3309112"/>
              <a:gd name="connsiteX5" fmla="*/ 6986397 w 9144647"/>
              <a:gd name="connsiteY5" fmla="*/ 3246120 h 3309112"/>
              <a:gd name="connsiteX6" fmla="*/ 3270885 w 9144647"/>
              <a:gd name="connsiteY6" fmla="*/ 2484120 h 3309112"/>
              <a:gd name="connsiteX7" fmla="*/ 0 w 9144647"/>
              <a:gd name="connsiteY7" fmla="*/ 3143536 h 3309112"/>
              <a:gd name="connsiteX8" fmla="*/ 381 w 9144647"/>
              <a:gd name="connsiteY8" fmla="*/ 310896 h 3309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647" h="3309112">
                <a:moveTo>
                  <a:pt x="381" y="310896"/>
                </a:moveTo>
                <a:cubicBezTo>
                  <a:pt x="779145" y="155448"/>
                  <a:pt x="1484757" y="0"/>
                  <a:pt x="2652141" y="45720"/>
                </a:cubicBezTo>
                <a:cubicBezTo>
                  <a:pt x="3819525" y="91440"/>
                  <a:pt x="5904313" y="763815"/>
                  <a:pt x="6986397" y="804672"/>
                </a:cubicBezTo>
                <a:cubicBezTo>
                  <a:pt x="8068481" y="845529"/>
                  <a:pt x="8437511" y="566706"/>
                  <a:pt x="9144647" y="290862"/>
                </a:cubicBezTo>
                <a:cubicBezTo>
                  <a:pt x="9144558" y="1147932"/>
                  <a:pt x="9144470" y="2005002"/>
                  <a:pt x="9144381" y="2862072"/>
                </a:cubicBezTo>
                <a:cubicBezTo>
                  <a:pt x="8450961" y="3142488"/>
                  <a:pt x="7965313" y="3309112"/>
                  <a:pt x="6986397" y="3246120"/>
                </a:cubicBezTo>
                <a:cubicBezTo>
                  <a:pt x="6007481" y="3183128"/>
                  <a:pt x="4435284" y="2501217"/>
                  <a:pt x="3270885" y="2484120"/>
                </a:cubicBezTo>
                <a:cubicBezTo>
                  <a:pt x="2106486" y="2467023"/>
                  <a:pt x="830580" y="2857024"/>
                  <a:pt x="0" y="3143536"/>
                </a:cubicBezTo>
                <a:lnTo>
                  <a:pt x="381" y="31089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7699248" y="1298448"/>
            <a:ext cx="987552" cy="9875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7013448" y="1929384"/>
            <a:ext cx="512064" cy="512064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685800" y="4114800"/>
            <a:ext cx="1216152" cy="1216152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621792" y="2212847"/>
            <a:ext cx="7927848" cy="2203704"/>
          </a:xfr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glow" dir="t">
                <a:rot lat="0" lon="0" rev="5400000"/>
              </a:lightRig>
            </a:scene3d>
            <a:sp3d extrusionH="57150" contourW="12700">
              <a:bevelT w="25400" h="25400"/>
              <a:contourClr>
                <a:schemeClr val="accent1">
                  <a:lumMod val="20000"/>
                  <a:lumOff val="8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800" b="1" kern="1200" smtClean="0"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gradFill flip="none" rotWithShape="1">
                  <a:gsLst>
                    <a:gs pos="0">
                      <a:schemeClr val="accent1">
                        <a:lumMod val="20000"/>
                        <a:lumOff val="80000"/>
                      </a:schemeClr>
                    </a:gs>
                    <a:gs pos="48000">
                      <a:schemeClr val="accent1">
                        <a:lumMod val="60000"/>
                        <a:lumOff val="40000"/>
                      </a:schemeClr>
                    </a:gs>
                    <a:gs pos="57000">
                      <a:schemeClr val="accent1">
                        <a:lumMod val="20000"/>
                        <a:lumOff val="8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486400"/>
            <a:ext cx="6400800" cy="667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 pitchFamily="2" charset="2"/>
              <a:buNone/>
              <a:defRPr lang="en-US" sz="2000" i="1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1/19/2016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0B603C-9958-4788-B498-1B9296F86C02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47387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gray">
          <a:xfrm>
            <a:off x="0" y="1"/>
            <a:ext cx="9150620" cy="1281822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 bwMode="invGray">
          <a:xfrm>
            <a:off x="-52" y="-1972"/>
            <a:ext cx="9144052" cy="1094171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8074152" y="3840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7498080" y="429768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210312" y="210312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57200" y="649224"/>
            <a:ext cx="8229600" cy="996696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828800"/>
            <a:ext cx="8229600" cy="452628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1/19/2016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78AA7B-6D0B-48F5-BBD2-156648A4F29B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0100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gray">
          <a:xfrm flipV="1">
            <a:off x="0" y="5590646"/>
            <a:ext cx="9150620" cy="1281822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 bwMode="invGray">
          <a:xfrm flipV="1">
            <a:off x="-52" y="5780270"/>
            <a:ext cx="9144052" cy="1094171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8147304" y="56418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8641080" y="5212080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283464" y="5641848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black">
          <a:xfrm>
            <a:off x="6931152" y="274638"/>
            <a:ext cx="1755648" cy="5669280"/>
          </a:xfrm>
        </p:spPr>
        <p:txBody>
          <a:bodyPr vert="eaVert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327648" cy="56967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1B2AAEE-0ECC-4F9E-94C1-A5210D63F3AE}" type="datetimeFigureOut">
              <a:rPr lang="en-US" smtClean="0"/>
              <a:t>1/19/2016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061F50FA-B910-41F0-9007-76B8A194495B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83259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457200" y="1801368"/>
            <a:ext cx="8229600" cy="452628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굴림체" panose="020B0609000101010101" pitchFamily="49" charset="-127"/>
                <a:ea typeface="굴림체" panose="020B0609000101010101" pitchFamily="49" charset="-127"/>
              </a:defRPr>
            </a:lvl1pPr>
            <a:lvl2pPr>
              <a:defRPr sz="1800">
                <a:latin typeface="굴림체" panose="020B0609000101010101" pitchFamily="49" charset="-127"/>
                <a:ea typeface="굴림체" panose="020B0609000101010101" pitchFamily="49" charset="-127"/>
              </a:defRPr>
            </a:lvl2pPr>
            <a:lvl3pPr>
              <a:defRPr sz="1600">
                <a:latin typeface="굴림체" panose="020B0609000101010101" pitchFamily="49" charset="-127"/>
                <a:ea typeface="굴림체" panose="020B0609000101010101" pitchFamily="49" charset="-127"/>
              </a:defRPr>
            </a:lvl3pPr>
            <a:lvl4pPr>
              <a:defRPr sz="1400">
                <a:latin typeface="굴림체" panose="020B0609000101010101" pitchFamily="49" charset="-127"/>
                <a:ea typeface="굴림체" panose="020B0609000101010101" pitchFamily="49" charset="-127"/>
              </a:defRPr>
            </a:lvl4pPr>
            <a:lvl5pPr>
              <a:defRPr sz="1400">
                <a:latin typeface="굴림체" panose="020B0609000101010101" pitchFamily="49" charset="-127"/>
                <a:ea typeface="굴림체" panose="020B0609000101010101" pitchFamily="49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1/19/2016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D98886-979C-4826-8809-BCF08B6FF41C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7" name="Oval 6"/>
          <p:cNvSpPr/>
          <p:nvPr/>
        </p:nvSpPr>
        <p:spPr bwMode="gray">
          <a:xfrm>
            <a:off x="8165592" y="667512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 bwMode="gray">
          <a:xfrm>
            <a:off x="7882128" y="1353312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283464" y="786384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 vert="horz" lIns="91440" tIns="45720" rIns="91440" bIns="45720" rtlCol="0" anchor="ctr">
            <a:noAutofit/>
            <a:scene3d>
              <a:camera prst="orthographicFront"/>
              <a:lightRig rig="glow" dir="t">
                <a:rot lat="0" lon="0" rev="5400000"/>
              </a:lightRig>
            </a:scene3d>
            <a:sp3d extrusionH="57150" contourW="12700">
              <a:bevelT w="25400" h="25400"/>
              <a:contourClr>
                <a:schemeClr val="accent1">
                  <a:lumMod val="20000"/>
                  <a:lumOff val="8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1" kern="1200" smtClean="0"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gradFill flip="none" rotWithShape="1">
                  <a:gsLst>
                    <a:gs pos="0">
                      <a:schemeClr val="accent1">
                        <a:lumMod val="20000"/>
                        <a:lumOff val="80000"/>
                      </a:schemeClr>
                    </a:gs>
                    <a:gs pos="48000">
                      <a:schemeClr val="accent1">
                        <a:lumMod val="60000"/>
                        <a:lumOff val="40000"/>
                      </a:schemeClr>
                    </a:gs>
                    <a:gs pos="57000">
                      <a:schemeClr val="accent1">
                        <a:lumMod val="20000"/>
                        <a:lumOff val="8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latin typeface="MD개성체" panose="02020603020101020101" pitchFamily="18" charset="-127"/>
                <a:ea typeface="MD개성체" panose="02020603020101020101" pitchFamily="18" charset="-127"/>
                <a:cs typeface="+mj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913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/>
          <p:cNvSpPr/>
          <p:nvPr/>
        </p:nvSpPr>
        <p:spPr bwMode="gray">
          <a:xfrm>
            <a:off x="0" y="426720"/>
            <a:ext cx="9144000" cy="4526280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0 h 4756452"/>
              <a:gd name="connsiteX1" fmla="*/ 0 w 9153196"/>
              <a:gd name="connsiteY1" fmla="*/ 4756452 h 4756452"/>
              <a:gd name="connsiteX2" fmla="*/ 2980996 w 9153196"/>
              <a:gd name="connsiteY2" fmla="*/ 4235436 h 4756452"/>
              <a:gd name="connsiteX3" fmla="*/ 6739180 w 9153196"/>
              <a:gd name="connsiteY3" fmla="*/ 4592052 h 4756452"/>
              <a:gd name="connsiteX4" fmla="*/ 9144052 w 9153196"/>
              <a:gd name="connsiteY4" fmla="*/ 4381740 h 4756452"/>
              <a:gd name="connsiteX5" fmla="*/ 9153196 w 9153196"/>
              <a:gd name="connsiteY5" fmla="*/ 3275316 h 4756452"/>
              <a:gd name="connsiteX6" fmla="*/ 52 w 9153196"/>
              <a:gd name="connsiteY6" fmla="*/ 0 h 4756452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4052 w 9153196"/>
              <a:gd name="connsiteY4" fmla="*/ 4383024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3996431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7 w 9153196"/>
              <a:gd name="connsiteY3" fmla="*/ 4518094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808828"/>
              <a:gd name="connsiteX1" fmla="*/ 0 w 9153196"/>
              <a:gd name="connsiteY1" fmla="*/ 4757736 h 4808828"/>
              <a:gd name="connsiteX2" fmla="*/ 2983307 w 9153196"/>
              <a:gd name="connsiteY2" fmla="*/ 3938179 h 4808828"/>
              <a:gd name="connsiteX3" fmla="*/ 6766918 w 9153196"/>
              <a:gd name="connsiteY3" fmla="*/ 4459842 h 4808828"/>
              <a:gd name="connsiteX4" fmla="*/ 9149297 w 9153196"/>
              <a:gd name="connsiteY4" fmla="*/ 4461355 h 4808828"/>
              <a:gd name="connsiteX5" fmla="*/ 9153196 w 9153196"/>
              <a:gd name="connsiteY5" fmla="*/ 0 h 4808828"/>
              <a:gd name="connsiteX6" fmla="*/ 52 w 9153196"/>
              <a:gd name="connsiteY6" fmla="*/ 1284 h 4808828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4757736">
                <a:moveTo>
                  <a:pt x="52" y="1284"/>
                </a:moveTo>
                <a:cubicBezTo>
                  <a:pt x="35" y="491948"/>
                  <a:pt x="17" y="4267072"/>
                  <a:pt x="0" y="4757736"/>
                </a:cubicBezTo>
                <a:cubicBezTo>
                  <a:pt x="402972" y="4559785"/>
                  <a:pt x="1992246" y="3966388"/>
                  <a:pt x="3115058" y="3911480"/>
                </a:cubicBezTo>
                <a:cubicBezTo>
                  <a:pt x="4237870" y="3856572"/>
                  <a:pt x="5939190" y="4331788"/>
                  <a:pt x="6736870" y="4428289"/>
                </a:cubicBezTo>
                <a:cubicBezTo>
                  <a:pt x="7534550" y="4524790"/>
                  <a:pt x="8253185" y="4658343"/>
                  <a:pt x="9149297" y="4461355"/>
                </a:cubicBezTo>
                <a:cubicBezTo>
                  <a:pt x="9150597" y="3000127"/>
                  <a:pt x="9151896" y="1461228"/>
                  <a:pt x="9153196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 bwMode="invGray">
          <a:xfrm>
            <a:off x="-52" y="0"/>
            <a:ext cx="9144000" cy="4526280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0 h 4756452"/>
              <a:gd name="connsiteX1" fmla="*/ 0 w 9153196"/>
              <a:gd name="connsiteY1" fmla="*/ 4756452 h 4756452"/>
              <a:gd name="connsiteX2" fmla="*/ 2980996 w 9153196"/>
              <a:gd name="connsiteY2" fmla="*/ 4235436 h 4756452"/>
              <a:gd name="connsiteX3" fmla="*/ 6739180 w 9153196"/>
              <a:gd name="connsiteY3" fmla="*/ 4592052 h 4756452"/>
              <a:gd name="connsiteX4" fmla="*/ 9144052 w 9153196"/>
              <a:gd name="connsiteY4" fmla="*/ 4381740 h 4756452"/>
              <a:gd name="connsiteX5" fmla="*/ 9153196 w 9153196"/>
              <a:gd name="connsiteY5" fmla="*/ 3275316 h 4756452"/>
              <a:gd name="connsiteX6" fmla="*/ 52 w 9153196"/>
              <a:gd name="connsiteY6" fmla="*/ 0 h 4756452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4052 w 9153196"/>
              <a:gd name="connsiteY4" fmla="*/ 4383024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4757736">
                <a:moveTo>
                  <a:pt x="52" y="1284"/>
                </a:moveTo>
                <a:cubicBezTo>
                  <a:pt x="35" y="491948"/>
                  <a:pt x="17" y="4267072"/>
                  <a:pt x="0" y="4757736"/>
                </a:cubicBezTo>
                <a:cubicBezTo>
                  <a:pt x="414528" y="4596192"/>
                  <a:pt x="1857799" y="4264120"/>
                  <a:pt x="2980996" y="4236720"/>
                </a:cubicBezTo>
                <a:cubicBezTo>
                  <a:pt x="4104193" y="4209320"/>
                  <a:pt x="5900665" y="4503309"/>
                  <a:pt x="6739180" y="4593336"/>
                </a:cubicBezTo>
                <a:cubicBezTo>
                  <a:pt x="7577695" y="4683363"/>
                  <a:pt x="8253185" y="4731157"/>
                  <a:pt x="9149297" y="4383685"/>
                </a:cubicBezTo>
                <a:cubicBezTo>
                  <a:pt x="9150597" y="2922457"/>
                  <a:pt x="9151896" y="1461228"/>
                  <a:pt x="9153196" y="0"/>
                </a:cubicBezTo>
                <a:lnTo>
                  <a:pt x="52" y="1284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75000"/>
                  <a:alpha val="69000"/>
                </a:schemeClr>
              </a:gs>
              <a:gs pos="100000">
                <a:schemeClr val="accent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 bwMode="gray">
          <a:xfrm>
            <a:off x="8065008" y="3849624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7790688" y="4535424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301752" y="3840480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1143000" y="5129784"/>
            <a:ext cx="7287768" cy="1362075"/>
          </a:xfr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000" b="1" kern="1200" cap="all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1143000" y="4425696"/>
            <a:ext cx="7287768" cy="71323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1/19/2016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A323C9-5CD4-40BE-B194-46FF105FE0E2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44075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gray">
          <a:xfrm>
            <a:off x="0" y="0"/>
            <a:ext cx="9144000" cy="1929384"/>
          </a:xfrm>
          <a:custGeom>
            <a:avLst/>
            <a:gdLst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2104644"/>
              <a:gd name="connsiteX1" fmla="*/ 0 w 9144000"/>
              <a:gd name="connsiteY1" fmla="*/ 1929384 h 2104644"/>
              <a:gd name="connsiteX2" fmla="*/ 2971800 w 9144000"/>
              <a:gd name="connsiteY2" fmla="*/ 1307592 h 2104644"/>
              <a:gd name="connsiteX3" fmla="*/ 9134856 w 9144000"/>
              <a:gd name="connsiteY3" fmla="*/ 1609344 h 2104644"/>
              <a:gd name="connsiteX4" fmla="*/ 9144000 w 9144000"/>
              <a:gd name="connsiteY4" fmla="*/ 0 h 2104644"/>
              <a:gd name="connsiteX5" fmla="*/ 8503920 w 9144000"/>
              <a:gd name="connsiteY5" fmla="*/ 0 h 2104644"/>
              <a:gd name="connsiteX6" fmla="*/ 3858768 w 9144000"/>
              <a:gd name="connsiteY6" fmla="*/ 320040 h 2104644"/>
              <a:gd name="connsiteX7" fmla="*/ 0 w 9144000"/>
              <a:gd name="connsiteY7" fmla="*/ 256032 h 210464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4000" h="1929384">
                <a:moveTo>
                  <a:pt x="0" y="256032"/>
                </a:moveTo>
                <a:lnTo>
                  <a:pt x="0" y="1929384"/>
                </a:lnTo>
                <a:cubicBezTo>
                  <a:pt x="574548" y="1726692"/>
                  <a:pt x="1449324" y="1360932"/>
                  <a:pt x="2971800" y="1307592"/>
                </a:cubicBezTo>
                <a:cubicBezTo>
                  <a:pt x="4494276" y="1254252"/>
                  <a:pt x="7606284" y="1872996"/>
                  <a:pt x="9134856" y="1609344"/>
                </a:cubicBezTo>
                <a:lnTo>
                  <a:pt x="9144000" y="0"/>
                </a:lnTo>
                <a:lnTo>
                  <a:pt x="8503920" y="0"/>
                </a:lnTo>
                <a:cubicBezTo>
                  <a:pt x="7543800" y="844296"/>
                  <a:pt x="5111496" y="420624"/>
                  <a:pt x="3858768" y="320040"/>
                </a:cubicBezTo>
                <a:cubicBezTo>
                  <a:pt x="2606040" y="219456"/>
                  <a:pt x="1435608" y="76200"/>
                  <a:pt x="0" y="256032"/>
                </a:cubicBezTo>
                <a:close/>
              </a:path>
            </a:pathLst>
          </a:custGeom>
          <a:solidFill>
            <a:srgbClr val="40C6D8">
              <a:alpha val="4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 bwMode="invGray">
          <a:xfrm>
            <a:off x="-382" y="228600"/>
            <a:ext cx="9144381" cy="1409700"/>
          </a:xfrm>
          <a:custGeom>
            <a:avLst/>
            <a:gdLst>
              <a:gd name="connsiteX0" fmla="*/ 0 w 9144000"/>
              <a:gd name="connsiteY0" fmla="*/ 393192 h 1344168"/>
              <a:gd name="connsiteX1" fmla="*/ 4544568 w 9144000"/>
              <a:gd name="connsiteY1" fmla="*/ 201168 h 1344168"/>
              <a:gd name="connsiteX2" fmla="*/ 9144000 w 9144000"/>
              <a:gd name="connsiteY2" fmla="*/ 0 h 1344168"/>
              <a:gd name="connsiteX3" fmla="*/ 9144000 w 9144000"/>
              <a:gd name="connsiteY3" fmla="*/ 1042416 h 1344168"/>
              <a:gd name="connsiteX4" fmla="*/ 4407408 w 9144000"/>
              <a:gd name="connsiteY4" fmla="*/ 978408 h 1344168"/>
              <a:gd name="connsiteX5" fmla="*/ 9144 w 9144000"/>
              <a:gd name="connsiteY5" fmla="*/ 1344168 h 1344168"/>
              <a:gd name="connsiteX6" fmla="*/ 0 w 9144000"/>
              <a:gd name="connsiteY6" fmla="*/ 393192 h 1344168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475232"/>
              <a:gd name="connsiteX1" fmla="*/ 4544568 w 9144000"/>
              <a:gd name="connsiteY1" fmla="*/ 234696 h 1475232"/>
              <a:gd name="connsiteX2" fmla="*/ 9144000 w 9144000"/>
              <a:gd name="connsiteY2" fmla="*/ 33528 h 1475232"/>
              <a:gd name="connsiteX3" fmla="*/ 9144000 w 9144000"/>
              <a:gd name="connsiteY3" fmla="*/ 1075944 h 1475232"/>
              <a:gd name="connsiteX4" fmla="*/ 4407408 w 9144000"/>
              <a:gd name="connsiteY4" fmla="*/ 1011936 h 1475232"/>
              <a:gd name="connsiteX5" fmla="*/ 9144 w 9144000"/>
              <a:gd name="connsiteY5" fmla="*/ 1377696 h 1475232"/>
              <a:gd name="connsiteX6" fmla="*/ 0 w 9144000"/>
              <a:gd name="connsiteY6" fmla="*/ 426720 h 1475232"/>
              <a:gd name="connsiteX0" fmla="*/ 0 w 9144000"/>
              <a:gd name="connsiteY0" fmla="*/ 426720 h 1475232"/>
              <a:gd name="connsiteX1" fmla="*/ 4544568 w 9144000"/>
              <a:gd name="connsiteY1" fmla="*/ 234696 h 1475232"/>
              <a:gd name="connsiteX2" fmla="*/ 9144000 w 9144000"/>
              <a:gd name="connsiteY2" fmla="*/ 33528 h 1475232"/>
              <a:gd name="connsiteX3" fmla="*/ 9144000 w 9144000"/>
              <a:gd name="connsiteY3" fmla="*/ 1075944 h 1475232"/>
              <a:gd name="connsiteX4" fmla="*/ 4407408 w 9144000"/>
              <a:gd name="connsiteY4" fmla="*/ 1011936 h 1475232"/>
              <a:gd name="connsiteX5" fmla="*/ 9144 w 9144000"/>
              <a:gd name="connsiteY5" fmla="*/ 1377696 h 1475232"/>
              <a:gd name="connsiteX6" fmla="*/ 0 w 9144000"/>
              <a:gd name="connsiteY6" fmla="*/ 426720 h 1475232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409700"/>
              <a:gd name="connsiteX1" fmla="*/ 4544568 w 9144000"/>
              <a:gd name="connsiteY1" fmla="*/ 234696 h 1409700"/>
              <a:gd name="connsiteX2" fmla="*/ 9144000 w 9144000"/>
              <a:gd name="connsiteY2" fmla="*/ 33528 h 1409700"/>
              <a:gd name="connsiteX3" fmla="*/ 9144000 w 9144000"/>
              <a:gd name="connsiteY3" fmla="*/ 1075944 h 1409700"/>
              <a:gd name="connsiteX4" fmla="*/ 4407408 w 9144000"/>
              <a:gd name="connsiteY4" fmla="*/ 1011936 h 1409700"/>
              <a:gd name="connsiteX5" fmla="*/ 9144 w 9144000"/>
              <a:gd name="connsiteY5" fmla="*/ 1377696 h 1409700"/>
              <a:gd name="connsiteX6" fmla="*/ 0 w 9144000"/>
              <a:gd name="connsiteY6" fmla="*/ 426720 h 1409700"/>
              <a:gd name="connsiteX0" fmla="*/ 381 w 9144381"/>
              <a:gd name="connsiteY0" fmla="*/ 426720 h 1409700"/>
              <a:gd name="connsiteX1" fmla="*/ 4544949 w 9144381"/>
              <a:gd name="connsiteY1" fmla="*/ 234696 h 1409700"/>
              <a:gd name="connsiteX2" fmla="*/ 9144381 w 9144381"/>
              <a:gd name="connsiteY2" fmla="*/ 33528 h 1409700"/>
              <a:gd name="connsiteX3" fmla="*/ 9144381 w 9144381"/>
              <a:gd name="connsiteY3" fmla="*/ 1075944 h 1409700"/>
              <a:gd name="connsiteX4" fmla="*/ 4407789 w 9144381"/>
              <a:gd name="connsiteY4" fmla="*/ 1011936 h 1409700"/>
              <a:gd name="connsiteX5" fmla="*/ 0 w 9144381"/>
              <a:gd name="connsiteY5" fmla="*/ 1384071 h 1409700"/>
              <a:gd name="connsiteX6" fmla="*/ 381 w 9144381"/>
              <a:gd name="connsiteY6" fmla="*/ 426720 h 1409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381" h="1409700">
                <a:moveTo>
                  <a:pt x="381" y="426720"/>
                </a:moveTo>
                <a:cubicBezTo>
                  <a:pt x="1664589" y="0"/>
                  <a:pt x="3036189" y="134112"/>
                  <a:pt x="4544949" y="234696"/>
                </a:cubicBezTo>
                <a:cubicBezTo>
                  <a:pt x="6053709" y="335280"/>
                  <a:pt x="8239125" y="509016"/>
                  <a:pt x="9144381" y="33528"/>
                </a:cubicBezTo>
                <a:lnTo>
                  <a:pt x="9144381" y="1075944"/>
                </a:lnTo>
                <a:cubicBezTo>
                  <a:pt x="8004429" y="1409700"/>
                  <a:pt x="5931852" y="960582"/>
                  <a:pt x="4407789" y="1011936"/>
                </a:cubicBezTo>
                <a:cubicBezTo>
                  <a:pt x="2883726" y="1063290"/>
                  <a:pt x="1237488" y="1109751"/>
                  <a:pt x="0" y="1384071"/>
                </a:cubicBezTo>
                <a:lnTo>
                  <a:pt x="381" y="426720"/>
                </a:lnTo>
                <a:close/>
              </a:path>
            </a:pathLst>
          </a:cu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8311896" y="100584"/>
            <a:ext cx="612648" cy="612648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7562088" y="173736"/>
            <a:ext cx="365760" cy="365760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210312" y="932688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7452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7452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1/19/2016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4AED38-49D9-4C23-9D13-132B960C18AE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57945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624328"/>
            <a:ext cx="4040188" cy="369417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624328"/>
            <a:ext cx="4041775" cy="369417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1/19/2016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0AA52B-DDF0-4116-BC20-BB2599203C3C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" name="Oval 9"/>
          <p:cNvSpPr/>
          <p:nvPr/>
        </p:nvSpPr>
        <p:spPr bwMode="gray">
          <a:xfrm>
            <a:off x="8229600" y="1005840"/>
            <a:ext cx="612648" cy="612648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7699248" y="969264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283464" y="786384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457200" y="1874520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black">
          <a:xfrm>
            <a:off x="4645025" y="1874520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449413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 bwMode="gray">
          <a:xfrm>
            <a:off x="0" y="1"/>
            <a:ext cx="9150620" cy="1281822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1/19/2016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F2C16B-C8E6-4697-AE29-D4142E622319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6" name="Freeform 5"/>
          <p:cNvSpPr/>
          <p:nvPr/>
        </p:nvSpPr>
        <p:spPr bwMode="invGray">
          <a:xfrm>
            <a:off x="-52" y="-1972"/>
            <a:ext cx="9144052" cy="1094171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 bwMode="gray">
          <a:xfrm>
            <a:off x="8074152" y="3840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 bwMode="gray">
          <a:xfrm>
            <a:off x="7498080" y="429768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210312" y="210312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84632" y="813816"/>
            <a:ext cx="8229600" cy="1143000"/>
          </a:xfr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453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1/19/2016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45B046-F723-44FB-875B-FA1765E61F16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grpSp>
        <p:nvGrpSpPr>
          <p:cNvPr id="5" name="Group 4"/>
          <p:cNvGrpSpPr/>
          <p:nvPr/>
        </p:nvGrpSpPr>
        <p:grpSpPr bwMode="invGray">
          <a:xfrm>
            <a:off x="-52" y="-1972"/>
            <a:ext cx="9150672" cy="1283795"/>
            <a:chOff x="-52" y="-1972"/>
            <a:chExt cx="9150672" cy="1283795"/>
          </a:xfrm>
        </p:grpSpPr>
        <p:sp>
          <p:nvSpPr>
            <p:cNvPr id="6" name="Freeform 5"/>
            <p:cNvSpPr/>
            <p:nvPr userDrawn="1"/>
          </p:nvSpPr>
          <p:spPr bwMode="invGray">
            <a:xfrm>
              <a:off x="0" y="1"/>
              <a:ext cx="9150620" cy="1281822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50620" h="1470041">
                  <a:moveTo>
                    <a:pt x="52" y="1284"/>
                  </a:moveTo>
                  <a:cubicBezTo>
                    <a:pt x="35" y="491948"/>
                    <a:pt x="17" y="761872"/>
                    <a:pt x="0" y="1252536"/>
                  </a:cubicBezTo>
                  <a:cubicBezTo>
                    <a:pt x="304800" y="1097088"/>
                    <a:pt x="1803165" y="328826"/>
                    <a:pt x="3622738" y="425264"/>
                  </a:cubicBezTo>
                  <a:cubicBezTo>
                    <a:pt x="5442311" y="521702"/>
                    <a:pt x="6970396" y="1470041"/>
                    <a:pt x="9144052" y="877824"/>
                  </a:cubicBezTo>
                  <a:cubicBezTo>
                    <a:pt x="9146241" y="585216"/>
                    <a:pt x="9148431" y="292608"/>
                    <a:pt x="9150620" y="0"/>
                  </a:cubicBezTo>
                  <a:lnTo>
                    <a:pt x="5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 6"/>
            <p:cNvSpPr/>
            <p:nvPr userDrawn="1"/>
          </p:nvSpPr>
          <p:spPr bwMode="invGray">
            <a:xfrm>
              <a:off x="-52" y="-1972"/>
              <a:ext cx="9144052" cy="109417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4052" h="1282732">
                  <a:moveTo>
                    <a:pt x="2371" y="1971"/>
                  </a:moveTo>
                  <a:cubicBezTo>
                    <a:pt x="1581" y="305263"/>
                    <a:pt x="790" y="446133"/>
                    <a:pt x="0" y="749425"/>
                  </a:cubicBezTo>
                  <a:cubicBezTo>
                    <a:pt x="414528" y="587881"/>
                    <a:pt x="1394642" y="355830"/>
                    <a:pt x="3114923" y="315034"/>
                  </a:cubicBezTo>
                  <a:cubicBezTo>
                    <a:pt x="4835204" y="274238"/>
                    <a:pt x="7500499" y="1282732"/>
                    <a:pt x="9144052" y="537135"/>
                  </a:cubicBezTo>
                  <a:cubicBezTo>
                    <a:pt x="9143751" y="358090"/>
                    <a:pt x="9143451" y="179045"/>
                    <a:pt x="9143150" y="0"/>
                  </a:cubicBezTo>
                  <a:lnTo>
                    <a:pt x="2371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Oval 7"/>
          <p:cNvSpPr/>
          <p:nvPr/>
        </p:nvSpPr>
        <p:spPr bwMode="gray">
          <a:xfrm>
            <a:off x="8074152" y="3840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7498080" y="429768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210312" y="210312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809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invGray">
          <a:xfrm rot="16200000">
            <a:off x="-2893651" y="2887705"/>
            <a:ext cx="6891618" cy="1104314"/>
            <a:chOff x="-18448" y="-1967"/>
            <a:chExt cx="9176991" cy="1292024"/>
          </a:xfrm>
        </p:grpSpPr>
        <p:sp>
          <p:nvSpPr>
            <p:cNvPr id="9" name="Freeform 8"/>
            <p:cNvSpPr/>
            <p:nvPr userDrawn="1"/>
          </p:nvSpPr>
          <p:spPr bwMode="invGray">
            <a:xfrm>
              <a:off x="-18448" y="5"/>
              <a:ext cx="9176991" cy="1290052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18502 w 9169070"/>
                <a:gd name="connsiteY0" fmla="*/ 1284 h 1489619"/>
                <a:gd name="connsiteX1" fmla="*/ 0 w 9169070"/>
                <a:gd name="connsiteY1" fmla="*/ 1489619 h 1489619"/>
                <a:gd name="connsiteX2" fmla="*/ 3641188 w 9169070"/>
                <a:gd name="connsiteY2" fmla="*/ 425264 h 1489619"/>
                <a:gd name="connsiteX3" fmla="*/ 9162502 w 9169070"/>
                <a:gd name="connsiteY3" fmla="*/ 877824 h 1489619"/>
                <a:gd name="connsiteX4" fmla="*/ 9169070 w 9169070"/>
                <a:gd name="connsiteY4" fmla="*/ 0 h 1489619"/>
                <a:gd name="connsiteX5" fmla="*/ 18502 w 9169070"/>
                <a:gd name="connsiteY5" fmla="*/ 1284 h 1489619"/>
                <a:gd name="connsiteX0" fmla="*/ 18502 w 9169070"/>
                <a:gd name="connsiteY0" fmla="*/ 1284 h 1654092"/>
                <a:gd name="connsiteX1" fmla="*/ 0 w 9169070"/>
                <a:gd name="connsiteY1" fmla="*/ 1489619 h 1654092"/>
                <a:gd name="connsiteX2" fmla="*/ 3641188 w 9169070"/>
                <a:gd name="connsiteY2" fmla="*/ 425264 h 1654092"/>
                <a:gd name="connsiteX3" fmla="*/ 9137904 w 9169070"/>
                <a:gd name="connsiteY3" fmla="*/ 1061874 h 1654092"/>
                <a:gd name="connsiteX4" fmla="*/ 9169070 w 9169070"/>
                <a:gd name="connsiteY4" fmla="*/ 0 h 1654092"/>
                <a:gd name="connsiteX5" fmla="*/ 18502 w 916907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41188 w 9176990"/>
                <a:gd name="connsiteY2" fmla="*/ 42526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87310 w 9176990"/>
                <a:gd name="connsiteY2" fmla="*/ 649870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0119 w 9176990"/>
                <a:gd name="connsiteY2" fmla="*/ 555828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9344 w 9176990"/>
                <a:gd name="connsiteY2" fmla="*/ 51527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95308 w 9176990"/>
                <a:gd name="connsiteY3" fmla="*/ 114570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76990" h="1489619">
                  <a:moveTo>
                    <a:pt x="18502" y="1284"/>
                  </a:moveTo>
                  <a:cubicBezTo>
                    <a:pt x="18485" y="491948"/>
                    <a:pt x="17" y="998955"/>
                    <a:pt x="0" y="1489619"/>
                  </a:cubicBezTo>
                  <a:cubicBezTo>
                    <a:pt x="304800" y="1334171"/>
                    <a:pt x="2076793" y="572593"/>
                    <a:pt x="3209344" y="515274"/>
                  </a:cubicBezTo>
                  <a:cubicBezTo>
                    <a:pt x="4341895" y="457955"/>
                    <a:pt x="5743827" y="772070"/>
                    <a:pt x="6307596" y="941158"/>
                  </a:cubicBezTo>
                  <a:cubicBezTo>
                    <a:pt x="6871365" y="1110246"/>
                    <a:pt x="8191884" y="1377605"/>
                    <a:pt x="9174801" y="1061875"/>
                  </a:cubicBezTo>
                  <a:cubicBezTo>
                    <a:pt x="9176990" y="769267"/>
                    <a:pt x="9166881" y="292608"/>
                    <a:pt x="9169070" y="0"/>
                  </a:cubicBezTo>
                  <a:lnTo>
                    <a:pt x="1850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 userDrawn="1"/>
          </p:nvSpPr>
          <p:spPr bwMode="invGray">
            <a:xfrm>
              <a:off x="1533" y="-1967"/>
              <a:ext cx="9149091" cy="126639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570664"/>
                <a:gd name="connsiteX1" fmla="*/ 0 w 9144052"/>
                <a:gd name="connsiteY1" fmla="*/ 749425 h 1570664"/>
                <a:gd name="connsiteX2" fmla="*/ 3114923 w 9144052"/>
                <a:gd name="connsiteY2" fmla="*/ 315034 h 1570664"/>
                <a:gd name="connsiteX3" fmla="*/ 9144052 w 9144052"/>
                <a:gd name="connsiteY3" fmla="*/ 825067 h 1570664"/>
                <a:gd name="connsiteX4" fmla="*/ 9143150 w 9144052"/>
                <a:gd name="connsiteY4" fmla="*/ 0 h 1570664"/>
                <a:gd name="connsiteX5" fmla="*/ 2371 w 9144052"/>
                <a:gd name="connsiteY5" fmla="*/ 1971 h 1570664"/>
                <a:gd name="connsiteX0" fmla="*/ 2371 w 9144052"/>
                <a:gd name="connsiteY0" fmla="*/ 1971 h 1986563"/>
                <a:gd name="connsiteX1" fmla="*/ 0 w 9144052"/>
                <a:gd name="connsiteY1" fmla="*/ 749425 h 1986563"/>
                <a:gd name="connsiteX2" fmla="*/ 3114923 w 9144052"/>
                <a:gd name="connsiteY2" fmla="*/ 315034 h 1986563"/>
                <a:gd name="connsiteX3" fmla="*/ 9144052 w 9144052"/>
                <a:gd name="connsiteY3" fmla="*/ 825067 h 1986563"/>
                <a:gd name="connsiteX4" fmla="*/ 9143150 w 9144052"/>
                <a:gd name="connsiteY4" fmla="*/ 0 h 1986563"/>
                <a:gd name="connsiteX5" fmla="*/ 2371 w 9144052"/>
                <a:gd name="connsiteY5" fmla="*/ 1971 h 1986563"/>
                <a:gd name="connsiteX0" fmla="*/ 2371 w 9144052"/>
                <a:gd name="connsiteY0" fmla="*/ 1971 h 1910577"/>
                <a:gd name="connsiteX1" fmla="*/ 0 w 9144052"/>
                <a:gd name="connsiteY1" fmla="*/ 749425 h 1910577"/>
                <a:gd name="connsiteX2" fmla="*/ 3114923 w 9144052"/>
                <a:gd name="connsiteY2" fmla="*/ 315034 h 1910577"/>
                <a:gd name="connsiteX3" fmla="*/ 9144052 w 9144052"/>
                <a:gd name="connsiteY3" fmla="*/ 825067 h 1910577"/>
                <a:gd name="connsiteX4" fmla="*/ 9143150 w 9144052"/>
                <a:gd name="connsiteY4" fmla="*/ 0 h 1910577"/>
                <a:gd name="connsiteX5" fmla="*/ 2371 w 9144052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13342 w 9142471"/>
                <a:gd name="connsiteY2" fmla="*/ 31503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62539 w 9142471"/>
                <a:gd name="connsiteY2" fmla="*/ 48299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742614"/>
                <a:gd name="connsiteX1" fmla="*/ 4568 w 9142471"/>
                <a:gd name="connsiteY1" fmla="*/ 1141332 h 1742614"/>
                <a:gd name="connsiteX2" fmla="*/ 3162539 w 9142471"/>
                <a:gd name="connsiteY2" fmla="*/ 482994 h 1742614"/>
                <a:gd name="connsiteX3" fmla="*/ 9142471 w 9142471"/>
                <a:gd name="connsiteY3" fmla="*/ 825067 h 1742614"/>
                <a:gd name="connsiteX4" fmla="*/ 9141569 w 9142471"/>
                <a:gd name="connsiteY4" fmla="*/ 0 h 1742614"/>
                <a:gd name="connsiteX5" fmla="*/ 790 w 9142471"/>
                <a:gd name="connsiteY5" fmla="*/ 1971 h 1742614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538662"/>
                <a:gd name="connsiteX1" fmla="*/ 4568 w 9142471"/>
                <a:gd name="connsiteY1" fmla="*/ 1141332 h 1538662"/>
                <a:gd name="connsiteX2" fmla="*/ 3162539 w 9142471"/>
                <a:gd name="connsiteY2" fmla="*/ 482994 h 1538662"/>
                <a:gd name="connsiteX3" fmla="*/ 9142471 w 9142471"/>
                <a:gd name="connsiteY3" fmla="*/ 825067 h 1538662"/>
                <a:gd name="connsiteX4" fmla="*/ 9141569 w 9142471"/>
                <a:gd name="connsiteY4" fmla="*/ 0 h 1538662"/>
                <a:gd name="connsiteX5" fmla="*/ 790 w 9142471"/>
                <a:gd name="connsiteY5" fmla="*/ 1971 h 153866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2471" h="1874582">
                  <a:moveTo>
                    <a:pt x="790" y="1971"/>
                  </a:moveTo>
                  <a:cubicBezTo>
                    <a:pt x="0" y="305263"/>
                    <a:pt x="5358" y="838040"/>
                    <a:pt x="4568" y="1141332"/>
                  </a:cubicBezTo>
                  <a:cubicBezTo>
                    <a:pt x="419096" y="979788"/>
                    <a:pt x="1492070" y="639683"/>
                    <a:pt x="3162539" y="482994"/>
                  </a:cubicBezTo>
                  <a:cubicBezTo>
                    <a:pt x="4833008" y="326305"/>
                    <a:pt x="7747892" y="1874582"/>
                    <a:pt x="9142471" y="825067"/>
                  </a:cubicBezTo>
                  <a:cubicBezTo>
                    <a:pt x="9142170" y="646022"/>
                    <a:pt x="9141870" y="179045"/>
                    <a:pt x="9141569" y="0"/>
                  </a:cubicBezTo>
                  <a:lnTo>
                    <a:pt x="790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905255" y="273050"/>
            <a:ext cx="7781544" cy="950976"/>
          </a:xfr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24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304" y="1371600"/>
            <a:ext cx="5111750" cy="475488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6112" y="1362456"/>
            <a:ext cx="2569464" cy="47640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14400" y="6537960"/>
            <a:ext cx="2133600" cy="246888"/>
          </a:xfrm>
        </p:spPr>
        <p:txBody>
          <a:bodyPr/>
          <a:lstStyle/>
          <a:p>
            <a:fld id="{11B2AAEE-0ECC-4F9E-94C1-A5210D63F3AE}" type="datetimeFigureOut">
              <a:rPr lang="en-US" smtClean="0"/>
              <a:t>1/19/2016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E5F3EF-AEC9-4DA1-B743-6807B4EEF998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98977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5257800" y="987552"/>
            <a:ext cx="3730752" cy="795528"/>
          </a:xfrm>
        </p:spPr>
        <p:txBody>
          <a:bodyPr anchor="b"/>
          <a:lstStyle>
            <a:lvl1pPr algn="l"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530352" y="1216152"/>
            <a:ext cx="4645152" cy="4645152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76088" y="1901952"/>
            <a:ext cx="3712464" cy="17556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14400" y="6537960"/>
            <a:ext cx="2133600" cy="246888"/>
          </a:xfrm>
        </p:spPr>
        <p:txBody>
          <a:bodyPr/>
          <a:lstStyle/>
          <a:p>
            <a:fld id="{11B2AAEE-0ECC-4F9E-94C1-A5210D63F3AE}" type="datetimeFigureOut">
              <a:rPr lang="en-US" smtClean="0"/>
              <a:t>1/19/2016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441C55-709E-414D-AED6-4B6DA8AC4D43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grpSp>
        <p:nvGrpSpPr>
          <p:cNvPr id="8" name="Group 7"/>
          <p:cNvGrpSpPr/>
          <p:nvPr/>
        </p:nvGrpSpPr>
        <p:grpSpPr bwMode="invGray">
          <a:xfrm rot="16200000">
            <a:off x="-2893651" y="2887705"/>
            <a:ext cx="6891618" cy="1104314"/>
            <a:chOff x="-18448" y="-1967"/>
            <a:chExt cx="9176991" cy="1292024"/>
          </a:xfrm>
        </p:grpSpPr>
        <p:sp>
          <p:nvSpPr>
            <p:cNvPr id="9" name="Freeform 8"/>
            <p:cNvSpPr/>
            <p:nvPr userDrawn="1"/>
          </p:nvSpPr>
          <p:spPr bwMode="invGray">
            <a:xfrm>
              <a:off x="-18448" y="5"/>
              <a:ext cx="9176991" cy="1290052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18502 w 9169070"/>
                <a:gd name="connsiteY0" fmla="*/ 1284 h 1489619"/>
                <a:gd name="connsiteX1" fmla="*/ 0 w 9169070"/>
                <a:gd name="connsiteY1" fmla="*/ 1489619 h 1489619"/>
                <a:gd name="connsiteX2" fmla="*/ 3641188 w 9169070"/>
                <a:gd name="connsiteY2" fmla="*/ 425264 h 1489619"/>
                <a:gd name="connsiteX3" fmla="*/ 9162502 w 9169070"/>
                <a:gd name="connsiteY3" fmla="*/ 877824 h 1489619"/>
                <a:gd name="connsiteX4" fmla="*/ 9169070 w 9169070"/>
                <a:gd name="connsiteY4" fmla="*/ 0 h 1489619"/>
                <a:gd name="connsiteX5" fmla="*/ 18502 w 9169070"/>
                <a:gd name="connsiteY5" fmla="*/ 1284 h 1489619"/>
                <a:gd name="connsiteX0" fmla="*/ 18502 w 9169070"/>
                <a:gd name="connsiteY0" fmla="*/ 1284 h 1654092"/>
                <a:gd name="connsiteX1" fmla="*/ 0 w 9169070"/>
                <a:gd name="connsiteY1" fmla="*/ 1489619 h 1654092"/>
                <a:gd name="connsiteX2" fmla="*/ 3641188 w 9169070"/>
                <a:gd name="connsiteY2" fmla="*/ 425264 h 1654092"/>
                <a:gd name="connsiteX3" fmla="*/ 9137904 w 9169070"/>
                <a:gd name="connsiteY3" fmla="*/ 1061874 h 1654092"/>
                <a:gd name="connsiteX4" fmla="*/ 9169070 w 9169070"/>
                <a:gd name="connsiteY4" fmla="*/ 0 h 1654092"/>
                <a:gd name="connsiteX5" fmla="*/ 18502 w 916907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41188 w 9176990"/>
                <a:gd name="connsiteY2" fmla="*/ 42526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87310 w 9176990"/>
                <a:gd name="connsiteY2" fmla="*/ 649870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0119 w 9176990"/>
                <a:gd name="connsiteY2" fmla="*/ 555828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9344 w 9176990"/>
                <a:gd name="connsiteY2" fmla="*/ 51527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95308 w 9176990"/>
                <a:gd name="connsiteY3" fmla="*/ 114570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76990" h="1489619">
                  <a:moveTo>
                    <a:pt x="18502" y="1284"/>
                  </a:moveTo>
                  <a:cubicBezTo>
                    <a:pt x="18485" y="491948"/>
                    <a:pt x="17" y="998955"/>
                    <a:pt x="0" y="1489619"/>
                  </a:cubicBezTo>
                  <a:cubicBezTo>
                    <a:pt x="304800" y="1334171"/>
                    <a:pt x="2076793" y="572593"/>
                    <a:pt x="3209344" y="515274"/>
                  </a:cubicBezTo>
                  <a:cubicBezTo>
                    <a:pt x="4341895" y="457955"/>
                    <a:pt x="5743827" y="772070"/>
                    <a:pt x="6307596" y="941158"/>
                  </a:cubicBezTo>
                  <a:cubicBezTo>
                    <a:pt x="6871365" y="1110246"/>
                    <a:pt x="8191884" y="1377605"/>
                    <a:pt x="9174801" y="1061875"/>
                  </a:cubicBezTo>
                  <a:cubicBezTo>
                    <a:pt x="9176990" y="769267"/>
                    <a:pt x="9166881" y="292608"/>
                    <a:pt x="9169070" y="0"/>
                  </a:cubicBezTo>
                  <a:lnTo>
                    <a:pt x="1850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 userDrawn="1"/>
          </p:nvSpPr>
          <p:spPr bwMode="invGray">
            <a:xfrm>
              <a:off x="1533" y="-1967"/>
              <a:ext cx="9149091" cy="126639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570664"/>
                <a:gd name="connsiteX1" fmla="*/ 0 w 9144052"/>
                <a:gd name="connsiteY1" fmla="*/ 749425 h 1570664"/>
                <a:gd name="connsiteX2" fmla="*/ 3114923 w 9144052"/>
                <a:gd name="connsiteY2" fmla="*/ 315034 h 1570664"/>
                <a:gd name="connsiteX3" fmla="*/ 9144052 w 9144052"/>
                <a:gd name="connsiteY3" fmla="*/ 825067 h 1570664"/>
                <a:gd name="connsiteX4" fmla="*/ 9143150 w 9144052"/>
                <a:gd name="connsiteY4" fmla="*/ 0 h 1570664"/>
                <a:gd name="connsiteX5" fmla="*/ 2371 w 9144052"/>
                <a:gd name="connsiteY5" fmla="*/ 1971 h 1570664"/>
                <a:gd name="connsiteX0" fmla="*/ 2371 w 9144052"/>
                <a:gd name="connsiteY0" fmla="*/ 1971 h 1986563"/>
                <a:gd name="connsiteX1" fmla="*/ 0 w 9144052"/>
                <a:gd name="connsiteY1" fmla="*/ 749425 h 1986563"/>
                <a:gd name="connsiteX2" fmla="*/ 3114923 w 9144052"/>
                <a:gd name="connsiteY2" fmla="*/ 315034 h 1986563"/>
                <a:gd name="connsiteX3" fmla="*/ 9144052 w 9144052"/>
                <a:gd name="connsiteY3" fmla="*/ 825067 h 1986563"/>
                <a:gd name="connsiteX4" fmla="*/ 9143150 w 9144052"/>
                <a:gd name="connsiteY4" fmla="*/ 0 h 1986563"/>
                <a:gd name="connsiteX5" fmla="*/ 2371 w 9144052"/>
                <a:gd name="connsiteY5" fmla="*/ 1971 h 1986563"/>
                <a:gd name="connsiteX0" fmla="*/ 2371 w 9144052"/>
                <a:gd name="connsiteY0" fmla="*/ 1971 h 1910577"/>
                <a:gd name="connsiteX1" fmla="*/ 0 w 9144052"/>
                <a:gd name="connsiteY1" fmla="*/ 749425 h 1910577"/>
                <a:gd name="connsiteX2" fmla="*/ 3114923 w 9144052"/>
                <a:gd name="connsiteY2" fmla="*/ 315034 h 1910577"/>
                <a:gd name="connsiteX3" fmla="*/ 9144052 w 9144052"/>
                <a:gd name="connsiteY3" fmla="*/ 825067 h 1910577"/>
                <a:gd name="connsiteX4" fmla="*/ 9143150 w 9144052"/>
                <a:gd name="connsiteY4" fmla="*/ 0 h 1910577"/>
                <a:gd name="connsiteX5" fmla="*/ 2371 w 9144052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13342 w 9142471"/>
                <a:gd name="connsiteY2" fmla="*/ 31503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62539 w 9142471"/>
                <a:gd name="connsiteY2" fmla="*/ 48299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742614"/>
                <a:gd name="connsiteX1" fmla="*/ 4568 w 9142471"/>
                <a:gd name="connsiteY1" fmla="*/ 1141332 h 1742614"/>
                <a:gd name="connsiteX2" fmla="*/ 3162539 w 9142471"/>
                <a:gd name="connsiteY2" fmla="*/ 482994 h 1742614"/>
                <a:gd name="connsiteX3" fmla="*/ 9142471 w 9142471"/>
                <a:gd name="connsiteY3" fmla="*/ 825067 h 1742614"/>
                <a:gd name="connsiteX4" fmla="*/ 9141569 w 9142471"/>
                <a:gd name="connsiteY4" fmla="*/ 0 h 1742614"/>
                <a:gd name="connsiteX5" fmla="*/ 790 w 9142471"/>
                <a:gd name="connsiteY5" fmla="*/ 1971 h 1742614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538662"/>
                <a:gd name="connsiteX1" fmla="*/ 4568 w 9142471"/>
                <a:gd name="connsiteY1" fmla="*/ 1141332 h 1538662"/>
                <a:gd name="connsiteX2" fmla="*/ 3162539 w 9142471"/>
                <a:gd name="connsiteY2" fmla="*/ 482994 h 1538662"/>
                <a:gd name="connsiteX3" fmla="*/ 9142471 w 9142471"/>
                <a:gd name="connsiteY3" fmla="*/ 825067 h 1538662"/>
                <a:gd name="connsiteX4" fmla="*/ 9141569 w 9142471"/>
                <a:gd name="connsiteY4" fmla="*/ 0 h 1538662"/>
                <a:gd name="connsiteX5" fmla="*/ 790 w 9142471"/>
                <a:gd name="connsiteY5" fmla="*/ 1971 h 153866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2471" h="1874582">
                  <a:moveTo>
                    <a:pt x="790" y="1971"/>
                  </a:moveTo>
                  <a:cubicBezTo>
                    <a:pt x="0" y="305263"/>
                    <a:pt x="5358" y="838040"/>
                    <a:pt x="4568" y="1141332"/>
                  </a:cubicBezTo>
                  <a:cubicBezTo>
                    <a:pt x="419096" y="979788"/>
                    <a:pt x="1492070" y="639683"/>
                    <a:pt x="3162539" y="482994"/>
                  </a:cubicBezTo>
                  <a:cubicBezTo>
                    <a:pt x="4833008" y="326305"/>
                    <a:pt x="7747892" y="1874582"/>
                    <a:pt x="9142471" y="825067"/>
                  </a:cubicBezTo>
                  <a:cubicBezTo>
                    <a:pt x="9142170" y="646022"/>
                    <a:pt x="9141870" y="179045"/>
                    <a:pt x="9141569" y="0"/>
                  </a:cubicBezTo>
                  <a:lnTo>
                    <a:pt x="790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Oval 10"/>
          <p:cNvSpPr/>
          <p:nvPr/>
        </p:nvSpPr>
        <p:spPr bwMode="gray">
          <a:xfrm>
            <a:off x="6858000" y="3886200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5788152" y="4572000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 bwMode="gray">
          <a:xfrm>
            <a:off x="1216152" y="384048"/>
            <a:ext cx="731520" cy="731520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621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gray">
          <a:xfrm>
            <a:off x="0" y="0"/>
            <a:ext cx="9153196" cy="1862136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1862136">
                <a:moveTo>
                  <a:pt x="52" y="1284"/>
                </a:moveTo>
                <a:cubicBezTo>
                  <a:pt x="35" y="491948"/>
                  <a:pt x="17" y="1371472"/>
                  <a:pt x="0" y="1862136"/>
                </a:cubicBezTo>
                <a:cubicBezTo>
                  <a:pt x="304800" y="1706688"/>
                  <a:pt x="1952287" y="1117060"/>
                  <a:pt x="2999284" y="1051560"/>
                </a:cubicBezTo>
                <a:cubicBezTo>
                  <a:pt x="4046281" y="986060"/>
                  <a:pt x="5541316" y="1353820"/>
                  <a:pt x="6281980" y="1469136"/>
                </a:cubicBezTo>
                <a:cubicBezTo>
                  <a:pt x="7022644" y="1584452"/>
                  <a:pt x="8247940" y="1834896"/>
                  <a:pt x="9144052" y="1487424"/>
                </a:cubicBezTo>
                <a:lnTo>
                  <a:pt x="9153196" y="0"/>
                </a:ln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 bwMode="invGray">
          <a:xfrm>
            <a:off x="-52" y="0"/>
            <a:ext cx="9153196" cy="1481136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1481136">
                <a:moveTo>
                  <a:pt x="52" y="1284"/>
                </a:moveTo>
                <a:cubicBezTo>
                  <a:pt x="35" y="491948"/>
                  <a:pt x="17" y="990472"/>
                  <a:pt x="0" y="1481136"/>
                </a:cubicBezTo>
                <a:cubicBezTo>
                  <a:pt x="414528" y="1319592"/>
                  <a:pt x="1857799" y="987520"/>
                  <a:pt x="2980996" y="960120"/>
                </a:cubicBezTo>
                <a:cubicBezTo>
                  <a:pt x="4104193" y="932720"/>
                  <a:pt x="6019852" y="1271016"/>
                  <a:pt x="6739180" y="1316736"/>
                </a:cubicBezTo>
                <a:cubicBezTo>
                  <a:pt x="7458508" y="1362456"/>
                  <a:pt x="8247940" y="1453896"/>
                  <a:pt x="9144052" y="1106424"/>
                </a:cubicBezTo>
                <a:lnTo>
                  <a:pt x="9153196" y="0"/>
                </a:lnTo>
                <a:lnTo>
                  <a:pt x="52" y="1284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75000"/>
                  <a:alpha val="69000"/>
                </a:schemeClr>
              </a:gs>
              <a:gs pos="100000">
                <a:schemeClr val="accent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37960"/>
            <a:ext cx="2133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B2AAEE-0ECC-4F9E-94C1-A5210D63F3AE}" type="datetimeFigureOut">
              <a:rPr lang="en-US" smtClean="0"/>
              <a:t>1/19/2016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37960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537960"/>
            <a:ext cx="2133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0DE7D8C-454A-43DC-8947-7671D5C99DA0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gray"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pic>
        <p:nvPicPr>
          <p:cNvPr id="10" name="Picture 7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37" t="7674" r="13051" b="25082"/>
          <a:stretch>
            <a:fillRect/>
          </a:stretch>
        </p:blipFill>
        <p:spPr bwMode="auto">
          <a:xfrm>
            <a:off x="238125" y="187325"/>
            <a:ext cx="514350" cy="90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6767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</p:sldLayoutIdLst>
  <p:txStyles>
    <p:titleStyle>
      <a:lvl1pPr algn="ctr" defTabSz="914400" rtl="0" eaLnBrk="1" latinLnBrk="1" hangingPunct="1">
        <a:spcBef>
          <a:spcPct val="0"/>
        </a:spcBef>
        <a:buNone/>
        <a:defRPr lang="en-US" sz="3600" b="1" kern="1200" smtClean="0">
          <a:solidFill>
            <a:schemeClr val="bg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5"/>
        </a:buClr>
        <a:buSzPct val="85000"/>
        <a:buFont typeface="Wingdings" pitchFamily="2" charset="2"/>
        <a:buChar char="¢"/>
        <a:defRPr lang="en-US" sz="3200" kern="120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4"/>
        </a:buClr>
        <a:buSzPct val="85000"/>
        <a:buFont typeface="Wingdings" pitchFamily="2" charset="2"/>
        <a:buChar char="¤"/>
        <a:defRPr lang="en-US" sz="2800" kern="1200" smtClean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85000"/>
        <a:buFont typeface="Wingdings" pitchFamily="2" charset="2"/>
        <a:buChar char="¤"/>
        <a:defRPr lang="en-US" sz="2400" kern="1200" smtClean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2"/>
        </a:buClr>
        <a:buSzPct val="85000"/>
        <a:buFont typeface="Wingdings" pitchFamily="2" charset="2"/>
        <a:buChar char="¤"/>
        <a:defRPr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6"/>
        </a:buClr>
        <a:buSzPct val="85000"/>
        <a:buFont typeface="Wingdings" pitchFamily="2" charset="2"/>
        <a:buChar char="¤"/>
        <a:defRPr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gif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5"/>
          <p:cNvSpPr txBox="1">
            <a:spLocks noChangeArrowheads="1"/>
          </p:cNvSpPr>
          <p:nvPr/>
        </p:nvSpPr>
        <p:spPr bwMode="auto">
          <a:xfrm>
            <a:off x="930031" y="908050"/>
            <a:ext cx="6883644" cy="646331"/>
          </a:xfrm>
          <a:prstGeom prst="rect">
            <a:avLst/>
          </a:prstGeom>
          <a:solidFill>
            <a:srgbClr val="66CCFF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6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ko-KR" altLang="en-US" sz="3600" i="1" dirty="0" smtClean="0">
                <a:latin typeface="Comic Sans MS" panose="030F0702030302020204" pitchFamily="66" charset="0"/>
                <a:ea typeface="HY엽서L" panose="02030600000101010101" pitchFamily="18" charset="-127"/>
              </a:rPr>
              <a:t>제</a:t>
            </a:r>
            <a:r>
              <a:rPr kumimoji="0" lang="en-US" altLang="ko-KR" sz="3600" i="1" dirty="0" smtClean="0">
                <a:latin typeface="Comic Sans MS" panose="030F0702030302020204" pitchFamily="66" charset="0"/>
                <a:ea typeface="HY엽서L" panose="02030600000101010101" pitchFamily="18" charset="-127"/>
              </a:rPr>
              <a:t>10</a:t>
            </a:r>
            <a:r>
              <a:rPr kumimoji="0" lang="ko-KR" altLang="en-US" sz="3600" i="1" dirty="0" smtClean="0">
                <a:latin typeface="Comic Sans MS" panose="030F0702030302020204" pitchFamily="66" charset="0"/>
                <a:ea typeface="HY엽서L" panose="02030600000101010101" pitchFamily="18" charset="-127"/>
              </a:rPr>
              <a:t>장 이벤트 처리</a:t>
            </a:r>
            <a:endParaRPr kumimoji="0" lang="en-US" altLang="ko-KR" sz="3600" i="1" dirty="0">
              <a:latin typeface="Comic Sans MS" panose="030F0702030302020204" pitchFamily="66" charset="0"/>
              <a:ea typeface="HY엽서L" panose="02030600000101010101" pitchFamily="18" charset="-127"/>
            </a:endParaRPr>
          </a:p>
        </p:txBody>
      </p:sp>
      <p:sp>
        <p:nvSpPr>
          <p:cNvPr id="4099" name="Text Box 411"/>
          <p:cNvSpPr txBox="1">
            <a:spLocks noChangeArrowheads="1"/>
          </p:cNvSpPr>
          <p:nvPr/>
        </p:nvSpPr>
        <p:spPr bwMode="auto">
          <a:xfrm>
            <a:off x="1503363" y="384175"/>
            <a:ext cx="41941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6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ko-KR" altLang="en-US" sz="2800" i="1">
                <a:solidFill>
                  <a:schemeClr val="tx2"/>
                </a:solidFill>
                <a:latin typeface="MD개성체" panose="02020603020101020101" pitchFamily="18" charset="-127"/>
                <a:ea typeface="MD개성체" panose="02020603020101020101" pitchFamily="18" charset="-127"/>
              </a:rPr>
              <a:t>어서와 </a:t>
            </a:r>
            <a:r>
              <a:rPr kumimoji="0" lang="en-US" altLang="ko-KR" sz="2800" i="1">
                <a:solidFill>
                  <a:schemeClr val="tx2"/>
                </a:solidFill>
                <a:latin typeface="MD개성체" panose="02020603020101020101" pitchFamily="18" charset="-127"/>
                <a:ea typeface="MD개성체" panose="02020603020101020101" pitchFamily="18" charset="-127"/>
              </a:rPr>
              <a:t>Java</a:t>
            </a:r>
            <a:r>
              <a:rPr kumimoji="0" lang="ko-KR" altLang="en-US" sz="2800" i="1">
                <a:solidFill>
                  <a:schemeClr val="tx2"/>
                </a:solidFill>
                <a:latin typeface="MD개성체" panose="02020603020101020101" pitchFamily="18" charset="-127"/>
                <a:ea typeface="MD개성체" panose="02020603020101020101" pitchFamily="18" charset="-127"/>
              </a:rPr>
              <a:t>는 처음이지</a:t>
            </a:r>
            <a:r>
              <a:rPr kumimoji="0" lang="en-US" altLang="ko-KR" sz="2800" i="1">
                <a:solidFill>
                  <a:schemeClr val="tx2"/>
                </a:solidFill>
                <a:latin typeface="MD개성체" panose="02020603020101020101" pitchFamily="18" charset="-127"/>
                <a:ea typeface="MD개성체" panose="02020603020101020101" pitchFamily="18" charset="-127"/>
              </a:rPr>
              <a:t>!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873" y="1774672"/>
            <a:ext cx="6837802" cy="508332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독립적인 클래스 작성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1151730" y="1231903"/>
            <a:ext cx="7704403" cy="5626097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27000" indent="0"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</a:tabLst>
              <a:defRPr lang="ko-KR" altLang="en-US"/>
            </a:pPr>
            <a:r>
              <a:rPr lang="ko-KR" altLang="ko-KR" sz="1400" kern="0">
                <a:solidFill>
                  <a:srgbClr val="7F0055"/>
                </a:solidFill>
                <a:ea typeface="Tahoma"/>
                <a:cs typeface="Tahoma"/>
              </a:rPr>
              <a:t>class</a:t>
            </a:r>
            <a:r>
              <a:rPr lang="ko-KR" altLang="ko-KR" sz="1400" kern="0">
                <a:ea typeface="Tahoma"/>
                <a:cs typeface="Tahoma"/>
              </a:rPr>
              <a:t> MyFrame </a:t>
            </a:r>
            <a:r>
              <a:rPr lang="ko-KR" altLang="ko-KR" sz="1400" kern="0">
                <a:solidFill>
                  <a:srgbClr val="7F0055"/>
                </a:solidFill>
                <a:ea typeface="Tahoma"/>
                <a:cs typeface="Tahoma"/>
              </a:rPr>
              <a:t>extends</a:t>
            </a:r>
            <a:r>
              <a:rPr lang="ko-KR" altLang="ko-KR" sz="1400" kern="0">
                <a:ea typeface="Tahoma"/>
                <a:cs typeface="Tahoma"/>
              </a:rPr>
              <a:t> JFrame {</a:t>
            </a:r>
          </a:p>
          <a:p>
            <a:pPr marL="127000" indent="0"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</a:tabLst>
              <a:defRPr lang="ko-KR" altLang="en-US"/>
            </a:pPr>
            <a:r>
              <a:rPr lang="ko-KR" altLang="ko-KR" sz="1400" kern="0">
                <a:ea typeface="Tahoma"/>
                <a:cs typeface="Tahoma"/>
              </a:rPr>
              <a:t>	</a:t>
            </a:r>
            <a:r>
              <a:rPr lang="ko-KR" altLang="ko-KR" sz="1400" kern="0">
                <a:solidFill>
                  <a:srgbClr val="7F0055"/>
                </a:solidFill>
                <a:ea typeface="Tahoma"/>
                <a:cs typeface="Tahoma"/>
              </a:rPr>
              <a:t>private</a:t>
            </a:r>
            <a:r>
              <a:rPr lang="ko-KR" altLang="ko-KR" sz="1400" kern="0">
                <a:ea typeface="Tahoma"/>
                <a:cs typeface="Tahoma"/>
              </a:rPr>
              <a:t> JButton </a:t>
            </a:r>
            <a:r>
              <a:rPr lang="ko-KR" altLang="ko-KR" sz="1400" kern="0">
                <a:solidFill>
                  <a:srgbClr val="0000C0"/>
                </a:solidFill>
                <a:ea typeface="Tahoma"/>
                <a:cs typeface="Tahoma"/>
              </a:rPr>
              <a:t>button</a:t>
            </a:r>
            <a:r>
              <a:rPr lang="ko-KR" altLang="ko-KR" sz="1400" kern="0">
                <a:ea typeface="Tahoma"/>
                <a:cs typeface="Tahoma"/>
              </a:rPr>
              <a:t>;</a:t>
            </a:r>
          </a:p>
          <a:p>
            <a:pPr marL="127000" indent="0"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</a:tabLst>
              <a:defRPr lang="ko-KR" altLang="en-US"/>
            </a:pPr>
            <a:r>
              <a:rPr lang="ko-KR" altLang="ko-KR" sz="1400" kern="0">
                <a:ea typeface="Tahoma"/>
                <a:cs typeface="Tahoma"/>
              </a:rPr>
              <a:t>	</a:t>
            </a:r>
            <a:r>
              <a:rPr lang="ko-KR" altLang="ko-KR" sz="1400" kern="0">
                <a:solidFill>
                  <a:srgbClr val="7F0055"/>
                </a:solidFill>
                <a:ea typeface="Tahoma"/>
                <a:cs typeface="Tahoma"/>
              </a:rPr>
              <a:t>private</a:t>
            </a:r>
            <a:r>
              <a:rPr lang="ko-KR" altLang="ko-KR" sz="1400" kern="0">
                <a:ea typeface="Tahoma"/>
                <a:cs typeface="Tahoma"/>
              </a:rPr>
              <a:t> JLabel </a:t>
            </a:r>
            <a:r>
              <a:rPr lang="ko-KR" altLang="ko-KR" sz="1400" kern="0">
                <a:solidFill>
                  <a:srgbClr val="0000C0"/>
                </a:solidFill>
                <a:ea typeface="Tahoma"/>
                <a:cs typeface="Tahoma"/>
              </a:rPr>
              <a:t>label</a:t>
            </a:r>
            <a:r>
              <a:rPr lang="ko-KR" altLang="ko-KR" sz="1400" kern="0">
                <a:ea typeface="Tahoma"/>
                <a:cs typeface="Tahoma"/>
              </a:rPr>
              <a:t>;</a:t>
            </a:r>
          </a:p>
          <a:p>
            <a:pPr marL="127000" indent="0"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</a:tabLst>
              <a:defRPr lang="ko-KR" altLang="en-US"/>
            </a:pPr>
            <a:r>
              <a:rPr lang="ko-KR" altLang="ko-KR" sz="1400" kern="0">
                <a:ea typeface="Tahoma"/>
                <a:cs typeface="Tahoma"/>
              </a:rPr>
              <a:t>  </a:t>
            </a:r>
          </a:p>
          <a:p>
            <a:pPr marL="127000" indent="0"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</a:tabLst>
              <a:defRPr lang="ko-KR" altLang="en-US"/>
            </a:pPr>
            <a:r>
              <a:rPr lang="ko-KR" altLang="ko-KR" sz="1400" kern="0">
                <a:ea typeface="Tahoma"/>
                <a:cs typeface="Tahoma"/>
              </a:rPr>
              <a:t>	</a:t>
            </a:r>
            <a:r>
              <a:rPr lang="ko-KR" altLang="ko-KR" sz="1400" kern="0">
                <a:solidFill>
                  <a:srgbClr val="7F0055"/>
                </a:solidFill>
                <a:ea typeface="Tahoma"/>
                <a:cs typeface="Tahoma"/>
              </a:rPr>
              <a:t>public</a:t>
            </a:r>
            <a:r>
              <a:rPr lang="ko-KR" altLang="ko-KR" sz="1400" kern="0">
                <a:ea typeface="Tahoma"/>
                <a:cs typeface="Tahoma"/>
              </a:rPr>
              <a:t> MyFrame() {</a:t>
            </a:r>
          </a:p>
          <a:p>
            <a:pPr marL="127000" indent="0"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</a:tabLst>
              <a:defRPr lang="ko-KR" altLang="en-US"/>
            </a:pPr>
            <a:r>
              <a:rPr lang="ko-KR" altLang="ko-KR" sz="1400" kern="0">
                <a:ea typeface="Tahoma"/>
                <a:cs typeface="Tahoma"/>
              </a:rPr>
              <a:t>		</a:t>
            </a:r>
            <a:r>
              <a:rPr lang="ko-KR" altLang="ko-KR" sz="1400" kern="0">
                <a:solidFill>
                  <a:srgbClr val="7F0055"/>
                </a:solidFill>
                <a:ea typeface="Tahoma"/>
                <a:cs typeface="Tahoma"/>
              </a:rPr>
              <a:t>this</a:t>
            </a:r>
            <a:r>
              <a:rPr lang="ko-KR" altLang="ko-KR" sz="1400" kern="0">
                <a:ea typeface="Tahoma"/>
                <a:cs typeface="Tahoma"/>
              </a:rPr>
              <a:t>.setSize(300, 200);</a:t>
            </a:r>
          </a:p>
          <a:p>
            <a:pPr marL="127000" indent="0"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</a:tabLst>
              <a:defRPr lang="ko-KR" altLang="en-US"/>
            </a:pPr>
            <a:r>
              <a:rPr lang="ko-KR" altLang="ko-KR" sz="1400" kern="0">
                <a:ea typeface="Tahoma"/>
                <a:cs typeface="Tahoma"/>
              </a:rPr>
              <a:t>		</a:t>
            </a:r>
            <a:r>
              <a:rPr lang="ko-KR" altLang="ko-KR" sz="1400" kern="0">
                <a:solidFill>
                  <a:srgbClr val="7F0055"/>
                </a:solidFill>
                <a:ea typeface="Tahoma"/>
                <a:cs typeface="Tahoma"/>
              </a:rPr>
              <a:t>this</a:t>
            </a:r>
            <a:r>
              <a:rPr lang="ko-KR" altLang="ko-KR" sz="1400" kern="0">
                <a:ea typeface="Tahoma"/>
                <a:cs typeface="Tahoma"/>
              </a:rPr>
              <a:t>.setDefaultCloseOperation(JFrame.</a:t>
            </a:r>
            <a:r>
              <a:rPr lang="ko-KR" altLang="ko-KR" sz="1400" kern="0">
                <a:solidFill>
                  <a:srgbClr val="0000C0"/>
                </a:solidFill>
                <a:ea typeface="Tahoma"/>
                <a:cs typeface="Tahoma"/>
              </a:rPr>
              <a:t>EXIT_ON_CLOSE</a:t>
            </a:r>
            <a:r>
              <a:rPr lang="ko-KR" altLang="ko-KR" sz="1400" kern="0">
                <a:ea typeface="Tahoma"/>
                <a:cs typeface="Tahoma"/>
              </a:rPr>
              <a:t>);</a:t>
            </a:r>
          </a:p>
          <a:p>
            <a:pPr marL="127000" indent="0"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</a:tabLst>
              <a:defRPr lang="ko-KR" altLang="en-US"/>
            </a:pPr>
            <a:r>
              <a:rPr lang="ko-KR" altLang="ko-KR" sz="1400" kern="0">
                <a:ea typeface="Tahoma"/>
                <a:cs typeface="Tahoma"/>
              </a:rPr>
              <a:t>		</a:t>
            </a:r>
            <a:r>
              <a:rPr lang="ko-KR" altLang="ko-KR" sz="1400" kern="0">
                <a:solidFill>
                  <a:srgbClr val="7F0055"/>
                </a:solidFill>
                <a:ea typeface="Tahoma"/>
                <a:cs typeface="Tahoma"/>
              </a:rPr>
              <a:t>this</a:t>
            </a:r>
            <a:r>
              <a:rPr lang="ko-KR" altLang="ko-KR" sz="1400" kern="0">
                <a:ea typeface="Tahoma"/>
                <a:cs typeface="Tahoma"/>
              </a:rPr>
              <a:t>.setTitle(</a:t>
            </a:r>
            <a:r>
              <a:rPr lang="ko-KR" altLang="ko-KR" sz="1400" kern="0">
                <a:solidFill>
                  <a:srgbClr val="2A00FF"/>
                </a:solidFill>
                <a:ea typeface="Tahoma"/>
                <a:cs typeface="Tahoma"/>
              </a:rPr>
              <a:t>"이벤트 예제"</a:t>
            </a:r>
            <a:r>
              <a:rPr lang="ko-KR" altLang="ko-KR" sz="1400" kern="0">
                <a:ea typeface="Tahoma"/>
                <a:cs typeface="Tahoma"/>
              </a:rPr>
              <a:t>);</a:t>
            </a:r>
          </a:p>
          <a:p>
            <a:pPr marL="127000" indent="0"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</a:tabLst>
              <a:defRPr lang="ko-KR" altLang="en-US"/>
            </a:pPr>
            <a:r>
              <a:rPr lang="ko-KR" altLang="ko-KR" sz="1400" kern="0">
                <a:ea typeface="Tahoma"/>
                <a:cs typeface="Tahoma"/>
              </a:rPr>
              <a:t>  </a:t>
            </a:r>
          </a:p>
          <a:p>
            <a:pPr marL="127000" indent="0"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</a:tabLst>
              <a:defRPr lang="ko-KR" altLang="en-US"/>
            </a:pPr>
            <a:r>
              <a:rPr lang="ko-KR" altLang="ko-KR" sz="1400" kern="0">
                <a:ea typeface="Tahoma"/>
                <a:cs typeface="Tahoma"/>
              </a:rPr>
              <a:t>		JPanel </a:t>
            </a:r>
            <a:r>
              <a:rPr lang="ko-KR" altLang="ko-KR" sz="1400" kern="0">
                <a:solidFill>
                  <a:srgbClr val="6A3E3E"/>
                </a:solidFill>
                <a:ea typeface="Tahoma"/>
                <a:cs typeface="Tahoma"/>
              </a:rPr>
              <a:t>panel</a:t>
            </a:r>
            <a:r>
              <a:rPr lang="ko-KR" altLang="ko-KR" sz="1400" kern="0">
                <a:ea typeface="Tahoma"/>
                <a:cs typeface="Tahoma"/>
              </a:rPr>
              <a:t> = </a:t>
            </a:r>
            <a:r>
              <a:rPr lang="ko-KR" altLang="ko-KR" sz="1400" kern="0">
                <a:solidFill>
                  <a:srgbClr val="7F0055"/>
                </a:solidFill>
                <a:ea typeface="Tahoma"/>
                <a:cs typeface="Tahoma"/>
              </a:rPr>
              <a:t>new</a:t>
            </a:r>
            <a:r>
              <a:rPr lang="ko-KR" altLang="ko-KR" sz="1400" kern="0">
                <a:ea typeface="Tahoma"/>
                <a:cs typeface="Tahoma"/>
              </a:rPr>
              <a:t> JPanel();</a:t>
            </a:r>
          </a:p>
          <a:p>
            <a:pPr marL="127000" indent="0"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</a:tabLst>
              <a:defRPr lang="ko-KR" altLang="en-US"/>
            </a:pPr>
            <a:r>
              <a:rPr lang="ko-KR" altLang="ko-KR" sz="1400" kern="0">
                <a:ea typeface="Tahoma"/>
                <a:cs typeface="Tahoma"/>
              </a:rPr>
              <a:t>		</a:t>
            </a:r>
            <a:r>
              <a:rPr lang="ko-KR" altLang="ko-KR" sz="1400" kern="0">
                <a:solidFill>
                  <a:srgbClr val="0000C0"/>
                </a:solidFill>
                <a:ea typeface="Tahoma"/>
                <a:cs typeface="Tahoma"/>
              </a:rPr>
              <a:t>button</a:t>
            </a:r>
            <a:r>
              <a:rPr lang="ko-KR" altLang="ko-KR" sz="1400" kern="0">
                <a:ea typeface="Tahoma"/>
                <a:cs typeface="Tahoma"/>
              </a:rPr>
              <a:t> = </a:t>
            </a:r>
            <a:r>
              <a:rPr lang="ko-KR" altLang="ko-KR" sz="1400" kern="0">
                <a:solidFill>
                  <a:srgbClr val="7F0055"/>
                </a:solidFill>
                <a:ea typeface="Tahoma"/>
                <a:cs typeface="Tahoma"/>
              </a:rPr>
              <a:t>new</a:t>
            </a:r>
            <a:r>
              <a:rPr lang="ko-KR" altLang="ko-KR" sz="1400" kern="0">
                <a:ea typeface="Tahoma"/>
                <a:cs typeface="Tahoma"/>
              </a:rPr>
              <a:t> JButton(</a:t>
            </a:r>
            <a:r>
              <a:rPr lang="ko-KR" altLang="ko-KR" sz="1400" kern="0">
                <a:solidFill>
                  <a:srgbClr val="2A00FF"/>
                </a:solidFill>
                <a:ea typeface="Tahoma"/>
                <a:cs typeface="Tahoma"/>
              </a:rPr>
              <a:t>"버튼을 누르시오"</a:t>
            </a:r>
            <a:r>
              <a:rPr lang="ko-KR" altLang="ko-KR" sz="1400" kern="0">
                <a:ea typeface="Tahoma"/>
                <a:cs typeface="Tahoma"/>
              </a:rPr>
              <a:t>);</a:t>
            </a:r>
          </a:p>
          <a:p>
            <a:pPr marL="127000" indent="0"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</a:tabLst>
              <a:defRPr lang="ko-KR" altLang="en-US"/>
            </a:pPr>
            <a:r>
              <a:rPr lang="ko-KR" altLang="ko-KR" sz="1400" kern="0">
                <a:ea typeface="Tahoma"/>
                <a:cs typeface="Tahoma"/>
              </a:rPr>
              <a:t>		</a:t>
            </a:r>
            <a:r>
              <a:rPr lang="ko-KR" altLang="ko-KR" sz="1400" kern="0">
                <a:solidFill>
                  <a:srgbClr val="0000C0"/>
                </a:solidFill>
                <a:ea typeface="Tahoma"/>
                <a:cs typeface="Tahoma"/>
              </a:rPr>
              <a:t>label</a:t>
            </a:r>
            <a:r>
              <a:rPr lang="ko-KR" altLang="ko-KR" sz="1400" kern="0">
                <a:ea typeface="Tahoma"/>
                <a:cs typeface="Tahoma"/>
              </a:rPr>
              <a:t> = </a:t>
            </a:r>
            <a:r>
              <a:rPr lang="ko-KR" altLang="ko-KR" sz="1400" kern="0">
                <a:solidFill>
                  <a:srgbClr val="7F0055"/>
                </a:solidFill>
                <a:ea typeface="Tahoma"/>
                <a:cs typeface="Tahoma"/>
              </a:rPr>
              <a:t>new</a:t>
            </a:r>
            <a:r>
              <a:rPr lang="ko-KR" altLang="ko-KR" sz="1400" kern="0">
                <a:ea typeface="Tahoma"/>
                <a:cs typeface="Tahoma"/>
              </a:rPr>
              <a:t> JLabel(</a:t>
            </a:r>
            <a:r>
              <a:rPr lang="ko-KR" altLang="ko-KR" sz="1400" kern="0">
                <a:solidFill>
                  <a:srgbClr val="2A00FF"/>
                </a:solidFill>
                <a:ea typeface="Tahoma"/>
                <a:cs typeface="Tahoma"/>
              </a:rPr>
              <a:t>"아직 버튼이 눌려지지 않았습니다"</a:t>
            </a:r>
            <a:r>
              <a:rPr lang="ko-KR" altLang="ko-KR" sz="1400" kern="0">
                <a:ea typeface="Tahoma"/>
                <a:cs typeface="Tahoma"/>
              </a:rPr>
              <a:t>);</a:t>
            </a:r>
          </a:p>
          <a:p>
            <a:pPr marL="127000" indent="0"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</a:tabLst>
              <a:defRPr lang="ko-KR" altLang="en-US"/>
            </a:pPr>
            <a:r>
              <a:rPr lang="ko-KR" altLang="ko-KR" sz="1400" kern="0">
                <a:ea typeface="Tahoma"/>
                <a:cs typeface="Tahoma"/>
              </a:rPr>
              <a:t>		</a:t>
            </a:r>
            <a:r>
              <a:rPr lang="ko-KR" altLang="ko-KR" sz="1400" kern="0">
                <a:solidFill>
                  <a:srgbClr val="0000C0"/>
                </a:solidFill>
                <a:ea typeface="Tahoma"/>
                <a:cs typeface="Tahoma"/>
              </a:rPr>
              <a:t>button</a:t>
            </a:r>
            <a:r>
              <a:rPr lang="ko-KR" altLang="ko-KR" sz="1400" kern="0">
                <a:ea typeface="Tahoma"/>
                <a:cs typeface="Tahoma"/>
              </a:rPr>
              <a:t>.addActionListener(</a:t>
            </a:r>
            <a:r>
              <a:rPr lang="ko-KR" altLang="ko-KR" sz="1400" kern="0">
                <a:solidFill>
                  <a:srgbClr val="7F0055"/>
                </a:solidFill>
                <a:ea typeface="Tahoma"/>
                <a:cs typeface="Tahoma"/>
              </a:rPr>
              <a:t>new</a:t>
            </a:r>
            <a:r>
              <a:rPr lang="ko-KR" altLang="ko-KR" sz="1400" kern="0">
                <a:ea typeface="Tahoma"/>
                <a:cs typeface="Tahoma"/>
              </a:rPr>
              <a:t> MyListener());</a:t>
            </a:r>
          </a:p>
          <a:p>
            <a:pPr marL="127000" indent="0"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</a:tabLst>
              <a:defRPr lang="ko-KR" altLang="en-US"/>
            </a:pPr>
            <a:r>
              <a:rPr lang="ko-KR" altLang="ko-KR" sz="1400" kern="0">
                <a:ea typeface="Tahoma"/>
                <a:cs typeface="Tahoma"/>
              </a:rPr>
              <a:t>		</a:t>
            </a:r>
            <a:r>
              <a:rPr lang="ko-KR" altLang="ko-KR" sz="1400" kern="0">
                <a:solidFill>
                  <a:srgbClr val="6A3E3E"/>
                </a:solidFill>
                <a:ea typeface="Tahoma"/>
                <a:cs typeface="Tahoma"/>
              </a:rPr>
              <a:t>panel</a:t>
            </a:r>
            <a:r>
              <a:rPr lang="ko-KR" altLang="ko-KR" sz="1400" kern="0">
                <a:ea typeface="Tahoma"/>
                <a:cs typeface="Tahoma"/>
              </a:rPr>
              <a:t>.add(</a:t>
            </a:r>
            <a:r>
              <a:rPr lang="ko-KR" altLang="ko-KR" sz="1400" kern="0">
                <a:solidFill>
                  <a:srgbClr val="0000C0"/>
                </a:solidFill>
                <a:ea typeface="Tahoma"/>
                <a:cs typeface="Tahoma"/>
              </a:rPr>
              <a:t>button</a:t>
            </a:r>
            <a:r>
              <a:rPr lang="ko-KR" altLang="ko-KR" sz="1400" kern="0">
                <a:ea typeface="Tahoma"/>
                <a:cs typeface="Tahoma"/>
              </a:rPr>
              <a:t>);</a:t>
            </a:r>
          </a:p>
          <a:p>
            <a:pPr marL="127000" indent="0"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</a:tabLst>
              <a:defRPr lang="ko-KR" altLang="en-US"/>
            </a:pPr>
            <a:r>
              <a:rPr lang="ko-KR" altLang="ko-KR" sz="1400" kern="0">
                <a:ea typeface="Tahoma"/>
                <a:cs typeface="Tahoma"/>
              </a:rPr>
              <a:t>		</a:t>
            </a:r>
            <a:r>
              <a:rPr lang="ko-KR" altLang="ko-KR" sz="1400" kern="0">
                <a:solidFill>
                  <a:srgbClr val="6A3E3E"/>
                </a:solidFill>
                <a:ea typeface="Tahoma"/>
                <a:cs typeface="Tahoma"/>
              </a:rPr>
              <a:t>panel</a:t>
            </a:r>
            <a:r>
              <a:rPr lang="ko-KR" altLang="ko-KR" sz="1400" kern="0">
                <a:ea typeface="Tahoma"/>
                <a:cs typeface="Tahoma"/>
              </a:rPr>
              <a:t>.add(</a:t>
            </a:r>
            <a:r>
              <a:rPr lang="ko-KR" altLang="ko-KR" sz="1400" kern="0">
                <a:solidFill>
                  <a:srgbClr val="0000C0"/>
                </a:solidFill>
                <a:ea typeface="Tahoma"/>
                <a:cs typeface="Tahoma"/>
              </a:rPr>
              <a:t>label</a:t>
            </a:r>
            <a:r>
              <a:rPr lang="ko-KR" altLang="ko-KR" sz="1400" kern="0">
                <a:ea typeface="Tahoma"/>
                <a:cs typeface="Tahoma"/>
              </a:rPr>
              <a:t>);</a:t>
            </a:r>
          </a:p>
          <a:p>
            <a:pPr marL="127000" indent="0"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</a:tabLst>
              <a:defRPr lang="ko-KR" altLang="en-US"/>
            </a:pPr>
            <a:r>
              <a:rPr lang="ko-KR" altLang="ko-KR" sz="1400" kern="0">
                <a:ea typeface="Tahoma"/>
                <a:cs typeface="Tahoma"/>
              </a:rPr>
              <a:t>		</a:t>
            </a:r>
            <a:r>
              <a:rPr lang="ko-KR" altLang="ko-KR" sz="1400" kern="0">
                <a:solidFill>
                  <a:srgbClr val="7F0055"/>
                </a:solidFill>
                <a:ea typeface="Tahoma"/>
                <a:cs typeface="Tahoma"/>
              </a:rPr>
              <a:t>this</a:t>
            </a:r>
            <a:r>
              <a:rPr lang="ko-KR" altLang="ko-KR" sz="1400" kern="0">
                <a:ea typeface="Tahoma"/>
                <a:cs typeface="Tahoma"/>
              </a:rPr>
              <a:t>.add(</a:t>
            </a:r>
            <a:r>
              <a:rPr lang="ko-KR" altLang="ko-KR" sz="1400" kern="0">
                <a:solidFill>
                  <a:srgbClr val="6A3E3E"/>
                </a:solidFill>
                <a:ea typeface="Tahoma"/>
                <a:cs typeface="Tahoma"/>
              </a:rPr>
              <a:t>panel</a:t>
            </a:r>
            <a:r>
              <a:rPr lang="ko-KR" altLang="ko-KR" sz="1400" kern="0">
                <a:ea typeface="Tahoma"/>
                <a:cs typeface="Tahoma"/>
              </a:rPr>
              <a:t>);</a:t>
            </a:r>
          </a:p>
          <a:p>
            <a:pPr marL="127000" indent="0"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</a:tabLst>
              <a:defRPr lang="ko-KR" altLang="en-US"/>
            </a:pPr>
            <a:r>
              <a:rPr lang="ko-KR" altLang="ko-KR" sz="1400" kern="0">
                <a:ea typeface="Tahoma"/>
                <a:cs typeface="Tahoma"/>
              </a:rPr>
              <a:t>		</a:t>
            </a:r>
            <a:r>
              <a:rPr lang="ko-KR" altLang="ko-KR" sz="1400" kern="0">
                <a:solidFill>
                  <a:srgbClr val="7F0055"/>
                </a:solidFill>
                <a:ea typeface="Tahoma"/>
                <a:cs typeface="Tahoma"/>
              </a:rPr>
              <a:t>this</a:t>
            </a:r>
            <a:r>
              <a:rPr lang="ko-KR" altLang="ko-KR" sz="1400" kern="0">
                <a:ea typeface="Tahoma"/>
                <a:cs typeface="Tahoma"/>
              </a:rPr>
              <a:t>.setVisible(</a:t>
            </a:r>
            <a:r>
              <a:rPr lang="ko-KR" altLang="ko-KR" sz="1400" kern="0">
                <a:solidFill>
                  <a:srgbClr val="7F0055"/>
                </a:solidFill>
                <a:ea typeface="Tahoma"/>
                <a:cs typeface="Tahoma"/>
              </a:rPr>
              <a:t>true</a:t>
            </a:r>
            <a:r>
              <a:rPr lang="ko-KR" altLang="ko-KR" sz="1400" kern="0">
                <a:ea typeface="Tahoma"/>
                <a:cs typeface="Tahoma"/>
              </a:rPr>
              <a:t>);</a:t>
            </a:r>
          </a:p>
          <a:p>
            <a:pPr marL="127000" indent="0"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</a:tabLst>
              <a:defRPr lang="ko-KR" altLang="en-US"/>
            </a:pPr>
            <a:r>
              <a:rPr lang="ko-KR" altLang="ko-KR" sz="1400" kern="0">
                <a:ea typeface="Tahoma"/>
                <a:cs typeface="Tahoma"/>
              </a:rPr>
              <a:t>	}</a:t>
            </a:r>
          </a:p>
          <a:p>
            <a:pPr marL="127000" indent="0"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</a:tabLst>
              <a:defRPr lang="ko-KR" altLang="en-US"/>
            </a:pPr>
            <a:r>
              <a:rPr lang="ko-KR" altLang="ko-KR" sz="1400" kern="0">
                <a:ea typeface="Tahoma"/>
                <a:cs typeface="Tahoma"/>
              </a:rPr>
              <a:t>}</a:t>
            </a:r>
          </a:p>
          <a:p>
            <a:pPr marL="127000" indent="0"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</a:tabLst>
              <a:defRPr lang="ko-KR" altLang="en-US"/>
            </a:pPr>
            <a:r>
              <a:rPr lang="ko-KR" altLang="ko-KR" sz="1400" kern="0">
                <a:ea typeface="Tahoma"/>
                <a:cs typeface="Tahoma"/>
              </a:rPr>
              <a:t>  </a:t>
            </a:r>
          </a:p>
          <a:p>
            <a:pPr marL="127000" indent="0"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</a:tabLst>
              <a:defRPr lang="ko-KR" altLang="en-US"/>
            </a:pPr>
            <a:r>
              <a:rPr lang="ko-KR" altLang="ko-KR" sz="1400" kern="0">
                <a:solidFill>
                  <a:srgbClr val="7F0055"/>
                </a:solidFill>
                <a:ea typeface="Tahoma"/>
                <a:cs typeface="Tahoma"/>
              </a:rPr>
              <a:t>public</a:t>
            </a:r>
            <a:r>
              <a:rPr lang="ko-KR" altLang="ko-KR" sz="1400" kern="0">
                <a:ea typeface="Tahoma"/>
                <a:cs typeface="Tahoma"/>
              </a:rPr>
              <a:t> </a:t>
            </a:r>
            <a:r>
              <a:rPr lang="ko-KR" altLang="ko-KR" sz="1400" kern="0">
                <a:solidFill>
                  <a:srgbClr val="7F0055"/>
                </a:solidFill>
                <a:ea typeface="Tahoma"/>
                <a:cs typeface="Tahoma"/>
              </a:rPr>
              <a:t>class</a:t>
            </a:r>
            <a:r>
              <a:rPr lang="ko-KR" altLang="ko-KR" sz="1400" kern="0">
                <a:ea typeface="Tahoma"/>
                <a:cs typeface="Tahoma"/>
              </a:rPr>
              <a:t> ActionEventTest1 {</a:t>
            </a:r>
          </a:p>
          <a:p>
            <a:pPr marL="127000" indent="0"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</a:tabLst>
              <a:defRPr lang="ko-KR" altLang="en-US"/>
            </a:pPr>
            <a:r>
              <a:rPr lang="ko-KR" altLang="ko-KR" sz="1400" kern="0">
                <a:ea typeface="Tahoma"/>
                <a:cs typeface="Tahoma"/>
              </a:rPr>
              <a:t>	</a:t>
            </a:r>
            <a:r>
              <a:rPr lang="ko-KR" altLang="ko-KR" sz="1400" kern="0">
                <a:solidFill>
                  <a:srgbClr val="7F0055"/>
                </a:solidFill>
                <a:ea typeface="Tahoma"/>
                <a:cs typeface="Tahoma"/>
              </a:rPr>
              <a:t>public</a:t>
            </a:r>
            <a:r>
              <a:rPr lang="ko-KR" altLang="ko-KR" sz="1400" kern="0">
                <a:ea typeface="Tahoma"/>
                <a:cs typeface="Tahoma"/>
              </a:rPr>
              <a:t> </a:t>
            </a:r>
            <a:r>
              <a:rPr lang="ko-KR" altLang="ko-KR" sz="1400" kern="0">
                <a:solidFill>
                  <a:srgbClr val="7F0055"/>
                </a:solidFill>
                <a:ea typeface="Tahoma"/>
                <a:cs typeface="Tahoma"/>
              </a:rPr>
              <a:t>static</a:t>
            </a:r>
            <a:r>
              <a:rPr lang="ko-KR" altLang="ko-KR" sz="1400" kern="0">
                <a:ea typeface="Tahoma"/>
                <a:cs typeface="Tahoma"/>
              </a:rPr>
              <a:t> </a:t>
            </a:r>
            <a:r>
              <a:rPr lang="ko-KR" altLang="ko-KR" sz="1400" kern="0">
                <a:solidFill>
                  <a:srgbClr val="7F0055"/>
                </a:solidFill>
                <a:ea typeface="Tahoma"/>
                <a:cs typeface="Tahoma"/>
              </a:rPr>
              <a:t>void</a:t>
            </a:r>
            <a:r>
              <a:rPr lang="ko-KR" altLang="ko-KR" sz="1400" kern="0">
                <a:ea typeface="Tahoma"/>
                <a:cs typeface="Tahoma"/>
              </a:rPr>
              <a:t> main(String[] </a:t>
            </a:r>
            <a:r>
              <a:rPr lang="ko-KR" altLang="ko-KR" sz="1400" kern="0">
                <a:solidFill>
                  <a:srgbClr val="6A3E3E"/>
                </a:solidFill>
                <a:ea typeface="Tahoma"/>
                <a:cs typeface="Tahoma"/>
              </a:rPr>
              <a:t>args</a:t>
            </a:r>
            <a:r>
              <a:rPr lang="ko-KR" altLang="ko-KR" sz="1400" kern="0">
                <a:ea typeface="Tahoma"/>
                <a:cs typeface="Tahoma"/>
              </a:rPr>
              <a:t>) {</a:t>
            </a:r>
          </a:p>
          <a:p>
            <a:pPr marL="127000" indent="0"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</a:tabLst>
              <a:defRPr lang="ko-KR" altLang="en-US"/>
            </a:pPr>
            <a:r>
              <a:rPr lang="ko-KR" altLang="ko-KR" sz="1400" kern="0">
                <a:ea typeface="Tahoma"/>
                <a:cs typeface="Tahoma"/>
              </a:rPr>
              <a:t>		MyFrame </a:t>
            </a:r>
            <a:r>
              <a:rPr lang="ko-KR" altLang="ko-KR" sz="1400" kern="0">
                <a:solidFill>
                  <a:srgbClr val="6A3E3E"/>
                </a:solidFill>
                <a:ea typeface="Tahoma"/>
                <a:cs typeface="Tahoma"/>
              </a:rPr>
              <a:t>t</a:t>
            </a:r>
            <a:r>
              <a:rPr lang="ko-KR" altLang="ko-KR" sz="1400" kern="0">
                <a:ea typeface="Tahoma"/>
                <a:cs typeface="Tahoma"/>
              </a:rPr>
              <a:t> = </a:t>
            </a:r>
            <a:r>
              <a:rPr lang="ko-KR" altLang="ko-KR" sz="1400" kern="0">
                <a:solidFill>
                  <a:srgbClr val="7F0055"/>
                </a:solidFill>
                <a:ea typeface="Tahoma"/>
                <a:cs typeface="Tahoma"/>
              </a:rPr>
              <a:t>new</a:t>
            </a:r>
            <a:r>
              <a:rPr lang="ko-KR" altLang="ko-KR" sz="1400" kern="0">
                <a:ea typeface="Tahoma"/>
                <a:cs typeface="Tahoma"/>
              </a:rPr>
              <a:t> MyFrame();</a:t>
            </a:r>
          </a:p>
          <a:p>
            <a:pPr marL="127000" indent="0"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</a:tabLst>
              <a:defRPr lang="ko-KR" altLang="en-US"/>
            </a:pPr>
            <a:r>
              <a:rPr lang="ko-KR" altLang="ko-KR" sz="1400" kern="0">
                <a:ea typeface="Tahoma"/>
                <a:cs typeface="Tahoma"/>
              </a:rPr>
              <a:t>	}</a:t>
            </a:r>
          </a:p>
          <a:p>
            <a:pPr marL="127000" indent="0"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</a:tabLst>
              <a:defRPr lang="ko-KR" altLang="en-US"/>
            </a:pPr>
            <a:r>
              <a:rPr lang="ko-KR" altLang="ko-KR" sz="1400" kern="0">
                <a:ea typeface="Tahoma"/>
                <a:cs typeface="Tahoma"/>
              </a:rPr>
              <a:t>}</a:t>
            </a:r>
          </a:p>
        </p:txBody>
      </p:sp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독립적인 클래스 방법</a:t>
            </a:r>
          </a:p>
        </p:txBody>
      </p:sp>
      <p:pic>
        <p:nvPicPr>
          <p:cNvPr id="3" name="그림 2"/>
          <p:cNvPicPr/>
          <p:nvPr/>
        </p:nvPicPr>
        <p:blipFill rotWithShape="1">
          <a:blip r:embed="rId2">
            <a:lum/>
          </a:blip>
          <a:srcRect/>
          <a:stretch>
            <a:fillRect/>
          </a:stretch>
        </p:blipFill>
        <p:spPr>
          <a:xfrm>
            <a:off x="977347" y="2136913"/>
            <a:ext cx="2871580" cy="1953039"/>
          </a:xfrm>
          <a:prstGeom prst="rect">
            <a:avLst/>
          </a:prstGeom>
        </p:spPr>
      </p:pic>
      <p:pic>
        <p:nvPicPr>
          <p:cNvPr id="4" name="그림 3"/>
          <p:cNvPicPr/>
          <p:nvPr/>
        </p:nvPicPr>
        <p:blipFill rotWithShape="1">
          <a:blip r:embed="rId3">
            <a:lum/>
          </a:blip>
          <a:srcRect/>
          <a:stretch>
            <a:fillRect/>
          </a:stretch>
        </p:blipFill>
        <p:spPr>
          <a:xfrm>
            <a:off x="4389784" y="2129459"/>
            <a:ext cx="2871580" cy="1953039"/>
          </a:xfrm>
          <a:prstGeom prst="rect">
            <a:avLst/>
          </a:prstGeom>
        </p:spPr>
      </p:pic>
      <p:sp>
        <p:nvSpPr>
          <p:cNvPr id="5" name="오른쪽 화살표 4"/>
          <p:cNvSpPr/>
          <p:nvPr/>
        </p:nvSpPr>
        <p:spPr>
          <a:xfrm>
            <a:off x="3917673" y="2807804"/>
            <a:ext cx="430695" cy="496956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내부 클래스 방법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만약 </a:t>
            </a:r>
            <a:r>
              <a:rPr lang="en-US" altLang="ko-KR" dirty="0" err="1" smtClean="0"/>
              <a:t>MyListener</a:t>
            </a:r>
            <a:r>
              <a:rPr lang="ko-KR" altLang="en-US" dirty="0" smtClean="0"/>
              <a:t>라는 클래스를 별도의 클래스로 하면 </a:t>
            </a:r>
            <a:r>
              <a:rPr lang="en-US" altLang="ko-KR" dirty="0" err="1" smtClean="0"/>
              <a:t>MyFrame</a:t>
            </a:r>
            <a:r>
              <a:rPr lang="en-US" altLang="ko-KR" dirty="0" smtClean="0"/>
              <a:t> </a:t>
            </a:r>
            <a:r>
              <a:rPr lang="ko-KR" altLang="en-US" dirty="0" smtClean="0"/>
              <a:t>안의 멤버 변수들을 쉽게 사용할 수 없다</a:t>
            </a:r>
            <a:r>
              <a:rPr lang="en-US" altLang="ko-KR" dirty="0" smtClean="0"/>
              <a:t>. </a:t>
            </a:r>
          </a:p>
          <a:p>
            <a:pPr eaLnBrk="1" hangingPunct="1"/>
            <a:endParaRPr lang="en-US" altLang="ko-KR" dirty="0" smtClean="0"/>
          </a:p>
          <a:p>
            <a:pPr eaLnBrk="1" hangingPunct="1"/>
            <a:r>
              <a:rPr lang="ko-KR" altLang="en-US" dirty="0" smtClean="0"/>
              <a:t>일반적으로 </a:t>
            </a:r>
            <a:r>
              <a:rPr lang="en-US" altLang="ko-KR" dirty="0" err="1" smtClean="0"/>
              <a:t>MyListener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클래스를 내부 클래스로 만든다</a:t>
            </a:r>
            <a:r>
              <a:rPr lang="en-US" altLang="ko-KR" dirty="0" smtClean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718557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600" dirty="0" smtClean="0"/>
              <a:t>(2) </a:t>
            </a:r>
            <a:r>
              <a:rPr lang="ko-KR" altLang="en-US" sz="3600" dirty="0" smtClean="0"/>
              <a:t>내부 클래스 방법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33500"/>
            <a:ext cx="8074025" cy="4042833"/>
          </a:xfr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0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b="1" kern="0" spc="0" dirty="0" smtClean="0">
                <a:solidFill>
                  <a:srgbClr val="7F0055"/>
                </a:solidFill>
                <a:effectLst/>
                <a:latin typeface="맑은 고딕"/>
              </a:rPr>
              <a:t>class</a:t>
            </a:r>
            <a:r>
              <a:rPr lang="en-US" altLang="ko-KR" sz="1600" dirty="0">
                <a:solidFill>
                  <a:srgbClr val="000000"/>
                </a:solidFill>
                <a:latin typeface="맑은 고딕"/>
              </a:rPr>
              <a:t> </a:t>
            </a:r>
            <a:r>
              <a:rPr lang="en-US" altLang="ko-KR" sz="1600" u="sng" dirty="0" err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맑은 고딕"/>
              </a:rPr>
              <a:t>MyFrame</a:t>
            </a:r>
            <a:r>
              <a:rPr lang="en-US" altLang="ko-KR" sz="1600" dirty="0">
                <a:solidFill>
                  <a:srgbClr val="000000"/>
                </a:solidFill>
                <a:latin typeface="맑은 고딕"/>
              </a:rPr>
              <a:t> </a:t>
            </a:r>
            <a:r>
              <a:rPr lang="en-US" altLang="ko-KR" sz="1600" b="1" kern="0" spc="0" dirty="0" smtClean="0">
                <a:solidFill>
                  <a:srgbClr val="7F0055"/>
                </a:solidFill>
                <a:effectLst/>
                <a:latin typeface="맑은 고딕"/>
              </a:rPr>
              <a:t>extends</a:t>
            </a:r>
            <a:r>
              <a:rPr lang="en-US" altLang="ko-KR" sz="1600" dirty="0">
                <a:solidFill>
                  <a:srgbClr val="000000"/>
                </a:solidFill>
                <a:latin typeface="맑은 고딕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맑은 고딕"/>
              </a:rPr>
              <a:t>JFrame</a:t>
            </a:r>
            <a:r>
              <a:rPr lang="en-US" altLang="ko-KR" sz="1600" dirty="0">
                <a:solidFill>
                  <a:srgbClr val="000000"/>
                </a:solidFill>
                <a:latin typeface="맑은 고딕"/>
              </a:rPr>
              <a:t> {</a:t>
            </a:r>
            <a:endParaRPr lang="en-US" altLang="ko-KR" sz="1600" dirty="0">
              <a:solidFill>
                <a:srgbClr val="000000"/>
              </a:solidFill>
            </a:endParaRPr>
          </a:p>
          <a:p>
            <a:pPr marL="0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>
                <a:solidFill>
                  <a:srgbClr val="000000"/>
                </a:solidFill>
              </a:rPr>
              <a:t>	</a:t>
            </a:r>
            <a:r>
              <a:rPr lang="en-US" altLang="ko-KR" sz="1600" b="1" kern="0" spc="0" dirty="0" smtClean="0">
                <a:solidFill>
                  <a:srgbClr val="7F0055"/>
                </a:solidFill>
                <a:effectLst/>
                <a:latin typeface="맑은 고딕"/>
              </a:rPr>
              <a:t>private</a:t>
            </a:r>
            <a:r>
              <a:rPr lang="en-US" altLang="ko-KR" sz="1600" dirty="0">
                <a:solidFill>
                  <a:srgbClr val="000000"/>
                </a:solidFill>
                <a:latin typeface="맑은 고딕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맑은 고딕"/>
              </a:rPr>
              <a:t>JButton</a:t>
            </a:r>
            <a:r>
              <a:rPr lang="en-US" altLang="ko-KR" sz="1600" dirty="0">
                <a:solidFill>
                  <a:srgbClr val="000000"/>
                </a:solidFill>
                <a:latin typeface="맑은 고딕"/>
              </a:rPr>
              <a:t> </a:t>
            </a:r>
            <a:r>
              <a:rPr lang="en-US" altLang="ko-KR" sz="1600" kern="0" spc="0" dirty="0" smtClean="0">
                <a:solidFill>
                  <a:srgbClr val="0000C0"/>
                </a:solidFill>
                <a:effectLst/>
                <a:latin typeface="맑은 고딕"/>
              </a:rPr>
              <a:t>button;</a:t>
            </a:r>
            <a:endParaRPr lang="en-US" altLang="ko-KR" sz="1600" dirty="0">
              <a:solidFill>
                <a:srgbClr val="000000"/>
              </a:solidFill>
            </a:endParaRPr>
          </a:p>
          <a:p>
            <a:pPr marL="0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>
                <a:solidFill>
                  <a:srgbClr val="000000"/>
                </a:solidFill>
              </a:rPr>
              <a:t>	</a:t>
            </a:r>
            <a:r>
              <a:rPr lang="en-US" altLang="ko-KR" sz="1600" b="1" kern="0" spc="0" dirty="0" smtClean="0">
                <a:solidFill>
                  <a:srgbClr val="7F0055"/>
                </a:solidFill>
                <a:effectLst/>
                <a:latin typeface="맑은 고딕"/>
              </a:rPr>
              <a:t>private</a:t>
            </a:r>
            <a:r>
              <a:rPr lang="en-US" altLang="ko-KR" sz="1600" dirty="0">
                <a:solidFill>
                  <a:srgbClr val="000000"/>
                </a:solidFill>
                <a:latin typeface="맑은 고딕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맑은 고딕"/>
              </a:rPr>
              <a:t>JLabel</a:t>
            </a:r>
            <a:r>
              <a:rPr lang="en-US" altLang="ko-KR" sz="1600" dirty="0">
                <a:solidFill>
                  <a:srgbClr val="000000"/>
                </a:solidFill>
                <a:latin typeface="맑은 고딕"/>
              </a:rPr>
              <a:t> </a:t>
            </a:r>
            <a:r>
              <a:rPr lang="en-US" altLang="ko-KR" sz="1600" kern="0" spc="0" dirty="0" smtClean="0">
                <a:solidFill>
                  <a:srgbClr val="0000C0"/>
                </a:solidFill>
                <a:effectLst/>
                <a:latin typeface="맑은 고딕"/>
              </a:rPr>
              <a:t>label;</a:t>
            </a:r>
            <a:endParaRPr lang="en-US" altLang="ko-KR" sz="1600" dirty="0">
              <a:solidFill>
                <a:srgbClr val="000000"/>
              </a:solidFill>
            </a:endParaRPr>
          </a:p>
          <a:p>
            <a:pPr marL="0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>
                <a:solidFill>
                  <a:srgbClr val="000000"/>
                </a:solidFill>
              </a:rPr>
              <a:t>	</a:t>
            </a:r>
            <a:r>
              <a:rPr lang="en-US" altLang="ko-KR" sz="1600" b="1" kern="0" spc="0" dirty="0" smtClean="0">
                <a:solidFill>
                  <a:srgbClr val="7F0055"/>
                </a:solidFill>
                <a:effectLst/>
                <a:latin typeface="맑은 고딕"/>
              </a:rPr>
              <a:t>public</a:t>
            </a:r>
            <a:r>
              <a:rPr lang="en-US" altLang="ko-KR" sz="1600" dirty="0">
                <a:solidFill>
                  <a:srgbClr val="000000"/>
                </a:solidFill>
                <a:latin typeface="맑은 고딕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맑은 고딕"/>
              </a:rPr>
              <a:t>MyFrame</a:t>
            </a:r>
            <a:r>
              <a:rPr lang="en-US" altLang="ko-KR" sz="1600" dirty="0">
                <a:solidFill>
                  <a:srgbClr val="000000"/>
                </a:solidFill>
                <a:latin typeface="맑은 고딕"/>
              </a:rPr>
              <a:t>() {</a:t>
            </a:r>
            <a:endParaRPr lang="en-US" altLang="ko-KR" sz="1600" dirty="0">
              <a:solidFill>
                <a:srgbClr val="000000"/>
              </a:solidFill>
            </a:endParaRPr>
          </a:p>
          <a:p>
            <a:pPr marL="0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>
                <a:solidFill>
                  <a:srgbClr val="000000"/>
                </a:solidFill>
              </a:rPr>
              <a:t>		</a:t>
            </a:r>
            <a:r>
              <a:rPr lang="en-US" altLang="ko-KR" sz="1600" b="1" kern="0" spc="0" dirty="0" err="1" smtClean="0">
                <a:solidFill>
                  <a:srgbClr val="7F0055"/>
                </a:solidFill>
                <a:effectLst/>
                <a:latin typeface="맑은 고딕"/>
              </a:rPr>
              <a:t>this</a:t>
            </a:r>
            <a:r>
              <a:rPr lang="en-US" altLang="ko-KR" sz="1600" dirty="0" err="1">
                <a:solidFill>
                  <a:srgbClr val="000000"/>
                </a:solidFill>
                <a:latin typeface="맑은 고딕"/>
              </a:rPr>
              <a:t>.setSize</a:t>
            </a:r>
            <a:r>
              <a:rPr lang="en-US" altLang="ko-KR" sz="1600" dirty="0">
                <a:solidFill>
                  <a:srgbClr val="000000"/>
                </a:solidFill>
                <a:latin typeface="맑은 고딕"/>
              </a:rPr>
              <a:t>(300, 200);</a:t>
            </a:r>
            <a:endParaRPr lang="en-US" altLang="ko-KR" sz="1600" dirty="0">
              <a:solidFill>
                <a:srgbClr val="000000"/>
              </a:solidFill>
            </a:endParaRPr>
          </a:p>
          <a:p>
            <a:pPr marL="0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>
                <a:solidFill>
                  <a:srgbClr val="000000"/>
                </a:solidFill>
              </a:rPr>
              <a:t>		</a:t>
            </a:r>
            <a:r>
              <a:rPr lang="en-US" altLang="ko-KR" sz="1600" b="1" kern="0" spc="0" dirty="0" err="1" smtClean="0">
                <a:solidFill>
                  <a:srgbClr val="7F0055"/>
                </a:solidFill>
                <a:effectLst/>
                <a:latin typeface="맑은 고딕"/>
              </a:rPr>
              <a:t>this</a:t>
            </a:r>
            <a:r>
              <a:rPr lang="en-US" altLang="ko-KR" sz="1600" dirty="0" err="1">
                <a:solidFill>
                  <a:srgbClr val="000000"/>
                </a:solidFill>
                <a:latin typeface="맑은 고딕"/>
              </a:rPr>
              <a:t>.setDefaultCloseOperation</a:t>
            </a:r>
            <a:r>
              <a:rPr lang="en-US" altLang="ko-KR" sz="1600" dirty="0">
                <a:solidFill>
                  <a:srgbClr val="000000"/>
                </a:solidFill>
                <a:latin typeface="맑은 고딕"/>
              </a:rPr>
              <a:t>(</a:t>
            </a:r>
            <a:r>
              <a:rPr lang="en-US" altLang="ko-KR" sz="1600" dirty="0" err="1">
                <a:solidFill>
                  <a:srgbClr val="000000"/>
                </a:solidFill>
                <a:latin typeface="맑은 고딕"/>
              </a:rPr>
              <a:t>JFrame.</a:t>
            </a:r>
            <a:r>
              <a:rPr lang="en-US" altLang="ko-KR" sz="1600" i="1" kern="0" spc="0" dirty="0" err="1" smtClean="0">
                <a:solidFill>
                  <a:srgbClr val="0000C0"/>
                </a:solidFill>
                <a:effectLst/>
                <a:latin typeface="맑은 고딕"/>
              </a:rPr>
              <a:t>EXIT_ON_CLOSE</a:t>
            </a:r>
            <a:r>
              <a:rPr lang="en-US" altLang="ko-KR" sz="1600" dirty="0">
                <a:solidFill>
                  <a:srgbClr val="000000"/>
                </a:solidFill>
                <a:latin typeface="맑은 고딕"/>
              </a:rPr>
              <a:t>);</a:t>
            </a:r>
            <a:endParaRPr lang="en-US" altLang="ko-KR" sz="1600" dirty="0">
              <a:solidFill>
                <a:srgbClr val="000000"/>
              </a:solidFill>
            </a:endParaRPr>
          </a:p>
          <a:p>
            <a:pPr marL="0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>
                <a:solidFill>
                  <a:srgbClr val="000000"/>
                </a:solidFill>
              </a:rPr>
              <a:t>		</a:t>
            </a:r>
            <a:r>
              <a:rPr lang="en-US" altLang="ko-KR" sz="1600" b="1" kern="0" spc="0" dirty="0" err="1" smtClean="0">
                <a:solidFill>
                  <a:srgbClr val="7F0055"/>
                </a:solidFill>
                <a:effectLst/>
                <a:latin typeface="맑은 고딕"/>
              </a:rPr>
              <a:t>this</a:t>
            </a:r>
            <a:r>
              <a:rPr lang="en-US" altLang="ko-KR" sz="1600" dirty="0" err="1">
                <a:solidFill>
                  <a:srgbClr val="000000"/>
                </a:solidFill>
                <a:latin typeface="맑은 고딕"/>
              </a:rPr>
              <a:t>.setTitle</a:t>
            </a:r>
            <a:r>
              <a:rPr lang="en-US" altLang="ko-KR" sz="1600" dirty="0">
                <a:solidFill>
                  <a:srgbClr val="000000"/>
                </a:solidFill>
                <a:latin typeface="맑은 고딕"/>
              </a:rPr>
              <a:t>(</a:t>
            </a:r>
            <a:r>
              <a:rPr lang="en-US" altLang="ko-KR" sz="1600" kern="0" spc="0" dirty="0" smtClean="0">
                <a:solidFill>
                  <a:srgbClr val="2A00FF"/>
                </a:solidFill>
                <a:effectLst/>
                <a:latin typeface="맑은 고딕"/>
              </a:rPr>
              <a:t>"</a:t>
            </a:r>
            <a:r>
              <a:rPr lang="ko-KR" altLang="en-US" sz="1600" kern="0" spc="0" dirty="0" smtClean="0">
                <a:solidFill>
                  <a:srgbClr val="2A00FF"/>
                </a:solidFill>
                <a:effectLst/>
                <a:ea typeface="맑은 고딕"/>
              </a:rPr>
              <a:t>이벤트 예제</a:t>
            </a:r>
            <a:r>
              <a:rPr lang="en-US" altLang="ko-KR" sz="1600" kern="0" spc="0" dirty="0" smtClean="0">
                <a:solidFill>
                  <a:srgbClr val="2A00FF"/>
                </a:solidFill>
                <a:effectLst/>
                <a:latin typeface="맑은 고딕"/>
              </a:rPr>
              <a:t>"</a:t>
            </a:r>
            <a:r>
              <a:rPr lang="en-US" altLang="ko-KR" sz="1600" dirty="0">
                <a:solidFill>
                  <a:srgbClr val="000000"/>
                </a:solidFill>
                <a:latin typeface="맑은 고딕"/>
              </a:rPr>
              <a:t>);</a:t>
            </a:r>
            <a:endParaRPr lang="ko-KR" altLang="en-US" sz="1600" dirty="0">
              <a:solidFill>
                <a:srgbClr val="000000"/>
              </a:solidFill>
            </a:endParaRPr>
          </a:p>
          <a:p>
            <a:pPr marL="0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 smtClean="0">
                <a:effectLst/>
              </a:rPr>
              <a:t>		</a:t>
            </a:r>
            <a:r>
              <a:rPr lang="en-US" altLang="ko-KR" sz="1600" spc="0" dirty="0" err="1" smtClean="0">
                <a:effectLst/>
                <a:latin typeface="맑은 고딕"/>
              </a:rPr>
              <a:t>JPanel</a:t>
            </a:r>
            <a:r>
              <a:rPr lang="en-US" altLang="ko-KR" sz="1600" spc="0" dirty="0" smtClean="0">
                <a:effectLst/>
                <a:latin typeface="맑은 고딕"/>
              </a:rPr>
              <a:t> panel = </a:t>
            </a:r>
            <a:r>
              <a:rPr lang="en-US" altLang="ko-KR" sz="1600" b="1" spc="0" dirty="0" smtClean="0">
                <a:solidFill>
                  <a:srgbClr val="7F0055"/>
                </a:solidFill>
                <a:effectLst/>
                <a:latin typeface="맑은 고딕"/>
              </a:rPr>
              <a:t>new</a:t>
            </a:r>
            <a:r>
              <a:rPr lang="en-US" altLang="ko-KR" sz="1600" dirty="0" smtClean="0">
                <a:effectLst/>
                <a:latin typeface="맑은 고딕"/>
              </a:rPr>
              <a:t> </a:t>
            </a:r>
            <a:r>
              <a:rPr lang="en-US" altLang="ko-KR" sz="1600" spc="0" dirty="0" err="1" smtClean="0">
                <a:effectLst/>
                <a:latin typeface="맑은 고딕"/>
              </a:rPr>
              <a:t>JPanel</a:t>
            </a:r>
            <a:r>
              <a:rPr lang="en-US" altLang="ko-KR" sz="1600" spc="0" dirty="0" smtClean="0">
                <a:effectLst/>
                <a:latin typeface="맑은 고딕"/>
              </a:rPr>
              <a:t>();</a:t>
            </a:r>
            <a:r>
              <a:rPr lang="en-US" altLang="ko-KR" sz="1600" dirty="0">
                <a:solidFill>
                  <a:srgbClr val="000000"/>
                </a:solidFill>
              </a:rPr>
              <a:t>		</a:t>
            </a:r>
            <a:endParaRPr lang="en-US" altLang="ko-KR" sz="1600" dirty="0" smtClean="0">
              <a:solidFill>
                <a:srgbClr val="000000"/>
              </a:solidFill>
            </a:endParaRPr>
          </a:p>
          <a:p>
            <a:pPr marL="0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맑은 고딕"/>
              </a:rPr>
              <a:t>	</a:t>
            </a:r>
            <a:r>
              <a:rPr lang="en-US" altLang="ko-KR" sz="1600" kern="0" spc="0" dirty="0" smtClean="0">
                <a:solidFill>
                  <a:srgbClr val="000000"/>
                </a:solidFill>
                <a:effectLst/>
                <a:latin typeface="맑은 고딕"/>
              </a:rPr>
              <a:t>	</a:t>
            </a:r>
            <a:r>
              <a:rPr lang="en-US" altLang="ko-KR" sz="1600" kern="0" spc="0" dirty="0" smtClean="0">
                <a:solidFill>
                  <a:srgbClr val="0000C0"/>
                </a:solidFill>
                <a:effectLst/>
                <a:latin typeface="맑은 고딕"/>
              </a:rPr>
              <a:t>button</a:t>
            </a:r>
            <a:r>
              <a:rPr lang="en-US" altLang="ko-KR" sz="1600" dirty="0" smtClean="0">
                <a:solidFill>
                  <a:srgbClr val="000000"/>
                </a:solidFill>
                <a:latin typeface="맑은 고딕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맑은 고딕"/>
              </a:rPr>
              <a:t>= </a:t>
            </a:r>
            <a:r>
              <a:rPr lang="en-US" altLang="ko-KR" sz="1600" b="1" kern="0" spc="0" dirty="0" smtClean="0">
                <a:solidFill>
                  <a:srgbClr val="7F0055"/>
                </a:solidFill>
                <a:effectLst/>
                <a:latin typeface="맑은 고딕"/>
              </a:rPr>
              <a:t>new</a:t>
            </a:r>
            <a:r>
              <a:rPr lang="en-US" altLang="ko-KR" sz="1600" dirty="0">
                <a:solidFill>
                  <a:srgbClr val="000000"/>
                </a:solidFill>
                <a:latin typeface="맑은 고딕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맑은 고딕"/>
              </a:rPr>
              <a:t>JButton</a:t>
            </a:r>
            <a:r>
              <a:rPr lang="en-US" altLang="ko-KR" sz="1600" dirty="0">
                <a:solidFill>
                  <a:srgbClr val="000000"/>
                </a:solidFill>
                <a:latin typeface="맑은 고딕"/>
              </a:rPr>
              <a:t>(</a:t>
            </a:r>
            <a:r>
              <a:rPr lang="en-US" altLang="ko-KR" sz="1600" kern="0" spc="0" dirty="0" smtClean="0">
                <a:solidFill>
                  <a:srgbClr val="2A00FF"/>
                </a:solidFill>
                <a:effectLst/>
                <a:latin typeface="맑은 고딕"/>
              </a:rPr>
              <a:t>"</a:t>
            </a:r>
            <a:r>
              <a:rPr lang="ko-KR" altLang="en-US" sz="1600" kern="0" spc="0" dirty="0" smtClean="0">
                <a:solidFill>
                  <a:srgbClr val="2A00FF"/>
                </a:solidFill>
                <a:effectLst/>
                <a:ea typeface="맑은 고딕"/>
              </a:rPr>
              <a:t>버튼을 누르시오</a:t>
            </a:r>
            <a:r>
              <a:rPr lang="en-US" altLang="ko-KR" sz="1600" kern="0" spc="0" dirty="0" smtClean="0">
                <a:solidFill>
                  <a:srgbClr val="2A00FF"/>
                </a:solidFill>
                <a:effectLst/>
                <a:latin typeface="맑은 고딕"/>
              </a:rPr>
              <a:t>"</a:t>
            </a:r>
            <a:r>
              <a:rPr lang="en-US" altLang="ko-KR" sz="1600" dirty="0">
                <a:solidFill>
                  <a:srgbClr val="000000"/>
                </a:solidFill>
                <a:latin typeface="맑은 고딕"/>
              </a:rPr>
              <a:t>);</a:t>
            </a:r>
            <a:endParaRPr lang="ko-KR" altLang="en-US" sz="1600" dirty="0">
              <a:solidFill>
                <a:srgbClr val="000000"/>
              </a:solidFill>
            </a:endParaRPr>
          </a:p>
          <a:p>
            <a:pPr marL="0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>
                <a:solidFill>
                  <a:srgbClr val="000000"/>
                </a:solidFill>
              </a:rPr>
              <a:t>		</a:t>
            </a:r>
            <a:r>
              <a:rPr lang="en-US" altLang="ko-KR" sz="1600" kern="0" spc="0" dirty="0" smtClean="0">
                <a:solidFill>
                  <a:srgbClr val="0000C0"/>
                </a:solidFill>
                <a:effectLst/>
                <a:latin typeface="맑은 고딕"/>
              </a:rPr>
              <a:t>label</a:t>
            </a:r>
            <a:r>
              <a:rPr lang="en-US" altLang="ko-KR" sz="1600" dirty="0">
                <a:solidFill>
                  <a:srgbClr val="000000"/>
                </a:solidFill>
                <a:latin typeface="맑은 고딕"/>
              </a:rPr>
              <a:t> = </a:t>
            </a:r>
            <a:r>
              <a:rPr lang="en-US" altLang="ko-KR" sz="1600" b="1" kern="0" spc="0" dirty="0" smtClean="0">
                <a:solidFill>
                  <a:srgbClr val="7F0055"/>
                </a:solidFill>
                <a:effectLst/>
                <a:latin typeface="맑은 고딕"/>
              </a:rPr>
              <a:t>new</a:t>
            </a:r>
            <a:r>
              <a:rPr lang="en-US" altLang="ko-KR" sz="1600" dirty="0">
                <a:solidFill>
                  <a:srgbClr val="000000"/>
                </a:solidFill>
                <a:latin typeface="맑은 고딕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맑은 고딕"/>
              </a:rPr>
              <a:t>JLabel</a:t>
            </a:r>
            <a:r>
              <a:rPr lang="en-US" altLang="ko-KR" sz="1600" dirty="0">
                <a:solidFill>
                  <a:srgbClr val="000000"/>
                </a:solidFill>
                <a:latin typeface="맑은 고딕"/>
              </a:rPr>
              <a:t>(</a:t>
            </a:r>
            <a:r>
              <a:rPr lang="en-US" altLang="ko-KR" sz="1600" kern="0" spc="0" dirty="0" smtClean="0">
                <a:solidFill>
                  <a:srgbClr val="2A00FF"/>
                </a:solidFill>
                <a:effectLst/>
                <a:latin typeface="맑은 고딕"/>
              </a:rPr>
              <a:t>"</a:t>
            </a:r>
            <a:r>
              <a:rPr lang="ko-KR" altLang="en-US" sz="1600" kern="0" spc="0" dirty="0" smtClean="0">
                <a:solidFill>
                  <a:srgbClr val="2A00FF"/>
                </a:solidFill>
                <a:effectLst/>
                <a:ea typeface="맑은 고딕"/>
              </a:rPr>
              <a:t>아직 버튼이 눌려지지 않았습니다</a:t>
            </a:r>
            <a:r>
              <a:rPr lang="en-US" altLang="ko-KR" sz="1600" kern="0" spc="0" dirty="0" smtClean="0">
                <a:solidFill>
                  <a:srgbClr val="2A00FF"/>
                </a:solidFill>
                <a:effectLst/>
                <a:latin typeface="맑은 고딕"/>
              </a:rPr>
              <a:t>"</a:t>
            </a:r>
            <a:r>
              <a:rPr lang="en-US" altLang="ko-KR" sz="1600" dirty="0">
                <a:solidFill>
                  <a:srgbClr val="000000"/>
                </a:solidFill>
                <a:latin typeface="맑은 고딕"/>
              </a:rPr>
              <a:t>);</a:t>
            </a:r>
            <a:endParaRPr lang="ko-KR" altLang="en-US" sz="1600" dirty="0">
              <a:solidFill>
                <a:srgbClr val="000000"/>
              </a:solidFill>
            </a:endParaRPr>
          </a:p>
          <a:p>
            <a:pPr marL="0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>
                <a:solidFill>
                  <a:srgbClr val="000000"/>
                </a:solidFill>
              </a:rPr>
              <a:t>		</a:t>
            </a:r>
            <a:r>
              <a:rPr lang="en-US" altLang="ko-KR" sz="1600" kern="0" spc="0" dirty="0" err="1" smtClean="0">
                <a:solidFill>
                  <a:srgbClr val="0000C0"/>
                </a:solidFill>
                <a:effectLst/>
                <a:latin typeface="맑은 고딕"/>
              </a:rPr>
              <a:t>button</a:t>
            </a:r>
            <a:r>
              <a:rPr lang="en-US" altLang="ko-KR" sz="1600" dirty="0" err="1">
                <a:solidFill>
                  <a:srgbClr val="000000"/>
                </a:solidFill>
                <a:latin typeface="맑은 고딕"/>
              </a:rPr>
              <a:t>.addActionListener</a:t>
            </a:r>
            <a:r>
              <a:rPr lang="en-US" altLang="ko-KR" sz="1600" dirty="0">
                <a:solidFill>
                  <a:srgbClr val="000000"/>
                </a:solidFill>
                <a:latin typeface="맑은 고딕"/>
              </a:rPr>
              <a:t>(</a:t>
            </a:r>
            <a:r>
              <a:rPr lang="en-US" altLang="ko-KR" sz="1600" b="1" kern="0" spc="0" dirty="0" smtClean="0">
                <a:solidFill>
                  <a:srgbClr val="7F0055"/>
                </a:solidFill>
                <a:effectLst/>
                <a:latin typeface="맑은 고딕"/>
              </a:rPr>
              <a:t>new</a:t>
            </a:r>
            <a:r>
              <a:rPr lang="en-US" altLang="ko-KR" sz="1600" dirty="0">
                <a:solidFill>
                  <a:srgbClr val="000000"/>
                </a:solidFill>
                <a:latin typeface="맑은 고딕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맑은 고딕"/>
              </a:rPr>
              <a:t>MyListener</a:t>
            </a:r>
            <a:r>
              <a:rPr lang="en-US" altLang="ko-KR" sz="1600" dirty="0">
                <a:solidFill>
                  <a:srgbClr val="000000"/>
                </a:solidFill>
                <a:latin typeface="맑은 고딕"/>
              </a:rPr>
              <a:t>());</a:t>
            </a:r>
            <a:r>
              <a:rPr lang="en-US" altLang="ko-KR" sz="1600" dirty="0">
                <a:solidFill>
                  <a:srgbClr val="000000"/>
                </a:solidFill>
              </a:rPr>
              <a:t>	</a:t>
            </a:r>
          </a:p>
          <a:p>
            <a:pPr marL="0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>
                <a:solidFill>
                  <a:srgbClr val="000000"/>
                </a:solidFill>
              </a:rPr>
              <a:t>		</a:t>
            </a:r>
            <a:r>
              <a:rPr lang="en-US" altLang="ko-KR" sz="1600" dirty="0" err="1">
                <a:solidFill>
                  <a:srgbClr val="000000"/>
                </a:solidFill>
                <a:latin typeface="맑은 고딕"/>
              </a:rPr>
              <a:t>panel.add</a:t>
            </a:r>
            <a:r>
              <a:rPr lang="en-US" altLang="ko-KR" sz="1600" dirty="0">
                <a:solidFill>
                  <a:srgbClr val="000000"/>
                </a:solidFill>
                <a:latin typeface="맑은 고딕"/>
              </a:rPr>
              <a:t>(</a:t>
            </a:r>
            <a:r>
              <a:rPr lang="en-US" altLang="ko-KR" sz="1600" kern="0" spc="0" dirty="0" smtClean="0">
                <a:solidFill>
                  <a:srgbClr val="0000C0"/>
                </a:solidFill>
                <a:effectLst/>
                <a:latin typeface="맑은 고딕"/>
              </a:rPr>
              <a:t>button</a:t>
            </a:r>
            <a:r>
              <a:rPr lang="en-US" altLang="ko-KR" sz="1600" dirty="0">
                <a:solidFill>
                  <a:srgbClr val="000000"/>
                </a:solidFill>
                <a:latin typeface="맑은 고딕"/>
              </a:rPr>
              <a:t>);</a:t>
            </a:r>
            <a:endParaRPr lang="en-US" altLang="ko-KR" sz="1600" dirty="0">
              <a:solidFill>
                <a:srgbClr val="000000"/>
              </a:solidFill>
            </a:endParaRPr>
          </a:p>
          <a:p>
            <a:pPr marL="0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>
                <a:solidFill>
                  <a:srgbClr val="000000"/>
                </a:solidFill>
              </a:rPr>
              <a:t>		</a:t>
            </a:r>
            <a:r>
              <a:rPr lang="en-US" altLang="ko-KR" sz="1600" dirty="0" err="1">
                <a:solidFill>
                  <a:srgbClr val="000000"/>
                </a:solidFill>
                <a:latin typeface="맑은 고딕"/>
              </a:rPr>
              <a:t>panel.add</a:t>
            </a:r>
            <a:r>
              <a:rPr lang="en-US" altLang="ko-KR" sz="1600" dirty="0">
                <a:solidFill>
                  <a:srgbClr val="000000"/>
                </a:solidFill>
                <a:latin typeface="맑은 고딕"/>
              </a:rPr>
              <a:t>(</a:t>
            </a:r>
            <a:r>
              <a:rPr lang="en-US" altLang="ko-KR" sz="1600" kern="0" spc="0" dirty="0" smtClean="0">
                <a:solidFill>
                  <a:srgbClr val="0000C0"/>
                </a:solidFill>
                <a:effectLst/>
                <a:latin typeface="맑은 고딕"/>
              </a:rPr>
              <a:t>label</a:t>
            </a:r>
            <a:r>
              <a:rPr lang="en-US" altLang="ko-KR" sz="1600" dirty="0">
                <a:solidFill>
                  <a:srgbClr val="000000"/>
                </a:solidFill>
                <a:latin typeface="맑은 고딕"/>
              </a:rPr>
              <a:t>);</a:t>
            </a:r>
            <a:endParaRPr lang="en-US" altLang="ko-KR" sz="1600" dirty="0">
              <a:solidFill>
                <a:srgbClr val="000000"/>
              </a:solidFill>
            </a:endParaRPr>
          </a:p>
          <a:p>
            <a:pPr marL="0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 smtClean="0">
                <a:effectLst/>
              </a:rPr>
              <a:t>		</a:t>
            </a:r>
            <a:r>
              <a:rPr lang="en-US" altLang="ko-KR" sz="1600" b="1" spc="0" dirty="0" err="1" smtClean="0">
                <a:solidFill>
                  <a:srgbClr val="7F0055"/>
                </a:solidFill>
                <a:effectLst/>
                <a:latin typeface="맑은 고딕"/>
              </a:rPr>
              <a:t>this</a:t>
            </a:r>
            <a:r>
              <a:rPr lang="en-US" altLang="ko-KR" sz="1600" spc="0" dirty="0" err="1" smtClean="0">
                <a:effectLst/>
                <a:latin typeface="맑은 고딕"/>
              </a:rPr>
              <a:t>.add</a:t>
            </a:r>
            <a:r>
              <a:rPr lang="en-US" altLang="ko-KR" sz="1600" spc="0" dirty="0" smtClean="0">
                <a:effectLst/>
                <a:latin typeface="맑은 고딕"/>
              </a:rPr>
              <a:t>(panel);</a:t>
            </a:r>
            <a:r>
              <a:rPr lang="en-US" altLang="ko-KR" sz="1600" dirty="0">
                <a:solidFill>
                  <a:srgbClr val="000000"/>
                </a:solidFill>
              </a:rPr>
              <a:t>		</a:t>
            </a:r>
            <a:endParaRPr lang="en-US" altLang="ko-KR" sz="1600" dirty="0" smtClean="0">
              <a:solidFill>
                <a:srgbClr val="000000"/>
              </a:solidFill>
            </a:endParaRPr>
          </a:p>
          <a:p>
            <a:pPr marL="0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b="1" kern="0" spc="0" dirty="0">
                <a:solidFill>
                  <a:srgbClr val="000000"/>
                </a:solidFill>
                <a:effectLst/>
                <a:latin typeface="맑은 고딕"/>
              </a:rPr>
              <a:t>	</a:t>
            </a:r>
            <a:r>
              <a:rPr lang="en-US" altLang="ko-KR" sz="1600" b="1" kern="0" spc="0" dirty="0" smtClean="0">
                <a:solidFill>
                  <a:srgbClr val="000000"/>
                </a:solidFill>
                <a:effectLst/>
                <a:latin typeface="맑은 고딕"/>
              </a:rPr>
              <a:t>	</a:t>
            </a:r>
            <a:r>
              <a:rPr lang="en-US" altLang="ko-KR" sz="1600" b="1" kern="0" spc="0" dirty="0" err="1" smtClean="0">
                <a:solidFill>
                  <a:srgbClr val="7F0055"/>
                </a:solidFill>
                <a:effectLst/>
                <a:latin typeface="맑은 고딕"/>
              </a:rPr>
              <a:t>this</a:t>
            </a:r>
            <a:r>
              <a:rPr lang="en-US" altLang="ko-KR" sz="1600" dirty="0" err="1" smtClean="0">
                <a:solidFill>
                  <a:srgbClr val="000000"/>
                </a:solidFill>
                <a:latin typeface="맑은 고딕"/>
              </a:rPr>
              <a:t>.setVisible</a:t>
            </a:r>
            <a:r>
              <a:rPr lang="en-US" altLang="ko-KR" sz="1600" dirty="0" smtClean="0">
                <a:solidFill>
                  <a:srgbClr val="000000"/>
                </a:solidFill>
                <a:latin typeface="맑은 고딕"/>
              </a:rPr>
              <a:t>(</a:t>
            </a:r>
            <a:r>
              <a:rPr lang="en-US" altLang="ko-KR" sz="1600" b="1" kern="0" spc="0" dirty="0" smtClean="0">
                <a:solidFill>
                  <a:srgbClr val="7F0055"/>
                </a:solidFill>
                <a:effectLst/>
                <a:latin typeface="맑은 고딕"/>
              </a:rPr>
              <a:t>true</a:t>
            </a:r>
            <a:r>
              <a:rPr lang="en-US" altLang="ko-KR" sz="1600" dirty="0">
                <a:solidFill>
                  <a:srgbClr val="000000"/>
                </a:solidFill>
                <a:latin typeface="맑은 고딕"/>
              </a:rPr>
              <a:t>);</a:t>
            </a:r>
            <a:endParaRPr lang="en-US" altLang="ko-KR" sz="1600" dirty="0">
              <a:solidFill>
                <a:srgbClr val="000000"/>
              </a:solidFill>
            </a:endParaRPr>
          </a:p>
          <a:p>
            <a:pPr marL="0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>
                <a:solidFill>
                  <a:srgbClr val="000000"/>
                </a:solidFill>
              </a:rPr>
              <a:t>	</a:t>
            </a:r>
            <a:r>
              <a:rPr lang="en-US" altLang="ko-KR" sz="1600" dirty="0">
                <a:solidFill>
                  <a:srgbClr val="000000"/>
                </a:solidFill>
                <a:latin typeface="맑은 고딕"/>
              </a:rPr>
              <a:t>}</a:t>
            </a:r>
            <a:endParaRPr lang="en-US" altLang="ko-KR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9833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dirty="0" smtClean="0"/>
              <a:t>내부 클래스 방법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33501"/>
            <a:ext cx="8074025" cy="3848100"/>
          </a:xfr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0" indent="0" latinLnBrk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600" dirty="0">
              <a:solidFill>
                <a:srgbClr val="000000"/>
              </a:solidFill>
            </a:endParaRPr>
          </a:p>
          <a:p>
            <a:pPr marL="0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 smtClean="0">
                <a:effectLst/>
              </a:rPr>
              <a:t>	</a:t>
            </a:r>
            <a:r>
              <a:rPr lang="en-US" altLang="ko-KR" sz="1600" b="1" spc="0" dirty="0" smtClean="0">
                <a:solidFill>
                  <a:srgbClr val="7F0055"/>
                </a:solidFill>
                <a:effectLst/>
                <a:latin typeface="맑은 고딕"/>
              </a:rPr>
              <a:t>private</a:t>
            </a:r>
            <a:r>
              <a:rPr lang="en-US" altLang="ko-KR" sz="1600" dirty="0" smtClean="0">
                <a:effectLst/>
                <a:latin typeface="맑은 고딕"/>
              </a:rPr>
              <a:t> </a:t>
            </a:r>
            <a:r>
              <a:rPr lang="en-US" altLang="ko-KR" sz="1600" b="1" spc="0" dirty="0" smtClean="0">
                <a:solidFill>
                  <a:srgbClr val="7F0055"/>
                </a:solidFill>
                <a:effectLst/>
                <a:latin typeface="맑은 고딕"/>
              </a:rPr>
              <a:t>class</a:t>
            </a:r>
            <a:r>
              <a:rPr lang="en-US" altLang="ko-KR" sz="1600" dirty="0" smtClean="0">
                <a:effectLst/>
                <a:latin typeface="맑은 고딕"/>
              </a:rPr>
              <a:t> </a:t>
            </a:r>
            <a:r>
              <a:rPr lang="en-US" altLang="ko-KR" sz="1600" spc="0" dirty="0" err="1" smtClean="0">
                <a:effectLst/>
                <a:latin typeface="맑은 고딕"/>
              </a:rPr>
              <a:t>MyListener</a:t>
            </a:r>
            <a:r>
              <a:rPr lang="en-US" altLang="ko-KR" sz="1600" spc="0" dirty="0" smtClean="0">
                <a:effectLst/>
                <a:latin typeface="맑은 고딕"/>
              </a:rPr>
              <a:t> </a:t>
            </a:r>
            <a:r>
              <a:rPr lang="en-US" altLang="ko-KR" sz="1600" b="1" spc="0" dirty="0" smtClean="0">
                <a:solidFill>
                  <a:srgbClr val="7F0055"/>
                </a:solidFill>
                <a:effectLst/>
                <a:latin typeface="맑은 고딕"/>
              </a:rPr>
              <a:t>implements</a:t>
            </a:r>
            <a:r>
              <a:rPr lang="en-US" altLang="ko-KR" sz="1600" dirty="0" smtClean="0">
                <a:effectLst/>
                <a:latin typeface="맑은 고딕"/>
              </a:rPr>
              <a:t> </a:t>
            </a:r>
            <a:r>
              <a:rPr lang="en-US" altLang="ko-KR" sz="1600" spc="0" dirty="0" err="1" smtClean="0">
                <a:effectLst/>
                <a:latin typeface="맑은 고딕"/>
              </a:rPr>
              <a:t>ActionListener</a:t>
            </a:r>
            <a:r>
              <a:rPr lang="en-US" altLang="ko-KR" sz="1600" spc="0" dirty="0" smtClean="0">
                <a:effectLst/>
                <a:latin typeface="맑은 고딕"/>
              </a:rPr>
              <a:t> {</a:t>
            </a:r>
            <a:r>
              <a:rPr lang="en-US" altLang="ko-KR" sz="1600" dirty="0">
                <a:solidFill>
                  <a:srgbClr val="000000"/>
                </a:solidFill>
              </a:rPr>
              <a:t>		</a:t>
            </a:r>
            <a:r>
              <a:rPr lang="en-US" altLang="ko-KR" sz="1600" dirty="0" smtClean="0">
                <a:solidFill>
                  <a:srgbClr val="000000"/>
                </a:solidFill>
              </a:rPr>
              <a:t>		</a:t>
            </a:r>
            <a:r>
              <a:rPr lang="en-US" altLang="ko-KR" sz="1600" b="1" kern="0" spc="0" dirty="0" smtClean="0">
                <a:solidFill>
                  <a:srgbClr val="7F0055"/>
                </a:solidFill>
                <a:effectLst/>
                <a:latin typeface="맑은 고딕"/>
              </a:rPr>
              <a:t>public</a:t>
            </a:r>
            <a:r>
              <a:rPr lang="en-US" altLang="ko-KR" sz="1600" dirty="0" smtClean="0">
                <a:solidFill>
                  <a:srgbClr val="000000"/>
                </a:solidFill>
                <a:latin typeface="맑은 고딕"/>
              </a:rPr>
              <a:t> </a:t>
            </a:r>
            <a:r>
              <a:rPr lang="en-US" altLang="ko-KR" sz="1600" b="1" kern="0" spc="0" dirty="0" smtClean="0">
                <a:solidFill>
                  <a:srgbClr val="7F0055"/>
                </a:solidFill>
                <a:effectLst/>
                <a:latin typeface="맑은 고딕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맑은 고딕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맑은 고딕"/>
              </a:rPr>
              <a:t>actionPerformed</a:t>
            </a:r>
            <a:r>
              <a:rPr lang="en-US" altLang="ko-KR" sz="1600" dirty="0">
                <a:solidFill>
                  <a:srgbClr val="000000"/>
                </a:solidFill>
                <a:latin typeface="맑은 고딕"/>
              </a:rPr>
              <a:t>(</a:t>
            </a:r>
            <a:r>
              <a:rPr lang="en-US" altLang="ko-KR" sz="1600" dirty="0" err="1">
                <a:solidFill>
                  <a:srgbClr val="000000"/>
                </a:solidFill>
                <a:latin typeface="맑은 고딕"/>
              </a:rPr>
              <a:t>ActionEvent</a:t>
            </a:r>
            <a:r>
              <a:rPr lang="en-US" altLang="ko-KR" sz="1600" dirty="0">
                <a:solidFill>
                  <a:srgbClr val="000000"/>
                </a:solidFill>
                <a:latin typeface="맑은 고딕"/>
              </a:rPr>
              <a:t> e) {</a:t>
            </a:r>
            <a:endParaRPr lang="en-US" altLang="ko-KR" sz="1600" dirty="0">
              <a:solidFill>
                <a:srgbClr val="000000"/>
              </a:solidFill>
            </a:endParaRPr>
          </a:p>
          <a:p>
            <a:pPr marL="0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>
                <a:solidFill>
                  <a:srgbClr val="000000"/>
                </a:solidFill>
              </a:rPr>
              <a:t>			</a:t>
            </a:r>
            <a:r>
              <a:rPr lang="en-US" altLang="ko-KR" sz="1600" b="1" kern="0" spc="0" dirty="0" smtClean="0">
                <a:solidFill>
                  <a:srgbClr val="7F0055"/>
                </a:solidFill>
                <a:effectLst/>
                <a:latin typeface="맑은 고딕"/>
              </a:rPr>
              <a:t>if</a:t>
            </a:r>
            <a:r>
              <a:rPr lang="en-US" altLang="ko-KR" sz="1600" dirty="0">
                <a:solidFill>
                  <a:srgbClr val="000000"/>
                </a:solidFill>
                <a:latin typeface="맑은 고딕"/>
              </a:rPr>
              <a:t> (</a:t>
            </a:r>
            <a:r>
              <a:rPr lang="en-US" altLang="ko-KR" sz="1600" dirty="0" err="1">
                <a:solidFill>
                  <a:srgbClr val="000000"/>
                </a:solidFill>
                <a:latin typeface="맑은 고딕"/>
              </a:rPr>
              <a:t>e.getSource</a:t>
            </a:r>
            <a:r>
              <a:rPr lang="en-US" altLang="ko-KR" sz="1600" dirty="0">
                <a:solidFill>
                  <a:srgbClr val="000000"/>
                </a:solidFill>
                <a:latin typeface="맑은 고딕"/>
              </a:rPr>
              <a:t>() == </a:t>
            </a:r>
            <a:r>
              <a:rPr lang="en-US" altLang="ko-KR" sz="1600" kern="0" spc="0" dirty="0" smtClean="0">
                <a:solidFill>
                  <a:srgbClr val="0000C0"/>
                </a:solidFill>
                <a:effectLst/>
                <a:latin typeface="맑은 고딕"/>
              </a:rPr>
              <a:t>button</a:t>
            </a:r>
            <a:r>
              <a:rPr lang="en-US" altLang="ko-KR" sz="1600" dirty="0">
                <a:solidFill>
                  <a:srgbClr val="000000"/>
                </a:solidFill>
                <a:latin typeface="맑은 고딕"/>
              </a:rPr>
              <a:t>) {</a:t>
            </a:r>
            <a:endParaRPr lang="en-US" altLang="ko-KR" sz="1600" dirty="0">
              <a:solidFill>
                <a:srgbClr val="000000"/>
              </a:solidFill>
            </a:endParaRPr>
          </a:p>
          <a:p>
            <a:pPr marL="0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>
                <a:solidFill>
                  <a:srgbClr val="000000"/>
                </a:solidFill>
              </a:rPr>
              <a:t>				</a:t>
            </a:r>
            <a:r>
              <a:rPr lang="en-US" altLang="ko-KR" sz="1600" kern="0" spc="0" dirty="0" err="1" smtClean="0">
                <a:solidFill>
                  <a:srgbClr val="0000C0"/>
                </a:solidFill>
                <a:effectLst/>
                <a:latin typeface="맑은 고딕"/>
              </a:rPr>
              <a:t>label</a:t>
            </a:r>
            <a:r>
              <a:rPr lang="en-US" altLang="ko-KR" sz="1600" dirty="0" err="1">
                <a:solidFill>
                  <a:srgbClr val="000000"/>
                </a:solidFill>
                <a:latin typeface="맑은 고딕"/>
              </a:rPr>
              <a:t>.setText</a:t>
            </a:r>
            <a:r>
              <a:rPr lang="en-US" altLang="ko-KR" sz="1600" dirty="0">
                <a:solidFill>
                  <a:srgbClr val="000000"/>
                </a:solidFill>
                <a:latin typeface="맑은 고딕"/>
              </a:rPr>
              <a:t>(</a:t>
            </a:r>
            <a:r>
              <a:rPr lang="en-US" altLang="ko-KR" sz="1600" kern="0" spc="0" dirty="0" smtClean="0">
                <a:solidFill>
                  <a:srgbClr val="2A00FF"/>
                </a:solidFill>
                <a:effectLst/>
                <a:latin typeface="맑은 고딕"/>
              </a:rPr>
              <a:t>"</a:t>
            </a:r>
            <a:r>
              <a:rPr lang="ko-KR" altLang="en-US" sz="1600" kern="0" spc="0" dirty="0" smtClean="0">
                <a:solidFill>
                  <a:srgbClr val="2A00FF"/>
                </a:solidFill>
                <a:effectLst/>
                <a:ea typeface="맑은 고딕"/>
              </a:rPr>
              <a:t>마침내 버튼이 눌려졌습니다</a:t>
            </a:r>
            <a:r>
              <a:rPr lang="en-US" altLang="ko-KR" sz="1600" kern="0" spc="0" dirty="0" smtClean="0">
                <a:solidFill>
                  <a:srgbClr val="2A00FF"/>
                </a:solidFill>
                <a:effectLst/>
                <a:latin typeface="맑은 고딕"/>
              </a:rPr>
              <a:t>."</a:t>
            </a:r>
            <a:r>
              <a:rPr lang="en-US" altLang="ko-KR" sz="1600" dirty="0">
                <a:solidFill>
                  <a:srgbClr val="000000"/>
                </a:solidFill>
                <a:latin typeface="맑은 고딕"/>
              </a:rPr>
              <a:t>);</a:t>
            </a:r>
            <a:endParaRPr lang="ko-KR" altLang="en-US" sz="1600" dirty="0">
              <a:solidFill>
                <a:srgbClr val="000000"/>
              </a:solidFill>
            </a:endParaRPr>
          </a:p>
          <a:p>
            <a:pPr marL="0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>
                <a:solidFill>
                  <a:srgbClr val="000000"/>
                </a:solidFill>
              </a:rPr>
              <a:t>			</a:t>
            </a:r>
            <a:r>
              <a:rPr lang="en-US" altLang="ko-KR" sz="1600" dirty="0">
                <a:solidFill>
                  <a:srgbClr val="000000"/>
                </a:solidFill>
                <a:latin typeface="맑은 고딕"/>
              </a:rPr>
              <a:t>}</a:t>
            </a:r>
            <a:endParaRPr lang="ko-KR" altLang="en-US" sz="1600" dirty="0">
              <a:solidFill>
                <a:srgbClr val="000000"/>
              </a:solidFill>
            </a:endParaRPr>
          </a:p>
          <a:p>
            <a:pPr marL="0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>
                <a:solidFill>
                  <a:srgbClr val="000000"/>
                </a:solidFill>
              </a:rPr>
              <a:t>		</a:t>
            </a:r>
            <a:r>
              <a:rPr lang="en-US" altLang="ko-KR" sz="1600" dirty="0">
                <a:solidFill>
                  <a:srgbClr val="000000"/>
                </a:solidFill>
                <a:latin typeface="맑은 고딕"/>
              </a:rPr>
              <a:t>}</a:t>
            </a:r>
            <a:endParaRPr lang="ko-KR" altLang="en-US" sz="1600" dirty="0">
              <a:solidFill>
                <a:srgbClr val="000000"/>
              </a:solidFill>
            </a:endParaRPr>
          </a:p>
          <a:p>
            <a:pPr marL="0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>
                <a:solidFill>
                  <a:srgbClr val="000000"/>
                </a:solidFill>
              </a:rPr>
              <a:t>	</a:t>
            </a:r>
            <a:r>
              <a:rPr lang="en-US" altLang="ko-KR" sz="1600" dirty="0">
                <a:solidFill>
                  <a:srgbClr val="000000"/>
                </a:solidFill>
                <a:latin typeface="맑은 고딕"/>
              </a:rPr>
              <a:t>}</a:t>
            </a:r>
            <a:endParaRPr lang="ko-KR" altLang="en-US" sz="1600" dirty="0">
              <a:solidFill>
                <a:srgbClr val="000000"/>
              </a:solidFill>
            </a:endParaRPr>
          </a:p>
          <a:p>
            <a:pPr marL="0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spc="0" dirty="0" smtClean="0">
                <a:effectLst/>
                <a:latin typeface="맑은 고딕"/>
              </a:rPr>
              <a:t>}</a:t>
            </a:r>
          </a:p>
          <a:p>
            <a:pPr marL="0" indent="0" latinLnBrk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600" b="1" kern="0" dirty="0">
              <a:solidFill>
                <a:srgbClr val="7F0055"/>
              </a:solidFill>
              <a:latin typeface="맑은 고딕"/>
            </a:endParaRPr>
          </a:p>
          <a:p>
            <a:pPr marL="0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b="1" kern="0" spc="0" dirty="0" smtClean="0">
                <a:solidFill>
                  <a:srgbClr val="7F0055"/>
                </a:solidFill>
                <a:effectLst/>
                <a:latin typeface="맑은 고딕"/>
              </a:rPr>
              <a:t>public</a:t>
            </a:r>
            <a:r>
              <a:rPr lang="en-US" altLang="ko-KR" sz="1600" dirty="0" smtClean="0">
                <a:solidFill>
                  <a:srgbClr val="000000"/>
                </a:solidFill>
                <a:latin typeface="맑은 고딕"/>
              </a:rPr>
              <a:t> </a:t>
            </a:r>
            <a:r>
              <a:rPr lang="en-US" altLang="ko-KR" sz="1600" b="1" kern="0" spc="0" dirty="0" smtClean="0">
                <a:solidFill>
                  <a:srgbClr val="7F0055"/>
                </a:solidFill>
                <a:effectLst/>
                <a:latin typeface="맑은 고딕"/>
              </a:rPr>
              <a:t>class</a:t>
            </a:r>
            <a:r>
              <a:rPr lang="en-US" altLang="ko-KR" sz="1600" dirty="0">
                <a:solidFill>
                  <a:srgbClr val="000000"/>
                </a:solidFill>
                <a:latin typeface="맑은 고딕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맑은 고딕"/>
              </a:rPr>
              <a:t>ActionEventTest</a:t>
            </a:r>
            <a:r>
              <a:rPr lang="en-US" altLang="ko-KR" sz="1600" dirty="0">
                <a:solidFill>
                  <a:srgbClr val="000000"/>
                </a:solidFill>
                <a:latin typeface="맑은 고딕"/>
              </a:rPr>
              <a:t> {</a:t>
            </a:r>
            <a:endParaRPr lang="en-US" altLang="ko-KR" sz="1600" dirty="0">
              <a:solidFill>
                <a:srgbClr val="000000"/>
              </a:solidFill>
            </a:endParaRPr>
          </a:p>
          <a:p>
            <a:pPr marL="0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>
                <a:solidFill>
                  <a:srgbClr val="000000"/>
                </a:solidFill>
              </a:rPr>
              <a:t>	</a:t>
            </a:r>
            <a:r>
              <a:rPr lang="en-US" altLang="ko-KR" sz="1600" b="1" kern="0" spc="0" dirty="0" smtClean="0">
                <a:solidFill>
                  <a:srgbClr val="7F0055"/>
                </a:solidFill>
                <a:effectLst/>
                <a:latin typeface="맑은 고딕"/>
              </a:rPr>
              <a:t>public</a:t>
            </a:r>
            <a:r>
              <a:rPr lang="en-US" altLang="ko-KR" sz="1600" dirty="0">
                <a:solidFill>
                  <a:srgbClr val="000000"/>
                </a:solidFill>
                <a:latin typeface="맑은 고딕"/>
              </a:rPr>
              <a:t> </a:t>
            </a:r>
            <a:r>
              <a:rPr lang="en-US" altLang="ko-KR" sz="1600" b="1" kern="0" spc="0" dirty="0" smtClean="0">
                <a:solidFill>
                  <a:srgbClr val="7F0055"/>
                </a:solidFill>
                <a:effectLst/>
                <a:latin typeface="맑은 고딕"/>
              </a:rPr>
              <a:t>static</a:t>
            </a:r>
            <a:r>
              <a:rPr lang="en-US" altLang="ko-KR" sz="1600" dirty="0">
                <a:solidFill>
                  <a:srgbClr val="000000"/>
                </a:solidFill>
                <a:latin typeface="맑은 고딕"/>
              </a:rPr>
              <a:t> </a:t>
            </a:r>
            <a:r>
              <a:rPr lang="en-US" altLang="ko-KR" sz="1600" b="1" kern="0" spc="0" dirty="0" smtClean="0">
                <a:solidFill>
                  <a:srgbClr val="7F0055"/>
                </a:solidFill>
                <a:effectLst/>
                <a:latin typeface="맑은 고딕"/>
              </a:rPr>
              <a:t>void </a:t>
            </a:r>
            <a:r>
              <a:rPr lang="en-US" altLang="ko-KR" sz="1600" dirty="0">
                <a:solidFill>
                  <a:srgbClr val="000000"/>
                </a:solidFill>
                <a:latin typeface="맑은 고딕"/>
              </a:rPr>
              <a:t>main(String[] </a:t>
            </a:r>
            <a:r>
              <a:rPr lang="en-US" altLang="ko-KR" sz="1600" dirty="0" err="1">
                <a:solidFill>
                  <a:srgbClr val="000000"/>
                </a:solidFill>
                <a:latin typeface="맑은 고딕"/>
              </a:rPr>
              <a:t>args</a:t>
            </a:r>
            <a:r>
              <a:rPr lang="en-US" altLang="ko-KR" sz="1600" dirty="0">
                <a:solidFill>
                  <a:srgbClr val="000000"/>
                </a:solidFill>
                <a:latin typeface="맑은 고딕"/>
              </a:rPr>
              <a:t>) {</a:t>
            </a:r>
            <a:endParaRPr lang="en-US" altLang="ko-KR" sz="1600" dirty="0">
              <a:solidFill>
                <a:srgbClr val="000000"/>
              </a:solidFill>
            </a:endParaRPr>
          </a:p>
          <a:p>
            <a:pPr marL="0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>
                <a:solidFill>
                  <a:srgbClr val="000000"/>
                </a:solidFill>
              </a:rPr>
              <a:t>		</a:t>
            </a:r>
            <a:r>
              <a:rPr lang="en-US" altLang="ko-KR" sz="1600" dirty="0" err="1">
                <a:solidFill>
                  <a:srgbClr val="000000"/>
                </a:solidFill>
                <a:latin typeface="맑은 고딕"/>
              </a:rPr>
              <a:t>MyFrame</a:t>
            </a:r>
            <a:r>
              <a:rPr lang="en-US" altLang="ko-KR" sz="1600" dirty="0">
                <a:solidFill>
                  <a:srgbClr val="000000"/>
                </a:solidFill>
                <a:latin typeface="맑은 고딕"/>
              </a:rPr>
              <a:t> </a:t>
            </a:r>
            <a:r>
              <a:rPr lang="en-US" altLang="ko-KR" sz="1600" u="sng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맑은 고딕"/>
              </a:rPr>
              <a:t>t</a:t>
            </a:r>
            <a:r>
              <a:rPr lang="en-US" altLang="ko-KR" sz="1600" dirty="0">
                <a:solidFill>
                  <a:srgbClr val="000000"/>
                </a:solidFill>
                <a:latin typeface="맑은 고딕"/>
              </a:rPr>
              <a:t> = </a:t>
            </a:r>
            <a:r>
              <a:rPr lang="en-US" altLang="ko-KR" sz="1600" b="1" kern="0" spc="0" dirty="0" smtClean="0">
                <a:solidFill>
                  <a:srgbClr val="7F0055"/>
                </a:solidFill>
                <a:effectLst/>
                <a:latin typeface="맑은 고딕"/>
              </a:rPr>
              <a:t>new</a:t>
            </a:r>
            <a:r>
              <a:rPr lang="en-US" altLang="ko-KR" sz="1600" dirty="0">
                <a:solidFill>
                  <a:srgbClr val="000000"/>
                </a:solidFill>
                <a:latin typeface="맑은 고딕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맑은 고딕"/>
              </a:rPr>
              <a:t>MyFrame</a:t>
            </a:r>
            <a:r>
              <a:rPr lang="en-US" altLang="ko-KR" sz="1600" dirty="0">
                <a:solidFill>
                  <a:srgbClr val="000000"/>
                </a:solidFill>
                <a:latin typeface="맑은 고딕"/>
              </a:rPr>
              <a:t>();</a:t>
            </a:r>
            <a:endParaRPr lang="en-US" altLang="ko-KR" sz="1600" dirty="0">
              <a:solidFill>
                <a:srgbClr val="000000"/>
              </a:solidFill>
            </a:endParaRPr>
          </a:p>
          <a:p>
            <a:pPr marL="0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>
                <a:solidFill>
                  <a:srgbClr val="000000"/>
                </a:solidFill>
              </a:rPr>
              <a:t>	</a:t>
            </a:r>
            <a:r>
              <a:rPr lang="en-US" altLang="ko-KR" sz="1600" dirty="0">
                <a:solidFill>
                  <a:srgbClr val="000000"/>
                </a:solidFill>
                <a:latin typeface="맑은 고딕"/>
              </a:rPr>
              <a:t>}</a:t>
            </a:r>
            <a:endParaRPr lang="en-US" altLang="ko-KR" sz="1600" dirty="0">
              <a:solidFill>
                <a:srgbClr val="000000"/>
              </a:solidFill>
            </a:endParaRPr>
          </a:p>
          <a:p>
            <a:pPr marL="0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>
                <a:solidFill>
                  <a:srgbClr val="000000"/>
                </a:solidFill>
                <a:latin typeface="맑은 고딕"/>
              </a:rPr>
              <a:t>}</a:t>
            </a:r>
            <a:endParaRPr lang="en-US" altLang="ko-KR" sz="1600" dirty="0">
              <a:solidFill>
                <a:srgbClr val="000000"/>
              </a:solidFill>
            </a:endParaRPr>
          </a:p>
        </p:txBody>
      </p:sp>
      <p:sp>
        <p:nvSpPr>
          <p:cNvPr id="13317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3319" name="AutoShape 16"/>
          <p:cNvSpPr>
            <a:spLocks/>
          </p:cNvSpPr>
          <p:nvPr/>
        </p:nvSpPr>
        <p:spPr bwMode="auto">
          <a:xfrm>
            <a:off x="6810375" y="4268788"/>
            <a:ext cx="1808692" cy="878946"/>
          </a:xfrm>
          <a:prstGeom prst="accentBorderCallout2">
            <a:avLst>
              <a:gd name="adj1" fmla="val 37500"/>
              <a:gd name="adj2" fmla="val -5000"/>
              <a:gd name="adj3" fmla="val 37500"/>
              <a:gd name="adj4" fmla="val -54690"/>
              <a:gd name="adj5" fmla="val -181992"/>
              <a:gd name="adj6" fmla="val -84822"/>
            </a:avLst>
          </a:prstGeom>
          <a:solidFill>
            <a:srgbClr val="CCFFCC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ko-KR" altLang="en-US" sz="1600" dirty="0">
                <a:solidFill>
                  <a:schemeClr val="tx2"/>
                </a:solidFill>
                <a:latin typeface="HY센스L" pitchFamily="18" charset="-127"/>
                <a:ea typeface="HY센스L" pitchFamily="18" charset="-127"/>
              </a:rPr>
              <a:t>내부 </a:t>
            </a:r>
            <a:r>
              <a:rPr lang="ko-KR" altLang="en-US" sz="1600" dirty="0" smtClean="0">
                <a:solidFill>
                  <a:schemeClr val="tx2"/>
                </a:solidFill>
                <a:latin typeface="HY센스L" pitchFamily="18" charset="-127"/>
                <a:ea typeface="HY센스L" pitchFamily="18" charset="-127"/>
              </a:rPr>
              <a:t>클래스</a:t>
            </a:r>
            <a:endParaRPr lang="en-US" altLang="ko-KR" sz="1600" dirty="0" smtClean="0">
              <a:solidFill>
                <a:schemeClr val="tx2"/>
              </a:solidFill>
              <a:latin typeface="HY센스L" pitchFamily="18" charset="-127"/>
              <a:ea typeface="HY센스L" pitchFamily="18" charset="-127"/>
            </a:endParaRPr>
          </a:p>
          <a:p>
            <a:pPr algn="ctr"/>
            <a:r>
              <a:rPr lang="en-US" altLang="ko-KR" sz="1600" dirty="0" smtClean="0">
                <a:solidFill>
                  <a:schemeClr val="tx2"/>
                </a:solidFill>
                <a:latin typeface="HY센스L" pitchFamily="18" charset="-127"/>
                <a:ea typeface="HY센스L" pitchFamily="18" charset="-127"/>
              </a:rPr>
              <a:t>label</a:t>
            </a:r>
            <a:r>
              <a:rPr lang="ko-KR" altLang="en-US" sz="1600" dirty="0" smtClean="0">
                <a:solidFill>
                  <a:schemeClr val="tx2"/>
                </a:solidFill>
                <a:latin typeface="HY센스L" pitchFamily="18" charset="-127"/>
                <a:ea typeface="HY센스L" pitchFamily="18" charset="-127"/>
              </a:rPr>
              <a:t> 에 접근할 수 있다</a:t>
            </a:r>
            <a:r>
              <a:rPr lang="en-US" altLang="ko-KR" sz="1600" dirty="0" smtClean="0">
                <a:solidFill>
                  <a:schemeClr val="tx2"/>
                </a:solidFill>
                <a:latin typeface="HY센스L" pitchFamily="18" charset="-127"/>
                <a:ea typeface="HY센스L" pitchFamily="18" charset="-127"/>
              </a:rPr>
              <a:t>.</a:t>
            </a:r>
            <a:endParaRPr lang="ko-KR" altLang="en-US" sz="1600" dirty="0">
              <a:solidFill>
                <a:schemeClr val="tx2"/>
              </a:solidFill>
              <a:latin typeface="HY센스L" pitchFamily="18" charset="-127"/>
              <a:ea typeface="HY센스L" pitchFamily="18" charset="-127"/>
            </a:endParaRPr>
          </a:p>
        </p:txBody>
      </p:sp>
      <p:sp>
        <p:nvSpPr>
          <p:cNvPr id="15" name="모서리가 둥근 직사각형 14"/>
          <p:cNvSpPr/>
          <p:nvPr/>
        </p:nvSpPr>
        <p:spPr bwMode="auto">
          <a:xfrm>
            <a:off x="1504949" y="1557867"/>
            <a:ext cx="7198784" cy="1778000"/>
          </a:xfrm>
          <a:prstGeom prst="roundRect">
            <a:avLst/>
          </a:prstGeom>
          <a:solidFill>
            <a:srgbClr val="00B050">
              <a:alpha val="1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5562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dirty="0" smtClean="0"/>
              <a:t>내부 클래스 방법 </a:t>
            </a:r>
          </a:p>
        </p:txBody>
      </p:sp>
      <p:sp>
        <p:nvSpPr>
          <p:cNvPr id="13317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64514" name="_x216569264" descr="EMB000017045cc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266" y="1634065"/>
            <a:ext cx="3213101" cy="2142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513" name="_x215342808" descr="EMB000017045cd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199" y="1634064"/>
            <a:ext cx="3213101" cy="2142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오른쪽 화살표 3"/>
          <p:cNvSpPr/>
          <p:nvPr/>
        </p:nvSpPr>
        <p:spPr bwMode="auto">
          <a:xfrm>
            <a:off x="4368800" y="2455333"/>
            <a:ext cx="279399" cy="4064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6348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200" dirty="0" err="1" smtClean="0"/>
              <a:t>MyFrame</a:t>
            </a:r>
            <a:r>
              <a:rPr lang="ko-KR" altLang="en-US" sz="3200" dirty="0" smtClean="0"/>
              <a:t>에서 이벤트도 처리하는 방법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더 많이 사용되는 방법은 </a:t>
            </a:r>
            <a:r>
              <a:rPr lang="en-US" altLang="ko-KR" smtClean="0"/>
              <a:t>MyFrame </a:t>
            </a:r>
            <a:r>
              <a:rPr lang="ko-KR" altLang="en-US" smtClean="0"/>
              <a:t>클래스가 </a:t>
            </a:r>
            <a:r>
              <a:rPr lang="en-US" altLang="ko-KR" smtClean="0"/>
              <a:t>JFrame</a:t>
            </a:r>
            <a:r>
              <a:rPr lang="ko-KR" altLang="en-US" smtClean="0"/>
              <a:t>을 상속받으면서 동시에 </a:t>
            </a:r>
            <a:r>
              <a:rPr lang="en-US" altLang="ko-KR" smtClean="0"/>
              <a:t>ActionListener </a:t>
            </a:r>
            <a:r>
              <a:rPr lang="ko-KR" altLang="en-US" smtClean="0"/>
              <a:t>인터페이스도 구현하는 경우이다</a:t>
            </a:r>
            <a:r>
              <a:rPr lang="en-US" altLang="ko-KR" smtClean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628582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/>
              <a:t>(3) </a:t>
            </a:r>
            <a:r>
              <a:rPr lang="en-US" altLang="ko-KR" dirty="0" err="1" smtClean="0"/>
              <a:t>MyFrame</a:t>
            </a:r>
            <a:r>
              <a:rPr lang="ko-KR" altLang="en-US" dirty="0" smtClean="0"/>
              <a:t>이 이벤트도 처리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33500"/>
            <a:ext cx="8074025" cy="4339167"/>
          </a:xfr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>
            <a:normAutofit lnSpcReduction="10000"/>
          </a:bodyPr>
          <a:lstStyle/>
          <a:p>
            <a:pPr marL="0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b="1" kern="0" spc="0" dirty="0" smtClean="0">
                <a:solidFill>
                  <a:srgbClr val="7F0055"/>
                </a:solidFill>
                <a:effectLst/>
                <a:latin typeface="맑은 고딕"/>
              </a:rPr>
              <a:t>...</a:t>
            </a:r>
            <a:endParaRPr lang="en-US" altLang="ko-KR" sz="1600" dirty="0">
              <a:solidFill>
                <a:srgbClr val="000000"/>
              </a:solidFill>
            </a:endParaRPr>
          </a:p>
          <a:p>
            <a:pPr marL="0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b="1" kern="0" spc="0" dirty="0" smtClean="0">
                <a:solidFill>
                  <a:srgbClr val="7F0055"/>
                </a:solidFill>
                <a:effectLst/>
                <a:latin typeface="맑은 고딕"/>
              </a:rPr>
              <a:t>class</a:t>
            </a:r>
            <a:r>
              <a:rPr lang="en-US" altLang="ko-KR" sz="1600" dirty="0">
                <a:solidFill>
                  <a:srgbClr val="000000"/>
                </a:solidFill>
                <a:latin typeface="맑은 고딕"/>
              </a:rPr>
              <a:t> </a:t>
            </a:r>
            <a:r>
              <a:rPr lang="en-US" altLang="ko-KR" sz="1600" u="sng" dirty="0" err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맑은 고딕"/>
              </a:rPr>
              <a:t>MyFrame</a:t>
            </a:r>
            <a:r>
              <a:rPr lang="en-US" altLang="ko-KR" sz="1600" dirty="0">
                <a:solidFill>
                  <a:srgbClr val="000000"/>
                </a:solidFill>
                <a:latin typeface="맑은 고딕"/>
              </a:rPr>
              <a:t> </a:t>
            </a:r>
            <a:r>
              <a:rPr lang="en-US" altLang="ko-KR" sz="1600" b="1" kern="0" spc="0" dirty="0" smtClean="0">
                <a:solidFill>
                  <a:srgbClr val="7F0055"/>
                </a:solidFill>
                <a:effectLst/>
                <a:latin typeface="맑은 고딕"/>
              </a:rPr>
              <a:t>extends</a:t>
            </a:r>
            <a:r>
              <a:rPr lang="en-US" altLang="ko-KR" sz="1600" dirty="0">
                <a:solidFill>
                  <a:srgbClr val="000000"/>
                </a:solidFill>
                <a:latin typeface="맑은 고딕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맑은 고딕"/>
              </a:rPr>
              <a:t>JFrame</a:t>
            </a:r>
            <a:r>
              <a:rPr lang="en-US" altLang="ko-KR" sz="1600" dirty="0">
                <a:solidFill>
                  <a:srgbClr val="000000"/>
                </a:solidFill>
                <a:latin typeface="맑은 고딕"/>
              </a:rPr>
              <a:t> </a:t>
            </a:r>
            <a:r>
              <a:rPr lang="en-US" altLang="ko-KR" sz="1600" b="1" kern="0" spc="0" dirty="0" smtClean="0">
                <a:solidFill>
                  <a:srgbClr val="7F0055"/>
                </a:solidFill>
                <a:effectLst/>
                <a:latin typeface="맑은 고딕"/>
              </a:rPr>
              <a:t>implements</a:t>
            </a:r>
            <a:r>
              <a:rPr lang="en-US" altLang="ko-KR" sz="1600" dirty="0">
                <a:solidFill>
                  <a:srgbClr val="000000"/>
                </a:solidFill>
                <a:latin typeface="맑은 고딕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맑은 고딕"/>
              </a:rPr>
              <a:t>ActionListener</a:t>
            </a:r>
            <a:r>
              <a:rPr lang="en-US" altLang="ko-KR" sz="1600" dirty="0">
                <a:solidFill>
                  <a:srgbClr val="000000"/>
                </a:solidFill>
                <a:latin typeface="맑은 고딕"/>
              </a:rPr>
              <a:t> {</a:t>
            </a:r>
            <a:endParaRPr lang="en-US" altLang="ko-KR" sz="1600" dirty="0">
              <a:solidFill>
                <a:srgbClr val="000000"/>
              </a:solidFill>
            </a:endParaRPr>
          </a:p>
          <a:p>
            <a:pPr marL="0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>
                <a:solidFill>
                  <a:srgbClr val="000000"/>
                </a:solidFill>
              </a:rPr>
              <a:t>	</a:t>
            </a:r>
            <a:r>
              <a:rPr lang="en-US" altLang="ko-KR" sz="1600" dirty="0">
                <a:solidFill>
                  <a:srgbClr val="000000"/>
                </a:solidFill>
                <a:latin typeface="맑은 고딕"/>
              </a:rPr>
              <a:t>...</a:t>
            </a:r>
            <a:endParaRPr lang="en-US" altLang="ko-KR" sz="1600" dirty="0">
              <a:solidFill>
                <a:srgbClr val="000000"/>
              </a:solidFill>
            </a:endParaRPr>
          </a:p>
          <a:p>
            <a:pPr marL="0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>
                <a:solidFill>
                  <a:srgbClr val="000000"/>
                </a:solidFill>
              </a:rPr>
              <a:t>	</a:t>
            </a:r>
            <a:r>
              <a:rPr lang="en-US" altLang="ko-KR" sz="1600" b="1" kern="0" spc="0" dirty="0" smtClean="0">
                <a:solidFill>
                  <a:srgbClr val="7F0055"/>
                </a:solidFill>
                <a:effectLst/>
                <a:latin typeface="맑은 고딕"/>
              </a:rPr>
              <a:t>public</a:t>
            </a:r>
            <a:r>
              <a:rPr lang="en-US" altLang="ko-KR" sz="1600" dirty="0">
                <a:solidFill>
                  <a:srgbClr val="000000"/>
                </a:solidFill>
                <a:latin typeface="맑은 고딕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맑은 고딕"/>
              </a:rPr>
              <a:t>MyFrame</a:t>
            </a:r>
            <a:r>
              <a:rPr lang="en-US" altLang="ko-KR" sz="1600" dirty="0">
                <a:solidFill>
                  <a:srgbClr val="000000"/>
                </a:solidFill>
                <a:latin typeface="맑은 고딕"/>
              </a:rPr>
              <a:t>() {</a:t>
            </a:r>
            <a:endParaRPr lang="en-US" altLang="ko-KR" sz="1600" dirty="0">
              <a:solidFill>
                <a:srgbClr val="000000"/>
              </a:solidFill>
            </a:endParaRPr>
          </a:p>
          <a:p>
            <a:pPr marL="0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>
                <a:solidFill>
                  <a:srgbClr val="000000"/>
                </a:solidFill>
              </a:rPr>
              <a:t>		</a:t>
            </a:r>
            <a:r>
              <a:rPr lang="en-US" altLang="ko-KR" sz="1600" dirty="0">
                <a:solidFill>
                  <a:srgbClr val="000000"/>
                </a:solidFill>
                <a:latin typeface="맑은 고딕"/>
              </a:rPr>
              <a:t>...</a:t>
            </a:r>
            <a:endParaRPr lang="en-US" altLang="ko-KR" sz="1600" dirty="0">
              <a:solidFill>
                <a:srgbClr val="000000"/>
              </a:solidFill>
            </a:endParaRPr>
          </a:p>
          <a:p>
            <a:pPr marL="0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>
                <a:solidFill>
                  <a:srgbClr val="000000"/>
                </a:solidFill>
              </a:rPr>
              <a:t>		</a:t>
            </a:r>
            <a:r>
              <a:rPr lang="en-US" altLang="ko-KR" sz="1600" kern="0" spc="0" dirty="0" smtClean="0">
                <a:solidFill>
                  <a:srgbClr val="0000C0"/>
                </a:solidFill>
                <a:effectLst/>
                <a:latin typeface="맑은 고딕"/>
              </a:rPr>
              <a:t>button</a:t>
            </a:r>
            <a:r>
              <a:rPr lang="en-US" altLang="ko-KR" sz="1600" dirty="0">
                <a:solidFill>
                  <a:srgbClr val="000000"/>
                </a:solidFill>
                <a:latin typeface="맑은 고딕"/>
              </a:rPr>
              <a:t> = </a:t>
            </a:r>
            <a:r>
              <a:rPr lang="en-US" altLang="ko-KR" sz="1600" b="1" kern="0" spc="0" dirty="0" smtClean="0">
                <a:solidFill>
                  <a:srgbClr val="7F0055"/>
                </a:solidFill>
                <a:effectLst/>
                <a:latin typeface="맑은 고딕"/>
              </a:rPr>
              <a:t>new</a:t>
            </a:r>
            <a:r>
              <a:rPr lang="en-US" altLang="ko-KR" sz="1600" dirty="0">
                <a:solidFill>
                  <a:srgbClr val="000000"/>
                </a:solidFill>
                <a:latin typeface="맑은 고딕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맑은 고딕"/>
              </a:rPr>
              <a:t>JButton</a:t>
            </a:r>
            <a:r>
              <a:rPr lang="en-US" altLang="ko-KR" sz="1600" dirty="0">
                <a:solidFill>
                  <a:srgbClr val="000000"/>
                </a:solidFill>
                <a:latin typeface="맑은 고딕"/>
              </a:rPr>
              <a:t>(</a:t>
            </a:r>
            <a:r>
              <a:rPr lang="en-US" altLang="ko-KR" sz="1600" kern="0" spc="0" dirty="0" smtClean="0">
                <a:solidFill>
                  <a:srgbClr val="2A00FF"/>
                </a:solidFill>
                <a:effectLst/>
                <a:latin typeface="맑은 고딕"/>
              </a:rPr>
              <a:t>"</a:t>
            </a:r>
            <a:r>
              <a:rPr lang="ko-KR" altLang="en-US" sz="1600" kern="0" spc="0" dirty="0" smtClean="0">
                <a:solidFill>
                  <a:srgbClr val="2A00FF"/>
                </a:solidFill>
                <a:effectLst/>
                <a:ea typeface="맑은 고딕"/>
              </a:rPr>
              <a:t>버튼을 누르시오</a:t>
            </a:r>
            <a:r>
              <a:rPr lang="en-US" altLang="ko-KR" sz="1600" kern="0" spc="0" dirty="0" smtClean="0">
                <a:solidFill>
                  <a:srgbClr val="2A00FF"/>
                </a:solidFill>
                <a:effectLst/>
                <a:latin typeface="맑은 고딕"/>
              </a:rPr>
              <a:t>"</a:t>
            </a:r>
            <a:r>
              <a:rPr lang="en-US" altLang="ko-KR" sz="1600" dirty="0">
                <a:solidFill>
                  <a:srgbClr val="000000"/>
                </a:solidFill>
                <a:latin typeface="맑은 고딕"/>
              </a:rPr>
              <a:t>);</a:t>
            </a:r>
            <a:endParaRPr lang="ko-KR" altLang="en-US" sz="1600" dirty="0">
              <a:solidFill>
                <a:srgbClr val="000000"/>
              </a:solidFill>
            </a:endParaRPr>
          </a:p>
          <a:p>
            <a:pPr marL="0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>
                <a:solidFill>
                  <a:srgbClr val="000000"/>
                </a:solidFill>
              </a:rPr>
              <a:t>		</a:t>
            </a:r>
            <a:r>
              <a:rPr lang="en-US" altLang="ko-KR" sz="1600" kern="0" spc="0" dirty="0" smtClean="0">
                <a:solidFill>
                  <a:srgbClr val="0000C0"/>
                </a:solidFill>
                <a:effectLst/>
                <a:latin typeface="맑은 고딕"/>
              </a:rPr>
              <a:t>label</a:t>
            </a:r>
            <a:r>
              <a:rPr lang="en-US" altLang="ko-KR" sz="1600" dirty="0">
                <a:solidFill>
                  <a:srgbClr val="000000"/>
                </a:solidFill>
                <a:latin typeface="맑은 고딕"/>
              </a:rPr>
              <a:t> = </a:t>
            </a:r>
            <a:r>
              <a:rPr lang="en-US" altLang="ko-KR" sz="1600" b="1" kern="0" spc="0" dirty="0" smtClean="0">
                <a:solidFill>
                  <a:srgbClr val="7F0055"/>
                </a:solidFill>
                <a:effectLst/>
                <a:latin typeface="맑은 고딕"/>
              </a:rPr>
              <a:t>new</a:t>
            </a:r>
            <a:r>
              <a:rPr lang="en-US" altLang="ko-KR" sz="1600" dirty="0">
                <a:solidFill>
                  <a:srgbClr val="000000"/>
                </a:solidFill>
                <a:latin typeface="맑은 고딕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맑은 고딕"/>
              </a:rPr>
              <a:t>JLabel</a:t>
            </a:r>
            <a:r>
              <a:rPr lang="en-US" altLang="ko-KR" sz="1600" dirty="0">
                <a:solidFill>
                  <a:srgbClr val="000000"/>
                </a:solidFill>
                <a:latin typeface="맑은 고딕"/>
              </a:rPr>
              <a:t>(</a:t>
            </a:r>
            <a:r>
              <a:rPr lang="en-US" altLang="ko-KR" sz="1600" kern="0" spc="0" dirty="0" smtClean="0">
                <a:solidFill>
                  <a:srgbClr val="2A00FF"/>
                </a:solidFill>
                <a:effectLst/>
                <a:latin typeface="맑은 고딕"/>
              </a:rPr>
              <a:t>"</a:t>
            </a:r>
            <a:r>
              <a:rPr lang="ko-KR" altLang="en-US" sz="1600" kern="0" spc="0" dirty="0" smtClean="0">
                <a:solidFill>
                  <a:srgbClr val="2A00FF"/>
                </a:solidFill>
                <a:effectLst/>
                <a:ea typeface="맑은 고딕"/>
              </a:rPr>
              <a:t>아직 버튼이 눌려지지 않았습니다</a:t>
            </a:r>
            <a:r>
              <a:rPr lang="en-US" altLang="ko-KR" sz="1600" kern="0" spc="0" dirty="0" smtClean="0">
                <a:solidFill>
                  <a:srgbClr val="2A00FF"/>
                </a:solidFill>
                <a:effectLst/>
                <a:latin typeface="맑은 고딕"/>
              </a:rPr>
              <a:t>"</a:t>
            </a:r>
            <a:r>
              <a:rPr lang="en-US" altLang="ko-KR" sz="1600" dirty="0">
                <a:solidFill>
                  <a:srgbClr val="000000"/>
                </a:solidFill>
                <a:latin typeface="맑은 고딕"/>
              </a:rPr>
              <a:t>);</a:t>
            </a:r>
            <a:endParaRPr lang="ko-KR" altLang="en-US" sz="1600" dirty="0">
              <a:solidFill>
                <a:srgbClr val="000000"/>
              </a:solidFill>
            </a:endParaRPr>
          </a:p>
          <a:p>
            <a:pPr marL="0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>
                <a:solidFill>
                  <a:srgbClr val="000000"/>
                </a:solidFill>
              </a:rPr>
              <a:t>		</a:t>
            </a:r>
            <a:r>
              <a:rPr lang="en-US" altLang="ko-KR" sz="1600" kern="0" spc="0" dirty="0" err="1" smtClean="0">
                <a:solidFill>
                  <a:srgbClr val="0000C0"/>
                </a:solidFill>
                <a:effectLst/>
                <a:latin typeface="맑은 고딕"/>
              </a:rPr>
              <a:t>button</a:t>
            </a:r>
            <a:r>
              <a:rPr lang="en-US" altLang="ko-KR" sz="1600" dirty="0" err="1">
                <a:solidFill>
                  <a:srgbClr val="000000"/>
                </a:solidFill>
                <a:latin typeface="맑은 고딕"/>
              </a:rPr>
              <a:t>.addActionListener</a:t>
            </a:r>
            <a:r>
              <a:rPr lang="en-US" altLang="ko-KR" sz="1600" dirty="0">
                <a:solidFill>
                  <a:srgbClr val="000000"/>
                </a:solidFill>
                <a:latin typeface="맑은 고딕"/>
              </a:rPr>
              <a:t>(</a:t>
            </a:r>
            <a:r>
              <a:rPr lang="en-US" altLang="ko-KR" sz="1600" b="1" kern="0" spc="0" dirty="0" smtClean="0">
                <a:solidFill>
                  <a:srgbClr val="7F0055"/>
                </a:solidFill>
                <a:effectLst/>
                <a:latin typeface="맑은 고딕"/>
              </a:rPr>
              <a:t>this</a:t>
            </a:r>
            <a:r>
              <a:rPr lang="en-US" altLang="ko-KR" sz="1600" dirty="0">
                <a:solidFill>
                  <a:srgbClr val="000000"/>
                </a:solidFill>
                <a:latin typeface="맑은 고딕"/>
              </a:rPr>
              <a:t>);</a:t>
            </a:r>
            <a:endParaRPr lang="en-US" altLang="ko-KR" sz="1600" dirty="0">
              <a:solidFill>
                <a:srgbClr val="000000"/>
              </a:solidFill>
            </a:endParaRPr>
          </a:p>
          <a:p>
            <a:pPr marL="0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>
                <a:solidFill>
                  <a:srgbClr val="000000"/>
                </a:solidFill>
              </a:rPr>
              <a:t>		</a:t>
            </a:r>
            <a:r>
              <a:rPr lang="en-US" altLang="ko-KR" sz="1600" dirty="0">
                <a:solidFill>
                  <a:srgbClr val="000000"/>
                </a:solidFill>
                <a:latin typeface="맑은 고딕"/>
              </a:rPr>
              <a:t>...</a:t>
            </a:r>
            <a:endParaRPr lang="en-US" altLang="ko-KR" sz="1600" dirty="0">
              <a:solidFill>
                <a:srgbClr val="000000"/>
              </a:solidFill>
            </a:endParaRPr>
          </a:p>
          <a:p>
            <a:pPr marL="0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 smtClean="0">
                <a:effectLst/>
              </a:rPr>
              <a:t>	</a:t>
            </a:r>
            <a:r>
              <a:rPr lang="en-US" altLang="ko-KR" sz="1600" spc="0" dirty="0" smtClean="0">
                <a:effectLst/>
                <a:latin typeface="맑은 고딕"/>
              </a:rPr>
              <a:t>}</a:t>
            </a:r>
            <a:endParaRPr lang="ko-KR" altLang="en-US" sz="1600" dirty="0">
              <a:solidFill>
                <a:srgbClr val="000000"/>
              </a:solidFill>
            </a:endParaRPr>
          </a:p>
          <a:p>
            <a:pPr marL="0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>
                <a:solidFill>
                  <a:srgbClr val="000000"/>
                </a:solidFill>
              </a:rPr>
              <a:t>	</a:t>
            </a:r>
            <a:r>
              <a:rPr lang="en-US" altLang="ko-KR" sz="1600" b="1" kern="0" spc="0" dirty="0" smtClean="0">
                <a:solidFill>
                  <a:srgbClr val="7F0055"/>
                </a:solidFill>
                <a:effectLst/>
                <a:latin typeface="맑은 고딕"/>
              </a:rPr>
              <a:t>public</a:t>
            </a:r>
            <a:r>
              <a:rPr lang="en-US" altLang="ko-KR" sz="1600" dirty="0">
                <a:solidFill>
                  <a:srgbClr val="000000"/>
                </a:solidFill>
                <a:latin typeface="맑은 고딕"/>
              </a:rPr>
              <a:t> </a:t>
            </a:r>
            <a:r>
              <a:rPr lang="en-US" altLang="ko-KR" sz="1600" b="1" kern="0" spc="0" dirty="0" smtClean="0">
                <a:solidFill>
                  <a:srgbClr val="7F0055"/>
                </a:solidFill>
                <a:effectLst/>
                <a:latin typeface="맑은 고딕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맑은 고딕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맑은 고딕"/>
              </a:rPr>
              <a:t>actionPerformed</a:t>
            </a:r>
            <a:r>
              <a:rPr lang="en-US" altLang="ko-KR" sz="1600" dirty="0">
                <a:solidFill>
                  <a:srgbClr val="000000"/>
                </a:solidFill>
                <a:latin typeface="맑은 고딕"/>
              </a:rPr>
              <a:t>(</a:t>
            </a:r>
            <a:r>
              <a:rPr lang="en-US" altLang="ko-KR" sz="1600" dirty="0" err="1">
                <a:solidFill>
                  <a:srgbClr val="000000"/>
                </a:solidFill>
                <a:latin typeface="맑은 고딕"/>
              </a:rPr>
              <a:t>ActionEvent</a:t>
            </a:r>
            <a:r>
              <a:rPr lang="en-US" altLang="ko-KR" sz="1600" dirty="0">
                <a:solidFill>
                  <a:srgbClr val="000000"/>
                </a:solidFill>
                <a:latin typeface="맑은 고딕"/>
              </a:rPr>
              <a:t> e) {</a:t>
            </a:r>
            <a:endParaRPr lang="en-US" altLang="ko-KR" sz="1600" dirty="0">
              <a:solidFill>
                <a:srgbClr val="000000"/>
              </a:solidFill>
            </a:endParaRPr>
          </a:p>
          <a:p>
            <a:pPr marL="0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>
                <a:solidFill>
                  <a:srgbClr val="000000"/>
                </a:solidFill>
              </a:rPr>
              <a:t>		</a:t>
            </a:r>
            <a:r>
              <a:rPr lang="en-US" altLang="ko-KR" sz="1600" b="1" kern="0" spc="0" dirty="0" smtClean="0">
                <a:solidFill>
                  <a:srgbClr val="7F0055"/>
                </a:solidFill>
                <a:effectLst/>
                <a:latin typeface="맑은 고딕"/>
              </a:rPr>
              <a:t>if</a:t>
            </a:r>
            <a:r>
              <a:rPr lang="en-US" altLang="ko-KR" sz="1600" dirty="0">
                <a:solidFill>
                  <a:srgbClr val="000000"/>
                </a:solidFill>
                <a:latin typeface="맑은 고딕"/>
              </a:rPr>
              <a:t> (</a:t>
            </a:r>
            <a:r>
              <a:rPr lang="en-US" altLang="ko-KR" sz="1600" dirty="0" err="1">
                <a:solidFill>
                  <a:srgbClr val="000000"/>
                </a:solidFill>
                <a:latin typeface="맑은 고딕"/>
              </a:rPr>
              <a:t>e.getSource</a:t>
            </a:r>
            <a:r>
              <a:rPr lang="en-US" altLang="ko-KR" sz="1600" dirty="0">
                <a:solidFill>
                  <a:srgbClr val="000000"/>
                </a:solidFill>
                <a:latin typeface="맑은 고딕"/>
              </a:rPr>
              <a:t>() == </a:t>
            </a:r>
            <a:r>
              <a:rPr lang="en-US" altLang="ko-KR" sz="1600" kern="0" spc="0" dirty="0" smtClean="0">
                <a:solidFill>
                  <a:srgbClr val="0000C0"/>
                </a:solidFill>
                <a:effectLst/>
                <a:latin typeface="맑은 고딕"/>
              </a:rPr>
              <a:t>button</a:t>
            </a:r>
            <a:r>
              <a:rPr lang="en-US" altLang="ko-KR" sz="1600" dirty="0">
                <a:solidFill>
                  <a:srgbClr val="000000"/>
                </a:solidFill>
                <a:latin typeface="맑은 고딕"/>
              </a:rPr>
              <a:t>) {</a:t>
            </a:r>
            <a:endParaRPr lang="en-US" altLang="ko-KR" sz="1600" dirty="0">
              <a:solidFill>
                <a:srgbClr val="000000"/>
              </a:solidFill>
            </a:endParaRPr>
          </a:p>
          <a:p>
            <a:pPr marL="0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>
                <a:solidFill>
                  <a:srgbClr val="000000"/>
                </a:solidFill>
              </a:rPr>
              <a:t>			</a:t>
            </a:r>
            <a:r>
              <a:rPr lang="en-US" altLang="ko-KR" sz="1600" kern="0" spc="0" dirty="0" err="1" smtClean="0">
                <a:solidFill>
                  <a:srgbClr val="0000C0"/>
                </a:solidFill>
                <a:effectLst/>
                <a:latin typeface="맑은 고딕"/>
              </a:rPr>
              <a:t>label</a:t>
            </a:r>
            <a:r>
              <a:rPr lang="en-US" altLang="ko-KR" sz="1600" dirty="0" err="1">
                <a:solidFill>
                  <a:srgbClr val="000000"/>
                </a:solidFill>
                <a:latin typeface="맑은 고딕"/>
              </a:rPr>
              <a:t>.setText</a:t>
            </a:r>
            <a:r>
              <a:rPr lang="en-US" altLang="ko-KR" sz="1600" dirty="0">
                <a:solidFill>
                  <a:srgbClr val="000000"/>
                </a:solidFill>
                <a:latin typeface="맑은 고딕"/>
              </a:rPr>
              <a:t>(</a:t>
            </a:r>
            <a:r>
              <a:rPr lang="en-US" altLang="ko-KR" sz="1600" kern="0" spc="0" dirty="0" smtClean="0">
                <a:solidFill>
                  <a:srgbClr val="2A00FF"/>
                </a:solidFill>
                <a:effectLst/>
                <a:latin typeface="맑은 고딕"/>
              </a:rPr>
              <a:t>"</a:t>
            </a:r>
            <a:r>
              <a:rPr lang="ko-KR" altLang="en-US" sz="1600" kern="0" spc="0" dirty="0" smtClean="0">
                <a:solidFill>
                  <a:srgbClr val="2A00FF"/>
                </a:solidFill>
                <a:effectLst/>
                <a:ea typeface="맑은 고딕"/>
              </a:rPr>
              <a:t>마침내 버튼이 눌려졌습니다</a:t>
            </a:r>
            <a:r>
              <a:rPr lang="en-US" altLang="ko-KR" sz="1600" kern="0" spc="0" dirty="0" smtClean="0">
                <a:solidFill>
                  <a:srgbClr val="2A00FF"/>
                </a:solidFill>
                <a:effectLst/>
                <a:latin typeface="맑은 고딕"/>
              </a:rPr>
              <a:t>."</a:t>
            </a:r>
            <a:r>
              <a:rPr lang="en-US" altLang="ko-KR" sz="1600" dirty="0">
                <a:solidFill>
                  <a:srgbClr val="000000"/>
                </a:solidFill>
                <a:latin typeface="맑은 고딕"/>
              </a:rPr>
              <a:t>);</a:t>
            </a:r>
            <a:endParaRPr lang="ko-KR" altLang="en-US" sz="1600" dirty="0">
              <a:solidFill>
                <a:srgbClr val="000000"/>
              </a:solidFill>
            </a:endParaRPr>
          </a:p>
          <a:p>
            <a:pPr marL="0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>
                <a:solidFill>
                  <a:srgbClr val="000000"/>
                </a:solidFill>
              </a:rPr>
              <a:t>		</a:t>
            </a:r>
            <a:r>
              <a:rPr lang="en-US" altLang="ko-KR" sz="1600" dirty="0">
                <a:solidFill>
                  <a:srgbClr val="000000"/>
                </a:solidFill>
                <a:latin typeface="맑은 고딕"/>
              </a:rPr>
              <a:t>}</a:t>
            </a:r>
            <a:endParaRPr lang="ko-KR" altLang="en-US" sz="1600" dirty="0">
              <a:solidFill>
                <a:srgbClr val="000000"/>
              </a:solidFill>
            </a:endParaRPr>
          </a:p>
          <a:p>
            <a:pPr marL="0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>
                <a:solidFill>
                  <a:srgbClr val="000000"/>
                </a:solidFill>
              </a:rPr>
              <a:t>	</a:t>
            </a:r>
            <a:r>
              <a:rPr lang="en-US" altLang="ko-KR" sz="1600" dirty="0">
                <a:solidFill>
                  <a:srgbClr val="000000"/>
                </a:solidFill>
                <a:latin typeface="맑은 고딕"/>
              </a:rPr>
              <a:t>}</a:t>
            </a:r>
            <a:endParaRPr lang="ko-KR" altLang="en-US" sz="1600" dirty="0">
              <a:solidFill>
                <a:srgbClr val="000000"/>
              </a:solidFill>
            </a:endParaRPr>
          </a:p>
          <a:p>
            <a:pPr marL="0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>
                <a:solidFill>
                  <a:srgbClr val="000000"/>
                </a:solidFill>
                <a:latin typeface="맑은 고딕"/>
              </a:rPr>
              <a:t>}</a:t>
            </a:r>
            <a:endParaRPr lang="ko-KR" altLang="en-US" sz="1600" dirty="0">
              <a:solidFill>
                <a:srgbClr val="000000"/>
              </a:solidFill>
            </a:endParaRPr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 smtClean="0">
                <a:solidFill>
                  <a:srgbClr val="000000"/>
                </a:solidFill>
                <a:latin typeface="휴먼명조"/>
              </a:rPr>
              <a:t>...</a:t>
            </a:r>
            <a:endParaRPr lang="ko-KR" altLang="en-US" sz="1600" dirty="0">
              <a:solidFill>
                <a:srgbClr val="000000"/>
              </a:solidFill>
            </a:endParaRPr>
          </a:p>
        </p:txBody>
      </p:sp>
      <p:sp>
        <p:nvSpPr>
          <p:cNvPr id="15365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5366" name="Line 13"/>
          <p:cNvSpPr>
            <a:spLocks noChangeShapeType="1"/>
          </p:cNvSpPr>
          <p:nvPr/>
        </p:nvSpPr>
        <p:spPr bwMode="auto">
          <a:xfrm>
            <a:off x="3784600" y="1861609"/>
            <a:ext cx="254000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5367" name="AutoShape 14"/>
          <p:cNvSpPr>
            <a:spLocks/>
          </p:cNvSpPr>
          <p:nvPr/>
        </p:nvSpPr>
        <p:spPr bwMode="auto">
          <a:xfrm>
            <a:off x="7644872" y="1770592"/>
            <a:ext cx="1321330" cy="693208"/>
          </a:xfrm>
          <a:prstGeom prst="accentBorderCallout2">
            <a:avLst>
              <a:gd name="adj1" fmla="val 22569"/>
              <a:gd name="adj2" fmla="val -4116"/>
              <a:gd name="adj3" fmla="val 22569"/>
              <a:gd name="adj4" fmla="val -68181"/>
              <a:gd name="adj5" fmla="val 2862"/>
              <a:gd name="adj6" fmla="val -98853"/>
            </a:avLst>
          </a:prstGeom>
          <a:solidFill>
            <a:srgbClr val="CCFFCC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ko-KR" altLang="en-US" sz="1600">
                <a:solidFill>
                  <a:schemeClr val="tx2"/>
                </a:solidFill>
                <a:latin typeface="HY엽서L" pitchFamily="18" charset="-127"/>
                <a:ea typeface="HY엽서L" pitchFamily="18" charset="-127"/>
              </a:rPr>
              <a:t>이벤트도 처리</a:t>
            </a:r>
          </a:p>
        </p:txBody>
      </p:sp>
    </p:spTree>
    <p:extLst>
      <p:ext uri="{BB962C8B-B14F-4D97-AF65-F5344CB8AC3E}">
        <p14:creationId xmlns:p14="http://schemas.microsoft.com/office/powerpoint/2010/main" val="3478179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/>
              <a:t>(4) </a:t>
            </a:r>
            <a:r>
              <a:rPr lang="ko-KR" altLang="en-US" dirty="0" smtClean="0"/>
              <a:t>무명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클래스를 사용하는 방법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33500"/>
            <a:ext cx="8074025" cy="4042833"/>
          </a:xfr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0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b="1" kern="0" spc="0" dirty="0" smtClean="0">
                <a:solidFill>
                  <a:srgbClr val="7F0055"/>
                </a:solidFill>
                <a:effectLst/>
                <a:latin typeface="맑은 고딕"/>
              </a:rPr>
              <a:t>class</a:t>
            </a:r>
            <a:r>
              <a:rPr lang="en-US" altLang="ko-KR" sz="1600" dirty="0">
                <a:solidFill>
                  <a:srgbClr val="000000"/>
                </a:solidFill>
                <a:latin typeface="맑은 고딕"/>
              </a:rPr>
              <a:t> </a:t>
            </a:r>
            <a:r>
              <a:rPr lang="en-US" altLang="ko-KR" sz="1600" u="sng" dirty="0" err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맑은 고딕"/>
              </a:rPr>
              <a:t>MyFrame</a:t>
            </a:r>
            <a:r>
              <a:rPr lang="en-US" altLang="ko-KR" sz="1600" dirty="0">
                <a:solidFill>
                  <a:srgbClr val="000000"/>
                </a:solidFill>
                <a:latin typeface="맑은 고딕"/>
              </a:rPr>
              <a:t> </a:t>
            </a:r>
            <a:r>
              <a:rPr lang="en-US" altLang="ko-KR" sz="1600" b="1" kern="0" spc="0" dirty="0" smtClean="0">
                <a:solidFill>
                  <a:srgbClr val="7F0055"/>
                </a:solidFill>
                <a:effectLst/>
                <a:latin typeface="맑은 고딕"/>
              </a:rPr>
              <a:t>extends</a:t>
            </a:r>
            <a:r>
              <a:rPr lang="en-US" altLang="ko-KR" sz="1600" dirty="0">
                <a:solidFill>
                  <a:srgbClr val="000000"/>
                </a:solidFill>
                <a:latin typeface="맑은 고딕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맑은 고딕"/>
              </a:rPr>
              <a:t>JFrame</a:t>
            </a:r>
            <a:r>
              <a:rPr lang="en-US" altLang="ko-KR" sz="1600" dirty="0">
                <a:solidFill>
                  <a:srgbClr val="000000"/>
                </a:solidFill>
                <a:latin typeface="맑은 고딕"/>
              </a:rPr>
              <a:t> {</a:t>
            </a:r>
            <a:endParaRPr lang="en-US" altLang="ko-KR" sz="1600" dirty="0">
              <a:solidFill>
                <a:srgbClr val="000000"/>
              </a:solidFill>
            </a:endParaRPr>
          </a:p>
          <a:p>
            <a:pPr marL="0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>
                <a:solidFill>
                  <a:srgbClr val="000000"/>
                </a:solidFill>
              </a:rPr>
              <a:t>	</a:t>
            </a:r>
            <a:r>
              <a:rPr lang="en-US" altLang="ko-KR" sz="1600" dirty="0">
                <a:solidFill>
                  <a:srgbClr val="000000"/>
                </a:solidFill>
                <a:latin typeface="맑은 고딕"/>
              </a:rPr>
              <a:t>...</a:t>
            </a:r>
            <a:endParaRPr lang="en-US" altLang="ko-KR" sz="1600" dirty="0">
              <a:solidFill>
                <a:srgbClr val="000000"/>
              </a:solidFill>
            </a:endParaRPr>
          </a:p>
          <a:p>
            <a:pPr marL="0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>
                <a:solidFill>
                  <a:srgbClr val="000000"/>
                </a:solidFill>
              </a:rPr>
              <a:t>	</a:t>
            </a:r>
            <a:r>
              <a:rPr lang="en-US" altLang="ko-KR" sz="1600" b="1" kern="0" spc="0" dirty="0" smtClean="0">
                <a:solidFill>
                  <a:srgbClr val="7F0055"/>
                </a:solidFill>
                <a:effectLst/>
                <a:latin typeface="맑은 고딕"/>
              </a:rPr>
              <a:t>public</a:t>
            </a:r>
            <a:r>
              <a:rPr lang="en-US" altLang="ko-KR" sz="1600" dirty="0">
                <a:solidFill>
                  <a:srgbClr val="000000"/>
                </a:solidFill>
                <a:latin typeface="맑은 고딕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맑은 고딕"/>
              </a:rPr>
              <a:t>MyFrame</a:t>
            </a:r>
            <a:r>
              <a:rPr lang="en-US" altLang="ko-KR" sz="1600" dirty="0">
                <a:solidFill>
                  <a:srgbClr val="000000"/>
                </a:solidFill>
                <a:latin typeface="맑은 고딕"/>
              </a:rPr>
              <a:t>() {</a:t>
            </a:r>
            <a:endParaRPr lang="en-US" altLang="ko-KR" sz="1600" dirty="0">
              <a:solidFill>
                <a:srgbClr val="000000"/>
              </a:solidFill>
            </a:endParaRPr>
          </a:p>
          <a:p>
            <a:pPr marL="0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>
                <a:solidFill>
                  <a:srgbClr val="000000"/>
                </a:solidFill>
              </a:rPr>
              <a:t>		</a:t>
            </a:r>
            <a:r>
              <a:rPr lang="en-US" altLang="ko-KR" sz="1600" dirty="0">
                <a:solidFill>
                  <a:srgbClr val="000000"/>
                </a:solidFill>
                <a:latin typeface="맑은 고딕"/>
              </a:rPr>
              <a:t>...</a:t>
            </a:r>
            <a:endParaRPr lang="en-US" altLang="ko-KR" sz="1600" dirty="0">
              <a:solidFill>
                <a:srgbClr val="000000"/>
              </a:solidFill>
            </a:endParaRPr>
          </a:p>
          <a:p>
            <a:pPr marL="0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>
                <a:solidFill>
                  <a:srgbClr val="000000"/>
                </a:solidFill>
              </a:rPr>
              <a:t>		</a:t>
            </a:r>
            <a:r>
              <a:rPr lang="en-US" altLang="ko-KR" sz="1600" kern="0" spc="0" dirty="0" smtClean="0">
                <a:solidFill>
                  <a:srgbClr val="0000C0"/>
                </a:solidFill>
                <a:effectLst/>
                <a:latin typeface="맑은 고딕"/>
              </a:rPr>
              <a:t>button</a:t>
            </a:r>
            <a:r>
              <a:rPr lang="en-US" altLang="ko-KR" sz="1600" dirty="0">
                <a:solidFill>
                  <a:srgbClr val="000000"/>
                </a:solidFill>
                <a:latin typeface="맑은 고딕"/>
              </a:rPr>
              <a:t> = </a:t>
            </a:r>
            <a:r>
              <a:rPr lang="en-US" altLang="ko-KR" sz="1600" b="1" kern="0" spc="0" dirty="0" smtClean="0">
                <a:solidFill>
                  <a:srgbClr val="7F0055"/>
                </a:solidFill>
                <a:effectLst/>
                <a:latin typeface="맑은 고딕"/>
              </a:rPr>
              <a:t>new</a:t>
            </a:r>
            <a:r>
              <a:rPr lang="en-US" altLang="ko-KR" sz="1600" dirty="0">
                <a:solidFill>
                  <a:srgbClr val="000000"/>
                </a:solidFill>
                <a:latin typeface="맑은 고딕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맑은 고딕"/>
              </a:rPr>
              <a:t>JButton</a:t>
            </a:r>
            <a:r>
              <a:rPr lang="en-US" altLang="ko-KR" sz="1600" dirty="0">
                <a:solidFill>
                  <a:srgbClr val="000000"/>
                </a:solidFill>
                <a:latin typeface="맑은 고딕"/>
              </a:rPr>
              <a:t>(</a:t>
            </a:r>
            <a:r>
              <a:rPr lang="en-US" altLang="ko-KR" sz="1600" kern="0" spc="0" dirty="0" smtClean="0">
                <a:solidFill>
                  <a:srgbClr val="2A00FF"/>
                </a:solidFill>
                <a:effectLst/>
                <a:latin typeface="맑은 고딕"/>
              </a:rPr>
              <a:t>"</a:t>
            </a:r>
            <a:r>
              <a:rPr lang="ko-KR" altLang="en-US" sz="1600" kern="0" spc="0" dirty="0" smtClean="0">
                <a:solidFill>
                  <a:srgbClr val="2A00FF"/>
                </a:solidFill>
                <a:effectLst/>
                <a:ea typeface="맑은 고딕"/>
              </a:rPr>
              <a:t>버튼을 누르시오</a:t>
            </a:r>
            <a:r>
              <a:rPr lang="en-US" altLang="ko-KR" sz="1600" kern="0" spc="0" dirty="0" smtClean="0">
                <a:solidFill>
                  <a:srgbClr val="2A00FF"/>
                </a:solidFill>
                <a:effectLst/>
                <a:latin typeface="맑은 고딕"/>
              </a:rPr>
              <a:t>"</a:t>
            </a:r>
            <a:r>
              <a:rPr lang="en-US" altLang="ko-KR" sz="1600" dirty="0">
                <a:solidFill>
                  <a:srgbClr val="000000"/>
                </a:solidFill>
                <a:latin typeface="맑은 고딕"/>
              </a:rPr>
              <a:t>);</a:t>
            </a:r>
            <a:endParaRPr lang="ko-KR" altLang="en-US" sz="1600" dirty="0">
              <a:solidFill>
                <a:srgbClr val="000000"/>
              </a:solidFill>
            </a:endParaRPr>
          </a:p>
          <a:p>
            <a:pPr marL="0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>
                <a:solidFill>
                  <a:srgbClr val="000000"/>
                </a:solidFill>
              </a:rPr>
              <a:t>		</a:t>
            </a:r>
            <a:r>
              <a:rPr lang="en-US" altLang="ko-KR" sz="1600" kern="0" spc="0" dirty="0" err="1" smtClean="0">
                <a:solidFill>
                  <a:srgbClr val="0000C0"/>
                </a:solidFill>
                <a:effectLst/>
                <a:latin typeface="맑은 고딕"/>
              </a:rPr>
              <a:t>button</a:t>
            </a:r>
            <a:r>
              <a:rPr lang="en-US" altLang="ko-KR" sz="1600" dirty="0" err="1">
                <a:solidFill>
                  <a:srgbClr val="000000"/>
                </a:solidFill>
                <a:latin typeface="맑은 고딕"/>
              </a:rPr>
              <a:t>.addActionListener</a:t>
            </a:r>
            <a:r>
              <a:rPr lang="en-US" altLang="ko-KR" sz="1600" dirty="0">
                <a:solidFill>
                  <a:srgbClr val="000000"/>
                </a:solidFill>
                <a:latin typeface="맑은 고딕"/>
              </a:rPr>
              <a:t>(</a:t>
            </a:r>
            <a:r>
              <a:rPr lang="en-US" altLang="ko-KR" sz="1600" b="1" kern="0" spc="0" dirty="0" smtClean="0">
                <a:solidFill>
                  <a:srgbClr val="7F0055"/>
                </a:solidFill>
                <a:effectLst/>
                <a:latin typeface="맑은 고딕"/>
              </a:rPr>
              <a:t>new</a:t>
            </a:r>
            <a:r>
              <a:rPr lang="en-US" altLang="ko-KR" sz="1600" dirty="0">
                <a:solidFill>
                  <a:srgbClr val="000000"/>
                </a:solidFill>
                <a:latin typeface="맑은 고딕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맑은 고딕"/>
              </a:rPr>
              <a:t>ActionListener</a:t>
            </a:r>
            <a:r>
              <a:rPr lang="en-US" altLang="ko-KR" sz="1600" dirty="0">
                <a:solidFill>
                  <a:srgbClr val="000000"/>
                </a:solidFill>
                <a:latin typeface="맑은 고딕"/>
              </a:rPr>
              <a:t>() {</a:t>
            </a:r>
            <a:endParaRPr lang="en-US" altLang="ko-KR" sz="1600" dirty="0">
              <a:solidFill>
                <a:srgbClr val="000000"/>
              </a:solidFill>
            </a:endParaRPr>
          </a:p>
          <a:p>
            <a:pPr marL="0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>
                <a:solidFill>
                  <a:srgbClr val="000000"/>
                </a:solidFill>
              </a:rPr>
              <a:t>			</a:t>
            </a:r>
            <a:r>
              <a:rPr lang="en-US" altLang="ko-KR" sz="1600" b="1" kern="0" spc="0" dirty="0" smtClean="0">
                <a:solidFill>
                  <a:srgbClr val="7F0055"/>
                </a:solidFill>
                <a:effectLst/>
                <a:latin typeface="맑은 고딕"/>
              </a:rPr>
              <a:t>public</a:t>
            </a:r>
            <a:r>
              <a:rPr lang="en-US" altLang="ko-KR" sz="1600" dirty="0">
                <a:solidFill>
                  <a:srgbClr val="000000"/>
                </a:solidFill>
                <a:latin typeface="맑은 고딕"/>
              </a:rPr>
              <a:t> </a:t>
            </a:r>
            <a:r>
              <a:rPr lang="en-US" altLang="ko-KR" sz="1600" b="1" kern="0" spc="0" dirty="0" smtClean="0">
                <a:solidFill>
                  <a:srgbClr val="7F0055"/>
                </a:solidFill>
                <a:effectLst/>
                <a:latin typeface="맑은 고딕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맑은 고딕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맑은 고딕"/>
              </a:rPr>
              <a:t>actionPerformed</a:t>
            </a:r>
            <a:r>
              <a:rPr lang="en-US" altLang="ko-KR" sz="1600" dirty="0">
                <a:solidFill>
                  <a:srgbClr val="000000"/>
                </a:solidFill>
                <a:latin typeface="맑은 고딕"/>
              </a:rPr>
              <a:t>(</a:t>
            </a:r>
            <a:r>
              <a:rPr lang="en-US" altLang="ko-KR" sz="1600" dirty="0" err="1">
                <a:solidFill>
                  <a:srgbClr val="000000"/>
                </a:solidFill>
                <a:latin typeface="맑은 고딕"/>
              </a:rPr>
              <a:t>ActionEvent</a:t>
            </a:r>
            <a:r>
              <a:rPr lang="en-US" altLang="ko-KR" sz="1600" dirty="0">
                <a:solidFill>
                  <a:srgbClr val="000000"/>
                </a:solidFill>
                <a:latin typeface="맑은 고딕"/>
              </a:rPr>
              <a:t> e) {</a:t>
            </a:r>
            <a:endParaRPr lang="en-US" altLang="ko-KR" sz="1600" dirty="0">
              <a:solidFill>
                <a:srgbClr val="000000"/>
              </a:solidFill>
            </a:endParaRPr>
          </a:p>
          <a:p>
            <a:pPr marL="0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>
                <a:solidFill>
                  <a:srgbClr val="000000"/>
                </a:solidFill>
              </a:rPr>
              <a:t>				</a:t>
            </a:r>
            <a:r>
              <a:rPr lang="en-US" altLang="ko-KR" sz="1600" b="1" kern="0" spc="0" dirty="0" smtClean="0">
                <a:solidFill>
                  <a:srgbClr val="7F0055"/>
                </a:solidFill>
                <a:effectLst/>
                <a:latin typeface="맑은 고딕"/>
              </a:rPr>
              <a:t>if</a:t>
            </a:r>
            <a:r>
              <a:rPr lang="en-US" altLang="ko-KR" sz="1600" dirty="0">
                <a:solidFill>
                  <a:srgbClr val="000000"/>
                </a:solidFill>
                <a:latin typeface="맑은 고딕"/>
              </a:rPr>
              <a:t> (</a:t>
            </a:r>
            <a:r>
              <a:rPr lang="en-US" altLang="ko-KR" sz="1600" dirty="0" err="1">
                <a:solidFill>
                  <a:srgbClr val="000000"/>
                </a:solidFill>
                <a:latin typeface="맑은 고딕"/>
              </a:rPr>
              <a:t>e.getSource</a:t>
            </a:r>
            <a:r>
              <a:rPr lang="en-US" altLang="ko-KR" sz="1600" dirty="0">
                <a:solidFill>
                  <a:srgbClr val="000000"/>
                </a:solidFill>
                <a:latin typeface="맑은 고딕"/>
              </a:rPr>
              <a:t>() == </a:t>
            </a:r>
            <a:r>
              <a:rPr lang="en-US" altLang="ko-KR" sz="1600" kern="0" spc="0" dirty="0" smtClean="0">
                <a:solidFill>
                  <a:srgbClr val="0000C0"/>
                </a:solidFill>
                <a:effectLst/>
                <a:latin typeface="맑은 고딕"/>
              </a:rPr>
              <a:t>button</a:t>
            </a:r>
            <a:r>
              <a:rPr lang="en-US" altLang="ko-KR" sz="1600" dirty="0">
                <a:solidFill>
                  <a:srgbClr val="000000"/>
                </a:solidFill>
                <a:latin typeface="맑은 고딕"/>
              </a:rPr>
              <a:t>) {</a:t>
            </a:r>
            <a:endParaRPr lang="en-US" altLang="ko-KR" sz="1600" dirty="0">
              <a:solidFill>
                <a:srgbClr val="000000"/>
              </a:solidFill>
            </a:endParaRPr>
          </a:p>
          <a:p>
            <a:pPr marL="0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>
                <a:solidFill>
                  <a:srgbClr val="000000"/>
                </a:solidFill>
              </a:rPr>
              <a:t>					</a:t>
            </a:r>
            <a:r>
              <a:rPr lang="en-US" altLang="ko-KR" sz="1600" kern="0" spc="0" dirty="0" err="1" smtClean="0">
                <a:solidFill>
                  <a:srgbClr val="0000C0"/>
                </a:solidFill>
                <a:effectLst/>
                <a:latin typeface="맑은 고딕"/>
              </a:rPr>
              <a:t>label</a:t>
            </a:r>
            <a:r>
              <a:rPr lang="en-US" altLang="ko-KR" sz="1600" dirty="0" err="1">
                <a:solidFill>
                  <a:srgbClr val="000000"/>
                </a:solidFill>
                <a:latin typeface="맑은 고딕"/>
              </a:rPr>
              <a:t>.setText</a:t>
            </a:r>
            <a:r>
              <a:rPr lang="en-US" altLang="ko-KR" sz="1600" dirty="0">
                <a:solidFill>
                  <a:srgbClr val="000000"/>
                </a:solidFill>
                <a:latin typeface="맑은 고딕"/>
              </a:rPr>
              <a:t>(</a:t>
            </a:r>
            <a:r>
              <a:rPr lang="en-US" altLang="ko-KR" sz="1600" kern="0" spc="0" dirty="0" smtClean="0">
                <a:solidFill>
                  <a:srgbClr val="2A00FF"/>
                </a:solidFill>
                <a:effectLst/>
                <a:latin typeface="맑은 고딕"/>
              </a:rPr>
              <a:t>"</a:t>
            </a:r>
            <a:r>
              <a:rPr lang="ko-KR" altLang="en-US" sz="1600" kern="0" spc="0" dirty="0" smtClean="0">
                <a:solidFill>
                  <a:srgbClr val="2A00FF"/>
                </a:solidFill>
                <a:effectLst/>
                <a:ea typeface="맑은 고딕"/>
              </a:rPr>
              <a:t>마침내 버튼이 </a:t>
            </a:r>
            <a:endParaRPr lang="en-US" altLang="ko-KR" sz="1600" kern="0" spc="0" dirty="0" smtClean="0">
              <a:solidFill>
                <a:srgbClr val="2A00FF"/>
              </a:solidFill>
              <a:effectLst/>
              <a:ea typeface="맑은 고딕"/>
            </a:endParaRPr>
          </a:p>
          <a:p>
            <a:pPr marL="0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>
                <a:solidFill>
                  <a:srgbClr val="2A00FF"/>
                </a:solidFill>
                <a:ea typeface="맑은 고딕"/>
              </a:rPr>
              <a:t>	</a:t>
            </a:r>
            <a:r>
              <a:rPr lang="en-US" altLang="ko-KR" sz="1600" dirty="0" smtClean="0">
                <a:solidFill>
                  <a:srgbClr val="2A00FF"/>
                </a:solidFill>
                <a:ea typeface="맑은 고딕"/>
              </a:rPr>
              <a:t>					</a:t>
            </a:r>
            <a:r>
              <a:rPr lang="ko-KR" altLang="en-US" sz="1600" kern="0" spc="0" dirty="0" smtClean="0">
                <a:solidFill>
                  <a:srgbClr val="2A00FF"/>
                </a:solidFill>
                <a:effectLst/>
                <a:ea typeface="맑은 고딕"/>
              </a:rPr>
              <a:t>눌려졌습니다</a:t>
            </a:r>
            <a:r>
              <a:rPr lang="en-US" altLang="ko-KR" sz="1600" kern="0" spc="0" dirty="0" smtClean="0">
                <a:solidFill>
                  <a:srgbClr val="2A00FF"/>
                </a:solidFill>
                <a:effectLst/>
                <a:latin typeface="맑은 고딕"/>
              </a:rPr>
              <a:t>."</a:t>
            </a:r>
            <a:r>
              <a:rPr lang="en-US" altLang="ko-KR" sz="1600" dirty="0">
                <a:solidFill>
                  <a:srgbClr val="000000"/>
                </a:solidFill>
                <a:latin typeface="맑은 고딕"/>
              </a:rPr>
              <a:t>);</a:t>
            </a:r>
            <a:endParaRPr lang="ko-KR" altLang="en-US" sz="1600" dirty="0">
              <a:solidFill>
                <a:srgbClr val="000000"/>
              </a:solidFill>
            </a:endParaRPr>
          </a:p>
          <a:p>
            <a:pPr marL="0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>
                <a:solidFill>
                  <a:srgbClr val="000000"/>
                </a:solidFill>
              </a:rPr>
              <a:t>				</a:t>
            </a:r>
            <a:r>
              <a:rPr lang="en-US" altLang="ko-KR" sz="1600" dirty="0">
                <a:solidFill>
                  <a:srgbClr val="000000"/>
                </a:solidFill>
                <a:latin typeface="맑은 고딕"/>
              </a:rPr>
              <a:t>}</a:t>
            </a:r>
            <a:endParaRPr lang="ko-KR" altLang="en-US" sz="1600" dirty="0">
              <a:solidFill>
                <a:srgbClr val="000000"/>
              </a:solidFill>
            </a:endParaRPr>
          </a:p>
          <a:p>
            <a:pPr marL="0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>
                <a:solidFill>
                  <a:srgbClr val="000000"/>
                </a:solidFill>
              </a:rPr>
              <a:t>			</a:t>
            </a:r>
            <a:r>
              <a:rPr lang="en-US" altLang="ko-KR" sz="1600" dirty="0">
                <a:solidFill>
                  <a:srgbClr val="000000"/>
                </a:solidFill>
                <a:latin typeface="맑은 고딕"/>
              </a:rPr>
              <a:t>}</a:t>
            </a:r>
            <a:endParaRPr lang="ko-KR" altLang="en-US" sz="1600" dirty="0">
              <a:solidFill>
                <a:srgbClr val="000000"/>
              </a:solidFill>
            </a:endParaRPr>
          </a:p>
          <a:p>
            <a:pPr marL="0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>
                <a:solidFill>
                  <a:srgbClr val="000000"/>
                </a:solidFill>
              </a:rPr>
              <a:t>		</a:t>
            </a:r>
            <a:r>
              <a:rPr lang="en-US" altLang="ko-KR" sz="1600" dirty="0">
                <a:solidFill>
                  <a:srgbClr val="000000"/>
                </a:solidFill>
                <a:latin typeface="맑은 고딕"/>
              </a:rPr>
              <a:t>});</a:t>
            </a:r>
            <a:endParaRPr lang="ko-KR" altLang="en-US" sz="1600" dirty="0">
              <a:solidFill>
                <a:srgbClr val="000000"/>
              </a:solidFill>
            </a:endParaRPr>
          </a:p>
          <a:p>
            <a:pPr marL="0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>
                <a:solidFill>
                  <a:srgbClr val="000000"/>
                </a:solidFill>
              </a:rPr>
              <a:t>		</a:t>
            </a:r>
            <a:r>
              <a:rPr lang="en-US" altLang="ko-KR" sz="1600" dirty="0">
                <a:solidFill>
                  <a:srgbClr val="000000"/>
                </a:solidFill>
                <a:latin typeface="맑은 고딕"/>
              </a:rPr>
              <a:t>...</a:t>
            </a:r>
            <a:endParaRPr lang="ko-KR" altLang="en-US" sz="1600" dirty="0">
              <a:solidFill>
                <a:srgbClr val="000000"/>
              </a:solidFill>
            </a:endParaRPr>
          </a:p>
          <a:p>
            <a:pPr marL="0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 smtClean="0">
                <a:effectLst/>
              </a:rPr>
              <a:t>	</a:t>
            </a:r>
            <a:r>
              <a:rPr lang="en-US" altLang="ko-KR" sz="1600" spc="0" dirty="0" smtClean="0">
                <a:effectLst/>
                <a:latin typeface="맑은 고딕"/>
              </a:rPr>
              <a:t>}</a:t>
            </a:r>
            <a:endParaRPr lang="ko-KR" altLang="en-US" sz="1600" dirty="0">
              <a:solidFill>
                <a:srgbClr val="000000"/>
              </a:solidFill>
            </a:endParaRPr>
          </a:p>
          <a:p>
            <a:pPr marL="0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>
                <a:solidFill>
                  <a:srgbClr val="000000"/>
                </a:solidFill>
                <a:latin typeface="맑은 고딕"/>
              </a:rPr>
              <a:t>}</a:t>
            </a:r>
            <a:endParaRPr lang="ko-KR" altLang="en-US" sz="1600" dirty="0">
              <a:solidFill>
                <a:srgbClr val="000000"/>
              </a:solidFill>
            </a:endParaRPr>
          </a:p>
        </p:txBody>
      </p:sp>
      <p:sp>
        <p:nvSpPr>
          <p:cNvPr id="15365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647267" y="5679533"/>
            <a:ext cx="2904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solidFill>
                  <a:srgbClr val="FF0000"/>
                </a:solidFill>
                <a:latin typeface="휴먼편지체" pitchFamily="18" charset="-127"/>
                <a:ea typeface="휴먼편지체" pitchFamily="18" charset="-127"/>
              </a:rPr>
              <a:t>안드로이드에서</a:t>
            </a:r>
            <a:r>
              <a:rPr lang="ko-KR" altLang="en-US" dirty="0" smtClean="0">
                <a:solidFill>
                  <a:srgbClr val="FF0000"/>
                </a:solidFill>
                <a:latin typeface="휴먼편지체" pitchFamily="18" charset="-127"/>
                <a:ea typeface="휴먼편지체" pitchFamily="18" charset="-127"/>
              </a:rPr>
              <a:t> 많이 사용된다</a:t>
            </a:r>
            <a:r>
              <a:rPr lang="en-US" altLang="ko-KR" dirty="0">
                <a:solidFill>
                  <a:srgbClr val="FF0000"/>
                </a:solidFill>
                <a:latin typeface="휴먼편지체" pitchFamily="18" charset="-127"/>
                <a:ea typeface="휴먼편지체" pitchFamily="18" charset="-127"/>
              </a:rPr>
              <a:t>!</a:t>
            </a:r>
            <a:endParaRPr lang="ko-KR" altLang="en-US" dirty="0">
              <a:solidFill>
                <a:srgbClr val="FF0000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  <p:sp>
        <p:nvSpPr>
          <p:cNvPr id="8" name="모서리가 둥근 직사각형 7"/>
          <p:cNvSpPr/>
          <p:nvPr/>
        </p:nvSpPr>
        <p:spPr bwMode="auto">
          <a:xfrm>
            <a:off x="2131482" y="2540000"/>
            <a:ext cx="6055785" cy="2006600"/>
          </a:xfrm>
          <a:prstGeom prst="roundRect">
            <a:avLst/>
          </a:prstGeom>
          <a:solidFill>
            <a:srgbClr val="00B050">
              <a:alpha val="1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4" name="직선 화살표 연결선 3"/>
          <p:cNvCxnSpPr/>
          <p:nvPr/>
        </p:nvCxnSpPr>
        <p:spPr bwMode="auto">
          <a:xfrm flipH="1" flipV="1">
            <a:off x="5833533" y="4614333"/>
            <a:ext cx="237067" cy="10652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453163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(5) </a:t>
            </a:r>
            <a:r>
              <a:rPr lang="ko-KR" altLang="en-US" dirty="0" err="1" smtClean="0"/>
              <a:t>람다식을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이용하는 방법</a:t>
            </a:r>
            <a:endParaRPr lang="ko-KR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gray">
          <a:xfrm>
            <a:off x="513784" y="1478355"/>
            <a:ext cx="8074025" cy="4723269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 pitchFamily="2" charset="2"/>
              <a:buChar char="¢"/>
              <a:defRPr lang="en-US" sz="20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 pitchFamily="2" charset="2"/>
              <a:buChar char="¤"/>
              <a:defRPr lang="en-US" sz="18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itchFamily="2" charset="2"/>
              <a:buChar char="¤"/>
              <a:defRPr lang="en-US" sz="16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 pitchFamily="2" charset="2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None/>
            </a:pPr>
            <a:r>
              <a:rPr lang="en-US" altLang="ko-KR" sz="1600" b="1" dirty="0"/>
              <a:t>import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javax.swing</a:t>
            </a:r>
            <a:r>
              <a:rPr lang="en-US" altLang="ko-KR" sz="1600" dirty="0"/>
              <a:t>.*;</a:t>
            </a:r>
          </a:p>
          <a:p>
            <a:pPr marL="0" indent="0" latinLnBrk="0">
              <a:buNone/>
            </a:pPr>
            <a:r>
              <a:rPr lang="en-US" altLang="ko-KR" sz="1600" b="1" dirty="0"/>
              <a:t>class</a:t>
            </a:r>
            <a:r>
              <a:rPr lang="en-US" altLang="ko-KR" sz="1600" dirty="0"/>
              <a:t> </a:t>
            </a:r>
            <a:r>
              <a:rPr lang="en-US" altLang="ko-KR" sz="1600" u="sng" dirty="0" err="1"/>
              <a:t>MyFrame</a:t>
            </a:r>
            <a:r>
              <a:rPr lang="en-US" altLang="ko-KR" sz="1600" dirty="0"/>
              <a:t> </a:t>
            </a:r>
            <a:r>
              <a:rPr lang="en-US" altLang="ko-KR" sz="1600" b="1" dirty="0"/>
              <a:t>extends</a:t>
            </a:r>
            <a:r>
              <a:rPr lang="en-US" altLang="ko-KR" sz="1600" dirty="0"/>
              <a:t> </a:t>
            </a:r>
            <a:r>
              <a:rPr lang="en-US" altLang="ko-KR" sz="1600" dirty="0" err="1"/>
              <a:t>JFrame</a:t>
            </a:r>
            <a:r>
              <a:rPr lang="en-US" altLang="ko-KR" sz="1600" dirty="0"/>
              <a:t> {</a:t>
            </a:r>
          </a:p>
          <a:p>
            <a:pPr marL="0" indent="0" latinLnBrk="0">
              <a:buNone/>
            </a:pPr>
            <a:r>
              <a:rPr lang="en-US" altLang="ko-KR" sz="1600" dirty="0"/>
              <a:t>	</a:t>
            </a:r>
            <a:r>
              <a:rPr lang="en-US" altLang="ko-KR" sz="1600" b="1" dirty="0"/>
              <a:t>private</a:t>
            </a:r>
            <a:r>
              <a:rPr lang="en-US" altLang="ko-KR" sz="1600" dirty="0"/>
              <a:t> </a:t>
            </a:r>
            <a:r>
              <a:rPr lang="en-US" altLang="ko-KR" sz="1600" dirty="0" err="1"/>
              <a:t>JButton</a:t>
            </a:r>
            <a:r>
              <a:rPr lang="en-US" altLang="ko-KR" sz="1600" dirty="0"/>
              <a:t> button;</a:t>
            </a:r>
          </a:p>
          <a:p>
            <a:pPr marL="0" indent="0" latinLnBrk="0">
              <a:buNone/>
            </a:pPr>
            <a:r>
              <a:rPr lang="en-US" altLang="ko-KR" sz="1600" dirty="0"/>
              <a:t>	</a:t>
            </a:r>
            <a:r>
              <a:rPr lang="en-US" altLang="ko-KR" sz="1600" b="1" dirty="0"/>
              <a:t>private</a:t>
            </a:r>
            <a:r>
              <a:rPr lang="en-US" altLang="ko-KR" sz="1600" dirty="0"/>
              <a:t> </a:t>
            </a:r>
            <a:r>
              <a:rPr lang="en-US" altLang="ko-KR" sz="1600" dirty="0" err="1"/>
              <a:t>JLabel</a:t>
            </a:r>
            <a:r>
              <a:rPr lang="en-US" altLang="ko-KR" sz="1600" dirty="0"/>
              <a:t> label;</a:t>
            </a:r>
          </a:p>
          <a:p>
            <a:pPr marL="0" indent="0" latinLnBrk="0">
              <a:buNone/>
            </a:pPr>
            <a:r>
              <a:rPr lang="en-US" altLang="ko-KR" sz="1600" dirty="0"/>
              <a:t>	</a:t>
            </a:r>
            <a:r>
              <a:rPr lang="en-US" altLang="ko-KR" sz="1600" b="1" dirty="0"/>
              <a:t>public</a:t>
            </a:r>
            <a:r>
              <a:rPr lang="en-US" altLang="ko-KR" sz="1600" dirty="0"/>
              <a:t> </a:t>
            </a:r>
            <a:r>
              <a:rPr lang="en-US" altLang="ko-KR" sz="1600" dirty="0" err="1"/>
              <a:t>MyFrame</a:t>
            </a:r>
            <a:r>
              <a:rPr lang="en-US" altLang="ko-KR" sz="1600" dirty="0"/>
              <a:t>() {</a:t>
            </a:r>
          </a:p>
          <a:p>
            <a:pPr marL="0" indent="0" latinLnBrk="0">
              <a:buNone/>
            </a:pPr>
            <a:r>
              <a:rPr lang="en-US" altLang="ko-KR" sz="1600" dirty="0"/>
              <a:t>		</a:t>
            </a:r>
            <a:r>
              <a:rPr lang="en-US" altLang="ko-KR" sz="1600" b="1" dirty="0" err="1"/>
              <a:t>this</a:t>
            </a:r>
            <a:r>
              <a:rPr lang="en-US" altLang="ko-KR" sz="1600" dirty="0" err="1"/>
              <a:t>.setSize</a:t>
            </a:r>
            <a:r>
              <a:rPr lang="en-US" altLang="ko-KR" sz="1600" dirty="0"/>
              <a:t>(300, 200);</a:t>
            </a:r>
          </a:p>
          <a:p>
            <a:pPr marL="0" indent="0" latinLnBrk="0">
              <a:buNone/>
            </a:pPr>
            <a:r>
              <a:rPr lang="en-US" altLang="ko-KR" sz="1600" dirty="0"/>
              <a:t>		</a:t>
            </a:r>
            <a:r>
              <a:rPr lang="en-US" altLang="ko-KR" sz="1600" b="1" dirty="0" err="1"/>
              <a:t>this</a:t>
            </a:r>
            <a:r>
              <a:rPr lang="en-US" altLang="ko-KR" sz="1600" dirty="0" err="1"/>
              <a:t>.setDefaultCloseOperation</a:t>
            </a:r>
            <a:r>
              <a:rPr lang="en-US" altLang="ko-KR" sz="1600" dirty="0"/>
              <a:t>(</a:t>
            </a:r>
            <a:r>
              <a:rPr lang="en-US" altLang="ko-KR" sz="1600" dirty="0" err="1"/>
              <a:t>JFrame.</a:t>
            </a:r>
            <a:r>
              <a:rPr lang="en-US" altLang="ko-KR" sz="1600" b="1" i="1" dirty="0" err="1"/>
              <a:t>EXIT_ON_CLOSE</a:t>
            </a:r>
            <a:r>
              <a:rPr lang="en-US" altLang="ko-KR" sz="1600" dirty="0"/>
              <a:t>);</a:t>
            </a:r>
          </a:p>
          <a:p>
            <a:pPr marL="0" indent="0" latinLnBrk="0">
              <a:buNone/>
            </a:pPr>
            <a:r>
              <a:rPr lang="en-US" altLang="ko-KR" sz="1600" dirty="0"/>
              <a:t>		</a:t>
            </a:r>
            <a:r>
              <a:rPr lang="en-US" altLang="ko-KR" sz="1600" b="1" dirty="0" err="1"/>
              <a:t>this</a:t>
            </a:r>
            <a:r>
              <a:rPr lang="en-US" altLang="ko-KR" sz="1600" dirty="0" err="1"/>
              <a:t>.setTitle</a:t>
            </a:r>
            <a:r>
              <a:rPr lang="en-US" altLang="ko-KR" sz="1600" dirty="0"/>
              <a:t>("</a:t>
            </a:r>
            <a:r>
              <a:rPr lang="ko-KR" altLang="en-US" sz="1600" dirty="0"/>
              <a:t>이벤트 예제</a:t>
            </a:r>
            <a:r>
              <a:rPr lang="en-US" altLang="ko-KR" sz="1600" dirty="0"/>
              <a:t>");</a:t>
            </a:r>
            <a:endParaRPr lang="ko-KR" altLang="en-US" sz="1600" dirty="0"/>
          </a:p>
          <a:p>
            <a:pPr marL="0" indent="0" latinLnBrk="0">
              <a:buNone/>
            </a:pPr>
            <a:r>
              <a:rPr lang="ko-KR" altLang="en-US" sz="1600" dirty="0"/>
              <a:t>		</a:t>
            </a:r>
            <a:r>
              <a:rPr lang="en-US" altLang="ko-KR" sz="1600" dirty="0" err="1"/>
              <a:t>JPanel</a:t>
            </a:r>
            <a:r>
              <a:rPr lang="en-US" altLang="ko-KR" sz="1600" dirty="0"/>
              <a:t> panel = </a:t>
            </a:r>
            <a:r>
              <a:rPr lang="en-US" altLang="ko-KR" sz="1600" b="1" dirty="0"/>
              <a:t>new</a:t>
            </a:r>
            <a:r>
              <a:rPr lang="en-US" altLang="ko-KR" sz="1600" dirty="0"/>
              <a:t> </a:t>
            </a:r>
            <a:r>
              <a:rPr lang="en-US" altLang="ko-KR" sz="1600" dirty="0" err="1"/>
              <a:t>JPanel</a:t>
            </a:r>
            <a:r>
              <a:rPr lang="en-US" altLang="ko-KR" sz="1600" dirty="0"/>
              <a:t>();</a:t>
            </a:r>
          </a:p>
          <a:p>
            <a:pPr marL="0" indent="0" latinLnBrk="0">
              <a:buNone/>
            </a:pPr>
            <a:r>
              <a:rPr lang="en-US" altLang="ko-KR" sz="1600" dirty="0"/>
              <a:t>		button = </a:t>
            </a:r>
            <a:r>
              <a:rPr lang="en-US" altLang="ko-KR" sz="1600" b="1" dirty="0"/>
              <a:t>new</a:t>
            </a:r>
            <a:r>
              <a:rPr lang="en-US" altLang="ko-KR" sz="1600" dirty="0"/>
              <a:t> </a:t>
            </a:r>
            <a:r>
              <a:rPr lang="en-US" altLang="ko-KR" sz="1600" dirty="0" err="1"/>
              <a:t>JButton</a:t>
            </a:r>
            <a:r>
              <a:rPr lang="en-US" altLang="ko-KR" sz="1600" dirty="0"/>
              <a:t>("</a:t>
            </a:r>
            <a:r>
              <a:rPr lang="ko-KR" altLang="en-US" sz="1600" dirty="0"/>
              <a:t>버튼을 누르시오</a:t>
            </a:r>
            <a:r>
              <a:rPr lang="en-US" altLang="ko-KR" sz="1600" dirty="0"/>
              <a:t>");</a:t>
            </a:r>
            <a:endParaRPr lang="ko-KR" altLang="en-US" sz="1600" dirty="0"/>
          </a:p>
          <a:p>
            <a:pPr marL="0" indent="0" latinLnBrk="0">
              <a:buNone/>
            </a:pPr>
            <a:r>
              <a:rPr lang="ko-KR" altLang="en-US" sz="1600" dirty="0"/>
              <a:t>		</a:t>
            </a:r>
            <a:r>
              <a:rPr lang="en-US" altLang="ko-KR" sz="1600" dirty="0"/>
              <a:t>label = </a:t>
            </a:r>
            <a:r>
              <a:rPr lang="en-US" altLang="ko-KR" sz="1600" b="1" dirty="0"/>
              <a:t>new</a:t>
            </a:r>
            <a:r>
              <a:rPr lang="en-US" altLang="ko-KR" sz="1600" dirty="0"/>
              <a:t> </a:t>
            </a:r>
            <a:r>
              <a:rPr lang="en-US" altLang="ko-KR" sz="1600" dirty="0" err="1"/>
              <a:t>JLabel</a:t>
            </a:r>
            <a:r>
              <a:rPr lang="en-US" altLang="ko-KR" sz="1600" dirty="0"/>
              <a:t>("</a:t>
            </a:r>
            <a:r>
              <a:rPr lang="ko-KR" altLang="en-US" sz="1600" dirty="0"/>
              <a:t>아직 버튼이 </a:t>
            </a:r>
            <a:r>
              <a:rPr lang="ko-KR" altLang="en-US" sz="1600" dirty="0" err="1"/>
              <a:t>눌려지지</a:t>
            </a:r>
            <a:r>
              <a:rPr lang="ko-KR" altLang="en-US" sz="1600" dirty="0"/>
              <a:t> 않았습니다</a:t>
            </a:r>
            <a:r>
              <a:rPr lang="en-US" altLang="ko-KR" sz="1600" dirty="0"/>
              <a:t>");</a:t>
            </a:r>
            <a:endParaRPr lang="ko-KR" altLang="en-US" sz="1600" dirty="0"/>
          </a:p>
          <a:p>
            <a:pPr marL="0" indent="0" latinLnBrk="0">
              <a:buNone/>
            </a:pPr>
            <a:r>
              <a:rPr lang="ko-KR" altLang="en-US" sz="1600" dirty="0"/>
              <a:t>		</a:t>
            </a:r>
            <a:r>
              <a:rPr lang="en-US" altLang="ko-KR" sz="1600" dirty="0" err="1"/>
              <a:t>button.addActionListener</a:t>
            </a:r>
            <a:r>
              <a:rPr lang="en-US" altLang="ko-KR" sz="1600" dirty="0"/>
              <a:t>(e -&gt; {</a:t>
            </a:r>
          </a:p>
          <a:p>
            <a:pPr marL="0" indent="0" latinLnBrk="0">
              <a:buNone/>
            </a:pPr>
            <a:r>
              <a:rPr lang="en-US" altLang="ko-KR" sz="1600" dirty="0"/>
              <a:t>			</a:t>
            </a:r>
            <a:r>
              <a:rPr lang="en-US" altLang="ko-KR" sz="1600" dirty="0" err="1"/>
              <a:t>label.setText</a:t>
            </a:r>
            <a:r>
              <a:rPr lang="en-US" altLang="ko-KR" sz="1600" dirty="0"/>
              <a:t>("</a:t>
            </a:r>
            <a:r>
              <a:rPr lang="ko-KR" altLang="en-US" sz="1600" dirty="0"/>
              <a:t>마침내 버튼이 </a:t>
            </a:r>
            <a:r>
              <a:rPr lang="ko-KR" altLang="en-US" sz="1600" dirty="0" err="1"/>
              <a:t>눌려졌습니다</a:t>
            </a:r>
            <a:r>
              <a:rPr lang="en-US" altLang="ko-KR" sz="1600" dirty="0"/>
              <a:t>.");</a:t>
            </a:r>
            <a:endParaRPr lang="ko-KR" altLang="en-US" sz="1600" dirty="0"/>
          </a:p>
          <a:p>
            <a:pPr marL="0" indent="0" latinLnBrk="0">
              <a:buNone/>
            </a:pPr>
            <a:r>
              <a:rPr lang="ko-KR" altLang="en-US" sz="1600" dirty="0"/>
              <a:t>		</a:t>
            </a:r>
            <a:r>
              <a:rPr lang="en-US" altLang="ko-KR" sz="1600" dirty="0"/>
              <a:t>});</a:t>
            </a:r>
            <a:endParaRPr lang="ko-KR" altLang="en-US" sz="1600" dirty="0"/>
          </a:p>
          <a:p>
            <a:pPr marL="0" indent="0" latinLnBrk="0">
              <a:buNone/>
            </a:pPr>
            <a:r>
              <a:rPr lang="ko-KR" altLang="en-US" sz="1600" dirty="0"/>
              <a:t>		</a:t>
            </a:r>
            <a:r>
              <a:rPr lang="en-US" altLang="ko-KR" sz="1600" dirty="0" err="1"/>
              <a:t>panel.add</a:t>
            </a:r>
            <a:r>
              <a:rPr lang="en-US" altLang="ko-KR" sz="1600" dirty="0"/>
              <a:t>(button);</a:t>
            </a:r>
          </a:p>
          <a:p>
            <a:pPr marL="0" indent="0" latinLnBrk="0">
              <a:buNone/>
            </a:pPr>
            <a:r>
              <a:rPr lang="en-US" altLang="ko-KR" sz="1600" dirty="0"/>
              <a:t>		</a:t>
            </a:r>
            <a:r>
              <a:rPr lang="en-US" altLang="ko-KR" sz="1600" dirty="0" err="1"/>
              <a:t>panel.add</a:t>
            </a:r>
            <a:r>
              <a:rPr lang="en-US" altLang="ko-KR" sz="1600" dirty="0"/>
              <a:t>(label);</a:t>
            </a:r>
          </a:p>
          <a:p>
            <a:pPr marL="0" indent="0" latinLnBrk="0">
              <a:buNone/>
            </a:pPr>
            <a:r>
              <a:rPr lang="en-US" altLang="ko-KR" sz="1600" dirty="0"/>
              <a:t>		</a:t>
            </a:r>
            <a:r>
              <a:rPr lang="en-US" altLang="ko-KR" sz="1600" b="1" dirty="0" err="1"/>
              <a:t>this</a:t>
            </a:r>
            <a:r>
              <a:rPr lang="en-US" altLang="ko-KR" sz="1600" dirty="0" err="1"/>
              <a:t>.add</a:t>
            </a:r>
            <a:r>
              <a:rPr lang="en-US" altLang="ko-KR" sz="1600" dirty="0"/>
              <a:t>(panel);</a:t>
            </a:r>
          </a:p>
          <a:p>
            <a:pPr marL="0" indent="0" latinLnBrk="0">
              <a:buNone/>
            </a:pPr>
            <a:r>
              <a:rPr lang="en-US" altLang="ko-KR" sz="1600" dirty="0"/>
              <a:t>		</a:t>
            </a:r>
            <a:r>
              <a:rPr lang="en-US" altLang="ko-KR" sz="1600" b="1" dirty="0" err="1"/>
              <a:t>this</a:t>
            </a:r>
            <a:r>
              <a:rPr lang="en-US" altLang="ko-KR" sz="1600" dirty="0" err="1"/>
              <a:t>.setVisible</a:t>
            </a:r>
            <a:r>
              <a:rPr lang="en-US" altLang="ko-KR" sz="1600" dirty="0"/>
              <a:t>(</a:t>
            </a:r>
            <a:r>
              <a:rPr lang="en-US" altLang="ko-KR" sz="1600" b="1" dirty="0"/>
              <a:t>true</a:t>
            </a:r>
            <a:r>
              <a:rPr lang="en-US" altLang="ko-KR" sz="1600" dirty="0"/>
              <a:t>);</a:t>
            </a:r>
          </a:p>
          <a:p>
            <a:pPr marL="0" indent="0" latinLnBrk="0">
              <a:buNone/>
            </a:pPr>
            <a:r>
              <a:rPr lang="en-US" altLang="ko-KR" sz="1600" dirty="0"/>
              <a:t>	}</a:t>
            </a:r>
          </a:p>
          <a:p>
            <a:pPr marL="0" indent="0" latinLnBrk="0">
              <a:buNone/>
            </a:pPr>
            <a:r>
              <a:rPr lang="en-US" altLang="ko-KR" sz="1600" dirty="0"/>
              <a:t>}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2308634" y="4001632"/>
            <a:ext cx="5622202" cy="74238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8580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이벤트</a:t>
            </a:r>
            <a:r>
              <a:rPr lang="en-US" altLang="ko-KR" b="1" dirty="0"/>
              <a:t>-</a:t>
            </a:r>
            <a:r>
              <a:rPr lang="ko-KR" altLang="en-US" b="1" dirty="0"/>
              <a:t>구동 </a:t>
            </a:r>
            <a:r>
              <a:rPr lang="ko-KR" altLang="en-US" b="1" dirty="0" smtClean="0"/>
              <a:t>프로그래밍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이벤트</a:t>
            </a:r>
            <a:r>
              <a:rPr lang="en-US" altLang="ko-KR" b="1" dirty="0"/>
              <a:t>-</a:t>
            </a:r>
            <a:r>
              <a:rPr lang="ko-KR" altLang="en-US" b="1" dirty="0"/>
              <a:t>구동 프로그래밍</a:t>
            </a:r>
            <a:r>
              <a:rPr lang="en-US" altLang="ko-KR" b="1" dirty="0"/>
              <a:t>(event-driven programming</a:t>
            </a:r>
            <a:r>
              <a:rPr lang="en-US" altLang="ko-KR" b="1" dirty="0" smtClean="0"/>
              <a:t>): </a:t>
            </a:r>
          </a:p>
          <a:p>
            <a:pPr lvl="1"/>
            <a:r>
              <a:rPr lang="ko-KR" altLang="en-US" dirty="0" smtClean="0"/>
              <a:t>프로그램의 </a:t>
            </a:r>
            <a:r>
              <a:rPr lang="ko-KR" altLang="en-US" dirty="0"/>
              <a:t>실행이 이벤트의 발생에 의하여 결정되는 </a:t>
            </a:r>
            <a:r>
              <a:rPr lang="ko-KR" altLang="en-US" dirty="0" smtClean="0"/>
              <a:t>방식</a:t>
            </a:r>
            <a:endParaRPr lang="en-US" altLang="ko-KR" dirty="0" smtClean="0"/>
          </a:p>
          <a:p>
            <a:endParaRPr lang="ko-KR" altLang="en-US" dirty="0"/>
          </a:p>
          <a:p>
            <a:pPr lvl="1"/>
            <a:endParaRPr lang="en-US" altLang="ko-KR" dirty="0"/>
          </a:p>
        </p:txBody>
      </p:sp>
      <p:pic>
        <p:nvPicPr>
          <p:cNvPr id="4813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6936" y="2701220"/>
            <a:ext cx="5690128" cy="3626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15934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숫자를 입력할 수 있는 </a:t>
            </a:r>
            <a:r>
              <a:rPr lang="ko-KR" altLang="en-US" dirty="0" err="1"/>
              <a:t>키패드</a:t>
            </a:r>
            <a:r>
              <a:rPr lang="ko-KR" altLang="en-US" dirty="0"/>
              <a:t> 프로그램을 작성하여 보자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LAB: </a:t>
            </a:r>
            <a:r>
              <a:rPr lang="ko-KR" altLang="en-US" dirty="0" err="1">
                <a:effectLst/>
              </a:rPr>
              <a:t>키패드</a:t>
            </a:r>
            <a:r>
              <a:rPr lang="ko-KR" altLang="en-US" dirty="0">
                <a:effectLst/>
              </a:rPr>
              <a:t> </a:t>
            </a:r>
            <a:r>
              <a:rPr lang="ko-KR" altLang="en-US" dirty="0" smtClean="0">
                <a:effectLst/>
              </a:rPr>
              <a:t>만들기</a:t>
            </a:r>
            <a:endParaRPr lang="ko-KR" altLang="en-US" dirty="0"/>
          </a:p>
        </p:txBody>
      </p:sp>
      <p:pic>
        <p:nvPicPr>
          <p:cNvPr id="1025" name="_x238045624" descr="EMB0000a3785d8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4971" y="2512337"/>
            <a:ext cx="3259247" cy="3713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25754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SOLUTION</a:t>
            </a:r>
            <a:endParaRPr lang="ko-KR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gray">
          <a:xfrm>
            <a:off x="513784" y="1702051"/>
            <a:ext cx="8074025" cy="497035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 pitchFamily="2" charset="2"/>
              <a:buChar char="¢"/>
              <a:defRPr lang="en-US" sz="20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 pitchFamily="2" charset="2"/>
              <a:buChar char="¤"/>
              <a:defRPr lang="en-US" sz="18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itchFamily="2" charset="2"/>
              <a:buChar char="¤"/>
              <a:defRPr lang="en-US" sz="16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 pitchFamily="2" charset="2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None/>
            </a:pPr>
            <a:r>
              <a:rPr lang="en-US" altLang="ko-KR" sz="1400" b="1" dirty="0"/>
              <a:t>public</a:t>
            </a:r>
            <a:r>
              <a:rPr lang="en-US" altLang="ko-KR" sz="1400" dirty="0"/>
              <a:t> </a:t>
            </a:r>
            <a:r>
              <a:rPr lang="en-US" altLang="ko-KR" sz="1400" b="1" dirty="0"/>
              <a:t>class</a:t>
            </a:r>
            <a:r>
              <a:rPr lang="en-US" altLang="ko-KR" sz="1400" dirty="0"/>
              <a:t> </a:t>
            </a:r>
            <a:r>
              <a:rPr lang="en-US" altLang="ko-KR" sz="1400" u="sng" dirty="0" err="1"/>
              <a:t>KeyPad</a:t>
            </a:r>
            <a:r>
              <a:rPr lang="en-US" altLang="ko-KR" sz="1400" dirty="0"/>
              <a:t> </a:t>
            </a:r>
            <a:r>
              <a:rPr lang="en-US" altLang="ko-KR" sz="1400" b="1" dirty="0"/>
              <a:t>extends</a:t>
            </a:r>
            <a:r>
              <a:rPr lang="en-US" altLang="ko-KR" sz="1400" dirty="0"/>
              <a:t> </a:t>
            </a:r>
            <a:r>
              <a:rPr lang="en-US" altLang="ko-KR" sz="1400" dirty="0" err="1"/>
              <a:t>JFrame</a:t>
            </a:r>
            <a:r>
              <a:rPr lang="en-US" altLang="ko-KR" sz="1400" dirty="0"/>
              <a:t> </a:t>
            </a:r>
            <a:r>
              <a:rPr lang="en-US" altLang="ko-KR" sz="1400" b="1" dirty="0"/>
              <a:t>implements</a:t>
            </a:r>
            <a:r>
              <a:rPr lang="en-US" altLang="ko-KR" sz="1400" dirty="0"/>
              <a:t> </a:t>
            </a:r>
            <a:r>
              <a:rPr lang="en-US" altLang="ko-KR" sz="1400" dirty="0" err="1"/>
              <a:t>ActionListener</a:t>
            </a:r>
            <a:r>
              <a:rPr lang="en-US" altLang="ko-KR" sz="1400" dirty="0"/>
              <a:t> {</a:t>
            </a:r>
          </a:p>
          <a:p>
            <a:pPr marL="0" indent="0" latinLnBrk="0">
              <a:buNone/>
            </a:pPr>
            <a:r>
              <a:rPr lang="en-US" altLang="ko-KR" sz="1400" dirty="0"/>
              <a:t>	</a:t>
            </a:r>
            <a:r>
              <a:rPr lang="en-US" altLang="ko-KR" sz="1400" b="1" dirty="0"/>
              <a:t>private</a:t>
            </a:r>
            <a:r>
              <a:rPr lang="en-US" altLang="ko-KR" sz="1400" dirty="0"/>
              <a:t> </a:t>
            </a:r>
            <a:r>
              <a:rPr lang="en-US" altLang="ko-KR" sz="1400" dirty="0" err="1"/>
              <a:t>JTextField</a:t>
            </a:r>
            <a:r>
              <a:rPr lang="en-US" altLang="ko-KR" sz="1400" dirty="0"/>
              <a:t> txt;</a:t>
            </a:r>
          </a:p>
          <a:p>
            <a:pPr marL="0" indent="0" latinLnBrk="0">
              <a:buNone/>
            </a:pPr>
            <a:r>
              <a:rPr lang="en-US" altLang="ko-KR" sz="1400" dirty="0"/>
              <a:t>	</a:t>
            </a:r>
            <a:r>
              <a:rPr lang="en-US" altLang="ko-KR" sz="1400" b="1" dirty="0"/>
              <a:t>private</a:t>
            </a:r>
            <a:r>
              <a:rPr lang="en-US" altLang="ko-KR" sz="1400" dirty="0"/>
              <a:t> </a:t>
            </a:r>
            <a:r>
              <a:rPr lang="en-US" altLang="ko-KR" sz="1400" dirty="0" err="1"/>
              <a:t>JPanel</a:t>
            </a:r>
            <a:r>
              <a:rPr lang="en-US" altLang="ko-KR" sz="1400" dirty="0"/>
              <a:t> panel;</a:t>
            </a:r>
          </a:p>
          <a:p>
            <a:pPr marL="0" indent="0" latinLnBrk="0">
              <a:buNone/>
            </a:pPr>
            <a:r>
              <a:rPr lang="en-US" altLang="ko-KR" sz="1400" dirty="0"/>
              <a:t>	</a:t>
            </a:r>
            <a:r>
              <a:rPr lang="en-US" altLang="ko-KR" sz="1400" b="1" dirty="0"/>
              <a:t>public</a:t>
            </a:r>
            <a:r>
              <a:rPr lang="en-US" altLang="ko-KR" sz="1400" dirty="0"/>
              <a:t> </a:t>
            </a:r>
            <a:r>
              <a:rPr lang="en-US" altLang="ko-KR" sz="1400" dirty="0" err="1"/>
              <a:t>KeyPad</a:t>
            </a:r>
            <a:r>
              <a:rPr lang="en-US" altLang="ko-KR" sz="1400" dirty="0"/>
              <a:t>() {</a:t>
            </a:r>
          </a:p>
          <a:p>
            <a:pPr marL="0" indent="0" latinLnBrk="0">
              <a:buNone/>
            </a:pPr>
            <a:r>
              <a:rPr lang="en-US" altLang="ko-KR" sz="1400" dirty="0"/>
              <a:t>		txt = </a:t>
            </a:r>
            <a:r>
              <a:rPr lang="en-US" altLang="ko-KR" sz="1400" b="1" dirty="0"/>
              <a:t>new</a:t>
            </a:r>
            <a:r>
              <a:rPr lang="en-US" altLang="ko-KR" sz="1400" dirty="0"/>
              <a:t> </a:t>
            </a:r>
            <a:r>
              <a:rPr lang="en-US" altLang="ko-KR" sz="1400" dirty="0" err="1"/>
              <a:t>JTextField</a:t>
            </a:r>
            <a:r>
              <a:rPr lang="en-US" altLang="ko-KR" sz="1400" dirty="0"/>
              <a:t>(20);</a:t>
            </a:r>
          </a:p>
          <a:p>
            <a:pPr marL="0" indent="0" latinLnBrk="0">
              <a:buNone/>
            </a:pPr>
            <a:r>
              <a:rPr lang="en-US" altLang="ko-KR" sz="1400" dirty="0"/>
              <a:t>		add(txt, </a:t>
            </a:r>
            <a:r>
              <a:rPr lang="en-US" altLang="ko-KR" sz="1400" dirty="0" err="1"/>
              <a:t>BorderLayout.</a:t>
            </a:r>
            <a:r>
              <a:rPr lang="en-US" altLang="ko-KR" sz="1400" b="1" i="1" dirty="0" err="1"/>
              <a:t>NORTH</a:t>
            </a:r>
            <a:r>
              <a:rPr lang="en-US" altLang="ko-KR" sz="1400" dirty="0"/>
              <a:t>);</a:t>
            </a:r>
          </a:p>
          <a:p>
            <a:pPr marL="0" indent="0" latinLnBrk="0">
              <a:buNone/>
            </a:pPr>
            <a:r>
              <a:rPr lang="en-US" altLang="ko-KR" sz="1400" dirty="0"/>
              <a:t>		panel = </a:t>
            </a:r>
            <a:r>
              <a:rPr lang="en-US" altLang="ko-KR" sz="1400" b="1" dirty="0"/>
              <a:t>new</a:t>
            </a:r>
            <a:r>
              <a:rPr lang="en-US" altLang="ko-KR" sz="1400" dirty="0"/>
              <a:t> </a:t>
            </a:r>
            <a:r>
              <a:rPr lang="en-US" altLang="ko-KR" sz="1400" dirty="0" err="1"/>
              <a:t>JPanel</a:t>
            </a:r>
            <a:r>
              <a:rPr lang="en-US" altLang="ko-KR" sz="1400" dirty="0"/>
              <a:t>();</a:t>
            </a:r>
          </a:p>
          <a:p>
            <a:pPr marL="0" indent="0" latinLnBrk="0">
              <a:buNone/>
            </a:pPr>
            <a:r>
              <a:rPr lang="en-US" altLang="ko-KR" sz="1400" dirty="0"/>
              <a:t>		</a:t>
            </a:r>
            <a:r>
              <a:rPr lang="en-US" altLang="ko-KR" sz="1400" dirty="0" err="1"/>
              <a:t>panel.setLayout</a:t>
            </a:r>
            <a:r>
              <a:rPr lang="en-US" altLang="ko-KR" sz="1400" dirty="0"/>
              <a:t>(</a:t>
            </a:r>
            <a:r>
              <a:rPr lang="en-US" altLang="ko-KR" sz="1400" b="1" dirty="0"/>
              <a:t>new</a:t>
            </a:r>
            <a:r>
              <a:rPr lang="en-US" altLang="ko-KR" sz="1400" dirty="0"/>
              <a:t> </a:t>
            </a:r>
            <a:r>
              <a:rPr lang="en-US" altLang="ko-KR" sz="1400" dirty="0" err="1"/>
              <a:t>GridLayout</a:t>
            </a:r>
            <a:r>
              <a:rPr lang="en-US" altLang="ko-KR" sz="1400" dirty="0"/>
              <a:t>(3, 3));</a:t>
            </a:r>
          </a:p>
          <a:p>
            <a:pPr marL="0" indent="0" latinLnBrk="0">
              <a:buNone/>
            </a:pPr>
            <a:r>
              <a:rPr lang="en-US" altLang="ko-KR" sz="1400" dirty="0"/>
              <a:t>		add(panel, </a:t>
            </a:r>
            <a:r>
              <a:rPr lang="en-US" altLang="ko-KR" sz="1400" dirty="0" err="1"/>
              <a:t>BorderLayout.</a:t>
            </a:r>
            <a:r>
              <a:rPr lang="en-US" altLang="ko-KR" sz="1400" b="1" i="1" dirty="0" err="1"/>
              <a:t>CENTER</a:t>
            </a:r>
            <a:r>
              <a:rPr lang="en-US" altLang="ko-KR" sz="1400" dirty="0"/>
              <a:t>);</a:t>
            </a:r>
          </a:p>
          <a:p>
            <a:pPr marL="0" indent="0" latinLnBrk="0">
              <a:buNone/>
            </a:pPr>
            <a:r>
              <a:rPr lang="en-US" altLang="ko-KR" sz="1400" dirty="0"/>
              <a:t>		</a:t>
            </a:r>
            <a:r>
              <a:rPr lang="en-US" altLang="ko-KR" sz="1400" b="1" dirty="0"/>
              <a:t>for</a:t>
            </a:r>
            <a:r>
              <a:rPr lang="en-US" altLang="ko-KR" sz="1400" dirty="0"/>
              <a:t> (</a:t>
            </a:r>
            <a:r>
              <a:rPr lang="en-US" altLang="ko-KR" sz="1400" b="1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 = 1;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 &lt;= 9;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++) {</a:t>
            </a:r>
          </a:p>
          <a:p>
            <a:pPr marL="0" indent="0" latinLnBrk="0">
              <a:buNone/>
            </a:pPr>
            <a:r>
              <a:rPr lang="en-US" altLang="ko-KR" sz="1400" dirty="0"/>
              <a:t>			</a:t>
            </a:r>
            <a:r>
              <a:rPr lang="en-US" altLang="ko-KR" sz="1400" dirty="0" err="1"/>
              <a:t>JButton</a:t>
            </a:r>
            <a:r>
              <a:rPr lang="en-US" altLang="ko-KR" sz="1400" dirty="0"/>
              <a:t> </a:t>
            </a:r>
            <a:r>
              <a:rPr lang="en-US" altLang="ko-KR" sz="1400" dirty="0" err="1"/>
              <a:t>btn</a:t>
            </a:r>
            <a:r>
              <a:rPr lang="en-US" altLang="ko-KR" sz="1400" dirty="0"/>
              <a:t> = </a:t>
            </a:r>
            <a:r>
              <a:rPr lang="en-US" altLang="ko-KR" sz="1400" b="1" dirty="0"/>
              <a:t>new</a:t>
            </a:r>
            <a:r>
              <a:rPr lang="en-US" altLang="ko-KR" sz="1400" dirty="0"/>
              <a:t> </a:t>
            </a:r>
            <a:r>
              <a:rPr lang="en-US" altLang="ko-KR" sz="1400" dirty="0" err="1"/>
              <a:t>JButton</a:t>
            </a:r>
            <a:r>
              <a:rPr lang="en-US" altLang="ko-KR" sz="1400" dirty="0"/>
              <a:t>("" +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);</a:t>
            </a:r>
          </a:p>
          <a:p>
            <a:pPr marL="0" indent="0" latinLnBrk="0">
              <a:buNone/>
            </a:pPr>
            <a:r>
              <a:rPr lang="en-US" altLang="ko-KR" sz="1400" dirty="0"/>
              <a:t>			</a:t>
            </a:r>
            <a:r>
              <a:rPr lang="en-US" altLang="ko-KR" sz="1400" dirty="0" err="1"/>
              <a:t>btn.addActionListener</a:t>
            </a:r>
            <a:r>
              <a:rPr lang="en-US" altLang="ko-KR" sz="1400" dirty="0"/>
              <a:t>(</a:t>
            </a:r>
            <a:r>
              <a:rPr lang="en-US" altLang="ko-KR" sz="1400" b="1" dirty="0"/>
              <a:t>this</a:t>
            </a:r>
            <a:r>
              <a:rPr lang="en-US" altLang="ko-KR" sz="1400" dirty="0"/>
              <a:t>);</a:t>
            </a:r>
          </a:p>
          <a:p>
            <a:pPr marL="0" indent="0" latinLnBrk="0">
              <a:buNone/>
            </a:pPr>
            <a:r>
              <a:rPr lang="en-US" altLang="ko-KR" sz="1400" dirty="0"/>
              <a:t>			</a:t>
            </a:r>
            <a:r>
              <a:rPr lang="en-US" altLang="ko-KR" sz="1400" dirty="0" err="1"/>
              <a:t>btn.setPreferredSize</a:t>
            </a:r>
            <a:r>
              <a:rPr lang="en-US" altLang="ko-KR" sz="1400" dirty="0"/>
              <a:t>(</a:t>
            </a:r>
            <a:r>
              <a:rPr lang="en-US" altLang="ko-KR" sz="1400" b="1" dirty="0"/>
              <a:t>new</a:t>
            </a:r>
            <a:r>
              <a:rPr lang="en-US" altLang="ko-KR" sz="1400" dirty="0"/>
              <a:t> Dimension(100, 100));</a:t>
            </a:r>
          </a:p>
          <a:p>
            <a:pPr marL="0" indent="0" latinLnBrk="0">
              <a:buNone/>
            </a:pPr>
            <a:r>
              <a:rPr lang="en-US" altLang="ko-KR" sz="1400" dirty="0"/>
              <a:t>			</a:t>
            </a:r>
            <a:r>
              <a:rPr lang="en-US" altLang="ko-KR" sz="1400" dirty="0" err="1"/>
              <a:t>panel.add</a:t>
            </a:r>
            <a:r>
              <a:rPr lang="en-US" altLang="ko-KR" sz="1400" dirty="0"/>
              <a:t>(</a:t>
            </a:r>
            <a:r>
              <a:rPr lang="en-US" altLang="ko-KR" sz="1400" dirty="0" err="1"/>
              <a:t>btn</a:t>
            </a:r>
            <a:r>
              <a:rPr lang="en-US" altLang="ko-KR" sz="1400" dirty="0"/>
              <a:t>);</a:t>
            </a:r>
          </a:p>
          <a:p>
            <a:pPr marL="0" indent="0" latinLnBrk="0">
              <a:buNone/>
            </a:pPr>
            <a:r>
              <a:rPr lang="en-US" altLang="ko-KR" sz="1400" dirty="0"/>
              <a:t>		}</a:t>
            </a:r>
          </a:p>
          <a:p>
            <a:pPr marL="0" indent="0" latinLnBrk="0">
              <a:buNone/>
            </a:pPr>
            <a:r>
              <a:rPr lang="en-US" altLang="ko-KR" sz="1400" dirty="0"/>
              <a:t>		pack();</a:t>
            </a:r>
          </a:p>
          <a:p>
            <a:pPr marL="0" indent="0" latinLnBrk="0">
              <a:buNone/>
            </a:pPr>
            <a:r>
              <a:rPr lang="en-US" altLang="ko-KR" sz="1400" dirty="0"/>
              <a:t>		</a:t>
            </a:r>
            <a:r>
              <a:rPr lang="en-US" altLang="ko-KR" sz="1400" dirty="0" err="1"/>
              <a:t>setDefaultCloseOperation</a:t>
            </a:r>
            <a:r>
              <a:rPr lang="en-US" altLang="ko-KR" sz="1400" dirty="0"/>
              <a:t>(</a:t>
            </a:r>
            <a:r>
              <a:rPr lang="en-US" altLang="ko-KR" sz="1400" b="1" i="1" dirty="0" err="1"/>
              <a:t>EXIT_ON_CLOSE</a:t>
            </a:r>
            <a:r>
              <a:rPr lang="en-US" altLang="ko-KR" sz="1400" dirty="0"/>
              <a:t>);</a:t>
            </a:r>
          </a:p>
          <a:p>
            <a:pPr marL="0" indent="0" latinLnBrk="0">
              <a:buNone/>
            </a:pPr>
            <a:r>
              <a:rPr lang="en-US" altLang="ko-KR" sz="1400" dirty="0"/>
              <a:t>		</a:t>
            </a:r>
            <a:r>
              <a:rPr lang="en-US" altLang="ko-KR" sz="1400" dirty="0" err="1"/>
              <a:t>setVisible</a:t>
            </a:r>
            <a:r>
              <a:rPr lang="en-US" altLang="ko-KR" sz="1400" dirty="0"/>
              <a:t>(</a:t>
            </a:r>
            <a:r>
              <a:rPr lang="en-US" altLang="ko-KR" sz="1400" b="1" dirty="0"/>
              <a:t>true</a:t>
            </a:r>
            <a:r>
              <a:rPr lang="en-US" altLang="ko-KR" sz="1400" dirty="0"/>
              <a:t>);</a:t>
            </a:r>
          </a:p>
          <a:p>
            <a:pPr marL="0" indent="0" latinLnBrk="0">
              <a:buNone/>
            </a:pPr>
            <a:r>
              <a:rPr lang="en-US" altLang="ko-KR" sz="1400" dirty="0"/>
              <a:t>	</a:t>
            </a:r>
            <a:r>
              <a:rPr lang="en-US" altLang="ko-KR" sz="1400" dirty="0" smtClean="0"/>
              <a:t>}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40342149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SOLUTION</a:t>
            </a:r>
            <a:endParaRPr lang="ko-KR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gray">
          <a:xfrm>
            <a:off x="513784" y="1855961"/>
            <a:ext cx="8074025" cy="306007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 pitchFamily="2" charset="2"/>
              <a:buChar char="¢"/>
              <a:defRPr lang="en-US" sz="20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 pitchFamily="2" charset="2"/>
              <a:buChar char="¤"/>
              <a:defRPr lang="en-US" sz="18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itchFamily="2" charset="2"/>
              <a:buChar char="¤"/>
              <a:defRPr lang="en-US" sz="16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 pitchFamily="2" charset="2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None/>
            </a:pPr>
            <a:r>
              <a:rPr lang="en-US" altLang="ko-KR" sz="1400" dirty="0"/>
              <a:t>	@Override</a:t>
            </a:r>
          </a:p>
          <a:p>
            <a:pPr marL="0" indent="0" latinLnBrk="0">
              <a:buNone/>
            </a:pPr>
            <a:r>
              <a:rPr lang="en-US" altLang="ko-KR" sz="1400" dirty="0"/>
              <a:t>	</a:t>
            </a:r>
            <a:r>
              <a:rPr lang="en-US" altLang="ko-KR" sz="1400" b="1" dirty="0"/>
              <a:t>public</a:t>
            </a:r>
            <a:r>
              <a:rPr lang="en-US" altLang="ko-KR" sz="1400" dirty="0"/>
              <a:t> </a:t>
            </a:r>
            <a:r>
              <a:rPr lang="en-US" altLang="ko-KR" sz="1400" b="1" dirty="0"/>
              <a:t>void</a:t>
            </a:r>
            <a:r>
              <a:rPr lang="en-US" altLang="ko-KR" sz="1400" dirty="0"/>
              <a:t> </a:t>
            </a:r>
            <a:r>
              <a:rPr lang="en-US" altLang="ko-KR" sz="1400" dirty="0" err="1"/>
              <a:t>actionPerformed</a:t>
            </a:r>
            <a:r>
              <a:rPr lang="en-US" altLang="ko-KR" sz="1400" dirty="0"/>
              <a:t>(</a:t>
            </a:r>
            <a:r>
              <a:rPr lang="en-US" altLang="ko-KR" sz="1400" dirty="0" err="1"/>
              <a:t>ActionEvent</a:t>
            </a:r>
            <a:r>
              <a:rPr lang="en-US" altLang="ko-KR" sz="1400" dirty="0"/>
              <a:t> e) {</a:t>
            </a:r>
          </a:p>
          <a:p>
            <a:pPr marL="0" indent="0" latinLnBrk="0">
              <a:buNone/>
            </a:pPr>
            <a:r>
              <a:rPr lang="en-US" altLang="ko-KR" sz="1400" dirty="0"/>
              <a:t>		String </a:t>
            </a:r>
            <a:r>
              <a:rPr lang="en-US" altLang="ko-KR" sz="1400" dirty="0" err="1"/>
              <a:t>actionCommand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e.getActionCommand</a:t>
            </a:r>
            <a:r>
              <a:rPr lang="en-US" altLang="ko-KR" sz="1400" dirty="0"/>
              <a:t>();</a:t>
            </a:r>
          </a:p>
          <a:p>
            <a:pPr marL="0" indent="0" latinLnBrk="0">
              <a:buNone/>
            </a:pPr>
            <a:r>
              <a:rPr lang="en-US" altLang="ko-KR" sz="1400" dirty="0"/>
              <a:t>		</a:t>
            </a:r>
            <a:r>
              <a:rPr lang="en-US" altLang="ko-KR" sz="1400" dirty="0" err="1"/>
              <a:t>txt.setText</a:t>
            </a:r>
            <a:r>
              <a:rPr lang="en-US" altLang="ko-KR" sz="1400" dirty="0"/>
              <a:t>(</a:t>
            </a:r>
            <a:r>
              <a:rPr lang="en-US" altLang="ko-KR" sz="1400" dirty="0" err="1"/>
              <a:t>txt.getText</a:t>
            </a:r>
            <a:r>
              <a:rPr lang="en-US" altLang="ko-KR" sz="1400" dirty="0"/>
              <a:t>() + </a:t>
            </a:r>
            <a:r>
              <a:rPr lang="en-US" altLang="ko-KR" sz="1400" dirty="0" err="1"/>
              <a:t>actionCommand</a:t>
            </a:r>
            <a:r>
              <a:rPr lang="en-US" altLang="ko-KR" sz="1400" dirty="0"/>
              <a:t>);</a:t>
            </a:r>
          </a:p>
          <a:p>
            <a:pPr marL="0" indent="0" latinLnBrk="0">
              <a:buNone/>
            </a:pPr>
            <a:r>
              <a:rPr lang="en-US" altLang="ko-KR" sz="1400" dirty="0"/>
              <a:t>	</a:t>
            </a:r>
            <a:r>
              <a:rPr lang="en-US" altLang="ko-KR" sz="1400" dirty="0" smtClean="0"/>
              <a:t>}</a:t>
            </a:r>
          </a:p>
          <a:p>
            <a:pPr marL="0" indent="0" latinLnBrk="0">
              <a:buNone/>
            </a:pPr>
            <a:endParaRPr lang="en-US" altLang="ko-KR" sz="1400" dirty="0"/>
          </a:p>
          <a:p>
            <a:pPr marL="0" indent="0" latinLnBrk="0">
              <a:buNone/>
            </a:pPr>
            <a:r>
              <a:rPr lang="en-US" altLang="ko-KR" sz="1400" dirty="0"/>
              <a:t>	</a:t>
            </a:r>
            <a:r>
              <a:rPr lang="en-US" altLang="ko-KR" sz="1400" b="1" dirty="0"/>
              <a:t>public</a:t>
            </a:r>
            <a:r>
              <a:rPr lang="en-US" altLang="ko-KR" sz="1400" dirty="0"/>
              <a:t> </a:t>
            </a:r>
            <a:r>
              <a:rPr lang="en-US" altLang="ko-KR" sz="1400" b="1" dirty="0"/>
              <a:t>static</a:t>
            </a:r>
            <a:r>
              <a:rPr lang="en-US" altLang="ko-KR" sz="1400" dirty="0"/>
              <a:t> </a:t>
            </a:r>
            <a:r>
              <a:rPr lang="en-US" altLang="ko-KR" sz="1400" b="1" dirty="0"/>
              <a:t>void</a:t>
            </a:r>
            <a:r>
              <a:rPr lang="en-US" altLang="ko-KR" sz="1400" dirty="0"/>
              <a:t> main(String[] </a:t>
            </a:r>
            <a:r>
              <a:rPr lang="en-US" altLang="ko-KR" sz="1400" dirty="0" err="1"/>
              <a:t>args</a:t>
            </a:r>
            <a:r>
              <a:rPr lang="en-US" altLang="ko-KR" sz="1400" dirty="0"/>
              <a:t>) {</a:t>
            </a:r>
          </a:p>
          <a:p>
            <a:pPr marL="0" indent="0" latinLnBrk="0">
              <a:buNone/>
            </a:pPr>
            <a:r>
              <a:rPr lang="en-US" altLang="ko-KR" sz="1400" dirty="0"/>
              <a:t>		</a:t>
            </a:r>
            <a:r>
              <a:rPr lang="en-US" altLang="ko-KR" sz="1400" b="1" dirty="0"/>
              <a:t>new</a:t>
            </a:r>
            <a:r>
              <a:rPr lang="en-US" altLang="ko-KR" sz="1400" dirty="0"/>
              <a:t> </a:t>
            </a:r>
            <a:r>
              <a:rPr lang="en-US" altLang="ko-KR" sz="1400" dirty="0" err="1"/>
              <a:t>KeyPad</a:t>
            </a:r>
            <a:r>
              <a:rPr lang="en-US" altLang="ko-KR" sz="1400" dirty="0"/>
              <a:t>();</a:t>
            </a:r>
          </a:p>
          <a:p>
            <a:pPr marL="0" indent="0" latinLnBrk="0">
              <a:buNone/>
            </a:pPr>
            <a:r>
              <a:rPr lang="en-US" altLang="ko-KR" sz="1400" dirty="0"/>
              <a:t>	}</a:t>
            </a:r>
          </a:p>
          <a:p>
            <a:pPr marL="0" indent="0" latinLnBrk="0">
              <a:buNone/>
            </a:pPr>
            <a:r>
              <a:rPr lang="en-US" altLang="ko-KR" sz="1400" dirty="0"/>
              <a:t>}</a:t>
            </a:r>
          </a:p>
          <a:p>
            <a:pPr marL="0" indent="0" latinLnBrk="0">
              <a:buNone/>
            </a:pP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5284399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ko-KR" altLang="en-US" dirty="0"/>
              <a:t>타일을 클릭하면 </a:t>
            </a:r>
            <a:r>
              <a:rPr lang="ko-KR" altLang="en-US" dirty="0" err="1"/>
              <a:t>비어있는</a:t>
            </a:r>
            <a:r>
              <a:rPr lang="ko-KR" altLang="en-US" dirty="0"/>
              <a:t> 옆의 공간으로 이동하는 퍼즐 게임을 </a:t>
            </a:r>
            <a:r>
              <a:rPr lang="ko-KR" altLang="en-US" dirty="0" err="1"/>
              <a:t>작성해보자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 latinLnBrk="1"/>
            <a:r>
              <a:rPr lang="en-US" altLang="ko-KR" dirty="0" smtClean="0"/>
              <a:t>LAB: </a:t>
            </a:r>
            <a:r>
              <a:rPr lang="ko-KR" altLang="en-US" dirty="0">
                <a:effectLst/>
              </a:rPr>
              <a:t>퍼즐 게임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3410" y="2749585"/>
            <a:ext cx="6240243" cy="3099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11231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SOLUTION</a:t>
            </a:r>
            <a:endParaRPr lang="ko-KR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gray">
          <a:xfrm>
            <a:off x="586211" y="167489"/>
            <a:ext cx="8074025" cy="6690511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 pitchFamily="2" charset="2"/>
              <a:buChar char="¢"/>
              <a:defRPr lang="en-US" sz="20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 pitchFamily="2" charset="2"/>
              <a:buChar char="¤"/>
              <a:defRPr lang="en-US" sz="18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itchFamily="2" charset="2"/>
              <a:buChar char="¤"/>
              <a:defRPr lang="en-US" sz="16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 pitchFamily="2" charset="2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None/>
            </a:pPr>
            <a:r>
              <a:rPr lang="en-US" altLang="ko-KR" sz="1400" b="1" dirty="0"/>
              <a:t>class</a:t>
            </a:r>
            <a:r>
              <a:rPr lang="en-US" altLang="ko-KR" sz="1400" dirty="0"/>
              <a:t> </a:t>
            </a:r>
            <a:r>
              <a:rPr lang="en-US" altLang="ko-KR" sz="1400" u="sng" dirty="0" err="1"/>
              <a:t>MyButton</a:t>
            </a:r>
            <a:r>
              <a:rPr lang="en-US" altLang="ko-KR" sz="1400" dirty="0"/>
              <a:t> </a:t>
            </a:r>
            <a:r>
              <a:rPr lang="en-US" altLang="ko-KR" sz="1400" b="1" dirty="0"/>
              <a:t>extends</a:t>
            </a:r>
            <a:r>
              <a:rPr lang="en-US" altLang="ko-KR" sz="1400" dirty="0"/>
              <a:t> </a:t>
            </a:r>
            <a:r>
              <a:rPr lang="en-US" altLang="ko-KR" sz="1400" dirty="0" err="1"/>
              <a:t>JButton</a:t>
            </a:r>
            <a:endParaRPr lang="en-US" altLang="ko-KR" sz="1400" dirty="0"/>
          </a:p>
          <a:p>
            <a:pPr marL="0" indent="0" latinLnBrk="0">
              <a:buNone/>
            </a:pPr>
            <a:r>
              <a:rPr lang="en-US" altLang="ko-KR" sz="1400" dirty="0"/>
              <a:t>{</a:t>
            </a:r>
          </a:p>
          <a:p>
            <a:pPr marL="0" indent="0" latinLnBrk="0">
              <a:buNone/>
            </a:pPr>
            <a:r>
              <a:rPr lang="en-US" altLang="ko-KR" sz="1400" dirty="0"/>
              <a:t>	</a:t>
            </a:r>
            <a:r>
              <a:rPr lang="en-US" altLang="ko-KR" sz="1400" b="1" dirty="0"/>
              <a:t>static</a:t>
            </a:r>
            <a:r>
              <a:rPr lang="en-US" altLang="ko-KR" sz="1400" dirty="0"/>
              <a:t> </a:t>
            </a:r>
            <a:r>
              <a:rPr lang="en-US" altLang="ko-KR" sz="1400" b="1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i="1" dirty="0"/>
              <a:t>count</a:t>
            </a:r>
            <a:r>
              <a:rPr lang="en-US" altLang="ko-KR" sz="1400" dirty="0"/>
              <a:t>=0;</a:t>
            </a:r>
          </a:p>
          <a:p>
            <a:pPr marL="0" indent="0" latinLnBrk="0">
              <a:buNone/>
            </a:pPr>
            <a:r>
              <a:rPr lang="en-US" altLang="ko-KR" sz="1400" dirty="0"/>
              <a:t>	</a:t>
            </a:r>
            <a:r>
              <a:rPr lang="en-US" altLang="ko-KR" sz="1400" b="1" dirty="0" err="1"/>
              <a:t>int</a:t>
            </a:r>
            <a:r>
              <a:rPr lang="en-US" altLang="ko-KR" sz="1400" dirty="0"/>
              <a:t> index;</a:t>
            </a:r>
          </a:p>
          <a:p>
            <a:pPr marL="0" indent="0" latinLnBrk="0">
              <a:buNone/>
            </a:pPr>
            <a:r>
              <a:rPr lang="en-US" altLang="ko-KR" sz="1400" dirty="0"/>
              <a:t>	</a:t>
            </a:r>
            <a:r>
              <a:rPr lang="en-US" altLang="ko-KR" sz="1400" b="1" dirty="0"/>
              <a:t>public</a:t>
            </a:r>
            <a:r>
              <a:rPr lang="en-US" altLang="ko-KR" sz="1400" dirty="0"/>
              <a:t> </a:t>
            </a:r>
            <a:r>
              <a:rPr lang="en-US" altLang="ko-KR" sz="1400" dirty="0" err="1"/>
              <a:t>MyButton</a:t>
            </a:r>
            <a:r>
              <a:rPr lang="en-US" altLang="ko-KR" sz="1400" dirty="0"/>
              <a:t>(String s)</a:t>
            </a:r>
          </a:p>
          <a:p>
            <a:pPr marL="0" indent="0" latinLnBrk="0">
              <a:buNone/>
            </a:pPr>
            <a:r>
              <a:rPr lang="en-US" altLang="ko-KR" sz="1400" dirty="0"/>
              <a:t>	{</a:t>
            </a:r>
          </a:p>
          <a:p>
            <a:pPr marL="0" indent="0" latinLnBrk="0">
              <a:buNone/>
            </a:pPr>
            <a:r>
              <a:rPr lang="en-US" altLang="ko-KR" sz="1400" dirty="0"/>
              <a:t>		</a:t>
            </a:r>
            <a:r>
              <a:rPr lang="en-US" altLang="ko-KR" sz="1400" b="1" dirty="0"/>
              <a:t>super</a:t>
            </a:r>
            <a:r>
              <a:rPr lang="en-US" altLang="ko-KR" sz="1400" dirty="0"/>
              <a:t>(s);</a:t>
            </a:r>
          </a:p>
          <a:p>
            <a:pPr marL="0" indent="0" latinLnBrk="0">
              <a:buNone/>
            </a:pPr>
            <a:r>
              <a:rPr lang="en-US" altLang="ko-KR" sz="1400" dirty="0"/>
              <a:t>		index = </a:t>
            </a:r>
            <a:r>
              <a:rPr lang="en-US" altLang="ko-KR" sz="1400" i="1" dirty="0"/>
              <a:t>count</a:t>
            </a:r>
            <a:r>
              <a:rPr lang="en-US" altLang="ko-KR" sz="1400" dirty="0"/>
              <a:t>++;</a:t>
            </a:r>
          </a:p>
          <a:p>
            <a:pPr marL="0" indent="0" latinLnBrk="0">
              <a:buNone/>
            </a:pPr>
            <a:r>
              <a:rPr lang="en-US" altLang="ko-KR" sz="1400" dirty="0"/>
              <a:t>	}</a:t>
            </a:r>
          </a:p>
          <a:p>
            <a:pPr marL="0" indent="0" latinLnBrk="0">
              <a:buNone/>
            </a:pPr>
            <a:r>
              <a:rPr lang="en-US" altLang="ko-KR" sz="1400" dirty="0"/>
              <a:t>}</a:t>
            </a:r>
          </a:p>
          <a:p>
            <a:pPr marL="0" indent="0" latinLnBrk="0">
              <a:buNone/>
            </a:pPr>
            <a:r>
              <a:rPr lang="en-US" altLang="ko-KR" sz="1400" b="1" dirty="0"/>
              <a:t>public</a:t>
            </a:r>
            <a:r>
              <a:rPr lang="en-US" altLang="ko-KR" sz="1400" dirty="0"/>
              <a:t> </a:t>
            </a:r>
            <a:r>
              <a:rPr lang="en-US" altLang="ko-KR" sz="1400" b="1" dirty="0"/>
              <a:t>class</a:t>
            </a:r>
            <a:r>
              <a:rPr lang="en-US" altLang="ko-KR" sz="1400" dirty="0"/>
              <a:t> P</a:t>
            </a:r>
            <a:r>
              <a:rPr lang="en-US" altLang="ko-KR" sz="1400" u="sng" dirty="0"/>
              <a:t>uzzle</a:t>
            </a:r>
            <a:r>
              <a:rPr lang="en-US" altLang="ko-KR" sz="1400" dirty="0"/>
              <a:t> </a:t>
            </a:r>
            <a:r>
              <a:rPr lang="en-US" altLang="ko-KR" sz="1400" b="1" dirty="0"/>
              <a:t>extends</a:t>
            </a:r>
            <a:r>
              <a:rPr lang="en-US" altLang="ko-KR" sz="1400" dirty="0"/>
              <a:t> </a:t>
            </a:r>
            <a:r>
              <a:rPr lang="en-US" altLang="ko-KR" sz="1400" dirty="0" err="1"/>
              <a:t>JFrame</a:t>
            </a:r>
            <a:r>
              <a:rPr lang="en-US" altLang="ko-KR" sz="1400" dirty="0"/>
              <a:t> </a:t>
            </a:r>
            <a:r>
              <a:rPr lang="en-US" altLang="ko-KR" sz="1400" b="1" dirty="0"/>
              <a:t>implements</a:t>
            </a:r>
            <a:r>
              <a:rPr lang="en-US" altLang="ko-KR" sz="1400" dirty="0"/>
              <a:t> </a:t>
            </a:r>
            <a:r>
              <a:rPr lang="en-US" altLang="ko-KR" sz="1400" dirty="0" err="1"/>
              <a:t>ActionListener</a:t>
            </a:r>
            <a:r>
              <a:rPr lang="en-US" altLang="ko-KR" sz="1400" dirty="0"/>
              <a:t> {</a:t>
            </a:r>
          </a:p>
          <a:p>
            <a:pPr marL="0" indent="0" latinLnBrk="0">
              <a:buNone/>
            </a:pPr>
            <a:r>
              <a:rPr lang="en-US" altLang="ko-KR" sz="1400" dirty="0"/>
              <a:t>	</a:t>
            </a:r>
            <a:r>
              <a:rPr lang="en-US" altLang="ko-KR" sz="1400" dirty="0" err="1"/>
              <a:t>MyButton</a:t>
            </a:r>
            <a:r>
              <a:rPr lang="en-US" altLang="ko-KR" sz="1400" dirty="0"/>
              <a:t>[] buttons;</a:t>
            </a:r>
          </a:p>
          <a:p>
            <a:pPr marL="0" indent="0" latinLnBrk="0">
              <a:buNone/>
            </a:pPr>
            <a:r>
              <a:rPr lang="en-US" altLang="ko-KR" sz="1400" dirty="0"/>
              <a:t>	</a:t>
            </a:r>
            <a:r>
              <a:rPr lang="en-US" altLang="ko-KR" sz="1400" dirty="0" err="1"/>
              <a:t>MyButton</a:t>
            </a:r>
            <a:r>
              <a:rPr lang="en-US" altLang="ko-KR" sz="1400" dirty="0"/>
              <a:t> reset;</a:t>
            </a:r>
          </a:p>
          <a:p>
            <a:pPr marL="0" indent="0" latinLnBrk="0">
              <a:buNone/>
            </a:pPr>
            <a:r>
              <a:rPr lang="en-US" altLang="ko-KR" sz="1400" dirty="0"/>
              <a:t>	</a:t>
            </a:r>
            <a:r>
              <a:rPr lang="en-US" altLang="ko-KR" sz="1400" b="1" dirty="0"/>
              <a:t>public</a:t>
            </a:r>
            <a:r>
              <a:rPr lang="en-US" altLang="ko-KR" sz="1400" dirty="0"/>
              <a:t> Puzzle() {</a:t>
            </a:r>
          </a:p>
          <a:p>
            <a:pPr marL="0" indent="0" latinLnBrk="0">
              <a:buNone/>
            </a:pPr>
            <a:r>
              <a:rPr lang="en-US" altLang="ko-KR" sz="1400" dirty="0"/>
              <a:t>		</a:t>
            </a:r>
            <a:r>
              <a:rPr lang="en-US" altLang="ko-KR" sz="1400" b="1" dirty="0"/>
              <a:t>super</a:t>
            </a:r>
            <a:r>
              <a:rPr lang="en-US" altLang="ko-KR" sz="1400" dirty="0"/>
              <a:t>("puzzle");</a:t>
            </a:r>
          </a:p>
          <a:p>
            <a:pPr marL="0" indent="0" latinLnBrk="0">
              <a:buNone/>
            </a:pPr>
            <a:r>
              <a:rPr lang="en-US" altLang="ko-KR" sz="1400" dirty="0"/>
              <a:t>		</a:t>
            </a:r>
            <a:r>
              <a:rPr lang="en-US" altLang="ko-KR" sz="1400" dirty="0" err="1"/>
              <a:t>JPanel</a:t>
            </a:r>
            <a:r>
              <a:rPr lang="en-US" altLang="ko-KR" sz="1400" dirty="0"/>
              <a:t> panel = </a:t>
            </a:r>
            <a:r>
              <a:rPr lang="en-US" altLang="ko-KR" sz="1400" b="1" dirty="0"/>
              <a:t>new</a:t>
            </a:r>
            <a:r>
              <a:rPr lang="en-US" altLang="ko-KR" sz="1400" dirty="0"/>
              <a:t> </a:t>
            </a:r>
            <a:r>
              <a:rPr lang="en-US" altLang="ko-KR" sz="1400" dirty="0" err="1"/>
              <a:t>JPanel</a:t>
            </a:r>
            <a:r>
              <a:rPr lang="en-US" altLang="ko-KR" sz="1400" dirty="0"/>
              <a:t>();</a:t>
            </a:r>
          </a:p>
          <a:p>
            <a:pPr marL="0" indent="0" latinLnBrk="0">
              <a:buNone/>
            </a:pPr>
            <a:r>
              <a:rPr lang="en-US" altLang="ko-KR" sz="1400" dirty="0"/>
              <a:t>		</a:t>
            </a:r>
            <a:r>
              <a:rPr lang="en-US" altLang="ko-KR" sz="1400" dirty="0" err="1"/>
              <a:t>panel.setLayout</a:t>
            </a:r>
            <a:r>
              <a:rPr lang="en-US" altLang="ko-KR" sz="1400" dirty="0"/>
              <a:t>(</a:t>
            </a:r>
            <a:r>
              <a:rPr lang="en-US" altLang="ko-KR" sz="1400" b="1" dirty="0"/>
              <a:t>new</a:t>
            </a:r>
            <a:r>
              <a:rPr lang="en-US" altLang="ko-KR" sz="1400" dirty="0"/>
              <a:t> </a:t>
            </a:r>
            <a:r>
              <a:rPr lang="en-US" altLang="ko-KR" sz="1400" dirty="0" err="1"/>
              <a:t>GridLayout</a:t>
            </a:r>
            <a:r>
              <a:rPr lang="en-US" altLang="ko-KR" sz="1400" dirty="0"/>
              <a:t>(0, 3, 2, 2));</a:t>
            </a:r>
          </a:p>
          <a:p>
            <a:pPr marL="0" indent="0" latinLnBrk="0">
              <a:buNone/>
            </a:pPr>
            <a:r>
              <a:rPr lang="en-US" altLang="ko-KR" sz="1400" dirty="0"/>
              <a:t>		buttons= </a:t>
            </a:r>
            <a:r>
              <a:rPr lang="en-US" altLang="ko-KR" sz="1400" b="1" dirty="0"/>
              <a:t>new</a:t>
            </a:r>
            <a:r>
              <a:rPr lang="en-US" altLang="ko-KR" sz="1400" dirty="0"/>
              <a:t> </a:t>
            </a:r>
            <a:r>
              <a:rPr lang="en-US" altLang="ko-KR" sz="1400" dirty="0" err="1"/>
              <a:t>MyButton</a:t>
            </a:r>
            <a:r>
              <a:rPr lang="en-US" altLang="ko-KR" sz="1400" dirty="0"/>
              <a:t>[9];</a:t>
            </a:r>
          </a:p>
          <a:p>
            <a:pPr marL="0" indent="0" latinLnBrk="0">
              <a:buNone/>
            </a:pPr>
            <a:r>
              <a:rPr lang="en-US" altLang="ko-KR" sz="1400" dirty="0"/>
              <a:t>		</a:t>
            </a:r>
            <a:r>
              <a:rPr lang="en-US" altLang="ko-KR" sz="1400" b="1" dirty="0"/>
              <a:t>for</a:t>
            </a:r>
            <a:r>
              <a:rPr lang="en-US" altLang="ko-KR" sz="1400" dirty="0"/>
              <a:t>(</a:t>
            </a:r>
            <a:r>
              <a:rPr lang="en-US" altLang="ko-KR" sz="1400" b="1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=0;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&lt;8;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++)</a:t>
            </a:r>
          </a:p>
          <a:p>
            <a:pPr marL="0" indent="0" latinLnBrk="0">
              <a:buNone/>
            </a:pPr>
            <a:r>
              <a:rPr lang="en-US" altLang="ko-KR" sz="1400" dirty="0"/>
              <a:t>			buttons[</a:t>
            </a:r>
            <a:r>
              <a:rPr lang="en-US" altLang="ko-KR" sz="1400" dirty="0" err="1"/>
              <a:t>i</a:t>
            </a:r>
            <a:r>
              <a:rPr lang="en-US" altLang="ko-KR" sz="1400" dirty="0"/>
              <a:t>] = </a:t>
            </a:r>
            <a:r>
              <a:rPr lang="en-US" altLang="ko-KR" sz="1400" b="1" dirty="0"/>
              <a:t>new</a:t>
            </a:r>
            <a:r>
              <a:rPr lang="en-US" altLang="ko-KR" sz="1400" dirty="0"/>
              <a:t> </a:t>
            </a:r>
            <a:r>
              <a:rPr lang="en-US" altLang="ko-KR" sz="1400" dirty="0" err="1"/>
              <a:t>MyButton</a:t>
            </a:r>
            <a:r>
              <a:rPr lang="en-US" altLang="ko-KR" sz="1400" dirty="0"/>
              <a:t>(""+(</a:t>
            </a:r>
            <a:r>
              <a:rPr lang="en-US" altLang="ko-KR" sz="1400" dirty="0" err="1"/>
              <a:t>i+1</a:t>
            </a:r>
            <a:r>
              <a:rPr lang="en-US" altLang="ko-KR" sz="1400" dirty="0"/>
              <a:t>));</a:t>
            </a:r>
          </a:p>
          <a:p>
            <a:pPr marL="0" indent="0" latinLnBrk="0">
              <a:buNone/>
            </a:pPr>
            <a:r>
              <a:rPr lang="en-US" altLang="ko-KR" sz="1400" dirty="0"/>
              <a:t>		buttons[8] = </a:t>
            </a:r>
            <a:r>
              <a:rPr lang="en-US" altLang="ko-KR" sz="1400" b="1" dirty="0"/>
              <a:t>new</a:t>
            </a:r>
            <a:r>
              <a:rPr lang="en-US" altLang="ko-KR" sz="1400" dirty="0"/>
              <a:t> </a:t>
            </a:r>
            <a:r>
              <a:rPr lang="en-US" altLang="ko-KR" sz="1400" dirty="0" err="1"/>
              <a:t>MyButton</a:t>
            </a:r>
            <a:r>
              <a:rPr lang="en-US" altLang="ko-KR" sz="1400" dirty="0"/>
              <a:t>(" ");</a:t>
            </a:r>
          </a:p>
          <a:p>
            <a:pPr marL="0" indent="0" latinLnBrk="0">
              <a:buNone/>
            </a:pPr>
            <a:r>
              <a:rPr lang="en-US" altLang="ko-KR" sz="1400" dirty="0"/>
              <a:t>		</a:t>
            </a:r>
            <a:r>
              <a:rPr lang="en-US" altLang="ko-KR" sz="1400" b="1" dirty="0"/>
              <a:t>for</a:t>
            </a:r>
            <a:r>
              <a:rPr lang="en-US" altLang="ko-KR" sz="1400" dirty="0"/>
              <a:t>(</a:t>
            </a:r>
            <a:r>
              <a:rPr lang="en-US" altLang="ko-KR" sz="1400" b="1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=0;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&lt;9;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++)</a:t>
            </a:r>
          </a:p>
          <a:p>
            <a:pPr marL="0" indent="0" latinLnBrk="0">
              <a:buNone/>
            </a:pPr>
            <a:r>
              <a:rPr lang="en-US" altLang="ko-KR" sz="1400" dirty="0"/>
              <a:t>			</a:t>
            </a:r>
            <a:r>
              <a:rPr lang="en-US" altLang="ko-KR" sz="1400" dirty="0" err="1"/>
              <a:t>panel.add</a:t>
            </a:r>
            <a:r>
              <a:rPr lang="en-US" altLang="ko-KR" sz="1400" dirty="0"/>
              <a:t>(buttons[</a:t>
            </a:r>
            <a:r>
              <a:rPr lang="en-US" altLang="ko-KR" sz="1400" dirty="0" err="1"/>
              <a:t>i</a:t>
            </a:r>
            <a:r>
              <a:rPr lang="en-US" altLang="ko-KR" sz="1400" dirty="0"/>
              <a:t>]);</a:t>
            </a:r>
          </a:p>
          <a:p>
            <a:pPr marL="0" indent="0" latinLnBrk="0">
              <a:buNone/>
            </a:pPr>
            <a:r>
              <a:rPr lang="en-US" altLang="ko-KR" sz="1400" dirty="0"/>
              <a:t>		</a:t>
            </a:r>
            <a:r>
              <a:rPr lang="en-US" altLang="ko-KR" sz="1400" b="1" dirty="0"/>
              <a:t>for</a:t>
            </a:r>
            <a:r>
              <a:rPr lang="en-US" altLang="ko-KR" sz="1400" dirty="0"/>
              <a:t>(</a:t>
            </a:r>
            <a:r>
              <a:rPr lang="en-US" altLang="ko-KR" sz="1400" b="1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=0;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&lt;9;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++)</a:t>
            </a:r>
          </a:p>
          <a:p>
            <a:pPr marL="0" indent="0" latinLnBrk="0">
              <a:buNone/>
            </a:pPr>
            <a:r>
              <a:rPr lang="en-US" altLang="ko-KR" sz="1400" dirty="0"/>
              <a:t>			buttons[</a:t>
            </a:r>
            <a:r>
              <a:rPr lang="en-US" altLang="ko-KR" sz="1400" dirty="0" err="1"/>
              <a:t>i</a:t>
            </a:r>
            <a:r>
              <a:rPr lang="en-US" altLang="ko-KR" sz="1400" dirty="0"/>
              <a:t>].</a:t>
            </a:r>
            <a:r>
              <a:rPr lang="en-US" altLang="ko-KR" sz="1400" dirty="0" err="1"/>
              <a:t>addActionListener</a:t>
            </a:r>
            <a:r>
              <a:rPr lang="en-US" altLang="ko-KR" sz="1400" dirty="0"/>
              <a:t>(</a:t>
            </a:r>
            <a:r>
              <a:rPr lang="en-US" altLang="ko-KR" sz="1400" b="1" dirty="0"/>
              <a:t>this</a:t>
            </a:r>
            <a:r>
              <a:rPr lang="en-US" altLang="ko-KR" sz="1400" dirty="0"/>
              <a:t>);</a:t>
            </a:r>
          </a:p>
          <a:p>
            <a:pPr marL="0" indent="0" latinLnBrk="0">
              <a:buNone/>
            </a:pPr>
            <a:r>
              <a:rPr lang="en-US" altLang="ko-KR" sz="1400" dirty="0"/>
              <a:t>		add(panel, </a:t>
            </a:r>
            <a:r>
              <a:rPr lang="en-US" altLang="ko-KR" sz="1400" dirty="0" err="1"/>
              <a:t>BorderLayout.</a:t>
            </a:r>
            <a:r>
              <a:rPr lang="en-US" altLang="ko-KR" sz="1400" b="1" i="1" dirty="0" err="1"/>
              <a:t>CENTER</a:t>
            </a:r>
            <a:r>
              <a:rPr lang="en-US" altLang="ko-KR" sz="140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6275017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SOLUTION</a:t>
            </a:r>
            <a:endParaRPr lang="ko-KR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gray">
          <a:xfrm>
            <a:off x="586211" y="891767"/>
            <a:ext cx="8074025" cy="5490927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 pitchFamily="2" charset="2"/>
              <a:buChar char="¢"/>
              <a:defRPr lang="en-US" sz="20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 pitchFamily="2" charset="2"/>
              <a:buChar char="¤"/>
              <a:defRPr lang="en-US" sz="18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itchFamily="2" charset="2"/>
              <a:buChar char="¤"/>
              <a:defRPr lang="en-US" sz="16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 pitchFamily="2" charset="2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None/>
            </a:pPr>
            <a:r>
              <a:rPr lang="en-US" altLang="ko-KR" sz="1400" dirty="0"/>
              <a:t>		reset = </a:t>
            </a:r>
            <a:r>
              <a:rPr lang="en-US" altLang="ko-KR" sz="1400" b="1" dirty="0"/>
              <a:t>new</a:t>
            </a:r>
            <a:r>
              <a:rPr lang="en-US" altLang="ko-KR" sz="1400" dirty="0"/>
              <a:t> </a:t>
            </a:r>
            <a:r>
              <a:rPr lang="en-US" altLang="ko-KR" sz="1400" dirty="0" err="1"/>
              <a:t>MyButton</a:t>
            </a:r>
            <a:r>
              <a:rPr lang="en-US" altLang="ko-KR" sz="1400" dirty="0"/>
              <a:t>("reset");</a:t>
            </a:r>
          </a:p>
          <a:p>
            <a:pPr marL="0" indent="0" latinLnBrk="0">
              <a:buNone/>
            </a:pPr>
            <a:r>
              <a:rPr lang="en-US" altLang="ko-KR" sz="1400" dirty="0"/>
              <a:t>		</a:t>
            </a:r>
            <a:r>
              <a:rPr lang="en-US" altLang="ko-KR" sz="1400" dirty="0" err="1"/>
              <a:t>reset.setBackground</a:t>
            </a:r>
            <a:r>
              <a:rPr lang="en-US" altLang="ko-KR" sz="1400" dirty="0"/>
              <a:t>(</a:t>
            </a:r>
            <a:r>
              <a:rPr lang="en-US" altLang="ko-KR" sz="1400" dirty="0" err="1"/>
              <a:t>Color.</a:t>
            </a:r>
            <a:r>
              <a:rPr lang="en-US" altLang="ko-KR" sz="1400" b="1" i="1" dirty="0" err="1"/>
              <a:t>red</a:t>
            </a:r>
            <a:r>
              <a:rPr lang="en-US" altLang="ko-KR" sz="1400" dirty="0"/>
              <a:t>); </a:t>
            </a:r>
          </a:p>
          <a:p>
            <a:pPr marL="0" indent="0" latinLnBrk="0">
              <a:buNone/>
            </a:pPr>
            <a:r>
              <a:rPr lang="en-US" altLang="ko-KR" sz="1400" dirty="0"/>
              <a:t>		</a:t>
            </a:r>
            <a:r>
              <a:rPr lang="en-US" altLang="ko-KR" sz="1400" dirty="0" err="1"/>
              <a:t>reset.setForeground</a:t>
            </a:r>
            <a:r>
              <a:rPr lang="en-US" altLang="ko-KR" sz="1400" dirty="0"/>
              <a:t>(</a:t>
            </a:r>
            <a:r>
              <a:rPr lang="en-US" altLang="ko-KR" sz="1400" dirty="0" err="1"/>
              <a:t>Color.</a:t>
            </a:r>
            <a:r>
              <a:rPr lang="en-US" altLang="ko-KR" sz="1400" b="1" i="1" dirty="0" err="1"/>
              <a:t>yellow</a:t>
            </a:r>
            <a:r>
              <a:rPr lang="en-US" altLang="ko-KR" sz="1400" dirty="0"/>
              <a:t>); </a:t>
            </a:r>
          </a:p>
          <a:p>
            <a:pPr marL="0" indent="0" latinLnBrk="0">
              <a:buNone/>
            </a:pPr>
            <a:r>
              <a:rPr lang="en-US" altLang="ko-KR" sz="1400" dirty="0"/>
              <a:t>		add(reset, </a:t>
            </a:r>
            <a:r>
              <a:rPr lang="en-US" altLang="ko-KR" sz="1400" dirty="0" err="1"/>
              <a:t>BorderLayout.</a:t>
            </a:r>
            <a:r>
              <a:rPr lang="en-US" altLang="ko-KR" sz="1400" b="1" i="1" dirty="0" err="1"/>
              <a:t>SOUTH</a:t>
            </a:r>
            <a:r>
              <a:rPr lang="en-US" altLang="ko-KR" sz="1400" dirty="0"/>
              <a:t>);</a:t>
            </a:r>
          </a:p>
          <a:p>
            <a:pPr marL="0" indent="0" latinLnBrk="0">
              <a:buNone/>
            </a:pPr>
            <a:r>
              <a:rPr lang="en-US" altLang="ko-KR" sz="1400" dirty="0"/>
              <a:t>		// </a:t>
            </a:r>
            <a:r>
              <a:rPr lang="en-US" altLang="ko-KR" sz="1400" dirty="0" err="1"/>
              <a:t>reset.addActionListener</a:t>
            </a:r>
            <a:r>
              <a:rPr lang="en-US" altLang="ko-KR" sz="1400" dirty="0"/>
              <a:t>(this);</a:t>
            </a:r>
          </a:p>
          <a:p>
            <a:pPr marL="0" indent="0" latinLnBrk="0">
              <a:buNone/>
            </a:pPr>
            <a:r>
              <a:rPr lang="en-US" altLang="ko-KR" sz="1400" dirty="0"/>
              <a:t>	</a:t>
            </a:r>
          </a:p>
          <a:p>
            <a:pPr marL="0" indent="0" latinLnBrk="0">
              <a:buNone/>
            </a:pPr>
            <a:r>
              <a:rPr lang="en-US" altLang="ko-KR" sz="1400" dirty="0"/>
              <a:t>		</a:t>
            </a:r>
            <a:r>
              <a:rPr lang="en-US" altLang="ko-KR" sz="1400" dirty="0" err="1"/>
              <a:t>setSize</a:t>
            </a:r>
            <a:r>
              <a:rPr lang="en-US" altLang="ko-KR" sz="1400" dirty="0"/>
              <a:t>(300, 300);</a:t>
            </a:r>
          </a:p>
          <a:p>
            <a:pPr marL="0" indent="0" latinLnBrk="0">
              <a:buNone/>
            </a:pPr>
            <a:r>
              <a:rPr lang="en-US" altLang="ko-KR" sz="1400" dirty="0"/>
              <a:t>		</a:t>
            </a:r>
            <a:r>
              <a:rPr lang="en-US" altLang="ko-KR" sz="1400" dirty="0" err="1"/>
              <a:t>setVisible</a:t>
            </a:r>
            <a:r>
              <a:rPr lang="en-US" altLang="ko-KR" sz="1400" dirty="0"/>
              <a:t>(</a:t>
            </a:r>
            <a:r>
              <a:rPr lang="en-US" altLang="ko-KR" sz="1400" b="1" dirty="0"/>
              <a:t>true</a:t>
            </a:r>
            <a:r>
              <a:rPr lang="en-US" altLang="ko-KR" sz="1400" dirty="0"/>
              <a:t>);</a:t>
            </a:r>
          </a:p>
          <a:p>
            <a:pPr marL="0" indent="0" latinLnBrk="0">
              <a:buNone/>
            </a:pPr>
            <a:r>
              <a:rPr lang="en-US" altLang="ko-KR" sz="1400" dirty="0"/>
              <a:t>		</a:t>
            </a:r>
            <a:r>
              <a:rPr lang="en-US" altLang="ko-KR" sz="1400" dirty="0" err="1"/>
              <a:t>setDefaultCloseOperation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JFrame.</a:t>
            </a:r>
            <a:r>
              <a:rPr lang="en-US" altLang="ko-KR" sz="1400" b="1" i="1" dirty="0" err="1"/>
              <a:t>EXIT_ON_CLOSE</a:t>
            </a:r>
            <a:r>
              <a:rPr lang="en-US" altLang="ko-KR" sz="1400" dirty="0"/>
              <a:t>);</a:t>
            </a:r>
          </a:p>
          <a:p>
            <a:pPr marL="0" indent="0" latinLnBrk="0">
              <a:buNone/>
            </a:pPr>
            <a:r>
              <a:rPr lang="en-US" altLang="ko-KR" sz="1400" dirty="0"/>
              <a:t>	}</a:t>
            </a:r>
          </a:p>
          <a:p>
            <a:pPr marL="0" indent="0" latinLnBrk="0">
              <a:buNone/>
            </a:pPr>
            <a:r>
              <a:rPr lang="en-US" altLang="ko-KR" sz="1400" dirty="0"/>
              <a:t>	</a:t>
            </a:r>
            <a:r>
              <a:rPr lang="en-US" altLang="ko-KR" sz="1400" b="1" dirty="0"/>
              <a:t>public</a:t>
            </a:r>
            <a:r>
              <a:rPr lang="en-US" altLang="ko-KR" sz="1400" dirty="0"/>
              <a:t> </a:t>
            </a:r>
            <a:r>
              <a:rPr lang="en-US" altLang="ko-KR" sz="1400" b="1" dirty="0"/>
              <a:t>void</a:t>
            </a:r>
            <a:r>
              <a:rPr lang="en-US" altLang="ko-KR" sz="1400" dirty="0"/>
              <a:t> </a:t>
            </a:r>
            <a:r>
              <a:rPr lang="en-US" altLang="ko-KR" sz="1400" dirty="0" err="1"/>
              <a:t>actionPerformed</a:t>
            </a:r>
            <a:r>
              <a:rPr lang="en-US" altLang="ko-KR" sz="1400" dirty="0"/>
              <a:t>(</a:t>
            </a:r>
            <a:r>
              <a:rPr lang="en-US" altLang="ko-KR" sz="1400" dirty="0" err="1"/>
              <a:t>ActionEvent</a:t>
            </a:r>
            <a:r>
              <a:rPr lang="en-US" altLang="ko-KR" sz="1400" dirty="0"/>
              <a:t> e) {</a:t>
            </a:r>
          </a:p>
          <a:p>
            <a:pPr marL="0" indent="0" latinLnBrk="0">
              <a:buNone/>
            </a:pPr>
            <a:r>
              <a:rPr lang="en-US" altLang="ko-KR" sz="1400" dirty="0"/>
              <a:t>		</a:t>
            </a:r>
            <a:r>
              <a:rPr lang="en-US" altLang="ko-KR" sz="1400" dirty="0" err="1"/>
              <a:t>MyButton</a:t>
            </a:r>
            <a:r>
              <a:rPr lang="en-US" altLang="ko-KR" sz="1400" dirty="0"/>
              <a:t> b = (</a:t>
            </a:r>
            <a:r>
              <a:rPr lang="en-US" altLang="ko-KR" sz="1400" dirty="0" err="1"/>
              <a:t>MyButton</a:t>
            </a:r>
            <a:r>
              <a:rPr lang="en-US" altLang="ko-KR" sz="1400" dirty="0"/>
              <a:t>) </a:t>
            </a:r>
            <a:r>
              <a:rPr lang="en-US" altLang="ko-KR" sz="1400" dirty="0" err="1"/>
              <a:t>e.getSource</a:t>
            </a:r>
            <a:r>
              <a:rPr lang="en-US" altLang="ko-KR" sz="1400" dirty="0"/>
              <a:t>();</a:t>
            </a:r>
          </a:p>
          <a:p>
            <a:pPr marL="0" indent="0" latinLnBrk="0">
              <a:buNone/>
            </a:pPr>
            <a:r>
              <a:rPr lang="en-US" altLang="ko-KR" sz="1400" dirty="0"/>
              <a:t>		</a:t>
            </a:r>
            <a:r>
              <a:rPr lang="en-US" altLang="ko-KR" sz="1400" b="1" dirty="0"/>
              <a:t>if</a:t>
            </a:r>
            <a:r>
              <a:rPr lang="en-US" altLang="ko-KR" sz="1400" dirty="0"/>
              <a:t>( </a:t>
            </a:r>
            <a:r>
              <a:rPr lang="en-US" altLang="ko-KR" sz="1400" dirty="0" err="1"/>
              <a:t>b.getText</a:t>
            </a:r>
            <a:r>
              <a:rPr lang="en-US" altLang="ko-KR" sz="1400" dirty="0"/>
              <a:t>().equals(" ")==</a:t>
            </a:r>
            <a:r>
              <a:rPr lang="en-US" altLang="ko-KR" sz="1400" b="1" dirty="0"/>
              <a:t>true</a:t>
            </a:r>
            <a:r>
              <a:rPr lang="en-US" altLang="ko-KR" sz="1400" dirty="0"/>
              <a:t>) </a:t>
            </a:r>
            <a:r>
              <a:rPr lang="en-US" altLang="ko-KR" sz="1400" b="1" dirty="0"/>
              <a:t>return</a:t>
            </a:r>
            <a:r>
              <a:rPr lang="en-US" altLang="ko-KR" sz="1400" dirty="0"/>
              <a:t>;</a:t>
            </a:r>
          </a:p>
          <a:p>
            <a:pPr marL="0" indent="0" latinLnBrk="0">
              <a:buNone/>
            </a:pPr>
            <a:r>
              <a:rPr lang="en-US" altLang="ko-KR" sz="1400" dirty="0"/>
              <a:t>		</a:t>
            </a:r>
            <a:r>
              <a:rPr lang="en-US" altLang="ko-KR" sz="1400" b="1" dirty="0"/>
              <a:t>if</a:t>
            </a:r>
            <a:r>
              <a:rPr lang="en-US" altLang="ko-KR" sz="1400" dirty="0"/>
              <a:t>( </a:t>
            </a:r>
            <a:r>
              <a:rPr lang="en-US" altLang="ko-KR" sz="1400" dirty="0" err="1"/>
              <a:t>b.index</a:t>
            </a:r>
            <a:r>
              <a:rPr lang="en-US" altLang="ko-KR" sz="1400" dirty="0"/>
              <a:t> == 0 ){</a:t>
            </a:r>
          </a:p>
          <a:p>
            <a:pPr marL="0" indent="0" latinLnBrk="0">
              <a:buNone/>
            </a:pPr>
            <a:r>
              <a:rPr lang="en-US" altLang="ko-KR" sz="1400" dirty="0"/>
              <a:t>			</a:t>
            </a:r>
            <a:r>
              <a:rPr lang="en-US" altLang="ko-KR" sz="1400" b="1" dirty="0"/>
              <a:t>if</a:t>
            </a:r>
            <a:r>
              <a:rPr lang="en-US" altLang="ko-KR" sz="1400" dirty="0"/>
              <a:t>( buttons[1].</a:t>
            </a:r>
            <a:r>
              <a:rPr lang="en-US" altLang="ko-KR" sz="1400" dirty="0" err="1"/>
              <a:t>getText</a:t>
            </a:r>
            <a:r>
              <a:rPr lang="en-US" altLang="ko-KR" sz="1400" dirty="0"/>
              <a:t>().equals(" ") )</a:t>
            </a:r>
          </a:p>
          <a:p>
            <a:pPr marL="0" indent="0" latinLnBrk="0">
              <a:buNone/>
            </a:pPr>
            <a:r>
              <a:rPr lang="en-US" altLang="ko-KR" sz="1400" dirty="0"/>
              <a:t>			{ buttons[1].</a:t>
            </a:r>
            <a:r>
              <a:rPr lang="en-US" altLang="ko-KR" sz="1400" dirty="0" err="1"/>
              <a:t>setText</a:t>
            </a:r>
            <a:r>
              <a:rPr lang="en-US" altLang="ko-KR" sz="1400" dirty="0"/>
              <a:t>(</a:t>
            </a:r>
            <a:r>
              <a:rPr lang="en-US" altLang="ko-KR" sz="1400" dirty="0" err="1"/>
              <a:t>b.getText</a:t>
            </a:r>
            <a:r>
              <a:rPr lang="en-US" altLang="ko-KR" sz="1400" dirty="0"/>
              <a:t>()); </a:t>
            </a:r>
            <a:r>
              <a:rPr lang="en-US" altLang="ko-KR" sz="1400" dirty="0" err="1"/>
              <a:t>b.setText</a:t>
            </a:r>
            <a:r>
              <a:rPr lang="en-US" altLang="ko-KR" sz="1400" dirty="0"/>
              <a:t>(" "); } </a:t>
            </a:r>
          </a:p>
          <a:p>
            <a:pPr marL="0" indent="0" latinLnBrk="0">
              <a:buNone/>
            </a:pPr>
            <a:r>
              <a:rPr lang="en-US" altLang="ko-KR" sz="1400" dirty="0"/>
              <a:t>			</a:t>
            </a:r>
            <a:r>
              <a:rPr lang="en-US" altLang="ko-KR" sz="1400" b="1" dirty="0"/>
              <a:t>if</a:t>
            </a:r>
            <a:r>
              <a:rPr lang="en-US" altLang="ko-KR" sz="1400" dirty="0"/>
              <a:t>( buttons[3].</a:t>
            </a:r>
            <a:r>
              <a:rPr lang="en-US" altLang="ko-KR" sz="1400" dirty="0" err="1"/>
              <a:t>getText</a:t>
            </a:r>
            <a:r>
              <a:rPr lang="en-US" altLang="ko-KR" sz="1400" dirty="0"/>
              <a:t>().equals(" ") )</a:t>
            </a:r>
          </a:p>
          <a:p>
            <a:pPr marL="0" indent="0" latinLnBrk="0">
              <a:buNone/>
            </a:pPr>
            <a:r>
              <a:rPr lang="en-US" altLang="ko-KR" sz="1400" dirty="0"/>
              <a:t>			{ buttons[3].</a:t>
            </a:r>
            <a:r>
              <a:rPr lang="en-US" altLang="ko-KR" sz="1400" dirty="0" err="1"/>
              <a:t>setText</a:t>
            </a:r>
            <a:r>
              <a:rPr lang="en-US" altLang="ko-KR" sz="1400" dirty="0"/>
              <a:t>(</a:t>
            </a:r>
            <a:r>
              <a:rPr lang="en-US" altLang="ko-KR" sz="1400" dirty="0" err="1"/>
              <a:t>b.getText</a:t>
            </a:r>
            <a:r>
              <a:rPr lang="en-US" altLang="ko-KR" sz="1400" dirty="0"/>
              <a:t>()); </a:t>
            </a:r>
            <a:r>
              <a:rPr lang="en-US" altLang="ko-KR" sz="1400" dirty="0" err="1"/>
              <a:t>b.setText</a:t>
            </a:r>
            <a:r>
              <a:rPr lang="en-US" altLang="ko-KR" sz="1400" dirty="0"/>
              <a:t>(" "); } </a:t>
            </a:r>
          </a:p>
          <a:p>
            <a:pPr marL="0" indent="0" latinLnBrk="0">
              <a:buNone/>
            </a:pPr>
            <a:r>
              <a:rPr lang="en-US" altLang="ko-KR" sz="1400" dirty="0"/>
              <a:t>		</a:t>
            </a:r>
            <a:r>
              <a:rPr lang="en-US" altLang="ko-KR" sz="1400" dirty="0" smtClean="0"/>
              <a:t>}</a:t>
            </a:r>
          </a:p>
          <a:p>
            <a:pPr marL="0" indent="0" latinLnBrk="0">
              <a:buNone/>
            </a:pPr>
            <a:r>
              <a:rPr lang="en-US" altLang="ko-KR" sz="1400" dirty="0"/>
              <a:t>	</a:t>
            </a:r>
            <a:r>
              <a:rPr lang="en-US" altLang="ko-KR" sz="1400" dirty="0" smtClean="0"/>
              <a:t>...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1413008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SOLUTION</a:t>
            </a:r>
            <a:endParaRPr lang="ko-KR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gray">
          <a:xfrm>
            <a:off x="586211" y="2372008"/>
            <a:ext cx="8074025" cy="2969537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 pitchFamily="2" charset="2"/>
              <a:buChar char="¢"/>
              <a:defRPr lang="en-US" sz="20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 pitchFamily="2" charset="2"/>
              <a:buChar char="¤"/>
              <a:defRPr lang="en-US" sz="18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itchFamily="2" charset="2"/>
              <a:buChar char="¤"/>
              <a:defRPr lang="en-US" sz="16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 pitchFamily="2" charset="2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None/>
            </a:pPr>
            <a:r>
              <a:rPr lang="en-US" altLang="ko-KR" sz="1400" dirty="0"/>
              <a:t>		</a:t>
            </a:r>
            <a:r>
              <a:rPr lang="en-US" altLang="ko-KR" sz="1400" b="1" dirty="0"/>
              <a:t>if</a:t>
            </a:r>
            <a:r>
              <a:rPr lang="en-US" altLang="ko-KR" sz="1400" dirty="0"/>
              <a:t>( </a:t>
            </a:r>
            <a:r>
              <a:rPr lang="en-US" altLang="ko-KR" sz="1400" dirty="0" err="1"/>
              <a:t>b.index</a:t>
            </a:r>
            <a:r>
              <a:rPr lang="en-US" altLang="ko-KR" sz="1400" dirty="0"/>
              <a:t> == 8 ){</a:t>
            </a:r>
          </a:p>
          <a:p>
            <a:pPr marL="0" indent="0" latinLnBrk="0">
              <a:buNone/>
            </a:pPr>
            <a:r>
              <a:rPr lang="en-US" altLang="ko-KR" sz="1400" dirty="0"/>
              <a:t>			</a:t>
            </a:r>
            <a:r>
              <a:rPr lang="en-US" altLang="ko-KR" sz="1400" b="1" dirty="0"/>
              <a:t>if</a:t>
            </a:r>
            <a:r>
              <a:rPr lang="en-US" altLang="ko-KR" sz="1400" dirty="0"/>
              <a:t>( buttons[5].</a:t>
            </a:r>
            <a:r>
              <a:rPr lang="en-US" altLang="ko-KR" sz="1400" dirty="0" err="1"/>
              <a:t>getText</a:t>
            </a:r>
            <a:r>
              <a:rPr lang="en-US" altLang="ko-KR" sz="1400" dirty="0"/>
              <a:t>().equals(" ") )</a:t>
            </a:r>
          </a:p>
          <a:p>
            <a:pPr marL="0" indent="0" latinLnBrk="0">
              <a:buNone/>
            </a:pPr>
            <a:r>
              <a:rPr lang="en-US" altLang="ko-KR" sz="1400" dirty="0"/>
              <a:t>			{ buttons[5].</a:t>
            </a:r>
            <a:r>
              <a:rPr lang="en-US" altLang="ko-KR" sz="1400" dirty="0" err="1"/>
              <a:t>setText</a:t>
            </a:r>
            <a:r>
              <a:rPr lang="en-US" altLang="ko-KR" sz="1400" dirty="0"/>
              <a:t>(</a:t>
            </a:r>
            <a:r>
              <a:rPr lang="en-US" altLang="ko-KR" sz="1400" dirty="0" err="1"/>
              <a:t>b.getText</a:t>
            </a:r>
            <a:r>
              <a:rPr lang="en-US" altLang="ko-KR" sz="1400" dirty="0"/>
              <a:t>()); </a:t>
            </a:r>
            <a:r>
              <a:rPr lang="en-US" altLang="ko-KR" sz="1400" dirty="0" err="1"/>
              <a:t>b.setText</a:t>
            </a:r>
            <a:r>
              <a:rPr lang="en-US" altLang="ko-KR" sz="1400" dirty="0"/>
              <a:t>(" "); } </a:t>
            </a:r>
          </a:p>
          <a:p>
            <a:pPr marL="0" indent="0" latinLnBrk="0">
              <a:buNone/>
            </a:pPr>
            <a:r>
              <a:rPr lang="en-US" altLang="ko-KR" sz="1400" dirty="0"/>
              <a:t>			</a:t>
            </a:r>
            <a:r>
              <a:rPr lang="en-US" altLang="ko-KR" sz="1400" b="1" dirty="0"/>
              <a:t>if</a:t>
            </a:r>
            <a:r>
              <a:rPr lang="en-US" altLang="ko-KR" sz="1400" dirty="0"/>
              <a:t>( buttons[7].</a:t>
            </a:r>
            <a:r>
              <a:rPr lang="en-US" altLang="ko-KR" sz="1400" dirty="0" err="1"/>
              <a:t>getText</a:t>
            </a:r>
            <a:r>
              <a:rPr lang="en-US" altLang="ko-KR" sz="1400" dirty="0"/>
              <a:t>().equals(" ") )</a:t>
            </a:r>
          </a:p>
          <a:p>
            <a:pPr marL="0" indent="0" latinLnBrk="0">
              <a:buNone/>
            </a:pPr>
            <a:r>
              <a:rPr lang="en-US" altLang="ko-KR" sz="1400" dirty="0"/>
              <a:t>			{ buttons[7].</a:t>
            </a:r>
            <a:r>
              <a:rPr lang="en-US" altLang="ko-KR" sz="1400" dirty="0" err="1"/>
              <a:t>setText</a:t>
            </a:r>
            <a:r>
              <a:rPr lang="en-US" altLang="ko-KR" sz="1400" dirty="0"/>
              <a:t>(</a:t>
            </a:r>
            <a:r>
              <a:rPr lang="en-US" altLang="ko-KR" sz="1400" dirty="0" err="1"/>
              <a:t>b.getText</a:t>
            </a:r>
            <a:r>
              <a:rPr lang="en-US" altLang="ko-KR" sz="1400" dirty="0"/>
              <a:t>()); </a:t>
            </a:r>
            <a:r>
              <a:rPr lang="en-US" altLang="ko-KR" sz="1400" dirty="0" err="1"/>
              <a:t>b.setText</a:t>
            </a:r>
            <a:r>
              <a:rPr lang="en-US" altLang="ko-KR" sz="1400" dirty="0"/>
              <a:t>(" "); } </a:t>
            </a:r>
          </a:p>
          <a:p>
            <a:pPr marL="0" indent="0" latinLnBrk="0">
              <a:buNone/>
            </a:pPr>
            <a:r>
              <a:rPr lang="en-US" altLang="ko-KR" sz="1400" dirty="0"/>
              <a:t>		}</a:t>
            </a:r>
          </a:p>
          <a:p>
            <a:pPr marL="0" indent="0" latinLnBrk="0">
              <a:buNone/>
            </a:pPr>
            <a:r>
              <a:rPr lang="en-US" altLang="ko-KR" sz="1400" dirty="0"/>
              <a:t>	}</a:t>
            </a:r>
          </a:p>
          <a:p>
            <a:pPr marL="0" indent="0" latinLnBrk="0">
              <a:buNone/>
            </a:pPr>
            <a:r>
              <a:rPr lang="en-US" altLang="ko-KR" sz="1400" dirty="0"/>
              <a:t>	</a:t>
            </a:r>
            <a:r>
              <a:rPr lang="en-US" altLang="ko-KR" sz="1400" b="1" dirty="0"/>
              <a:t>public</a:t>
            </a:r>
            <a:r>
              <a:rPr lang="en-US" altLang="ko-KR" sz="1400" dirty="0"/>
              <a:t> </a:t>
            </a:r>
            <a:r>
              <a:rPr lang="en-US" altLang="ko-KR" sz="1400" b="1" dirty="0"/>
              <a:t>static</a:t>
            </a:r>
            <a:r>
              <a:rPr lang="en-US" altLang="ko-KR" sz="1400" dirty="0"/>
              <a:t> </a:t>
            </a:r>
            <a:r>
              <a:rPr lang="en-US" altLang="ko-KR" sz="1400" b="1" dirty="0"/>
              <a:t>void</a:t>
            </a:r>
            <a:r>
              <a:rPr lang="en-US" altLang="ko-KR" sz="1400" dirty="0"/>
              <a:t> main(String[] </a:t>
            </a:r>
            <a:r>
              <a:rPr lang="en-US" altLang="ko-KR" sz="1400" dirty="0" err="1"/>
              <a:t>args</a:t>
            </a:r>
            <a:r>
              <a:rPr lang="en-US" altLang="ko-KR" sz="1400" dirty="0"/>
              <a:t>) {</a:t>
            </a:r>
          </a:p>
          <a:p>
            <a:pPr marL="0" indent="0" latinLnBrk="0">
              <a:buNone/>
            </a:pPr>
            <a:r>
              <a:rPr lang="en-US" altLang="ko-KR" sz="1400" dirty="0"/>
              <a:t>		</a:t>
            </a:r>
            <a:r>
              <a:rPr lang="en-US" altLang="ko-KR" sz="1400" b="1" dirty="0"/>
              <a:t>new</a:t>
            </a:r>
            <a:r>
              <a:rPr lang="en-US" altLang="ko-KR" sz="1400" dirty="0"/>
              <a:t> Puzzle();</a:t>
            </a:r>
          </a:p>
          <a:p>
            <a:pPr marL="0" indent="0" latinLnBrk="0">
              <a:buNone/>
            </a:pPr>
            <a:r>
              <a:rPr lang="en-US" altLang="ko-KR" sz="1400" dirty="0"/>
              <a:t>	}</a:t>
            </a:r>
          </a:p>
          <a:p>
            <a:pPr marL="0" indent="0" latinLnBrk="0">
              <a:buNone/>
            </a:pPr>
            <a:r>
              <a:rPr lang="en-US" altLang="ko-KR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13953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ko-KR" altLang="en-US" dirty="0"/>
              <a:t>가위</a:t>
            </a:r>
            <a:r>
              <a:rPr lang="en-US" altLang="ko-KR" dirty="0"/>
              <a:t>, </a:t>
            </a:r>
            <a:r>
              <a:rPr lang="ko-KR" altLang="en-US" dirty="0"/>
              <a:t>바위</a:t>
            </a:r>
            <a:r>
              <a:rPr lang="en-US" altLang="ko-KR" dirty="0"/>
              <a:t>, </a:t>
            </a:r>
            <a:r>
              <a:rPr lang="ko-KR" altLang="en-US" dirty="0"/>
              <a:t>보 게임을 작성하여 보자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 latinLnBrk="1"/>
            <a:r>
              <a:rPr lang="en-US" altLang="ko-KR" dirty="0" smtClean="0"/>
              <a:t>LAB: </a:t>
            </a:r>
            <a:r>
              <a:rPr lang="ko-KR" altLang="en-US" dirty="0" smtClean="0"/>
              <a:t>가위 바위 보</a:t>
            </a:r>
            <a:r>
              <a:rPr lang="ko-KR" altLang="en-US" dirty="0" smtClean="0">
                <a:effectLst/>
              </a:rPr>
              <a:t> </a:t>
            </a:r>
            <a:r>
              <a:rPr lang="ko-KR" altLang="en-US" dirty="0">
                <a:effectLst/>
              </a:rPr>
              <a:t>게임</a:t>
            </a:r>
          </a:p>
        </p:txBody>
      </p:sp>
      <p:pic>
        <p:nvPicPr>
          <p:cNvPr id="2049" name="_x183427528" descr="EMB000018585ea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045" y="2630030"/>
            <a:ext cx="4237022" cy="3177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10428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SOLUTION</a:t>
            </a:r>
            <a:endParaRPr lang="ko-KR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gray">
          <a:xfrm>
            <a:off x="586211" y="1394234"/>
            <a:ext cx="8074025" cy="498846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 pitchFamily="2" charset="2"/>
              <a:buChar char="¢"/>
              <a:defRPr lang="en-US" sz="20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 pitchFamily="2" charset="2"/>
              <a:buChar char="¤"/>
              <a:defRPr lang="en-US" sz="18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itchFamily="2" charset="2"/>
              <a:buChar char="¤"/>
              <a:defRPr lang="en-US" sz="16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 pitchFamily="2" charset="2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None/>
            </a:pPr>
            <a:r>
              <a:rPr lang="en-US" altLang="ko-KR" sz="1400" b="1" dirty="0"/>
              <a:t>public</a:t>
            </a:r>
            <a:r>
              <a:rPr lang="en-US" altLang="ko-KR" sz="1400" dirty="0"/>
              <a:t> </a:t>
            </a:r>
            <a:r>
              <a:rPr lang="en-US" altLang="ko-KR" sz="1400" b="1" dirty="0"/>
              <a:t>class</a:t>
            </a:r>
            <a:r>
              <a:rPr lang="en-US" altLang="ko-KR" sz="1400" dirty="0"/>
              <a:t> </a:t>
            </a:r>
            <a:r>
              <a:rPr lang="en-US" altLang="ko-KR" sz="1400" u="sng" dirty="0" err="1"/>
              <a:t>RockPaperScissor</a:t>
            </a:r>
            <a:r>
              <a:rPr lang="en-US" altLang="ko-KR" sz="1400" dirty="0"/>
              <a:t> </a:t>
            </a:r>
            <a:r>
              <a:rPr lang="en-US" altLang="ko-KR" sz="1400" b="1" dirty="0"/>
              <a:t>extends</a:t>
            </a:r>
            <a:r>
              <a:rPr lang="en-US" altLang="ko-KR" sz="1400" dirty="0"/>
              <a:t> </a:t>
            </a:r>
            <a:r>
              <a:rPr lang="en-US" altLang="ko-KR" sz="1400" dirty="0" err="1"/>
              <a:t>JFrame</a:t>
            </a:r>
            <a:r>
              <a:rPr lang="en-US" altLang="ko-KR" sz="1400" dirty="0"/>
              <a:t> </a:t>
            </a:r>
            <a:r>
              <a:rPr lang="en-US" altLang="ko-KR" sz="1400" b="1" dirty="0"/>
              <a:t>implements</a:t>
            </a:r>
            <a:r>
              <a:rPr lang="en-US" altLang="ko-KR" sz="1400" dirty="0"/>
              <a:t> </a:t>
            </a:r>
            <a:r>
              <a:rPr lang="en-US" altLang="ko-KR" sz="1400" dirty="0" err="1"/>
              <a:t>ActionListener</a:t>
            </a:r>
            <a:r>
              <a:rPr lang="en-US" altLang="ko-KR" sz="1400" dirty="0"/>
              <a:t> {</a:t>
            </a:r>
          </a:p>
          <a:p>
            <a:pPr marL="0" indent="0" latinLnBrk="0">
              <a:buNone/>
            </a:pPr>
            <a:r>
              <a:rPr lang="en-US" altLang="ko-KR" sz="1400" dirty="0"/>
              <a:t>	</a:t>
            </a:r>
            <a:r>
              <a:rPr lang="en-US" altLang="ko-KR" sz="1400" b="1" dirty="0"/>
              <a:t>static</a:t>
            </a:r>
            <a:r>
              <a:rPr lang="en-US" altLang="ko-KR" sz="1400" dirty="0"/>
              <a:t> </a:t>
            </a:r>
            <a:r>
              <a:rPr lang="en-US" altLang="ko-KR" sz="1400" b="1" dirty="0"/>
              <a:t>final</a:t>
            </a:r>
            <a:r>
              <a:rPr lang="en-US" altLang="ko-KR" sz="1400" dirty="0"/>
              <a:t> </a:t>
            </a:r>
            <a:r>
              <a:rPr lang="en-US" altLang="ko-KR" sz="1400" b="1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b="1" i="1" dirty="0"/>
              <a:t>ROCK</a:t>
            </a:r>
            <a:r>
              <a:rPr lang="en-US" altLang="ko-KR" sz="1400" dirty="0"/>
              <a:t> = 0;</a:t>
            </a:r>
          </a:p>
          <a:p>
            <a:pPr marL="0" indent="0" latinLnBrk="0">
              <a:buNone/>
            </a:pPr>
            <a:r>
              <a:rPr lang="en-US" altLang="ko-KR" sz="1400" dirty="0"/>
              <a:t>	</a:t>
            </a:r>
            <a:r>
              <a:rPr lang="en-US" altLang="ko-KR" sz="1400" b="1" dirty="0"/>
              <a:t>static</a:t>
            </a:r>
            <a:r>
              <a:rPr lang="en-US" altLang="ko-KR" sz="1400" dirty="0"/>
              <a:t> </a:t>
            </a:r>
            <a:r>
              <a:rPr lang="en-US" altLang="ko-KR" sz="1400" b="1" dirty="0"/>
              <a:t>final</a:t>
            </a:r>
            <a:r>
              <a:rPr lang="en-US" altLang="ko-KR" sz="1400" dirty="0"/>
              <a:t> </a:t>
            </a:r>
            <a:r>
              <a:rPr lang="en-US" altLang="ko-KR" sz="1400" b="1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b="1" i="1" dirty="0"/>
              <a:t>PAPER</a:t>
            </a:r>
            <a:r>
              <a:rPr lang="en-US" altLang="ko-KR" sz="1400" dirty="0"/>
              <a:t> = 1;</a:t>
            </a:r>
          </a:p>
          <a:p>
            <a:pPr marL="0" indent="0" latinLnBrk="0">
              <a:buNone/>
            </a:pPr>
            <a:r>
              <a:rPr lang="en-US" altLang="ko-KR" sz="1400" dirty="0"/>
              <a:t>	</a:t>
            </a:r>
            <a:r>
              <a:rPr lang="en-US" altLang="ko-KR" sz="1400" b="1" dirty="0"/>
              <a:t>static</a:t>
            </a:r>
            <a:r>
              <a:rPr lang="en-US" altLang="ko-KR" sz="1400" dirty="0"/>
              <a:t> </a:t>
            </a:r>
            <a:r>
              <a:rPr lang="en-US" altLang="ko-KR" sz="1400" b="1" dirty="0"/>
              <a:t>final</a:t>
            </a:r>
            <a:r>
              <a:rPr lang="en-US" altLang="ko-KR" sz="1400" dirty="0"/>
              <a:t> </a:t>
            </a:r>
            <a:r>
              <a:rPr lang="en-US" altLang="ko-KR" sz="1400" b="1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b="1" i="1" dirty="0"/>
              <a:t>SCISSOR</a:t>
            </a:r>
            <a:r>
              <a:rPr lang="en-US" altLang="ko-KR" sz="1400" dirty="0"/>
              <a:t> = 2;</a:t>
            </a:r>
          </a:p>
          <a:p>
            <a:pPr marL="0" indent="0" latinLnBrk="0">
              <a:buNone/>
            </a:pPr>
            <a:r>
              <a:rPr lang="en-US" altLang="ko-KR" sz="1400" dirty="0"/>
              <a:t>	</a:t>
            </a:r>
            <a:r>
              <a:rPr lang="en-US" altLang="ko-KR" sz="1400" b="1" dirty="0"/>
              <a:t>private</a:t>
            </a:r>
            <a:r>
              <a:rPr lang="en-US" altLang="ko-KR" sz="1400" dirty="0"/>
              <a:t> </a:t>
            </a:r>
            <a:r>
              <a:rPr lang="en-US" altLang="ko-KR" sz="1400" dirty="0" err="1"/>
              <a:t>JPanel</a:t>
            </a:r>
            <a:r>
              <a:rPr lang="en-US" altLang="ko-KR" sz="1400" dirty="0"/>
              <a:t> panel;</a:t>
            </a:r>
          </a:p>
          <a:p>
            <a:pPr marL="0" indent="0" latinLnBrk="0">
              <a:buNone/>
            </a:pPr>
            <a:r>
              <a:rPr lang="en-US" altLang="ko-KR" sz="1400" dirty="0"/>
              <a:t>	</a:t>
            </a:r>
            <a:r>
              <a:rPr lang="en-US" altLang="ko-KR" sz="1400" b="1" dirty="0"/>
              <a:t>private</a:t>
            </a:r>
            <a:r>
              <a:rPr lang="en-US" altLang="ko-KR" sz="1400" dirty="0"/>
              <a:t> </a:t>
            </a:r>
            <a:r>
              <a:rPr lang="en-US" altLang="ko-KR" sz="1400" dirty="0" err="1"/>
              <a:t>JTextField</a:t>
            </a:r>
            <a:r>
              <a:rPr lang="en-US" altLang="ko-KR" sz="1400" dirty="0"/>
              <a:t> output;</a:t>
            </a:r>
          </a:p>
          <a:p>
            <a:pPr marL="0" indent="0" latinLnBrk="0">
              <a:buNone/>
            </a:pPr>
            <a:r>
              <a:rPr lang="en-US" altLang="ko-KR" sz="1400" dirty="0"/>
              <a:t>	</a:t>
            </a:r>
            <a:r>
              <a:rPr lang="en-US" altLang="ko-KR" sz="1400" b="1" dirty="0"/>
              <a:t>private</a:t>
            </a:r>
            <a:r>
              <a:rPr lang="en-US" altLang="ko-KR" sz="1400" dirty="0"/>
              <a:t> </a:t>
            </a:r>
            <a:r>
              <a:rPr lang="en-US" altLang="ko-KR" sz="1400" dirty="0" err="1"/>
              <a:t>JTextField</a:t>
            </a:r>
            <a:r>
              <a:rPr lang="en-US" altLang="ko-KR" sz="1400" dirty="0"/>
              <a:t> information;</a:t>
            </a:r>
          </a:p>
          <a:p>
            <a:pPr marL="0" indent="0" latinLnBrk="0">
              <a:buNone/>
            </a:pPr>
            <a:r>
              <a:rPr lang="en-US" altLang="ko-KR" sz="1400" dirty="0"/>
              <a:t>	</a:t>
            </a:r>
            <a:r>
              <a:rPr lang="en-US" altLang="ko-KR" sz="1400" b="1" dirty="0"/>
              <a:t>private</a:t>
            </a:r>
            <a:r>
              <a:rPr lang="en-US" altLang="ko-KR" sz="1400" dirty="0"/>
              <a:t> </a:t>
            </a:r>
            <a:r>
              <a:rPr lang="en-US" altLang="ko-KR" sz="1400" dirty="0" err="1"/>
              <a:t>JButton</a:t>
            </a:r>
            <a:r>
              <a:rPr lang="en-US" altLang="ko-KR" sz="1400" dirty="0"/>
              <a:t> rock;</a:t>
            </a:r>
          </a:p>
          <a:p>
            <a:pPr marL="0" indent="0" latinLnBrk="0">
              <a:buNone/>
            </a:pPr>
            <a:r>
              <a:rPr lang="en-US" altLang="ko-KR" sz="1400" dirty="0"/>
              <a:t>	</a:t>
            </a:r>
            <a:r>
              <a:rPr lang="en-US" altLang="ko-KR" sz="1400" b="1" dirty="0"/>
              <a:t>private</a:t>
            </a:r>
            <a:r>
              <a:rPr lang="en-US" altLang="ko-KR" sz="1400" dirty="0"/>
              <a:t> </a:t>
            </a:r>
            <a:r>
              <a:rPr lang="en-US" altLang="ko-KR" sz="1400" dirty="0" err="1"/>
              <a:t>JButton</a:t>
            </a:r>
            <a:r>
              <a:rPr lang="en-US" altLang="ko-KR" sz="1400" dirty="0"/>
              <a:t> paper;</a:t>
            </a:r>
          </a:p>
          <a:p>
            <a:pPr marL="0" indent="0" latinLnBrk="0">
              <a:buNone/>
            </a:pPr>
            <a:r>
              <a:rPr lang="en-US" altLang="ko-KR" sz="1400" dirty="0"/>
              <a:t>	</a:t>
            </a:r>
            <a:r>
              <a:rPr lang="en-US" altLang="ko-KR" sz="1400" b="1" dirty="0"/>
              <a:t>private</a:t>
            </a:r>
            <a:r>
              <a:rPr lang="en-US" altLang="ko-KR" sz="1400" dirty="0"/>
              <a:t> </a:t>
            </a:r>
            <a:r>
              <a:rPr lang="en-US" altLang="ko-KR" sz="1400" dirty="0" err="1"/>
              <a:t>JButton</a:t>
            </a:r>
            <a:r>
              <a:rPr lang="en-US" altLang="ko-KR" sz="1400" dirty="0"/>
              <a:t> scissor;</a:t>
            </a:r>
          </a:p>
          <a:p>
            <a:pPr marL="0" indent="0" latinLnBrk="0">
              <a:buNone/>
            </a:pPr>
            <a:r>
              <a:rPr lang="en-US" altLang="ko-KR" sz="1400" dirty="0"/>
              <a:t>	</a:t>
            </a:r>
            <a:r>
              <a:rPr lang="en-US" altLang="ko-KR" sz="1400" b="1" dirty="0"/>
              <a:t>public</a:t>
            </a:r>
            <a:r>
              <a:rPr lang="en-US" altLang="ko-KR" sz="1400" dirty="0"/>
              <a:t> </a:t>
            </a:r>
            <a:r>
              <a:rPr lang="en-US" altLang="ko-KR" sz="1400" dirty="0" err="1"/>
              <a:t>RockPaperScissor</a:t>
            </a:r>
            <a:r>
              <a:rPr lang="en-US" altLang="ko-KR" sz="1400" dirty="0"/>
              <a:t>() {</a:t>
            </a:r>
          </a:p>
          <a:p>
            <a:pPr marL="0" indent="0" latinLnBrk="0">
              <a:buNone/>
            </a:pPr>
            <a:r>
              <a:rPr lang="en-US" altLang="ko-KR" sz="1400" dirty="0"/>
              <a:t>		</a:t>
            </a:r>
            <a:r>
              <a:rPr lang="en-US" altLang="ko-KR" sz="1400" dirty="0" err="1"/>
              <a:t>setTitle</a:t>
            </a:r>
            <a:r>
              <a:rPr lang="en-US" altLang="ko-KR" sz="1400" dirty="0"/>
              <a:t>("</a:t>
            </a:r>
            <a:r>
              <a:rPr lang="ko-KR" altLang="en-US" sz="1400" dirty="0"/>
              <a:t>가위</a:t>
            </a:r>
            <a:r>
              <a:rPr lang="en-US" altLang="ko-KR" sz="1400" dirty="0"/>
              <a:t>, </a:t>
            </a:r>
            <a:r>
              <a:rPr lang="ko-KR" altLang="en-US" sz="1400" dirty="0"/>
              <a:t>바위</a:t>
            </a:r>
            <a:r>
              <a:rPr lang="en-US" altLang="ko-KR" sz="1400" dirty="0"/>
              <a:t>, </a:t>
            </a:r>
            <a:r>
              <a:rPr lang="ko-KR" altLang="en-US" sz="1400" dirty="0"/>
              <a:t>보</a:t>
            </a:r>
            <a:r>
              <a:rPr lang="en-US" altLang="ko-KR" sz="1400" dirty="0"/>
              <a:t>");</a:t>
            </a:r>
            <a:endParaRPr lang="ko-KR" altLang="en-US" sz="1400" dirty="0"/>
          </a:p>
          <a:p>
            <a:pPr marL="0" indent="0" latinLnBrk="0">
              <a:buNone/>
            </a:pPr>
            <a:r>
              <a:rPr lang="ko-KR" altLang="en-US" sz="1400" dirty="0"/>
              <a:t>		</a:t>
            </a:r>
            <a:r>
              <a:rPr lang="en-US" altLang="ko-KR" sz="1400" dirty="0" err="1"/>
              <a:t>setSize</a:t>
            </a:r>
            <a:r>
              <a:rPr lang="en-US" altLang="ko-KR" sz="1400" dirty="0"/>
              <a:t>(400, 300);</a:t>
            </a:r>
          </a:p>
          <a:p>
            <a:pPr marL="0" indent="0" latinLnBrk="0">
              <a:buNone/>
            </a:pPr>
            <a:r>
              <a:rPr lang="en-US" altLang="ko-KR" sz="1400" dirty="0"/>
              <a:t>		</a:t>
            </a:r>
            <a:r>
              <a:rPr lang="en-US" altLang="ko-KR" sz="1400" dirty="0" err="1"/>
              <a:t>setDefaultCloseOperation</a:t>
            </a:r>
            <a:r>
              <a:rPr lang="en-US" altLang="ko-KR" sz="1400" dirty="0"/>
              <a:t>(</a:t>
            </a:r>
            <a:r>
              <a:rPr lang="en-US" altLang="ko-KR" sz="1400" b="1" i="1" dirty="0" err="1"/>
              <a:t>EXIT_ON_CLOSE</a:t>
            </a:r>
            <a:r>
              <a:rPr lang="en-US" altLang="ko-KR" sz="1400" dirty="0"/>
              <a:t>);</a:t>
            </a:r>
          </a:p>
          <a:p>
            <a:pPr marL="0" indent="0" latinLnBrk="0">
              <a:buNone/>
            </a:pPr>
            <a:r>
              <a:rPr lang="en-US" altLang="ko-KR" sz="1400" dirty="0"/>
              <a:t>		panel = </a:t>
            </a:r>
            <a:r>
              <a:rPr lang="en-US" altLang="ko-KR" sz="1400" b="1" dirty="0"/>
              <a:t>new</a:t>
            </a:r>
            <a:r>
              <a:rPr lang="en-US" altLang="ko-KR" sz="1400" dirty="0"/>
              <a:t> </a:t>
            </a:r>
            <a:r>
              <a:rPr lang="en-US" altLang="ko-KR" sz="1400" dirty="0" err="1"/>
              <a:t>JPanel</a:t>
            </a:r>
            <a:r>
              <a:rPr lang="en-US" altLang="ko-KR" sz="1400" dirty="0"/>
              <a:t>();</a:t>
            </a:r>
          </a:p>
          <a:p>
            <a:pPr marL="0" indent="0" latinLnBrk="0">
              <a:buNone/>
            </a:pPr>
            <a:r>
              <a:rPr lang="en-US" altLang="ko-KR" sz="1400" dirty="0"/>
              <a:t>		</a:t>
            </a:r>
            <a:r>
              <a:rPr lang="en-US" altLang="ko-KR" sz="1400" dirty="0" err="1"/>
              <a:t>panel.setLayout</a:t>
            </a:r>
            <a:r>
              <a:rPr lang="en-US" altLang="ko-KR" sz="1400" dirty="0"/>
              <a:t>(</a:t>
            </a:r>
            <a:r>
              <a:rPr lang="en-US" altLang="ko-KR" sz="1400" b="1" dirty="0"/>
              <a:t>new</a:t>
            </a:r>
            <a:r>
              <a:rPr lang="en-US" altLang="ko-KR" sz="1400" dirty="0"/>
              <a:t> </a:t>
            </a:r>
            <a:r>
              <a:rPr lang="en-US" altLang="ko-KR" sz="1400" dirty="0" err="1"/>
              <a:t>GridLayout</a:t>
            </a:r>
            <a:r>
              <a:rPr lang="en-US" altLang="ko-KR" sz="1400" dirty="0"/>
              <a:t>(0, 3));</a:t>
            </a:r>
          </a:p>
          <a:p>
            <a:pPr marL="0" indent="0" latinLnBrk="0">
              <a:buNone/>
            </a:pPr>
            <a:r>
              <a:rPr lang="en-US" altLang="ko-KR" sz="1400" dirty="0"/>
              <a:t>		information = </a:t>
            </a:r>
            <a:r>
              <a:rPr lang="en-US" altLang="ko-KR" sz="1400" b="1" dirty="0"/>
              <a:t>new</a:t>
            </a:r>
            <a:r>
              <a:rPr lang="en-US" altLang="ko-KR" sz="1400" dirty="0"/>
              <a:t> </a:t>
            </a:r>
            <a:r>
              <a:rPr lang="en-US" altLang="ko-KR" sz="1400" dirty="0" err="1"/>
              <a:t>JTextField</a:t>
            </a:r>
            <a:r>
              <a:rPr lang="en-US" altLang="ko-KR" sz="1400" dirty="0"/>
              <a:t>("</a:t>
            </a:r>
            <a:r>
              <a:rPr lang="ko-KR" altLang="en-US" sz="1400" dirty="0"/>
              <a:t>아래의 버튼 중에서 하나를 클릭하시오</a:t>
            </a:r>
            <a:r>
              <a:rPr lang="en-US" altLang="ko-KR" sz="1400" dirty="0"/>
              <a:t>!");</a:t>
            </a:r>
            <a:endParaRPr lang="ko-KR" altLang="en-US" sz="1400" dirty="0"/>
          </a:p>
          <a:p>
            <a:pPr marL="0" indent="0" latinLnBrk="0">
              <a:buNone/>
            </a:pPr>
            <a:r>
              <a:rPr lang="ko-KR" altLang="en-US" sz="1400" dirty="0"/>
              <a:t>		</a:t>
            </a:r>
            <a:r>
              <a:rPr lang="en-US" altLang="ko-KR" sz="1400" dirty="0"/>
              <a:t>output = </a:t>
            </a:r>
            <a:r>
              <a:rPr lang="en-US" altLang="ko-KR" sz="1400" b="1" dirty="0"/>
              <a:t>new</a:t>
            </a:r>
            <a:r>
              <a:rPr lang="en-US" altLang="ko-KR" sz="1400" dirty="0"/>
              <a:t> </a:t>
            </a:r>
            <a:r>
              <a:rPr lang="en-US" altLang="ko-KR" sz="1400" dirty="0" err="1"/>
              <a:t>JTextField</a:t>
            </a:r>
            <a:r>
              <a:rPr lang="en-US" altLang="ko-KR" sz="1400" dirty="0"/>
              <a:t>(20);</a:t>
            </a:r>
          </a:p>
        </p:txBody>
      </p:sp>
    </p:spTree>
    <p:extLst>
      <p:ext uri="{BB962C8B-B14F-4D97-AF65-F5344CB8AC3E}">
        <p14:creationId xmlns:p14="http://schemas.microsoft.com/office/powerpoint/2010/main" val="28137917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SOLUTION</a:t>
            </a:r>
            <a:endParaRPr lang="ko-KR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gray">
          <a:xfrm>
            <a:off x="586211" y="1394234"/>
            <a:ext cx="8074025" cy="498846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 pitchFamily="2" charset="2"/>
              <a:buChar char="¢"/>
              <a:defRPr lang="en-US" sz="20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 pitchFamily="2" charset="2"/>
              <a:buChar char="¤"/>
              <a:defRPr lang="en-US" sz="18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itchFamily="2" charset="2"/>
              <a:buChar char="¤"/>
              <a:defRPr lang="en-US" sz="16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 pitchFamily="2" charset="2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None/>
            </a:pPr>
            <a:r>
              <a:rPr lang="en-US" altLang="ko-KR" sz="1400" dirty="0"/>
              <a:t>		rock = </a:t>
            </a:r>
            <a:r>
              <a:rPr lang="en-US" altLang="ko-KR" sz="1400" b="1" dirty="0"/>
              <a:t>new</a:t>
            </a:r>
            <a:r>
              <a:rPr lang="en-US" altLang="ko-KR" sz="1400" dirty="0"/>
              <a:t> </a:t>
            </a:r>
            <a:r>
              <a:rPr lang="en-US" altLang="ko-KR" sz="1400" dirty="0" err="1"/>
              <a:t>JButton</a:t>
            </a:r>
            <a:r>
              <a:rPr lang="en-US" altLang="ko-KR" sz="1400" dirty="0"/>
              <a:t>("ROCK");</a:t>
            </a:r>
          </a:p>
          <a:p>
            <a:pPr marL="0" indent="0" latinLnBrk="0">
              <a:buNone/>
            </a:pPr>
            <a:r>
              <a:rPr lang="en-US" altLang="ko-KR" sz="1400" dirty="0"/>
              <a:t>		paper = </a:t>
            </a:r>
            <a:r>
              <a:rPr lang="en-US" altLang="ko-KR" sz="1400" b="1" dirty="0"/>
              <a:t>new</a:t>
            </a:r>
            <a:r>
              <a:rPr lang="en-US" altLang="ko-KR" sz="1400" dirty="0"/>
              <a:t> </a:t>
            </a:r>
            <a:r>
              <a:rPr lang="en-US" altLang="ko-KR" sz="1400" dirty="0" err="1"/>
              <a:t>JButton</a:t>
            </a:r>
            <a:r>
              <a:rPr lang="en-US" altLang="ko-KR" sz="1400" dirty="0"/>
              <a:t>("PAPER");</a:t>
            </a:r>
          </a:p>
          <a:p>
            <a:pPr marL="0" indent="0" latinLnBrk="0">
              <a:buNone/>
            </a:pPr>
            <a:r>
              <a:rPr lang="en-US" altLang="ko-KR" sz="1400" dirty="0"/>
              <a:t>		scissor = </a:t>
            </a:r>
            <a:r>
              <a:rPr lang="en-US" altLang="ko-KR" sz="1400" b="1" dirty="0"/>
              <a:t>new</a:t>
            </a:r>
            <a:r>
              <a:rPr lang="en-US" altLang="ko-KR" sz="1400" dirty="0"/>
              <a:t> </a:t>
            </a:r>
            <a:r>
              <a:rPr lang="en-US" altLang="ko-KR" sz="1400" dirty="0" err="1"/>
              <a:t>JButton</a:t>
            </a:r>
            <a:r>
              <a:rPr lang="en-US" altLang="ko-KR" sz="1400" dirty="0"/>
              <a:t>("SCISSOR");</a:t>
            </a:r>
          </a:p>
          <a:p>
            <a:pPr marL="0" indent="0" latinLnBrk="0">
              <a:buNone/>
            </a:pPr>
            <a:r>
              <a:rPr lang="en-US" altLang="ko-KR" sz="1400" dirty="0"/>
              <a:t>		</a:t>
            </a:r>
            <a:r>
              <a:rPr lang="en-US" altLang="ko-KR" sz="1400" dirty="0" err="1"/>
              <a:t>rock.addActionListener</a:t>
            </a:r>
            <a:r>
              <a:rPr lang="en-US" altLang="ko-KR" sz="1400" dirty="0"/>
              <a:t>(</a:t>
            </a:r>
            <a:r>
              <a:rPr lang="en-US" altLang="ko-KR" sz="1400" b="1" dirty="0"/>
              <a:t>this</a:t>
            </a:r>
            <a:r>
              <a:rPr lang="en-US" altLang="ko-KR" sz="1400" dirty="0"/>
              <a:t>);</a:t>
            </a:r>
          </a:p>
          <a:p>
            <a:pPr marL="0" indent="0" latinLnBrk="0">
              <a:buNone/>
            </a:pPr>
            <a:r>
              <a:rPr lang="en-US" altLang="ko-KR" sz="1400" dirty="0"/>
              <a:t>		</a:t>
            </a:r>
            <a:r>
              <a:rPr lang="en-US" altLang="ko-KR" sz="1400" dirty="0" err="1"/>
              <a:t>paper.addActionListener</a:t>
            </a:r>
            <a:r>
              <a:rPr lang="en-US" altLang="ko-KR" sz="1400" dirty="0"/>
              <a:t>(</a:t>
            </a:r>
            <a:r>
              <a:rPr lang="en-US" altLang="ko-KR" sz="1400" b="1" dirty="0"/>
              <a:t>this</a:t>
            </a:r>
            <a:r>
              <a:rPr lang="en-US" altLang="ko-KR" sz="1400" dirty="0"/>
              <a:t>);</a:t>
            </a:r>
          </a:p>
          <a:p>
            <a:pPr marL="0" indent="0" latinLnBrk="0">
              <a:buNone/>
            </a:pPr>
            <a:r>
              <a:rPr lang="en-US" altLang="ko-KR" sz="1400" dirty="0"/>
              <a:t>		</a:t>
            </a:r>
            <a:r>
              <a:rPr lang="en-US" altLang="ko-KR" sz="1400" dirty="0" err="1"/>
              <a:t>scissor.addActionListener</a:t>
            </a:r>
            <a:r>
              <a:rPr lang="en-US" altLang="ko-KR" sz="1400" dirty="0"/>
              <a:t>(</a:t>
            </a:r>
            <a:r>
              <a:rPr lang="en-US" altLang="ko-KR" sz="1400" b="1" dirty="0"/>
              <a:t>this</a:t>
            </a:r>
            <a:r>
              <a:rPr lang="en-US" altLang="ko-KR" sz="1400" dirty="0"/>
              <a:t>);</a:t>
            </a:r>
          </a:p>
          <a:p>
            <a:pPr marL="0" indent="0" latinLnBrk="0">
              <a:buNone/>
            </a:pPr>
            <a:r>
              <a:rPr lang="en-US" altLang="ko-KR" sz="1400" dirty="0"/>
              <a:t>		</a:t>
            </a:r>
            <a:r>
              <a:rPr lang="en-US" altLang="ko-KR" sz="1400" dirty="0" err="1"/>
              <a:t>panel.add</a:t>
            </a:r>
            <a:r>
              <a:rPr lang="en-US" altLang="ko-KR" sz="1400" dirty="0"/>
              <a:t>(rock);</a:t>
            </a:r>
          </a:p>
          <a:p>
            <a:pPr marL="0" indent="0" latinLnBrk="0">
              <a:buNone/>
            </a:pPr>
            <a:r>
              <a:rPr lang="en-US" altLang="ko-KR" sz="1400" dirty="0"/>
              <a:t>		</a:t>
            </a:r>
            <a:r>
              <a:rPr lang="en-US" altLang="ko-KR" sz="1400" dirty="0" err="1"/>
              <a:t>panel.add</a:t>
            </a:r>
            <a:r>
              <a:rPr lang="en-US" altLang="ko-KR" sz="1400" dirty="0"/>
              <a:t>(paper);</a:t>
            </a:r>
          </a:p>
          <a:p>
            <a:pPr marL="0" indent="0" latinLnBrk="0">
              <a:buNone/>
            </a:pPr>
            <a:r>
              <a:rPr lang="en-US" altLang="ko-KR" sz="1400" dirty="0"/>
              <a:t>		</a:t>
            </a:r>
            <a:r>
              <a:rPr lang="en-US" altLang="ko-KR" sz="1400" dirty="0" err="1"/>
              <a:t>panel.add</a:t>
            </a:r>
            <a:r>
              <a:rPr lang="en-US" altLang="ko-KR" sz="1400" dirty="0"/>
              <a:t>(scissor);</a:t>
            </a:r>
          </a:p>
          <a:p>
            <a:pPr marL="0" indent="0" latinLnBrk="0">
              <a:buNone/>
            </a:pPr>
            <a:r>
              <a:rPr lang="en-US" altLang="ko-KR" sz="1400" dirty="0"/>
              <a:t>		add(information, </a:t>
            </a:r>
            <a:r>
              <a:rPr lang="en-US" altLang="ko-KR" sz="1400" dirty="0" err="1"/>
              <a:t>BorderLayout.</a:t>
            </a:r>
            <a:r>
              <a:rPr lang="en-US" altLang="ko-KR" sz="1400" b="1" i="1" dirty="0" err="1"/>
              <a:t>NORTH</a:t>
            </a:r>
            <a:r>
              <a:rPr lang="en-US" altLang="ko-KR" sz="1400" dirty="0"/>
              <a:t>);</a:t>
            </a:r>
          </a:p>
          <a:p>
            <a:pPr marL="0" indent="0" latinLnBrk="0">
              <a:buNone/>
            </a:pPr>
            <a:r>
              <a:rPr lang="en-US" altLang="ko-KR" sz="1400" dirty="0"/>
              <a:t>		add(panel, </a:t>
            </a:r>
            <a:r>
              <a:rPr lang="en-US" altLang="ko-KR" sz="1400" dirty="0" err="1"/>
              <a:t>BorderLayout.</a:t>
            </a:r>
            <a:r>
              <a:rPr lang="en-US" altLang="ko-KR" sz="1400" b="1" i="1" dirty="0" err="1"/>
              <a:t>CENTER</a:t>
            </a:r>
            <a:r>
              <a:rPr lang="en-US" altLang="ko-KR" sz="1400" dirty="0"/>
              <a:t>);</a:t>
            </a:r>
          </a:p>
          <a:p>
            <a:pPr marL="0" indent="0" latinLnBrk="0">
              <a:buNone/>
            </a:pPr>
            <a:r>
              <a:rPr lang="en-US" altLang="ko-KR" sz="1400" dirty="0"/>
              <a:t>		add(output, </a:t>
            </a:r>
            <a:r>
              <a:rPr lang="en-US" altLang="ko-KR" sz="1400" dirty="0" err="1"/>
              <a:t>BorderLayout.</a:t>
            </a:r>
            <a:r>
              <a:rPr lang="en-US" altLang="ko-KR" sz="1400" b="1" i="1" dirty="0" err="1"/>
              <a:t>SOUTH</a:t>
            </a:r>
            <a:r>
              <a:rPr lang="en-US" altLang="ko-KR" sz="1400" dirty="0"/>
              <a:t>);</a:t>
            </a:r>
          </a:p>
          <a:p>
            <a:pPr marL="0" indent="0" latinLnBrk="0">
              <a:buNone/>
            </a:pPr>
            <a:r>
              <a:rPr lang="en-US" altLang="ko-KR" sz="1400" dirty="0"/>
              <a:t>		</a:t>
            </a:r>
            <a:r>
              <a:rPr lang="en-US" altLang="ko-KR" sz="1400" dirty="0" err="1"/>
              <a:t>setVisible</a:t>
            </a:r>
            <a:r>
              <a:rPr lang="en-US" altLang="ko-KR" sz="1400" dirty="0"/>
              <a:t>(</a:t>
            </a:r>
            <a:r>
              <a:rPr lang="en-US" altLang="ko-KR" sz="1400" b="1" dirty="0"/>
              <a:t>true</a:t>
            </a:r>
            <a:r>
              <a:rPr lang="en-US" altLang="ko-KR" sz="1400" dirty="0"/>
              <a:t>);</a:t>
            </a:r>
          </a:p>
          <a:p>
            <a:pPr marL="0" indent="0" latinLnBrk="0">
              <a:buNone/>
            </a:pPr>
            <a:r>
              <a:rPr lang="en-US" altLang="ko-KR" sz="1400" dirty="0"/>
              <a:t>	</a:t>
            </a:r>
            <a:r>
              <a:rPr lang="en-US" altLang="ko-KR" sz="1400" dirty="0" smtClean="0"/>
              <a:t>}</a:t>
            </a:r>
          </a:p>
          <a:p>
            <a:pPr marL="0" indent="0" latinLnBrk="0">
              <a:buNone/>
            </a:pPr>
            <a:endParaRPr lang="en-US" altLang="ko-KR" sz="1400" dirty="0"/>
          </a:p>
          <a:p>
            <a:pPr marL="0" indent="0" latinLnBrk="0">
              <a:buNone/>
            </a:pPr>
            <a:r>
              <a:rPr lang="en-US" altLang="ko-KR" sz="1400" dirty="0"/>
              <a:t>	</a:t>
            </a:r>
            <a:r>
              <a:rPr lang="en-US" altLang="ko-KR" sz="1400" b="1" dirty="0"/>
              <a:t>public</a:t>
            </a:r>
            <a:r>
              <a:rPr lang="en-US" altLang="ko-KR" sz="1400" dirty="0"/>
              <a:t> </a:t>
            </a:r>
            <a:r>
              <a:rPr lang="en-US" altLang="ko-KR" sz="1400" b="1" dirty="0"/>
              <a:t>static</a:t>
            </a:r>
            <a:r>
              <a:rPr lang="en-US" altLang="ko-KR" sz="1400" dirty="0"/>
              <a:t> </a:t>
            </a:r>
            <a:r>
              <a:rPr lang="en-US" altLang="ko-KR" sz="1400" b="1" dirty="0"/>
              <a:t>void</a:t>
            </a:r>
            <a:r>
              <a:rPr lang="en-US" altLang="ko-KR" sz="1400" dirty="0"/>
              <a:t> main(String[] </a:t>
            </a:r>
            <a:r>
              <a:rPr lang="en-US" altLang="ko-KR" sz="1400" dirty="0" err="1"/>
              <a:t>args</a:t>
            </a:r>
            <a:r>
              <a:rPr lang="en-US" altLang="ko-KR" sz="1400" dirty="0"/>
              <a:t>) {</a:t>
            </a:r>
          </a:p>
          <a:p>
            <a:pPr marL="0" indent="0" latinLnBrk="0">
              <a:buNone/>
            </a:pPr>
            <a:r>
              <a:rPr lang="en-US" altLang="ko-KR" sz="1400" dirty="0"/>
              <a:t>		</a:t>
            </a:r>
            <a:r>
              <a:rPr lang="en-US" altLang="ko-KR" sz="1400" dirty="0" err="1"/>
              <a:t>RockPaperScissor</a:t>
            </a:r>
            <a:r>
              <a:rPr lang="en-US" altLang="ko-KR" sz="1400" dirty="0"/>
              <a:t> </a:t>
            </a:r>
            <a:r>
              <a:rPr lang="en-US" altLang="ko-KR" sz="1400" u="sng" dirty="0" err="1"/>
              <a:t>gui</a:t>
            </a:r>
            <a:r>
              <a:rPr lang="en-US" altLang="ko-KR" sz="1400" dirty="0"/>
              <a:t> = </a:t>
            </a:r>
            <a:r>
              <a:rPr lang="en-US" altLang="ko-KR" sz="1400" b="1" dirty="0"/>
              <a:t>new</a:t>
            </a:r>
            <a:r>
              <a:rPr lang="en-US" altLang="ko-KR" sz="1400" dirty="0"/>
              <a:t> </a:t>
            </a:r>
            <a:r>
              <a:rPr lang="en-US" altLang="ko-KR" sz="1400" dirty="0" err="1"/>
              <a:t>RockPaperScissor</a:t>
            </a:r>
            <a:r>
              <a:rPr lang="en-US" altLang="ko-KR" sz="1400" dirty="0"/>
              <a:t>();</a:t>
            </a:r>
          </a:p>
          <a:p>
            <a:pPr marL="0" indent="0" latinLnBrk="0">
              <a:buNone/>
            </a:pPr>
            <a:r>
              <a:rPr lang="en-US" altLang="ko-KR" sz="1400" dirty="0"/>
              <a:t>	}</a:t>
            </a:r>
          </a:p>
          <a:p>
            <a:pPr marL="0" indent="0" latinLnBrk="0">
              <a:buNone/>
            </a:pP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769270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이벤트 처리 과정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98" y="2423672"/>
            <a:ext cx="8357497" cy="3177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669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SOLUTION</a:t>
            </a:r>
            <a:endParaRPr lang="ko-KR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gray">
          <a:xfrm>
            <a:off x="586211" y="244444"/>
            <a:ext cx="8074025" cy="613825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 pitchFamily="2" charset="2"/>
              <a:buChar char="¢"/>
              <a:defRPr lang="en-US" sz="20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 pitchFamily="2" charset="2"/>
              <a:buChar char="¤"/>
              <a:defRPr lang="en-US" sz="18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itchFamily="2" charset="2"/>
              <a:buChar char="¤"/>
              <a:defRPr lang="en-US" sz="16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 pitchFamily="2" charset="2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None/>
            </a:pPr>
            <a:r>
              <a:rPr lang="en-US" altLang="ko-KR" sz="1400" dirty="0"/>
              <a:t>	@Override</a:t>
            </a:r>
          </a:p>
          <a:p>
            <a:pPr marL="0" indent="0" latinLnBrk="0">
              <a:buNone/>
            </a:pPr>
            <a:r>
              <a:rPr lang="en-US" altLang="ko-KR" sz="1400" dirty="0"/>
              <a:t>	</a:t>
            </a:r>
            <a:r>
              <a:rPr lang="en-US" altLang="ko-KR" sz="1400" b="1" dirty="0"/>
              <a:t>public</a:t>
            </a:r>
            <a:r>
              <a:rPr lang="en-US" altLang="ko-KR" sz="1400" dirty="0"/>
              <a:t> </a:t>
            </a:r>
            <a:r>
              <a:rPr lang="en-US" altLang="ko-KR" sz="1400" b="1" dirty="0"/>
              <a:t>void</a:t>
            </a:r>
            <a:r>
              <a:rPr lang="en-US" altLang="ko-KR" sz="1400" dirty="0"/>
              <a:t> </a:t>
            </a:r>
            <a:r>
              <a:rPr lang="en-US" altLang="ko-KR" sz="1400" dirty="0" err="1"/>
              <a:t>actionPerformed</a:t>
            </a:r>
            <a:r>
              <a:rPr lang="en-US" altLang="ko-KR" sz="1400" dirty="0"/>
              <a:t>(</a:t>
            </a:r>
            <a:r>
              <a:rPr lang="en-US" altLang="ko-KR" sz="1400" dirty="0" err="1"/>
              <a:t>ActionEvent</a:t>
            </a:r>
            <a:r>
              <a:rPr lang="en-US" altLang="ko-KR" sz="1400" dirty="0"/>
              <a:t> e) {</a:t>
            </a:r>
          </a:p>
          <a:p>
            <a:pPr marL="0" indent="0" latinLnBrk="0">
              <a:buNone/>
            </a:pPr>
            <a:r>
              <a:rPr lang="en-US" altLang="ko-KR" sz="1400" dirty="0"/>
              <a:t>		Random random = </a:t>
            </a:r>
            <a:r>
              <a:rPr lang="en-US" altLang="ko-KR" sz="1400" b="1" dirty="0"/>
              <a:t>new</a:t>
            </a:r>
            <a:r>
              <a:rPr lang="en-US" altLang="ko-KR" sz="1400" dirty="0"/>
              <a:t> Random();</a:t>
            </a:r>
          </a:p>
          <a:p>
            <a:pPr marL="0" indent="0" latinLnBrk="0">
              <a:buNone/>
            </a:pPr>
            <a:r>
              <a:rPr lang="en-US" altLang="ko-KR" sz="1400" dirty="0"/>
              <a:t>		</a:t>
            </a:r>
            <a:r>
              <a:rPr lang="en-US" altLang="ko-KR" sz="1400" b="1" dirty="0" err="1"/>
              <a:t>int</a:t>
            </a:r>
            <a:r>
              <a:rPr lang="en-US" altLang="ko-KR" sz="1400" dirty="0"/>
              <a:t> computer = </a:t>
            </a:r>
            <a:r>
              <a:rPr lang="en-US" altLang="ko-KR" sz="1400" dirty="0" err="1"/>
              <a:t>random.nextInt</a:t>
            </a:r>
            <a:r>
              <a:rPr lang="en-US" altLang="ko-KR" sz="1400" dirty="0"/>
              <a:t>(3);</a:t>
            </a:r>
          </a:p>
          <a:p>
            <a:pPr marL="0" indent="0" latinLnBrk="0">
              <a:buNone/>
            </a:pPr>
            <a:r>
              <a:rPr lang="en-US" altLang="ko-KR" sz="1400" dirty="0"/>
              <a:t>		</a:t>
            </a:r>
            <a:r>
              <a:rPr lang="en-US" altLang="ko-KR" sz="1400" b="1" dirty="0"/>
              <a:t>if</a:t>
            </a:r>
            <a:r>
              <a:rPr lang="en-US" altLang="ko-KR" sz="1400" dirty="0"/>
              <a:t> (</a:t>
            </a:r>
            <a:r>
              <a:rPr lang="en-US" altLang="ko-KR" sz="1400" dirty="0" err="1"/>
              <a:t>e.getSource</a:t>
            </a:r>
            <a:r>
              <a:rPr lang="en-US" altLang="ko-KR" sz="1400" dirty="0"/>
              <a:t>() == rock) {</a:t>
            </a:r>
          </a:p>
          <a:p>
            <a:pPr marL="0" indent="0" latinLnBrk="0">
              <a:buNone/>
            </a:pPr>
            <a:r>
              <a:rPr lang="en-US" altLang="ko-KR" sz="1400" dirty="0"/>
              <a:t>			</a:t>
            </a:r>
            <a:r>
              <a:rPr lang="en-US" altLang="ko-KR" sz="1400" b="1" dirty="0"/>
              <a:t>if</a:t>
            </a:r>
            <a:r>
              <a:rPr lang="en-US" altLang="ko-KR" sz="1400" dirty="0"/>
              <a:t> (computer == </a:t>
            </a:r>
            <a:r>
              <a:rPr lang="en-US" altLang="ko-KR" sz="1400" b="1" i="1" dirty="0"/>
              <a:t>SCISSOR</a:t>
            </a:r>
            <a:r>
              <a:rPr lang="en-US" altLang="ko-KR" sz="1400" dirty="0"/>
              <a:t>)</a:t>
            </a:r>
          </a:p>
          <a:p>
            <a:pPr marL="0" indent="0" latinLnBrk="0">
              <a:buNone/>
            </a:pPr>
            <a:r>
              <a:rPr lang="en-US" altLang="ko-KR" sz="1400" dirty="0"/>
              <a:t>				</a:t>
            </a:r>
            <a:r>
              <a:rPr lang="en-US" altLang="ko-KR" sz="1400" dirty="0" err="1"/>
              <a:t>output.setText</a:t>
            </a:r>
            <a:r>
              <a:rPr lang="en-US" altLang="ko-KR" sz="1400" dirty="0"/>
              <a:t>("</a:t>
            </a:r>
            <a:r>
              <a:rPr lang="ko-KR" altLang="en-US" sz="1400" dirty="0"/>
              <a:t>사용자 승리</a:t>
            </a:r>
            <a:r>
              <a:rPr lang="en-US" altLang="ko-KR" sz="1400" dirty="0"/>
              <a:t>");</a:t>
            </a:r>
            <a:endParaRPr lang="ko-KR" altLang="en-US" sz="1400" dirty="0"/>
          </a:p>
          <a:p>
            <a:pPr marL="0" indent="0" latinLnBrk="0">
              <a:buNone/>
            </a:pPr>
            <a:r>
              <a:rPr lang="ko-KR" altLang="en-US" sz="1400" dirty="0"/>
              <a:t>			</a:t>
            </a:r>
            <a:r>
              <a:rPr lang="en-US" altLang="ko-KR" sz="1400" b="1" dirty="0"/>
              <a:t>else</a:t>
            </a:r>
            <a:r>
              <a:rPr lang="en-US" altLang="ko-KR" sz="1400" dirty="0"/>
              <a:t> </a:t>
            </a:r>
            <a:r>
              <a:rPr lang="en-US" altLang="ko-KR" sz="1400" b="1" dirty="0"/>
              <a:t>if</a:t>
            </a:r>
            <a:r>
              <a:rPr lang="en-US" altLang="ko-KR" sz="1400" dirty="0"/>
              <a:t> (computer == </a:t>
            </a:r>
            <a:r>
              <a:rPr lang="en-US" altLang="ko-KR" sz="1400" b="1" i="1" dirty="0"/>
              <a:t>ROCK</a:t>
            </a:r>
            <a:r>
              <a:rPr lang="en-US" altLang="ko-KR" sz="1400" dirty="0"/>
              <a:t>)</a:t>
            </a:r>
          </a:p>
          <a:p>
            <a:pPr marL="0" indent="0" latinLnBrk="0">
              <a:buNone/>
            </a:pPr>
            <a:r>
              <a:rPr lang="en-US" altLang="ko-KR" sz="1400" dirty="0"/>
              <a:t>				</a:t>
            </a:r>
            <a:r>
              <a:rPr lang="en-US" altLang="ko-KR" sz="1400" dirty="0" err="1"/>
              <a:t>output.setText</a:t>
            </a:r>
            <a:r>
              <a:rPr lang="en-US" altLang="ko-KR" sz="1400" dirty="0"/>
              <a:t>("</a:t>
            </a:r>
            <a:r>
              <a:rPr lang="ko-KR" altLang="en-US" sz="1400" dirty="0"/>
              <a:t>비겼음</a:t>
            </a:r>
            <a:r>
              <a:rPr lang="en-US" altLang="ko-KR" sz="1400" dirty="0"/>
              <a:t>");</a:t>
            </a:r>
            <a:endParaRPr lang="ko-KR" altLang="en-US" sz="1400" dirty="0"/>
          </a:p>
          <a:p>
            <a:pPr marL="0" indent="0" latinLnBrk="0">
              <a:buNone/>
            </a:pPr>
            <a:r>
              <a:rPr lang="ko-KR" altLang="en-US" sz="1400" dirty="0"/>
              <a:t>			</a:t>
            </a:r>
            <a:r>
              <a:rPr lang="en-US" altLang="ko-KR" sz="1400" b="1" dirty="0"/>
              <a:t>else</a:t>
            </a:r>
            <a:endParaRPr lang="en-US" altLang="ko-KR" sz="1400" dirty="0"/>
          </a:p>
          <a:p>
            <a:pPr marL="0" indent="0" latinLnBrk="0">
              <a:buNone/>
            </a:pPr>
            <a:r>
              <a:rPr lang="en-US" altLang="ko-KR" sz="1400" dirty="0"/>
              <a:t>				</a:t>
            </a:r>
            <a:r>
              <a:rPr lang="en-US" altLang="ko-KR" sz="1400" dirty="0" err="1"/>
              <a:t>output.setText</a:t>
            </a:r>
            <a:r>
              <a:rPr lang="en-US" altLang="ko-KR" sz="1400" dirty="0"/>
              <a:t>("</a:t>
            </a:r>
            <a:r>
              <a:rPr lang="ko-KR" altLang="en-US" sz="1400" dirty="0"/>
              <a:t>컴퓨터 승리</a:t>
            </a:r>
            <a:r>
              <a:rPr lang="en-US" altLang="ko-KR" sz="1400" dirty="0"/>
              <a:t>");</a:t>
            </a:r>
            <a:endParaRPr lang="ko-KR" altLang="en-US" sz="1400" dirty="0"/>
          </a:p>
          <a:p>
            <a:pPr marL="0" indent="0" latinLnBrk="0">
              <a:buNone/>
            </a:pPr>
            <a:r>
              <a:rPr lang="ko-KR" altLang="en-US" sz="1400" dirty="0"/>
              <a:t>		</a:t>
            </a:r>
            <a:r>
              <a:rPr lang="en-US" altLang="ko-KR" sz="1400" dirty="0"/>
              <a:t>} </a:t>
            </a:r>
            <a:r>
              <a:rPr lang="en-US" altLang="ko-KR" sz="1400" b="1" dirty="0"/>
              <a:t>else</a:t>
            </a:r>
            <a:r>
              <a:rPr lang="en-US" altLang="ko-KR" sz="1400" dirty="0"/>
              <a:t> </a:t>
            </a:r>
            <a:r>
              <a:rPr lang="en-US" altLang="ko-KR" sz="1400" b="1" dirty="0"/>
              <a:t>if</a:t>
            </a:r>
            <a:r>
              <a:rPr lang="en-US" altLang="ko-KR" sz="1400" dirty="0"/>
              <a:t> (</a:t>
            </a:r>
            <a:r>
              <a:rPr lang="en-US" altLang="ko-KR" sz="1400" dirty="0" err="1"/>
              <a:t>e.getSource</a:t>
            </a:r>
            <a:r>
              <a:rPr lang="en-US" altLang="ko-KR" sz="1400" dirty="0"/>
              <a:t>() == paper) {</a:t>
            </a:r>
          </a:p>
          <a:p>
            <a:pPr marL="0" indent="0" latinLnBrk="0">
              <a:buNone/>
            </a:pPr>
            <a:r>
              <a:rPr lang="en-US" altLang="ko-KR" sz="1400" dirty="0"/>
              <a:t>			</a:t>
            </a:r>
            <a:r>
              <a:rPr lang="en-US" altLang="ko-KR" sz="1400" b="1" dirty="0"/>
              <a:t>if</a:t>
            </a:r>
            <a:r>
              <a:rPr lang="en-US" altLang="ko-KR" sz="1400" dirty="0"/>
              <a:t> (computer == </a:t>
            </a:r>
            <a:r>
              <a:rPr lang="en-US" altLang="ko-KR" sz="1400" b="1" i="1" dirty="0"/>
              <a:t>ROCK</a:t>
            </a:r>
            <a:r>
              <a:rPr lang="en-US" altLang="ko-KR" sz="1400" dirty="0"/>
              <a:t>)</a:t>
            </a:r>
          </a:p>
          <a:p>
            <a:pPr marL="0" indent="0" latinLnBrk="0">
              <a:buNone/>
            </a:pPr>
            <a:r>
              <a:rPr lang="en-US" altLang="ko-KR" sz="1400" dirty="0"/>
              <a:t>				</a:t>
            </a:r>
            <a:r>
              <a:rPr lang="en-US" altLang="ko-KR" sz="1400" dirty="0" err="1"/>
              <a:t>output.setText</a:t>
            </a:r>
            <a:r>
              <a:rPr lang="en-US" altLang="ko-KR" sz="1400" dirty="0"/>
              <a:t>("</a:t>
            </a:r>
            <a:r>
              <a:rPr lang="ko-KR" altLang="en-US" sz="1400" dirty="0"/>
              <a:t>사용자 승리</a:t>
            </a:r>
            <a:r>
              <a:rPr lang="en-US" altLang="ko-KR" sz="1400" dirty="0"/>
              <a:t>");</a:t>
            </a:r>
            <a:endParaRPr lang="ko-KR" altLang="en-US" sz="1400" dirty="0"/>
          </a:p>
          <a:p>
            <a:pPr marL="0" indent="0" latinLnBrk="0">
              <a:buNone/>
            </a:pPr>
            <a:r>
              <a:rPr lang="ko-KR" altLang="en-US" sz="1400" dirty="0"/>
              <a:t>			</a:t>
            </a:r>
            <a:r>
              <a:rPr lang="en-US" altLang="ko-KR" sz="1400" b="1" dirty="0"/>
              <a:t>else</a:t>
            </a:r>
            <a:r>
              <a:rPr lang="en-US" altLang="ko-KR" sz="1400" dirty="0"/>
              <a:t> </a:t>
            </a:r>
            <a:r>
              <a:rPr lang="en-US" altLang="ko-KR" sz="1400" b="1" dirty="0"/>
              <a:t>if</a:t>
            </a:r>
            <a:r>
              <a:rPr lang="en-US" altLang="ko-KR" sz="1400" dirty="0"/>
              <a:t> (computer == </a:t>
            </a:r>
            <a:r>
              <a:rPr lang="en-US" altLang="ko-KR" sz="1400" b="1" i="1" dirty="0"/>
              <a:t>PAPER</a:t>
            </a:r>
            <a:r>
              <a:rPr lang="en-US" altLang="ko-KR" sz="1400" dirty="0"/>
              <a:t>)</a:t>
            </a:r>
          </a:p>
          <a:p>
            <a:pPr marL="0" indent="0" latinLnBrk="0">
              <a:buNone/>
            </a:pPr>
            <a:r>
              <a:rPr lang="en-US" altLang="ko-KR" sz="1400" dirty="0"/>
              <a:t>				</a:t>
            </a:r>
            <a:r>
              <a:rPr lang="en-US" altLang="ko-KR" sz="1400" dirty="0" err="1"/>
              <a:t>output.setText</a:t>
            </a:r>
            <a:r>
              <a:rPr lang="en-US" altLang="ko-KR" sz="1400" dirty="0"/>
              <a:t>("</a:t>
            </a:r>
            <a:r>
              <a:rPr lang="ko-KR" altLang="en-US" sz="1400" dirty="0"/>
              <a:t>비겼음</a:t>
            </a:r>
            <a:r>
              <a:rPr lang="en-US" altLang="ko-KR" sz="1400" dirty="0"/>
              <a:t>");</a:t>
            </a:r>
            <a:endParaRPr lang="ko-KR" altLang="en-US" sz="1400" dirty="0"/>
          </a:p>
          <a:p>
            <a:pPr marL="0" indent="0" latinLnBrk="0">
              <a:buNone/>
            </a:pPr>
            <a:r>
              <a:rPr lang="ko-KR" altLang="en-US" sz="1400" dirty="0"/>
              <a:t>			</a:t>
            </a:r>
            <a:r>
              <a:rPr lang="en-US" altLang="ko-KR" sz="1400" b="1" dirty="0"/>
              <a:t>else</a:t>
            </a:r>
            <a:endParaRPr lang="en-US" altLang="ko-KR" sz="1400" dirty="0"/>
          </a:p>
          <a:p>
            <a:pPr marL="0" indent="0" latinLnBrk="0">
              <a:buNone/>
            </a:pPr>
            <a:r>
              <a:rPr lang="en-US" altLang="ko-KR" sz="1400" dirty="0"/>
              <a:t>				</a:t>
            </a:r>
            <a:r>
              <a:rPr lang="en-US" altLang="ko-KR" sz="1400" dirty="0" err="1"/>
              <a:t>output.setText</a:t>
            </a:r>
            <a:r>
              <a:rPr lang="en-US" altLang="ko-KR" sz="1400" dirty="0"/>
              <a:t>("</a:t>
            </a:r>
            <a:r>
              <a:rPr lang="ko-KR" altLang="en-US" sz="1400" dirty="0"/>
              <a:t>컴퓨터 승리</a:t>
            </a:r>
            <a:r>
              <a:rPr lang="en-US" altLang="ko-KR" sz="1400" dirty="0" smtClean="0"/>
              <a:t>");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5450905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SOLUTION</a:t>
            </a:r>
            <a:endParaRPr lang="ko-KR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gray">
          <a:xfrm>
            <a:off x="586211" y="2181884"/>
            <a:ext cx="8074025" cy="4200809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 pitchFamily="2" charset="2"/>
              <a:buChar char="¢"/>
              <a:defRPr lang="en-US" sz="20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 pitchFamily="2" charset="2"/>
              <a:buChar char="¤"/>
              <a:defRPr lang="en-US" sz="18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itchFamily="2" charset="2"/>
              <a:buChar char="¤"/>
              <a:defRPr lang="en-US" sz="16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 pitchFamily="2" charset="2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None/>
            </a:pPr>
            <a:r>
              <a:rPr lang="ko-KR" altLang="en-US" sz="1400" dirty="0"/>
              <a:t>		</a:t>
            </a:r>
            <a:r>
              <a:rPr lang="en-US" altLang="ko-KR" sz="1400" dirty="0"/>
              <a:t>} </a:t>
            </a:r>
            <a:r>
              <a:rPr lang="en-US" altLang="ko-KR" sz="1400" b="1" dirty="0"/>
              <a:t>else</a:t>
            </a:r>
            <a:r>
              <a:rPr lang="en-US" altLang="ko-KR" sz="1400" dirty="0"/>
              <a:t> </a:t>
            </a:r>
            <a:r>
              <a:rPr lang="en-US" altLang="ko-KR" sz="1400" b="1" dirty="0"/>
              <a:t>if</a:t>
            </a:r>
            <a:r>
              <a:rPr lang="en-US" altLang="ko-KR" sz="1400" dirty="0"/>
              <a:t> (</a:t>
            </a:r>
            <a:r>
              <a:rPr lang="en-US" altLang="ko-KR" sz="1400" dirty="0" err="1"/>
              <a:t>e.getSource</a:t>
            </a:r>
            <a:r>
              <a:rPr lang="en-US" altLang="ko-KR" sz="1400" dirty="0"/>
              <a:t>() == scissor) {</a:t>
            </a:r>
          </a:p>
          <a:p>
            <a:pPr marL="0" indent="0" latinLnBrk="0">
              <a:buNone/>
            </a:pPr>
            <a:r>
              <a:rPr lang="en-US" altLang="ko-KR" sz="1400" dirty="0"/>
              <a:t>			</a:t>
            </a:r>
            <a:r>
              <a:rPr lang="en-US" altLang="ko-KR" sz="1400" b="1" dirty="0"/>
              <a:t>if</a:t>
            </a:r>
            <a:r>
              <a:rPr lang="en-US" altLang="ko-KR" sz="1400" dirty="0"/>
              <a:t> (computer == </a:t>
            </a:r>
            <a:r>
              <a:rPr lang="en-US" altLang="ko-KR" sz="1400" b="1" i="1" dirty="0"/>
              <a:t>PAPER</a:t>
            </a:r>
            <a:r>
              <a:rPr lang="en-US" altLang="ko-KR" sz="1400" dirty="0"/>
              <a:t>)</a:t>
            </a:r>
          </a:p>
          <a:p>
            <a:pPr marL="0" indent="0" latinLnBrk="0">
              <a:buNone/>
            </a:pPr>
            <a:r>
              <a:rPr lang="en-US" altLang="ko-KR" sz="1400" dirty="0"/>
              <a:t>				</a:t>
            </a:r>
            <a:r>
              <a:rPr lang="en-US" altLang="ko-KR" sz="1400" dirty="0" err="1"/>
              <a:t>output.setText</a:t>
            </a:r>
            <a:r>
              <a:rPr lang="en-US" altLang="ko-KR" sz="1400" dirty="0"/>
              <a:t>("</a:t>
            </a:r>
            <a:r>
              <a:rPr lang="ko-KR" altLang="en-US" sz="1400" dirty="0"/>
              <a:t>사용자 승리</a:t>
            </a:r>
            <a:r>
              <a:rPr lang="en-US" altLang="ko-KR" sz="1400" dirty="0"/>
              <a:t>");</a:t>
            </a:r>
            <a:endParaRPr lang="ko-KR" altLang="en-US" sz="1400" dirty="0"/>
          </a:p>
          <a:p>
            <a:pPr marL="0" indent="0" latinLnBrk="0">
              <a:buNone/>
            </a:pPr>
            <a:r>
              <a:rPr lang="ko-KR" altLang="en-US" sz="1400" dirty="0"/>
              <a:t>			</a:t>
            </a:r>
            <a:r>
              <a:rPr lang="en-US" altLang="ko-KR" sz="1400" b="1" dirty="0"/>
              <a:t>else</a:t>
            </a:r>
            <a:r>
              <a:rPr lang="en-US" altLang="ko-KR" sz="1400" dirty="0"/>
              <a:t> </a:t>
            </a:r>
            <a:r>
              <a:rPr lang="en-US" altLang="ko-KR" sz="1400" b="1" dirty="0"/>
              <a:t>if</a:t>
            </a:r>
            <a:r>
              <a:rPr lang="en-US" altLang="ko-KR" sz="1400" dirty="0"/>
              <a:t> (computer == </a:t>
            </a:r>
            <a:r>
              <a:rPr lang="en-US" altLang="ko-KR" sz="1400" b="1" i="1" dirty="0"/>
              <a:t>SCISSOR</a:t>
            </a:r>
            <a:r>
              <a:rPr lang="en-US" altLang="ko-KR" sz="1400" dirty="0"/>
              <a:t>)</a:t>
            </a:r>
          </a:p>
          <a:p>
            <a:pPr marL="0" indent="0" latinLnBrk="0">
              <a:buNone/>
            </a:pPr>
            <a:r>
              <a:rPr lang="en-US" altLang="ko-KR" sz="1400" dirty="0"/>
              <a:t>				</a:t>
            </a:r>
            <a:r>
              <a:rPr lang="en-US" altLang="ko-KR" sz="1400" dirty="0" err="1"/>
              <a:t>output.setText</a:t>
            </a:r>
            <a:r>
              <a:rPr lang="en-US" altLang="ko-KR" sz="1400" dirty="0"/>
              <a:t>("</a:t>
            </a:r>
            <a:r>
              <a:rPr lang="ko-KR" altLang="en-US" sz="1400" dirty="0"/>
              <a:t>비겼음</a:t>
            </a:r>
            <a:r>
              <a:rPr lang="en-US" altLang="ko-KR" sz="1400" dirty="0"/>
              <a:t>");</a:t>
            </a:r>
            <a:endParaRPr lang="ko-KR" altLang="en-US" sz="1400" dirty="0"/>
          </a:p>
          <a:p>
            <a:pPr marL="0" indent="0" latinLnBrk="0">
              <a:buNone/>
            </a:pPr>
            <a:r>
              <a:rPr lang="ko-KR" altLang="en-US" sz="1400" dirty="0"/>
              <a:t>			</a:t>
            </a:r>
            <a:r>
              <a:rPr lang="en-US" altLang="ko-KR" sz="1400" b="1" dirty="0"/>
              <a:t>else</a:t>
            </a:r>
            <a:endParaRPr lang="en-US" altLang="ko-KR" sz="1400" dirty="0"/>
          </a:p>
          <a:p>
            <a:pPr marL="0" indent="0" latinLnBrk="0">
              <a:buNone/>
            </a:pPr>
            <a:r>
              <a:rPr lang="en-US" altLang="ko-KR" sz="1400" dirty="0"/>
              <a:t>				</a:t>
            </a:r>
            <a:r>
              <a:rPr lang="en-US" altLang="ko-KR" sz="1400" dirty="0" err="1"/>
              <a:t>output.setText</a:t>
            </a:r>
            <a:r>
              <a:rPr lang="en-US" altLang="ko-KR" sz="1400" dirty="0"/>
              <a:t>("</a:t>
            </a:r>
            <a:r>
              <a:rPr lang="ko-KR" altLang="en-US" sz="1400" dirty="0"/>
              <a:t>컴퓨터 승리</a:t>
            </a:r>
            <a:r>
              <a:rPr lang="en-US" altLang="ko-KR" sz="1400" dirty="0"/>
              <a:t>");</a:t>
            </a:r>
            <a:endParaRPr lang="ko-KR" altLang="en-US" sz="1400" dirty="0"/>
          </a:p>
          <a:p>
            <a:pPr marL="0" indent="0" latinLnBrk="0">
              <a:buNone/>
            </a:pPr>
            <a:r>
              <a:rPr lang="ko-KR" altLang="en-US" sz="1400" dirty="0"/>
              <a:t>		</a:t>
            </a:r>
            <a:r>
              <a:rPr lang="en-US" altLang="ko-KR" sz="1400" dirty="0"/>
              <a:t>}</a:t>
            </a:r>
            <a:endParaRPr lang="ko-KR" altLang="en-US" sz="1400" dirty="0"/>
          </a:p>
          <a:p>
            <a:pPr marL="0" indent="0" latinLnBrk="0">
              <a:buNone/>
            </a:pPr>
            <a:r>
              <a:rPr lang="ko-KR" altLang="en-US" sz="1400" dirty="0"/>
              <a:t>	</a:t>
            </a:r>
            <a:r>
              <a:rPr lang="en-US" altLang="ko-KR" sz="1400" dirty="0"/>
              <a:t>}</a:t>
            </a:r>
            <a:endParaRPr lang="ko-KR" altLang="en-US" sz="1400" dirty="0"/>
          </a:p>
          <a:p>
            <a:pPr marL="0" indent="0" latinLnBrk="0">
              <a:buNone/>
            </a:pPr>
            <a:r>
              <a:rPr lang="en-US" altLang="ko-KR" sz="1400" dirty="0"/>
              <a:t>}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7212014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이벤트의 분류 </a:t>
            </a:r>
            <a:endParaRPr lang="en-US" altLang="ko-KR" dirty="0" smtClean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스윙 컴포넌트에 의하여 지원되는 이벤트는 크게 두 가지의 카테고리로 나누어진다</a:t>
            </a:r>
            <a:r>
              <a:rPr lang="en-US" altLang="ko-KR" dirty="0" smtClean="0"/>
              <a:t>.</a:t>
            </a:r>
          </a:p>
          <a:p>
            <a:pPr eaLnBrk="1" hangingPunct="1">
              <a:buFont typeface="Symbol" pitchFamily="18" charset="2"/>
              <a:buNone/>
            </a:pPr>
            <a:endParaRPr lang="ko-KR" altLang="en-US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0095" y="2833734"/>
            <a:ext cx="7305066" cy="2860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2286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dirty="0" err="1" smtClean="0"/>
              <a:t>저수준</a:t>
            </a:r>
            <a:r>
              <a:rPr lang="ko-KR" altLang="en-US" sz="3600" dirty="0" smtClean="0"/>
              <a:t> 이벤트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377" y="1972006"/>
            <a:ext cx="8282167" cy="38312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6141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dirty="0" smtClean="0"/>
              <a:t>의미적 이벤트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139" y="2657852"/>
            <a:ext cx="8435000" cy="2793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3376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액션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이벤트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사용자가 버튼을 클릭하는 경우</a:t>
            </a:r>
          </a:p>
          <a:p>
            <a:pPr eaLnBrk="1" hangingPunct="1"/>
            <a:r>
              <a:rPr lang="ko-KR" altLang="en-US" dirty="0" smtClean="0"/>
              <a:t>사용자가 메뉴 항목을 선택하는 경우</a:t>
            </a:r>
          </a:p>
          <a:p>
            <a:pPr eaLnBrk="1" hangingPunct="1"/>
            <a:r>
              <a:rPr lang="ko-KR" altLang="en-US" dirty="0" smtClean="0"/>
              <a:t>사용자가 텍스트 필드에서 </a:t>
            </a:r>
            <a:r>
              <a:rPr lang="ko-KR" altLang="en-US" dirty="0" err="1" smtClean="0"/>
              <a:t>엔터키를</a:t>
            </a:r>
            <a:r>
              <a:rPr lang="ko-KR" altLang="en-US" dirty="0" smtClean="0"/>
              <a:t> 누르는 경우</a:t>
            </a:r>
          </a:p>
        </p:txBody>
      </p:sp>
      <p:pic>
        <p:nvPicPr>
          <p:cNvPr id="23556" name="Picture 5" descr="MCj04325070000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7971" y="3557870"/>
            <a:ext cx="2435225" cy="1674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0739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두 개의 버튼을 만들어서 패널의 배경 색을 변경하는 프로그램을 작성하여 보자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 smtClean="0"/>
              <a:t>이벤트 </a:t>
            </a:r>
            <a:r>
              <a:rPr lang="ko-KR" altLang="en-US" dirty="0" err="1"/>
              <a:t>리스너는</a:t>
            </a:r>
            <a:r>
              <a:rPr lang="ko-KR" altLang="en-US" dirty="0"/>
              <a:t> 하나만 생성한다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액션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이벤트</a:t>
            </a:r>
            <a:r>
              <a:rPr lang="en-US" altLang="ko-KR" dirty="0" smtClean="0"/>
              <a:t> </a:t>
            </a:r>
            <a:r>
              <a:rPr lang="ko-KR" altLang="en-US" dirty="0" smtClean="0"/>
              <a:t>예제</a:t>
            </a:r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835" y="3510701"/>
            <a:ext cx="8147930" cy="1556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098121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액션 이벤트 예제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1756" y="1014414"/>
            <a:ext cx="8074025" cy="5843586"/>
          </a:xfr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>
            <a:normAutofit lnSpcReduction="10000"/>
          </a:bodyPr>
          <a:lstStyle/>
          <a:p>
            <a:pPr eaLnBrk="1" hangingPunct="1">
              <a:buFont typeface="Symbol" pitchFamily="18" charset="2"/>
              <a:buNone/>
            </a:pPr>
            <a:r>
              <a:rPr lang="en-US" altLang="ko-KR" sz="1600" b="1" dirty="0" smtClean="0">
                <a:solidFill>
                  <a:srgbClr val="7F0055"/>
                </a:solidFill>
              </a:rPr>
              <a:t>…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 b="1" dirty="0" smtClean="0">
                <a:solidFill>
                  <a:srgbClr val="7F0055"/>
                </a:solidFill>
              </a:rPr>
              <a:t>class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MyFrame</a:t>
            </a:r>
            <a:r>
              <a:rPr lang="en-US" altLang="ko-KR" sz="1600" dirty="0" smtClean="0"/>
              <a:t> </a:t>
            </a:r>
            <a:r>
              <a:rPr lang="en-US" altLang="ko-KR" sz="1600" b="1" dirty="0" smtClean="0">
                <a:solidFill>
                  <a:srgbClr val="7F0055"/>
                </a:solidFill>
              </a:rPr>
              <a:t>extends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JFrame</a:t>
            </a:r>
            <a:r>
              <a:rPr lang="en-US" altLang="ko-KR" sz="1600" dirty="0" smtClean="0"/>
              <a:t> {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 dirty="0" smtClean="0"/>
              <a:t>       </a:t>
            </a:r>
            <a:r>
              <a:rPr lang="en-US" altLang="ko-KR" sz="1600" b="1" dirty="0" smtClean="0">
                <a:solidFill>
                  <a:srgbClr val="7F0055"/>
                </a:solidFill>
              </a:rPr>
              <a:t>private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JButton</a:t>
            </a:r>
            <a:r>
              <a:rPr lang="en-US" altLang="ko-KR" sz="1600" dirty="0" smtClean="0"/>
              <a:t> </a:t>
            </a:r>
            <a:r>
              <a:rPr lang="en-US" altLang="ko-KR" sz="1600" dirty="0" smtClean="0">
                <a:solidFill>
                  <a:srgbClr val="0000C0"/>
                </a:solidFill>
              </a:rPr>
              <a:t>button1</a:t>
            </a:r>
            <a:r>
              <a:rPr lang="en-US" altLang="ko-KR" sz="1600" dirty="0" smtClean="0"/>
              <a:t>;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 dirty="0" smtClean="0"/>
              <a:t>       </a:t>
            </a:r>
            <a:r>
              <a:rPr lang="en-US" altLang="ko-KR" sz="1600" b="1" dirty="0" smtClean="0">
                <a:solidFill>
                  <a:srgbClr val="7F0055"/>
                </a:solidFill>
              </a:rPr>
              <a:t>private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JButton</a:t>
            </a:r>
            <a:r>
              <a:rPr lang="en-US" altLang="ko-KR" sz="1600" dirty="0" smtClean="0"/>
              <a:t> </a:t>
            </a:r>
            <a:r>
              <a:rPr lang="en-US" altLang="ko-KR" sz="1600" dirty="0" smtClean="0">
                <a:solidFill>
                  <a:srgbClr val="0000C0"/>
                </a:solidFill>
              </a:rPr>
              <a:t>button2</a:t>
            </a:r>
            <a:r>
              <a:rPr lang="en-US" altLang="ko-KR" sz="1600" dirty="0" smtClean="0"/>
              <a:t>;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 dirty="0" smtClean="0"/>
              <a:t>       </a:t>
            </a:r>
            <a:r>
              <a:rPr lang="en-US" altLang="ko-KR" sz="1600" b="1" dirty="0" smtClean="0">
                <a:solidFill>
                  <a:srgbClr val="7F0055"/>
                </a:solidFill>
              </a:rPr>
              <a:t>private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JPanel</a:t>
            </a:r>
            <a:r>
              <a:rPr lang="en-US" altLang="ko-KR" sz="1600" dirty="0" smtClean="0"/>
              <a:t> </a:t>
            </a:r>
            <a:r>
              <a:rPr lang="en-US" altLang="ko-KR" sz="1600" dirty="0" smtClean="0">
                <a:solidFill>
                  <a:srgbClr val="0000C0"/>
                </a:solidFill>
              </a:rPr>
              <a:t>panel</a:t>
            </a:r>
            <a:r>
              <a:rPr lang="en-US" altLang="ko-KR" sz="1600" dirty="0" smtClean="0"/>
              <a:t>;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 dirty="0" smtClean="0"/>
              <a:t> 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 dirty="0" smtClean="0"/>
              <a:t>       </a:t>
            </a:r>
            <a:r>
              <a:rPr lang="en-US" altLang="ko-KR" sz="1600" b="1" dirty="0" smtClean="0">
                <a:solidFill>
                  <a:srgbClr val="7F0055"/>
                </a:solidFill>
              </a:rPr>
              <a:t>public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MyFrame</a:t>
            </a:r>
            <a:r>
              <a:rPr lang="en-US" altLang="ko-KR" sz="1600" dirty="0" smtClean="0"/>
              <a:t>() {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 dirty="0" smtClean="0"/>
              <a:t>             </a:t>
            </a:r>
            <a:r>
              <a:rPr lang="en-US" altLang="ko-KR" sz="1600" b="1" dirty="0" err="1" smtClean="0">
                <a:solidFill>
                  <a:srgbClr val="7F0055"/>
                </a:solidFill>
              </a:rPr>
              <a:t>this</a:t>
            </a:r>
            <a:r>
              <a:rPr lang="en-US" altLang="ko-KR" sz="1600" dirty="0" err="1" smtClean="0"/>
              <a:t>.setSize</a:t>
            </a:r>
            <a:r>
              <a:rPr lang="en-US" altLang="ko-KR" sz="1600" dirty="0" smtClean="0"/>
              <a:t>(300, 200);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 dirty="0" smtClean="0"/>
              <a:t>             </a:t>
            </a:r>
            <a:r>
              <a:rPr lang="en-US" altLang="ko-KR" sz="1600" b="1" dirty="0" err="1" smtClean="0">
                <a:solidFill>
                  <a:srgbClr val="7F0055"/>
                </a:solidFill>
              </a:rPr>
              <a:t>this</a:t>
            </a:r>
            <a:r>
              <a:rPr lang="en-US" altLang="ko-KR" sz="1600" dirty="0" err="1" smtClean="0"/>
              <a:t>.setDefaultCloseOperation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JFrame.</a:t>
            </a:r>
            <a:r>
              <a:rPr lang="en-US" altLang="ko-KR" sz="1600" i="1" dirty="0" err="1" smtClean="0">
                <a:solidFill>
                  <a:srgbClr val="0000C0"/>
                </a:solidFill>
              </a:rPr>
              <a:t>EXIT_ON_CLOSE</a:t>
            </a:r>
            <a:r>
              <a:rPr lang="en-US" altLang="ko-KR" sz="1600" dirty="0" smtClean="0"/>
              <a:t>);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 dirty="0" smtClean="0"/>
              <a:t>             </a:t>
            </a:r>
            <a:r>
              <a:rPr lang="en-US" altLang="ko-KR" sz="1600" b="1" dirty="0" err="1" smtClean="0">
                <a:solidFill>
                  <a:srgbClr val="7F0055"/>
                </a:solidFill>
              </a:rPr>
              <a:t>this</a:t>
            </a:r>
            <a:r>
              <a:rPr lang="en-US" altLang="ko-KR" sz="1600" dirty="0" err="1" smtClean="0"/>
              <a:t>.setTitle</a:t>
            </a:r>
            <a:r>
              <a:rPr lang="en-US" altLang="ko-KR" sz="1600" dirty="0" smtClean="0"/>
              <a:t>(</a:t>
            </a:r>
            <a:r>
              <a:rPr lang="en-US" altLang="ko-KR" sz="1600" dirty="0" smtClean="0">
                <a:solidFill>
                  <a:srgbClr val="2A00FF"/>
                </a:solidFill>
              </a:rPr>
              <a:t>"</a:t>
            </a:r>
            <a:r>
              <a:rPr lang="ko-KR" altLang="en-US" sz="1600" dirty="0" smtClean="0">
                <a:solidFill>
                  <a:srgbClr val="2A00FF"/>
                </a:solidFill>
              </a:rPr>
              <a:t>이벤트 예제</a:t>
            </a:r>
            <a:r>
              <a:rPr lang="en-US" altLang="ko-KR" sz="1600" dirty="0" smtClean="0">
                <a:solidFill>
                  <a:srgbClr val="2A00FF"/>
                </a:solidFill>
              </a:rPr>
              <a:t>"</a:t>
            </a:r>
            <a:r>
              <a:rPr lang="en-US" altLang="ko-KR" sz="1600" dirty="0" smtClean="0"/>
              <a:t>);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 dirty="0" smtClean="0"/>
              <a:t>             </a:t>
            </a:r>
            <a:r>
              <a:rPr lang="en-US" altLang="ko-KR" sz="1600" dirty="0" smtClean="0">
                <a:solidFill>
                  <a:srgbClr val="0000C0"/>
                </a:solidFill>
              </a:rPr>
              <a:t>panel</a:t>
            </a:r>
            <a:r>
              <a:rPr lang="en-US" altLang="ko-KR" sz="1600" dirty="0" smtClean="0"/>
              <a:t> = </a:t>
            </a:r>
            <a:r>
              <a:rPr lang="en-US" altLang="ko-KR" sz="1600" b="1" dirty="0" smtClean="0">
                <a:solidFill>
                  <a:srgbClr val="7F0055"/>
                </a:solidFill>
              </a:rPr>
              <a:t>new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JPanel</a:t>
            </a:r>
            <a:r>
              <a:rPr lang="en-US" altLang="ko-KR" sz="1600" dirty="0" smtClean="0"/>
              <a:t>();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 dirty="0" smtClean="0"/>
              <a:t>             </a:t>
            </a:r>
            <a:r>
              <a:rPr lang="en-US" altLang="ko-KR" sz="1600" dirty="0" smtClean="0">
                <a:solidFill>
                  <a:srgbClr val="0000C0"/>
                </a:solidFill>
              </a:rPr>
              <a:t>button1</a:t>
            </a:r>
            <a:r>
              <a:rPr lang="en-US" altLang="ko-KR" sz="1600" dirty="0" smtClean="0"/>
              <a:t> = </a:t>
            </a:r>
            <a:r>
              <a:rPr lang="en-US" altLang="ko-KR" sz="1600" b="1" dirty="0" smtClean="0">
                <a:solidFill>
                  <a:srgbClr val="7F0055"/>
                </a:solidFill>
              </a:rPr>
              <a:t>new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JButton</a:t>
            </a:r>
            <a:r>
              <a:rPr lang="en-US" altLang="ko-KR" sz="1600" dirty="0" smtClean="0"/>
              <a:t>(</a:t>
            </a:r>
            <a:r>
              <a:rPr lang="en-US" altLang="ko-KR" sz="1600" dirty="0" smtClean="0">
                <a:solidFill>
                  <a:srgbClr val="2A00FF"/>
                </a:solidFill>
              </a:rPr>
              <a:t>"</a:t>
            </a:r>
            <a:r>
              <a:rPr lang="ko-KR" altLang="en-US" sz="1600" dirty="0" smtClean="0">
                <a:solidFill>
                  <a:srgbClr val="2A00FF"/>
                </a:solidFill>
              </a:rPr>
              <a:t>노란색</a:t>
            </a:r>
            <a:r>
              <a:rPr lang="en-US" altLang="ko-KR" sz="1600" dirty="0" smtClean="0">
                <a:solidFill>
                  <a:srgbClr val="2A00FF"/>
                </a:solidFill>
              </a:rPr>
              <a:t>"</a:t>
            </a:r>
            <a:r>
              <a:rPr lang="en-US" altLang="ko-KR" sz="1600" dirty="0" smtClean="0"/>
              <a:t>);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 dirty="0" smtClean="0"/>
              <a:t>             </a:t>
            </a:r>
            <a:r>
              <a:rPr lang="en-US" altLang="ko-KR" sz="1600" dirty="0" smtClean="0">
                <a:solidFill>
                  <a:srgbClr val="0000C0"/>
                </a:solidFill>
              </a:rPr>
              <a:t>button1</a:t>
            </a:r>
            <a:r>
              <a:rPr lang="en-US" altLang="ko-KR" sz="1600" dirty="0" smtClean="0"/>
              <a:t>.addActionListener(</a:t>
            </a:r>
            <a:r>
              <a:rPr lang="en-US" altLang="ko-KR" sz="1600" b="1" dirty="0" smtClean="0">
                <a:solidFill>
                  <a:srgbClr val="7F0055"/>
                </a:solidFill>
              </a:rPr>
              <a:t>new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MyListener</a:t>
            </a:r>
            <a:r>
              <a:rPr lang="en-US" altLang="ko-KR" sz="1600" dirty="0" smtClean="0"/>
              <a:t>());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 dirty="0" smtClean="0"/>
              <a:t>             </a:t>
            </a:r>
            <a:r>
              <a:rPr lang="en-US" altLang="ko-KR" sz="1600" dirty="0" err="1" smtClean="0">
                <a:solidFill>
                  <a:srgbClr val="0000C0"/>
                </a:solidFill>
              </a:rPr>
              <a:t>panel</a:t>
            </a:r>
            <a:r>
              <a:rPr lang="en-US" altLang="ko-KR" sz="1600" dirty="0" err="1" smtClean="0"/>
              <a:t>.add</a:t>
            </a:r>
            <a:r>
              <a:rPr lang="en-US" altLang="ko-KR" sz="1600" dirty="0" smtClean="0"/>
              <a:t>(</a:t>
            </a:r>
            <a:r>
              <a:rPr lang="en-US" altLang="ko-KR" sz="1600" dirty="0" smtClean="0">
                <a:solidFill>
                  <a:srgbClr val="0000C0"/>
                </a:solidFill>
              </a:rPr>
              <a:t>button1</a:t>
            </a:r>
            <a:r>
              <a:rPr lang="en-US" altLang="ko-KR" sz="1600" dirty="0" smtClean="0"/>
              <a:t>);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 dirty="0" smtClean="0"/>
              <a:t>             </a:t>
            </a:r>
            <a:r>
              <a:rPr lang="en-US" altLang="ko-KR" sz="1600" dirty="0" smtClean="0">
                <a:solidFill>
                  <a:srgbClr val="0000C0"/>
                </a:solidFill>
              </a:rPr>
              <a:t>button2</a:t>
            </a:r>
            <a:r>
              <a:rPr lang="en-US" altLang="ko-KR" sz="1600" dirty="0" smtClean="0"/>
              <a:t> = </a:t>
            </a:r>
            <a:r>
              <a:rPr lang="en-US" altLang="ko-KR" sz="1600" b="1" dirty="0" smtClean="0">
                <a:solidFill>
                  <a:srgbClr val="7F0055"/>
                </a:solidFill>
              </a:rPr>
              <a:t>new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JButton</a:t>
            </a:r>
            <a:r>
              <a:rPr lang="en-US" altLang="ko-KR" sz="1600" dirty="0" smtClean="0"/>
              <a:t>(</a:t>
            </a:r>
            <a:r>
              <a:rPr lang="en-US" altLang="ko-KR" sz="1600" dirty="0" smtClean="0">
                <a:solidFill>
                  <a:srgbClr val="2A00FF"/>
                </a:solidFill>
              </a:rPr>
              <a:t>"</a:t>
            </a:r>
            <a:r>
              <a:rPr lang="ko-KR" altLang="en-US" sz="1600" dirty="0" smtClean="0">
                <a:solidFill>
                  <a:srgbClr val="2A00FF"/>
                </a:solidFill>
              </a:rPr>
              <a:t>핑크색</a:t>
            </a:r>
            <a:r>
              <a:rPr lang="en-US" altLang="ko-KR" sz="1600" dirty="0" smtClean="0">
                <a:solidFill>
                  <a:srgbClr val="2A00FF"/>
                </a:solidFill>
              </a:rPr>
              <a:t>"</a:t>
            </a:r>
            <a:r>
              <a:rPr lang="en-US" altLang="ko-KR" sz="1600" dirty="0" smtClean="0"/>
              <a:t>);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 dirty="0" smtClean="0"/>
              <a:t>             </a:t>
            </a:r>
            <a:r>
              <a:rPr lang="en-US" altLang="ko-KR" sz="1600" dirty="0" smtClean="0">
                <a:solidFill>
                  <a:srgbClr val="0000C0"/>
                </a:solidFill>
              </a:rPr>
              <a:t>button2</a:t>
            </a:r>
            <a:r>
              <a:rPr lang="en-US" altLang="ko-KR" sz="1600" dirty="0" smtClean="0"/>
              <a:t>.addActionListener(</a:t>
            </a:r>
            <a:r>
              <a:rPr lang="en-US" altLang="ko-KR" sz="1600" b="1" dirty="0" smtClean="0">
                <a:solidFill>
                  <a:srgbClr val="7F0055"/>
                </a:solidFill>
              </a:rPr>
              <a:t>new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MyListener</a:t>
            </a:r>
            <a:r>
              <a:rPr lang="en-US" altLang="ko-KR" sz="1600" dirty="0" smtClean="0"/>
              <a:t>());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 dirty="0" smtClean="0"/>
              <a:t>             </a:t>
            </a:r>
            <a:r>
              <a:rPr lang="en-US" altLang="ko-KR" sz="1600" dirty="0" err="1" smtClean="0">
                <a:solidFill>
                  <a:srgbClr val="0000C0"/>
                </a:solidFill>
              </a:rPr>
              <a:t>panel</a:t>
            </a:r>
            <a:r>
              <a:rPr lang="en-US" altLang="ko-KR" sz="1600" dirty="0" err="1" smtClean="0"/>
              <a:t>.add</a:t>
            </a:r>
            <a:r>
              <a:rPr lang="en-US" altLang="ko-KR" sz="1600" dirty="0" smtClean="0"/>
              <a:t>(</a:t>
            </a:r>
            <a:r>
              <a:rPr lang="en-US" altLang="ko-KR" sz="1600" dirty="0" smtClean="0">
                <a:solidFill>
                  <a:srgbClr val="0000C0"/>
                </a:solidFill>
              </a:rPr>
              <a:t>button2</a:t>
            </a:r>
            <a:r>
              <a:rPr lang="en-US" altLang="ko-KR" sz="1600" dirty="0" smtClean="0"/>
              <a:t>);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 dirty="0" smtClean="0"/>
              <a:t>             </a:t>
            </a:r>
            <a:r>
              <a:rPr lang="en-US" altLang="ko-KR" sz="1600" b="1" dirty="0" err="1" smtClean="0">
                <a:solidFill>
                  <a:srgbClr val="7F0055"/>
                </a:solidFill>
              </a:rPr>
              <a:t>this</a:t>
            </a:r>
            <a:r>
              <a:rPr lang="en-US" altLang="ko-KR" sz="1600" dirty="0" err="1" smtClean="0"/>
              <a:t>.add</a:t>
            </a:r>
            <a:r>
              <a:rPr lang="en-US" altLang="ko-KR" sz="1600" dirty="0" smtClean="0"/>
              <a:t>(</a:t>
            </a:r>
            <a:r>
              <a:rPr lang="en-US" altLang="ko-KR" sz="1600" dirty="0" smtClean="0">
                <a:solidFill>
                  <a:srgbClr val="0000C0"/>
                </a:solidFill>
              </a:rPr>
              <a:t>panel</a:t>
            </a:r>
            <a:r>
              <a:rPr lang="en-US" altLang="ko-KR" sz="1600" dirty="0" smtClean="0"/>
              <a:t>);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 dirty="0" smtClean="0"/>
              <a:t>             </a:t>
            </a:r>
            <a:r>
              <a:rPr lang="en-US" altLang="ko-KR" sz="1600" b="1" dirty="0" err="1" smtClean="0">
                <a:solidFill>
                  <a:srgbClr val="7F0055"/>
                </a:solidFill>
              </a:rPr>
              <a:t>this</a:t>
            </a:r>
            <a:r>
              <a:rPr lang="en-US" altLang="ko-KR" sz="1600" dirty="0" err="1" smtClean="0"/>
              <a:t>.setVisible</a:t>
            </a:r>
            <a:r>
              <a:rPr lang="en-US" altLang="ko-KR" sz="1600" dirty="0" smtClean="0"/>
              <a:t>(</a:t>
            </a:r>
            <a:r>
              <a:rPr lang="en-US" altLang="ko-KR" sz="1600" b="1" dirty="0" smtClean="0">
                <a:solidFill>
                  <a:srgbClr val="7F0055"/>
                </a:solidFill>
              </a:rPr>
              <a:t>true</a:t>
            </a:r>
            <a:r>
              <a:rPr lang="en-US" altLang="ko-KR" sz="1600" dirty="0" smtClean="0"/>
              <a:t>);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 dirty="0" smtClean="0"/>
              <a:t>       }</a:t>
            </a:r>
          </a:p>
        </p:txBody>
      </p:sp>
      <p:sp>
        <p:nvSpPr>
          <p:cNvPr id="24581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4917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액션 이벤트 예제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33500"/>
            <a:ext cx="8074025" cy="4943475"/>
          </a:xfr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vl="1" algn="just" eaLnBrk="1" hangingPunct="1">
              <a:buFont typeface="Symbol" pitchFamily="18" charset="2"/>
              <a:buNone/>
            </a:pPr>
            <a:r>
              <a:rPr lang="en-US" altLang="ko-KR" sz="1600" b="1" dirty="0" smtClean="0">
                <a:solidFill>
                  <a:srgbClr val="7F0055"/>
                </a:solidFill>
              </a:rPr>
              <a:t>private</a:t>
            </a:r>
            <a:r>
              <a:rPr lang="en-US" altLang="ko-KR" sz="1600" dirty="0" smtClean="0"/>
              <a:t> </a:t>
            </a:r>
            <a:r>
              <a:rPr lang="en-US" altLang="ko-KR" sz="1600" b="1" dirty="0" smtClean="0">
                <a:solidFill>
                  <a:srgbClr val="7F0055"/>
                </a:solidFill>
              </a:rPr>
              <a:t>class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MyListener</a:t>
            </a:r>
            <a:r>
              <a:rPr lang="en-US" altLang="ko-KR" sz="1600" dirty="0" smtClean="0"/>
              <a:t> </a:t>
            </a:r>
            <a:r>
              <a:rPr lang="en-US" altLang="ko-KR" sz="1600" b="1" dirty="0" smtClean="0">
                <a:solidFill>
                  <a:srgbClr val="7F0055"/>
                </a:solidFill>
              </a:rPr>
              <a:t>implements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ActionListener</a:t>
            </a:r>
            <a:r>
              <a:rPr lang="en-US" altLang="ko-KR" sz="1600" dirty="0" smtClean="0"/>
              <a:t> {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 dirty="0" smtClean="0"/>
              <a:t>             </a:t>
            </a:r>
            <a:r>
              <a:rPr lang="en-US" altLang="ko-KR" sz="1600" b="1" dirty="0" smtClean="0">
                <a:solidFill>
                  <a:srgbClr val="7F0055"/>
                </a:solidFill>
              </a:rPr>
              <a:t>public</a:t>
            </a:r>
            <a:r>
              <a:rPr lang="en-US" altLang="ko-KR" sz="1600" dirty="0" smtClean="0"/>
              <a:t> </a:t>
            </a:r>
            <a:r>
              <a:rPr lang="en-US" altLang="ko-KR" sz="1600" b="1" dirty="0" smtClean="0">
                <a:solidFill>
                  <a:srgbClr val="7F0055"/>
                </a:solidFill>
              </a:rPr>
              <a:t>void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actionPerformed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ActionEvent</a:t>
            </a:r>
            <a:r>
              <a:rPr lang="en-US" altLang="ko-KR" sz="1600" dirty="0" smtClean="0"/>
              <a:t> e) {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 dirty="0" smtClean="0"/>
              <a:t>                    </a:t>
            </a:r>
            <a:r>
              <a:rPr lang="en-US" altLang="ko-KR" sz="1600" b="1" dirty="0" smtClean="0">
                <a:solidFill>
                  <a:srgbClr val="7F0055"/>
                </a:solidFill>
              </a:rPr>
              <a:t>if</a:t>
            </a:r>
            <a:r>
              <a:rPr lang="en-US" altLang="ko-KR" sz="1600" dirty="0" smtClean="0"/>
              <a:t> (</a:t>
            </a:r>
            <a:r>
              <a:rPr lang="en-US" altLang="ko-KR" sz="1600" dirty="0" err="1" smtClean="0"/>
              <a:t>e.getSource</a:t>
            </a:r>
            <a:r>
              <a:rPr lang="en-US" altLang="ko-KR" sz="1600" dirty="0" smtClean="0"/>
              <a:t>() == </a:t>
            </a:r>
            <a:r>
              <a:rPr lang="en-US" altLang="ko-KR" sz="1600" dirty="0" smtClean="0">
                <a:solidFill>
                  <a:srgbClr val="0000C0"/>
                </a:solidFill>
              </a:rPr>
              <a:t>button1</a:t>
            </a:r>
            <a:r>
              <a:rPr lang="en-US" altLang="ko-KR" sz="1600" dirty="0" smtClean="0"/>
              <a:t>) {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 dirty="0" smtClean="0"/>
              <a:t>                           </a:t>
            </a:r>
            <a:r>
              <a:rPr lang="en-US" altLang="ko-KR" sz="1600" dirty="0" err="1" smtClean="0">
                <a:solidFill>
                  <a:srgbClr val="0000C0"/>
                </a:solidFill>
              </a:rPr>
              <a:t>panel</a:t>
            </a:r>
            <a:r>
              <a:rPr lang="en-US" altLang="ko-KR" sz="1600" dirty="0" err="1" smtClean="0"/>
              <a:t>.setBackground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Color.</a:t>
            </a:r>
            <a:r>
              <a:rPr lang="en-US" altLang="ko-KR" sz="1600" i="1" dirty="0" err="1" smtClean="0">
                <a:solidFill>
                  <a:srgbClr val="0000C0"/>
                </a:solidFill>
              </a:rPr>
              <a:t>YELLOW</a:t>
            </a:r>
            <a:r>
              <a:rPr lang="en-US" altLang="ko-KR" sz="1600" dirty="0" smtClean="0"/>
              <a:t>);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 dirty="0" smtClean="0"/>
              <a:t>                    } </a:t>
            </a:r>
            <a:r>
              <a:rPr lang="en-US" altLang="ko-KR" sz="1600" b="1" dirty="0" smtClean="0">
                <a:solidFill>
                  <a:srgbClr val="7F0055"/>
                </a:solidFill>
              </a:rPr>
              <a:t>else</a:t>
            </a:r>
            <a:r>
              <a:rPr lang="en-US" altLang="ko-KR" sz="1600" dirty="0" smtClean="0"/>
              <a:t> </a:t>
            </a:r>
            <a:r>
              <a:rPr lang="en-US" altLang="ko-KR" sz="1600" b="1" dirty="0" smtClean="0">
                <a:solidFill>
                  <a:srgbClr val="7F0055"/>
                </a:solidFill>
              </a:rPr>
              <a:t>if</a:t>
            </a:r>
            <a:r>
              <a:rPr lang="en-US" altLang="ko-KR" sz="1600" dirty="0" smtClean="0"/>
              <a:t> (</a:t>
            </a:r>
            <a:r>
              <a:rPr lang="en-US" altLang="ko-KR" sz="1600" dirty="0" err="1" smtClean="0"/>
              <a:t>e.getSource</a:t>
            </a:r>
            <a:r>
              <a:rPr lang="en-US" altLang="ko-KR" sz="1600" dirty="0" smtClean="0"/>
              <a:t>() == </a:t>
            </a:r>
            <a:r>
              <a:rPr lang="en-US" altLang="ko-KR" sz="1600" dirty="0" smtClean="0">
                <a:solidFill>
                  <a:srgbClr val="0000C0"/>
                </a:solidFill>
              </a:rPr>
              <a:t>button2</a:t>
            </a:r>
            <a:r>
              <a:rPr lang="en-US" altLang="ko-KR" sz="1600" dirty="0" smtClean="0"/>
              <a:t>) {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 dirty="0" smtClean="0"/>
              <a:t>                           </a:t>
            </a:r>
            <a:r>
              <a:rPr lang="en-US" altLang="ko-KR" sz="1600" dirty="0" err="1" smtClean="0">
                <a:solidFill>
                  <a:srgbClr val="0000C0"/>
                </a:solidFill>
              </a:rPr>
              <a:t>panel</a:t>
            </a:r>
            <a:r>
              <a:rPr lang="en-US" altLang="ko-KR" sz="1600" dirty="0" err="1" smtClean="0"/>
              <a:t>.setBackground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Color.</a:t>
            </a:r>
            <a:r>
              <a:rPr lang="en-US" altLang="ko-KR" sz="1600" i="1" dirty="0" err="1" smtClean="0">
                <a:solidFill>
                  <a:srgbClr val="0000C0"/>
                </a:solidFill>
              </a:rPr>
              <a:t>PINK</a:t>
            </a:r>
            <a:r>
              <a:rPr lang="en-US" altLang="ko-KR" sz="1600" dirty="0" smtClean="0"/>
              <a:t>);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 dirty="0" smtClean="0"/>
              <a:t>                    }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 dirty="0" smtClean="0"/>
              <a:t>             }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 dirty="0" smtClean="0"/>
              <a:t> 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 dirty="0" smtClean="0"/>
              <a:t>       }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 dirty="0" smtClean="0"/>
              <a:t>}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 b="1" dirty="0" smtClean="0">
                <a:solidFill>
                  <a:srgbClr val="7F0055"/>
                </a:solidFill>
              </a:rPr>
              <a:t>public</a:t>
            </a:r>
            <a:r>
              <a:rPr lang="en-US" altLang="ko-KR" sz="1600" dirty="0" smtClean="0"/>
              <a:t> </a:t>
            </a:r>
            <a:r>
              <a:rPr lang="en-US" altLang="ko-KR" sz="1600" b="1" dirty="0" smtClean="0">
                <a:solidFill>
                  <a:srgbClr val="7F0055"/>
                </a:solidFill>
              </a:rPr>
              <a:t>class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ChangeBackground</a:t>
            </a:r>
            <a:r>
              <a:rPr lang="en-US" altLang="ko-KR" sz="1600" dirty="0" smtClean="0"/>
              <a:t> {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 dirty="0" smtClean="0"/>
              <a:t>       </a:t>
            </a:r>
            <a:r>
              <a:rPr lang="en-US" altLang="ko-KR" sz="1600" b="1" dirty="0" smtClean="0">
                <a:solidFill>
                  <a:srgbClr val="7F0055"/>
                </a:solidFill>
              </a:rPr>
              <a:t>public</a:t>
            </a:r>
            <a:r>
              <a:rPr lang="en-US" altLang="ko-KR" sz="1600" dirty="0" smtClean="0"/>
              <a:t> </a:t>
            </a:r>
            <a:r>
              <a:rPr lang="en-US" altLang="ko-KR" sz="1600" b="1" dirty="0" smtClean="0">
                <a:solidFill>
                  <a:srgbClr val="7F0055"/>
                </a:solidFill>
              </a:rPr>
              <a:t>static</a:t>
            </a:r>
            <a:r>
              <a:rPr lang="en-US" altLang="ko-KR" sz="1600" dirty="0" smtClean="0"/>
              <a:t> </a:t>
            </a:r>
            <a:r>
              <a:rPr lang="en-US" altLang="ko-KR" sz="1600" b="1" dirty="0" smtClean="0">
                <a:solidFill>
                  <a:srgbClr val="7F0055"/>
                </a:solidFill>
              </a:rPr>
              <a:t>void</a:t>
            </a:r>
            <a:r>
              <a:rPr lang="en-US" altLang="ko-KR" sz="1600" dirty="0" smtClean="0"/>
              <a:t> main(String[] </a:t>
            </a:r>
            <a:r>
              <a:rPr lang="en-US" altLang="ko-KR" sz="1600" dirty="0" err="1" smtClean="0"/>
              <a:t>args</a:t>
            </a:r>
            <a:r>
              <a:rPr lang="en-US" altLang="ko-KR" sz="1600" dirty="0" smtClean="0"/>
              <a:t>) {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 dirty="0" smtClean="0"/>
              <a:t>             </a:t>
            </a:r>
            <a:r>
              <a:rPr lang="en-US" altLang="ko-KR" sz="1600" dirty="0" err="1" smtClean="0"/>
              <a:t>MyFrame</a:t>
            </a:r>
            <a:r>
              <a:rPr lang="en-US" altLang="ko-KR" sz="1600" dirty="0" smtClean="0"/>
              <a:t> t = </a:t>
            </a:r>
            <a:r>
              <a:rPr lang="en-US" altLang="ko-KR" sz="1600" b="1" dirty="0" smtClean="0">
                <a:solidFill>
                  <a:srgbClr val="7F0055"/>
                </a:solidFill>
              </a:rPr>
              <a:t>new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MyFrame</a:t>
            </a:r>
            <a:r>
              <a:rPr lang="en-US" altLang="ko-KR" sz="1600" dirty="0" smtClean="0"/>
              <a:t>();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 dirty="0" smtClean="0"/>
              <a:t>       }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 dirty="0" smtClean="0"/>
              <a:t>}</a:t>
            </a:r>
          </a:p>
        </p:txBody>
      </p:sp>
      <p:sp>
        <p:nvSpPr>
          <p:cNvPr id="25605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0017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dirty="0" smtClean="0"/>
              <a:t>실행 결과 화면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209" y="2732403"/>
            <a:ext cx="8147930" cy="1556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71563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발생된 이벤트 객체에 반응하여서 이벤트를 처리하는 객체를 이벤트 리스너(event listener)라고 한다.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이벤트 리스너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422951" y="2806141"/>
            <a:ext cx="6298096" cy="3095218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이벤트 발생원의 식별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ko-KR" sz="1800" dirty="0" err="1" smtClean="0"/>
              <a:t>getSource</a:t>
            </a:r>
            <a:r>
              <a:rPr lang="en-US" altLang="ko-KR" sz="1800" dirty="0" smtClean="0"/>
              <a:t>()</a:t>
            </a:r>
            <a:r>
              <a:rPr lang="ko-KR" altLang="en-US" sz="1800" dirty="0" err="1" smtClean="0"/>
              <a:t>메소드를</a:t>
            </a:r>
            <a:r>
              <a:rPr lang="ko-KR" altLang="en-US" sz="1800" dirty="0" smtClean="0"/>
              <a:t> 이용하여 이벤트를 발생시킨 객체를 식별한다</a:t>
            </a:r>
            <a:r>
              <a:rPr lang="en-US" altLang="ko-KR" sz="1800" dirty="0" smtClean="0"/>
              <a:t>. </a:t>
            </a:r>
          </a:p>
          <a:p>
            <a:pPr eaLnBrk="1" hangingPunct="1">
              <a:lnSpc>
                <a:spcPct val="80000"/>
              </a:lnSpc>
            </a:pPr>
            <a:endParaRPr lang="en-US" altLang="ko-KR" sz="1800" dirty="0" smtClean="0"/>
          </a:p>
          <a:p>
            <a:pPr eaLnBrk="1" hangingPunct="1">
              <a:lnSpc>
                <a:spcPct val="80000"/>
              </a:lnSpc>
            </a:pPr>
            <a:r>
              <a:rPr lang="en-US" altLang="ko-KR" sz="1800" dirty="0" err="1" smtClean="0"/>
              <a:t>getId</a:t>
            </a:r>
            <a:r>
              <a:rPr lang="en-US" altLang="ko-KR" sz="1800" dirty="0" smtClean="0"/>
              <a:t>() </a:t>
            </a:r>
            <a:r>
              <a:rPr lang="ko-KR" altLang="en-US" sz="1800" dirty="0" err="1" smtClean="0"/>
              <a:t>메소드를</a:t>
            </a:r>
            <a:r>
              <a:rPr lang="ko-KR" altLang="en-US" sz="1800" dirty="0" smtClean="0"/>
              <a:t> 이용하여 이벤트의 타입을 식별한다</a:t>
            </a:r>
            <a:r>
              <a:rPr lang="en-US" altLang="ko-KR" sz="1800" dirty="0" smtClean="0"/>
              <a:t>.</a:t>
            </a:r>
          </a:p>
          <a:p>
            <a:pPr eaLnBrk="1" hangingPunct="1">
              <a:lnSpc>
                <a:spcPct val="80000"/>
              </a:lnSpc>
            </a:pPr>
            <a:endParaRPr lang="en-US" altLang="ko-KR" sz="1800" dirty="0" smtClean="0"/>
          </a:p>
          <a:p>
            <a:pPr eaLnBrk="1" hangingPunct="1">
              <a:lnSpc>
                <a:spcPct val="80000"/>
              </a:lnSpc>
            </a:pPr>
            <a:r>
              <a:rPr lang="en-US" altLang="ko-KR" sz="1800" dirty="0" err="1" smtClean="0"/>
              <a:t>getActionCommand</a:t>
            </a:r>
            <a:r>
              <a:rPr lang="en-US" altLang="ko-KR" sz="1800" dirty="0" smtClean="0"/>
              <a:t>()</a:t>
            </a:r>
            <a:r>
              <a:rPr lang="ko-KR" altLang="en-US" sz="1800" dirty="0" err="1" smtClean="0"/>
              <a:t>메소드를</a:t>
            </a:r>
            <a:r>
              <a:rPr lang="ko-KR" altLang="en-US" sz="1800" dirty="0" smtClean="0"/>
              <a:t> 이용하여 이벤트를 발생시킨 컴포넌트 이름을 식별한다</a:t>
            </a:r>
            <a:r>
              <a:rPr lang="en-US" altLang="ko-KR" sz="1800" dirty="0" smtClean="0"/>
              <a:t>.</a:t>
            </a:r>
          </a:p>
          <a:p>
            <a:pPr eaLnBrk="1" hangingPunct="1">
              <a:lnSpc>
                <a:spcPct val="80000"/>
              </a:lnSpc>
              <a:buFont typeface="Symbol" pitchFamily="18" charset="2"/>
              <a:buNone/>
            </a:pPr>
            <a:endParaRPr lang="en-US" altLang="ko-KR" sz="1800" dirty="0" smtClean="0"/>
          </a:p>
          <a:p>
            <a:pPr eaLnBrk="1" hangingPunct="1">
              <a:lnSpc>
                <a:spcPct val="80000"/>
              </a:lnSpc>
              <a:buFont typeface="Symbol" pitchFamily="18" charset="2"/>
              <a:buNone/>
            </a:pPr>
            <a:endParaRPr lang="en-US" altLang="ko-KR" sz="1800" dirty="0" smtClean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795867" y="3587478"/>
            <a:ext cx="8074025" cy="2137833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150000"/>
              </a:lnSpc>
              <a:buNone/>
            </a:pPr>
            <a:r>
              <a:rPr lang="en-US" altLang="ko-KR" sz="1600" dirty="0" smtClean="0"/>
              <a:t>public void </a:t>
            </a:r>
            <a:r>
              <a:rPr lang="en-US" altLang="ko-KR" sz="1600" dirty="0" err="1" smtClean="0"/>
              <a:t>actionPerformed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ActionEvent</a:t>
            </a:r>
            <a:r>
              <a:rPr lang="en-US" altLang="ko-KR" sz="1600" dirty="0" smtClean="0"/>
              <a:t> e) {</a:t>
            </a:r>
          </a:p>
          <a:p>
            <a:pPr eaLnBrk="1" hangingPunct="1">
              <a:lnSpc>
                <a:spcPct val="150000"/>
              </a:lnSpc>
              <a:buNone/>
            </a:pPr>
            <a:r>
              <a:rPr lang="en-US" altLang="ko-KR" sz="1600" dirty="0" smtClean="0"/>
              <a:t>	if (</a:t>
            </a:r>
            <a:r>
              <a:rPr lang="en-US" altLang="ko-KR" sz="1600" dirty="0" err="1" smtClean="0"/>
              <a:t>e.getSource</a:t>
            </a:r>
            <a:r>
              <a:rPr lang="en-US" altLang="ko-KR" sz="1600" dirty="0" smtClean="0"/>
              <a:t> () == button1){</a:t>
            </a:r>
          </a:p>
          <a:p>
            <a:pPr eaLnBrk="1" hangingPunct="1">
              <a:lnSpc>
                <a:spcPct val="150000"/>
              </a:lnSpc>
              <a:buNone/>
            </a:pPr>
            <a:r>
              <a:rPr lang="en-US" altLang="ko-KR" sz="1600" dirty="0" smtClean="0"/>
              <a:t>		…</a:t>
            </a:r>
          </a:p>
          <a:p>
            <a:pPr eaLnBrk="1" hangingPunct="1">
              <a:lnSpc>
                <a:spcPct val="150000"/>
              </a:lnSpc>
              <a:buNone/>
            </a:pPr>
            <a:r>
              <a:rPr lang="en-US" altLang="ko-KR" sz="1600" dirty="0" smtClean="0"/>
              <a:t>	}</a:t>
            </a:r>
          </a:p>
          <a:p>
            <a:pPr eaLnBrk="1" hangingPunct="1">
              <a:lnSpc>
                <a:spcPct val="150000"/>
              </a:lnSpc>
              <a:buNone/>
            </a:pPr>
            <a:r>
              <a:rPr lang="en-US" altLang="ko-KR" sz="1600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40923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Key </a:t>
            </a:r>
            <a:r>
              <a:rPr lang="ko-KR" altLang="en-US" smtClean="0"/>
              <a:t>이벤트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dirty="0" err="1" smtClean="0"/>
              <a:t>KeyListener</a:t>
            </a:r>
            <a:r>
              <a:rPr lang="en-US" altLang="ko-KR" dirty="0" smtClean="0"/>
              <a:t> </a:t>
            </a:r>
            <a:r>
              <a:rPr lang="ko-KR" altLang="en-US" dirty="0" smtClean="0"/>
              <a:t>인터페이스 구현</a:t>
            </a:r>
          </a:p>
        </p:txBody>
      </p:sp>
      <p:graphicFrame>
        <p:nvGraphicFramePr>
          <p:cNvPr id="1570821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6957235"/>
              </p:ext>
            </p:extLst>
          </p:nvPr>
        </p:nvGraphicFramePr>
        <p:xfrm>
          <a:off x="816331" y="2329507"/>
          <a:ext cx="8137525" cy="1584816"/>
        </p:xfrm>
        <a:graphic>
          <a:graphicData uri="http://schemas.openxmlformats.org/drawingml/2006/table">
            <a:tbl>
              <a:tblPr/>
              <a:tblGrid>
                <a:gridCol w="4264025"/>
                <a:gridCol w="3873500"/>
              </a:tblGrid>
              <a:tr h="335146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메소드</a:t>
                      </a:r>
                      <a:endParaRPr kumimoji="1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</a:txBody>
                  <a:tcPr marT="45702" marB="45702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설 명</a:t>
                      </a:r>
                      <a:endParaRPr kumimoji="1" lang="ko-KR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</a:txBody>
                  <a:tcPr marT="45702" marB="45702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35146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keyTyped(KeyEvent e)</a:t>
                      </a:r>
                      <a:endParaRPr kumimoji="1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</a:txBody>
                  <a:tcPr marT="45702" marB="45702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사용자가 글자를 입력했을 경우에 호출</a:t>
                      </a:r>
                      <a:endParaRPr kumimoji="1" lang="ko-KR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</a:txBody>
                  <a:tcPr marT="45702" marB="45702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35146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keyPressed(KeyEvent e)</a:t>
                      </a:r>
                      <a:endParaRPr kumimoji="1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</a:txBody>
                  <a:tcPr marT="45702" marB="45702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사용자가 키를 눌렀을 경우에 호출</a:t>
                      </a:r>
                      <a:endParaRPr kumimoji="1" lang="ko-KR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</a:txBody>
                  <a:tcPr marT="45702" marB="45702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57888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keyReleased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(</a:t>
                      </a:r>
                      <a:r>
                        <a:rPr kumimoji="1" lang="en-US" altLang="ko-KR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KeyEvent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 e)</a:t>
                      </a:r>
                      <a:endParaRPr kumimoji="1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</a:txBody>
                  <a:tcPr marT="45702" marB="45702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사용자가 키에서 손을 떼었을 경우에 호출</a:t>
                      </a:r>
                      <a:endParaRPr kumimoji="1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</a:txBody>
                  <a:tcPr marT="45702" marB="45702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7975" y="4158976"/>
            <a:ext cx="5368139" cy="2316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2110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키보드에서 문자가 입력되면 문자 코드와 </a:t>
            </a:r>
            <a:r>
              <a:rPr lang="ko-KR" altLang="en-US" dirty="0" err="1"/>
              <a:t>키코드</a:t>
            </a:r>
            <a:r>
              <a:rPr lang="en-US" altLang="ko-KR" dirty="0"/>
              <a:t>, ALT</a:t>
            </a:r>
            <a:r>
              <a:rPr lang="ko-KR" altLang="en-US" dirty="0"/>
              <a:t>나 </a:t>
            </a:r>
            <a:r>
              <a:rPr lang="en-US" altLang="ko-KR" dirty="0"/>
              <a:t>SHIFT </a:t>
            </a:r>
            <a:r>
              <a:rPr lang="ko-KR" altLang="en-US" dirty="0"/>
              <a:t>키의 상태를 텍스트 영역에 출력한다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키이벤트</a:t>
            </a:r>
            <a:r>
              <a:rPr lang="ko-KR" altLang="en-US" dirty="0" smtClean="0"/>
              <a:t> 예제</a:t>
            </a:r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1984" y="3036919"/>
            <a:ext cx="6096000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725515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키 이벤트 예제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33500"/>
            <a:ext cx="8074025" cy="4943475"/>
          </a:xfr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>
            <a:normAutofit lnSpcReduction="10000"/>
          </a:bodyPr>
          <a:lstStyle/>
          <a:p>
            <a:pPr marL="0" indent="0" fontAlgn="base" latinLnBrk="0">
              <a:buNone/>
            </a:pPr>
            <a:r>
              <a:rPr lang="en-US" altLang="ko-KR" sz="1400" b="1" dirty="0"/>
              <a:t>public</a:t>
            </a:r>
            <a:r>
              <a:rPr lang="en-US" altLang="ko-KR" sz="1400" dirty="0"/>
              <a:t> </a:t>
            </a:r>
            <a:r>
              <a:rPr lang="en-US" altLang="ko-KR" sz="1400" b="1" dirty="0"/>
              <a:t>class</a:t>
            </a:r>
            <a:r>
              <a:rPr lang="en-US" altLang="ko-KR" sz="1400" dirty="0"/>
              <a:t> </a:t>
            </a:r>
            <a:r>
              <a:rPr lang="en-US" altLang="ko-KR" sz="1400" u="sng" dirty="0" err="1"/>
              <a:t>KeyEventTest</a:t>
            </a:r>
            <a:r>
              <a:rPr lang="en-US" altLang="ko-KR" sz="1400" dirty="0"/>
              <a:t> </a:t>
            </a:r>
            <a:r>
              <a:rPr lang="en-US" altLang="ko-KR" sz="1400" b="1" dirty="0"/>
              <a:t>extends</a:t>
            </a:r>
            <a:r>
              <a:rPr lang="en-US" altLang="ko-KR" sz="1400" dirty="0"/>
              <a:t> </a:t>
            </a:r>
            <a:r>
              <a:rPr lang="en-US" altLang="ko-KR" sz="1400" dirty="0" err="1"/>
              <a:t>JFrame</a:t>
            </a:r>
            <a:r>
              <a:rPr lang="en-US" altLang="ko-KR" sz="1400" dirty="0"/>
              <a:t> </a:t>
            </a:r>
            <a:r>
              <a:rPr lang="en-US" altLang="ko-KR" sz="1400" b="1" dirty="0"/>
              <a:t>implements</a:t>
            </a:r>
            <a:r>
              <a:rPr lang="en-US" altLang="ko-KR" sz="1400" dirty="0"/>
              <a:t> </a:t>
            </a:r>
            <a:r>
              <a:rPr lang="en-US" altLang="ko-KR" sz="1400" dirty="0" err="1"/>
              <a:t>KeyListener</a:t>
            </a:r>
            <a:r>
              <a:rPr lang="en-US" altLang="ko-KR" sz="1400" dirty="0"/>
              <a:t> {</a:t>
            </a:r>
          </a:p>
          <a:p>
            <a:pPr marL="0" indent="0" fontAlgn="base" latinLnBrk="0">
              <a:buNone/>
            </a:pPr>
            <a:r>
              <a:rPr lang="en-US" altLang="ko-KR" sz="1400" dirty="0"/>
              <a:t>	</a:t>
            </a:r>
            <a:r>
              <a:rPr lang="en-US" altLang="ko-KR" sz="1400" b="1" dirty="0"/>
              <a:t>private</a:t>
            </a:r>
            <a:r>
              <a:rPr lang="en-US" altLang="ko-KR" sz="1400" dirty="0"/>
              <a:t> </a:t>
            </a:r>
            <a:r>
              <a:rPr lang="en-US" altLang="ko-KR" sz="1400" dirty="0" err="1"/>
              <a:t>JPanel</a:t>
            </a:r>
            <a:r>
              <a:rPr lang="en-US" altLang="ko-KR" sz="1400" dirty="0"/>
              <a:t> panel;</a:t>
            </a:r>
          </a:p>
          <a:p>
            <a:pPr marL="0" indent="0" fontAlgn="base" latinLnBrk="0">
              <a:buNone/>
            </a:pPr>
            <a:r>
              <a:rPr lang="en-US" altLang="ko-KR" sz="1400" dirty="0"/>
              <a:t>	</a:t>
            </a:r>
            <a:r>
              <a:rPr lang="en-US" altLang="ko-KR" sz="1400" b="1" dirty="0"/>
              <a:t>private</a:t>
            </a:r>
            <a:r>
              <a:rPr lang="en-US" altLang="ko-KR" sz="1400" dirty="0"/>
              <a:t> </a:t>
            </a:r>
            <a:r>
              <a:rPr lang="en-US" altLang="ko-KR" sz="1400" dirty="0" err="1"/>
              <a:t>JTextField</a:t>
            </a:r>
            <a:r>
              <a:rPr lang="en-US" altLang="ko-KR" sz="1400" dirty="0"/>
              <a:t> field;</a:t>
            </a:r>
          </a:p>
          <a:p>
            <a:pPr marL="0" indent="0" fontAlgn="base" latinLnBrk="0">
              <a:buNone/>
            </a:pPr>
            <a:r>
              <a:rPr lang="en-US" altLang="ko-KR" sz="1400" dirty="0"/>
              <a:t>	</a:t>
            </a:r>
            <a:r>
              <a:rPr lang="en-US" altLang="ko-KR" sz="1400" b="1" dirty="0"/>
              <a:t>private</a:t>
            </a:r>
            <a:r>
              <a:rPr lang="en-US" altLang="ko-KR" sz="1400" dirty="0"/>
              <a:t> </a:t>
            </a:r>
            <a:r>
              <a:rPr lang="en-US" altLang="ko-KR" sz="1400" dirty="0" err="1"/>
              <a:t>JTextArea</a:t>
            </a:r>
            <a:r>
              <a:rPr lang="en-US" altLang="ko-KR" sz="1400" dirty="0"/>
              <a:t> area;</a:t>
            </a:r>
          </a:p>
          <a:p>
            <a:pPr marL="0" indent="0" fontAlgn="base" latinLnBrk="0">
              <a:buNone/>
            </a:pPr>
            <a:r>
              <a:rPr lang="en-US" altLang="ko-KR" sz="1400" dirty="0"/>
              <a:t>	</a:t>
            </a:r>
            <a:r>
              <a:rPr lang="en-US" altLang="ko-KR" sz="1400" b="1" dirty="0"/>
              <a:t>public</a:t>
            </a:r>
            <a:r>
              <a:rPr lang="en-US" altLang="ko-KR" sz="1400" dirty="0"/>
              <a:t> </a:t>
            </a:r>
            <a:r>
              <a:rPr lang="en-US" altLang="ko-KR" sz="1400" dirty="0" err="1"/>
              <a:t>KeyEventTest</a:t>
            </a:r>
            <a:r>
              <a:rPr lang="en-US" altLang="ko-KR" sz="1400" dirty="0"/>
              <a:t>() {</a:t>
            </a:r>
          </a:p>
          <a:p>
            <a:pPr marL="0" indent="0" fontAlgn="base" latinLnBrk="0">
              <a:buNone/>
            </a:pPr>
            <a:r>
              <a:rPr lang="en-US" altLang="ko-KR" sz="1400" dirty="0"/>
              <a:t>		panel = </a:t>
            </a:r>
            <a:r>
              <a:rPr lang="en-US" altLang="ko-KR" sz="1400" b="1" dirty="0"/>
              <a:t>new</a:t>
            </a:r>
            <a:r>
              <a:rPr lang="en-US" altLang="ko-KR" sz="1400" dirty="0"/>
              <a:t> </a:t>
            </a:r>
            <a:r>
              <a:rPr lang="en-US" altLang="ko-KR" sz="1400" dirty="0" err="1"/>
              <a:t>JPanel</a:t>
            </a:r>
            <a:r>
              <a:rPr lang="en-US" altLang="ko-KR" sz="1400" dirty="0"/>
              <a:t>(</a:t>
            </a:r>
            <a:r>
              <a:rPr lang="en-US" altLang="ko-KR" sz="1400" b="1" dirty="0"/>
              <a:t>new</a:t>
            </a:r>
            <a:r>
              <a:rPr lang="en-US" altLang="ko-KR" sz="1400" dirty="0"/>
              <a:t> </a:t>
            </a:r>
            <a:r>
              <a:rPr lang="en-US" altLang="ko-KR" sz="1400" dirty="0" err="1"/>
              <a:t>GridLayout</a:t>
            </a:r>
            <a:r>
              <a:rPr lang="en-US" altLang="ko-KR" sz="1400" dirty="0"/>
              <a:t>(0, 2));</a:t>
            </a:r>
          </a:p>
          <a:p>
            <a:pPr marL="0" indent="0" fontAlgn="base" latinLnBrk="0">
              <a:buNone/>
            </a:pPr>
            <a:r>
              <a:rPr lang="en-US" altLang="ko-KR" sz="1400" dirty="0"/>
              <a:t>		</a:t>
            </a:r>
            <a:r>
              <a:rPr lang="en-US" altLang="ko-KR" sz="1400" dirty="0" err="1"/>
              <a:t>panel.add</a:t>
            </a:r>
            <a:r>
              <a:rPr lang="en-US" altLang="ko-KR" sz="1400" dirty="0"/>
              <a:t>(</a:t>
            </a:r>
            <a:r>
              <a:rPr lang="en-US" altLang="ko-KR" sz="1400" b="1" dirty="0"/>
              <a:t>new</a:t>
            </a:r>
            <a:r>
              <a:rPr lang="en-US" altLang="ko-KR" sz="1400" dirty="0"/>
              <a:t> </a:t>
            </a:r>
            <a:r>
              <a:rPr lang="en-US" altLang="ko-KR" sz="1400" dirty="0" err="1"/>
              <a:t>JLabel</a:t>
            </a:r>
            <a:r>
              <a:rPr lang="en-US" altLang="ko-KR" sz="1400" dirty="0"/>
              <a:t>("</a:t>
            </a:r>
            <a:r>
              <a:rPr lang="ko-KR" altLang="en-US" sz="1400" dirty="0"/>
              <a:t>문자를 입력하시오</a:t>
            </a:r>
            <a:r>
              <a:rPr lang="en-US" altLang="ko-KR" sz="1400" dirty="0"/>
              <a:t>: "));</a:t>
            </a:r>
            <a:endParaRPr lang="ko-KR" altLang="en-US" sz="1400" dirty="0"/>
          </a:p>
          <a:p>
            <a:pPr marL="0" indent="0" fontAlgn="base" latinLnBrk="0">
              <a:buNone/>
            </a:pPr>
            <a:r>
              <a:rPr lang="ko-KR" altLang="en-US" sz="1400" dirty="0"/>
              <a:t>		</a:t>
            </a:r>
            <a:r>
              <a:rPr lang="en-US" altLang="ko-KR" sz="1400" dirty="0"/>
              <a:t>field = </a:t>
            </a:r>
            <a:r>
              <a:rPr lang="en-US" altLang="ko-KR" sz="1400" b="1" dirty="0"/>
              <a:t>new</a:t>
            </a:r>
            <a:r>
              <a:rPr lang="en-US" altLang="ko-KR" sz="1400" dirty="0"/>
              <a:t> </a:t>
            </a:r>
            <a:r>
              <a:rPr lang="en-US" altLang="ko-KR" sz="1400" dirty="0" err="1"/>
              <a:t>JTextField</a:t>
            </a:r>
            <a:r>
              <a:rPr lang="en-US" altLang="ko-KR" sz="1400" dirty="0"/>
              <a:t>(10);</a:t>
            </a:r>
          </a:p>
          <a:p>
            <a:pPr marL="0" indent="0" fontAlgn="base" latinLnBrk="0">
              <a:buNone/>
            </a:pPr>
            <a:r>
              <a:rPr lang="en-US" altLang="ko-KR" sz="1400" dirty="0"/>
              <a:t>		</a:t>
            </a:r>
            <a:r>
              <a:rPr lang="en-US" altLang="ko-KR" sz="1400" dirty="0" err="1"/>
              <a:t>panel.add</a:t>
            </a:r>
            <a:r>
              <a:rPr lang="en-US" altLang="ko-KR" sz="1400" dirty="0"/>
              <a:t>(field);</a:t>
            </a:r>
          </a:p>
          <a:p>
            <a:pPr marL="0" indent="0" fontAlgn="base" latinLnBrk="0">
              <a:buNone/>
            </a:pPr>
            <a:r>
              <a:rPr lang="en-US" altLang="ko-KR" sz="1400" dirty="0"/>
              <a:t>		area = </a:t>
            </a:r>
            <a:r>
              <a:rPr lang="en-US" altLang="ko-KR" sz="1400" b="1" dirty="0"/>
              <a:t>new</a:t>
            </a:r>
            <a:r>
              <a:rPr lang="en-US" altLang="ko-KR" sz="1400" dirty="0"/>
              <a:t> </a:t>
            </a:r>
            <a:r>
              <a:rPr lang="en-US" altLang="ko-KR" sz="1400" dirty="0" err="1"/>
              <a:t>JTextArea</a:t>
            </a:r>
            <a:r>
              <a:rPr lang="en-US" altLang="ko-KR" sz="1400" dirty="0"/>
              <a:t>(3, 30);</a:t>
            </a:r>
          </a:p>
          <a:p>
            <a:pPr marL="0" indent="0" fontAlgn="base" latinLnBrk="0">
              <a:buNone/>
            </a:pPr>
            <a:r>
              <a:rPr lang="en-US" altLang="ko-KR" sz="1400" dirty="0"/>
              <a:t>		add(panel, </a:t>
            </a:r>
            <a:r>
              <a:rPr lang="en-US" altLang="ko-KR" sz="1400" dirty="0" err="1"/>
              <a:t>BorderLayout.</a:t>
            </a:r>
            <a:r>
              <a:rPr lang="en-US" altLang="ko-KR" sz="1400" b="1" i="1" dirty="0" err="1"/>
              <a:t>NORTH</a:t>
            </a:r>
            <a:r>
              <a:rPr lang="en-US" altLang="ko-KR" sz="1400" dirty="0"/>
              <a:t>);</a:t>
            </a:r>
          </a:p>
          <a:p>
            <a:pPr marL="0" indent="0" fontAlgn="base" latinLnBrk="0">
              <a:buNone/>
            </a:pPr>
            <a:r>
              <a:rPr lang="en-US" altLang="ko-KR" sz="1400" dirty="0"/>
              <a:t>		add(area, </a:t>
            </a:r>
            <a:r>
              <a:rPr lang="en-US" altLang="ko-KR" sz="1400" dirty="0" err="1"/>
              <a:t>BorderLayout.</a:t>
            </a:r>
            <a:r>
              <a:rPr lang="en-US" altLang="ko-KR" sz="1400" b="1" i="1" dirty="0" err="1"/>
              <a:t>CENTER</a:t>
            </a:r>
            <a:r>
              <a:rPr lang="en-US" altLang="ko-KR" sz="1400" dirty="0"/>
              <a:t>);</a:t>
            </a:r>
          </a:p>
          <a:p>
            <a:pPr marL="0" indent="0" fontAlgn="base" latinLnBrk="0">
              <a:buNone/>
            </a:pPr>
            <a:r>
              <a:rPr lang="en-US" altLang="ko-KR" sz="1400" dirty="0"/>
              <a:t>		</a:t>
            </a:r>
            <a:r>
              <a:rPr lang="en-US" altLang="ko-KR" sz="1400" dirty="0" err="1"/>
              <a:t>field.addKeyListener</a:t>
            </a:r>
            <a:r>
              <a:rPr lang="en-US" altLang="ko-KR" sz="1400" dirty="0"/>
              <a:t>(</a:t>
            </a:r>
            <a:r>
              <a:rPr lang="en-US" altLang="ko-KR" sz="1400" b="1" dirty="0"/>
              <a:t>this</a:t>
            </a:r>
            <a:r>
              <a:rPr lang="en-US" altLang="ko-KR" sz="1400" dirty="0"/>
              <a:t>);</a:t>
            </a:r>
          </a:p>
          <a:p>
            <a:pPr marL="0" indent="0" fontAlgn="base" latinLnBrk="0">
              <a:buNone/>
            </a:pPr>
            <a:r>
              <a:rPr lang="en-US" altLang="ko-KR" sz="1400" dirty="0"/>
              <a:t>		</a:t>
            </a:r>
            <a:r>
              <a:rPr lang="en-US" altLang="ko-KR" sz="1400" dirty="0" err="1"/>
              <a:t>setTitle</a:t>
            </a:r>
            <a:r>
              <a:rPr lang="en-US" altLang="ko-KR" sz="1400" dirty="0"/>
              <a:t>("</a:t>
            </a:r>
            <a:r>
              <a:rPr lang="en-US" altLang="ko-KR" sz="1400" dirty="0" err="1"/>
              <a:t>KeyEvent</a:t>
            </a:r>
            <a:r>
              <a:rPr lang="en-US" altLang="ko-KR" sz="1400" dirty="0"/>
              <a:t> Test");</a:t>
            </a:r>
          </a:p>
          <a:p>
            <a:pPr marL="0" indent="0" fontAlgn="base" latinLnBrk="0">
              <a:buNone/>
            </a:pPr>
            <a:r>
              <a:rPr lang="en-US" altLang="ko-KR" sz="1400" dirty="0"/>
              <a:t>		</a:t>
            </a:r>
            <a:r>
              <a:rPr lang="en-US" altLang="ko-KR" sz="1400" dirty="0" err="1"/>
              <a:t>setSize</a:t>
            </a:r>
            <a:r>
              <a:rPr lang="en-US" altLang="ko-KR" sz="1400" dirty="0"/>
              <a:t>(400, 200);</a:t>
            </a:r>
          </a:p>
          <a:p>
            <a:pPr marL="0" indent="0" fontAlgn="base" latinLnBrk="0">
              <a:buNone/>
            </a:pPr>
            <a:r>
              <a:rPr lang="en-US" altLang="ko-KR" sz="1400" dirty="0"/>
              <a:t>		</a:t>
            </a:r>
            <a:r>
              <a:rPr lang="en-US" altLang="ko-KR" sz="1400" dirty="0" err="1"/>
              <a:t>setVisible</a:t>
            </a:r>
            <a:r>
              <a:rPr lang="en-US" altLang="ko-KR" sz="1400" dirty="0"/>
              <a:t>(</a:t>
            </a:r>
            <a:r>
              <a:rPr lang="en-US" altLang="ko-KR" sz="1400" b="1" dirty="0"/>
              <a:t>true</a:t>
            </a:r>
            <a:r>
              <a:rPr lang="en-US" altLang="ko-KR" sz="1400" dirty="0"/>
              <a:t>);</a:t>
            </a:r>
          </a:p>
          <a:p>
            <a:pPr marL="0" indent="0" fontAlgn="base" latinLnBrk="0">
              <a:buNone/>
            </a:pPr>
            <a:r>
              <a:rPr lang="en-US" altLang="ko-KR" sz="1400" dirty="0"/>
              <a:t>	}</a:t>
            </a:r>
          </a:p>
          <a:p>
            <a:pPr marL="0" indent="0" fontAlgn="base" latinLnBrk="0">
              <a:buNone/>
            </a:pPr>
            <a:r>
              <a:rPr lang="en-US" altLang="ko-KR" sz="1400" dirty="0"/>
              <a:t>	</a:t>
            </a:r>
            <a:r>
              <a:rPr lang="en-US" altLang="ko-KR" sz="1400" b="1" dirty="0"/>
              <a:t>public</a:t>
            </a:r>
            <a:r>
              <a:rPr lang="en-US" altLang="ko-KR" sz="1400" dirty="0"/>
              <a:t> </a:t>
            </a:r>
            <a:r>
              <a:rPr lang="en-US" altLang="ko-KR" sz="1400" b="1" dirty="0"/>
              <a:t>static</a:t>
            </a:r>
            <a:r>
              <a:rPr lang="en-US" altLang="ko-KR" sz="1400" dirty="0"/>
              <a:t> </a:t>
            </a:r>
            <a:r>
              <a:rPr lang="en-US" altLang="ko-KR" sz="1400" b="1" dirty="0"/>
              <a:t>void</a:t>
            </a:r>
            <a:r>
              <a:rPr lang="en-US" altLang="ko-KR" sz="1400" dirty="0"/>
              <a:t> main(String[] </a:t>
            </a:r>
            <a:r>
              <a:rPr lang="en-US" altLang="ko-KR" sz="1400" dirty="0" err="1"/>
              <a:t>args</a:t>
            </a:r>
            <a:r>
              <a:rPr lang="en-US" altLang="ko-KR" sz="1400" dirty="0"/>
              <a:t>) {</a:t>
            </a:r>
          </a:p>
          <a:p>
            <a:pPr marL="0" indent="0" fontAlgn="base" latinLnBrk="0">
              <a:buNone/>
            </a:pPr>
            <a:r>
              <a:rPr lang="en-US" altLang="ko-KR" sz="1400" dirty="0"/>
              <a:t>		</a:t>
            </a:r>
            <a:r>
              <a:rPr lang="en-US" altLang="ko-KR" sz="1400" b="1" dirty="0"/>
              <a:t>new</a:t>
            </a:r>
            <a:r>
              <a:rPr lang="en-US" altLang="ko-KR" sz="1400" dirty="0"/>
              <a:t> </a:t>
            </a:r>
            <a:r>
              <a:rPr lang="en-US" altLang="ko-KR" sz="1400" dirty="0" err="1"/>
              <a:t>KeyEventTest</a:t>
            </a:r>
            <a:r>
              <a:rPr lang="en-US" altLang="ko-KR" sz="1400" dirty="0"/>
              <a:t>(); </a:t>
            </a:r>
          </a:p>
          <a:p>
            <a:pPr marL="0" indent="0" fontAlgn="base" latinLnBrk="0">
              <a:buNone/>
            </a:pPr>
            <a:r>
              <a:rPr lang="en-US" altLang="ko-KR" sz="1400" dirty="0"/>
              <a:t>	}</a:t>
            </a:r>
          </a:p>
        </p:txBody>
      </p:sp>
      <p:sp>
        <p:nvSpPr>
          <p:cNvPr id="29701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2659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키 이벤트 예제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33500"/>
            <a:ext cx="8074025" cy="4943475"/>
          </a:xfr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>
            <a:normAutofit lnSpcReduction="10000"/>
          </a:bodyPr>
          <a:lstStyle/>
          <a:p>
            <a:pPr marL="0" indent="0" fontAlgn="base" latinLnBrk="0">
              <a:buNone/>
            </a:pPr>
            <a:r>
              <a:rPr lang="en-US" altLang="ko-KR" sz="1400" dirty="0"/>
              <a:t>	</a:t>
            </a:r>
            <a:r>
              <a:rPr lang="en-US" altLang="ko-KR" sz="1400" b="1" dirty="0"/>
              <a:t>public</a:t>
            </a:r>
            <a:r>
              <a:rPr lang="en-US" altLang="ko-KR" sz="1400" dirty="0"/>
              <a:t> </a:t>
            </a:r>
            <a:r>
              <a:rPr lang="en-US" altLang="ko-KR" sz="1400" b="1" dirty="0"/>
              <a:t>void</a:t>
            </a:r>
            <a:r>
              <a:rPr lang="en-US" altLang="ko-KR" sz="1400" dirty="0"/>
              <a:t> </a:t>
            </a:r>
            <a:r>
              <a:rPr lang="en-US" altLang="ko-KR" sz="1400" dirty="0" err="1"/>
              <a:t>keyTyped</a:t>
            </a:r>
            <a:r>
              <a:rPr lang="en-US" altLang="ko-KR" sz="1400" dirty="0"/>
              <a:t>(</a:t>
            </a:r>
            <a:r>
              <a:rPr lang="en-US" altLang="ko-KR" sz="1400" dirty="0" err="1"/>
              <a:t>KeyEvent</a:t>
            </a:r>
            <a:r>
              <a:rPr lang="en-US" altLang="ko-KR" sz="1400" dirty="0"/>
              <a:t> e) { // (3)</a:t>
            </a:r>
          </a:p>
          <a:p>
            <a:pPr marL="0" indent="0" fontAlgn="base" latinLnBrk="0">
              <a:buNone/>
            </a:pPr>
            <a:r>
              <a:rPr lang="en-US" altLang="ko-KR" sz="1400" dirty="0"/>
              <a:t>		display(e, "Key Typed ");</a:t>
            </a:r>
          </a:p>
          <a:p>
            <a:pPr marL="0" indent="0" fontAlgn="base" latinLnBrk="0">
              <a:buNone/>
            </a:pPr>
            <a:r>
              <a:rPr lang="en-US" altLang="ko-KR" sz="1400" dirty="0"/>
              <a:t>	}</a:t>
            </a:r>
          </a:p>
          <a:p>
            <a:pPr marL="0" indent="0" fontAlgn="base" latinLnBrk="0">
              <a:buNone/>
            </a:pPr>
            <a:r>
              <a:rPr lang="en-US" altLang="ko-KR" sz="1400" dirty="0"/>
              <a:t>	</a:t>
            </a:r>
            <a:r>
              <a:rPr lang="en-US" altLang="ko-KR" sz="1400" b="1" dirty="0"/>
              <a:t>public</a:t>
            </a:r>
            <a:r>
              <a:rPr lang="en-US" altLang="ko-KR" sz="1400" dirty="0"/>
              <a:t> </a:t>
            </a:r>
            <a:r>
              <a:rPr lang="en-US" altLang="ko-KR" sz="1400" b="1" dirty="0"/>
              <a:t>void</a:t>
            </a:r>
            <a:r>
              <a:rPr lang="en-US" altLang="ko-KR" sz="1400" dirty="0"/>
              <a:t> </a:t>
            </a:r>
            <a:r>
              <a:rPr lang="en-US" altLang="ko-KR" sz="1400" dirty="0" err="1"/>
              <a:t>keyPressed</a:t>
            </a:r>
            <a:r>
              <a:rPr lang="en-US" altLang="ko-KR" sz="1400" dirty="0"/>
              <a:t>(</a:t>
            </a:r>
            <a:r>
              <a:rPr lang="en-US" altLang="ko-KR" sz="1400" dirty="0" err="1"/>
              <a:t>KeyEvent</a:t>
            </a:r>
            <a:r>
              <a:rPr lang="en-US" altLang="ko-KR" sz="1400" dirty="0"/>
              <a:t> e) {</a:t>
            </a:r>
          </a:p>
          <a:p>
            <a:pPr marL="0" indent="0" fontAlgn="base" latinLnBrk="0">
              <a:buNone/>
            </a:pPr>
            <a:r>
              <a:rPr lang="en-US" altLang="ko-KR" sz="1400" dirty="0"/>
              <a:t>		display(e, "Key Pressed ");</a:t>
            </a:r>
          </a:p>
          <a:p>
            <a:pPr marL="0" indent="0" fontAlgn="base" latinLnBrk="0">
              <a:buNone/>
            </a:pPr>
            <a:r>
              <a:rPr lang="en-US" altLang="ko-KR" sz="1400" dirty="0"/>
              <a:t>	}</a:t>
            </a:r>
          </a:p>
          <a:p>
            <a:pPr marL="0" indent="0" fontAlgn="base" latinLnBrk="0">
              <a:buNone/>
            </a:pPr>
            <a:r>
              <a:rPr lang="en-US" altLang="ko-KR" sz="1400" dirty="0"/>
              <a:t>	</a:t>
            </a:r>
            <a:r>
              <a:rPr lang="en-US" altLang="ko-KR" sz="1400" b="1" dirty="0"/>
              <a:t>public</a:t>
            </a:r>
            <a:r>
              <a:rPr lang="en-US" altLang="ko-KR" sz="1400" dirty="0"/>
              <a:t> </a:t>
            </a:r>
            <a:r>
              <a:rPr lang="en-US" altLang="ko-KR" sz="1400" b="1" dirty="0"/>
              <a:t>void</a:t>
            </a:r>
            <a:r>
              <a:rPr lang="en-US" altLang="ko-KR" sz="1400" dirty="0"/>
              <a:t> </a:t>
            </a:r>
            <a:r>
              <a:rPr lang="en-US" altLang="ko-KR" sz="1400" dirty="0" err="1"/>
              <a:t>keyReleased</a:t>
            </a:r>
            <a:r>
              <a:rPr lang="en-US" altLang="ko-KR" sz="1400" dirty="0"/>
              <a:t>(</a:t>
            </a:r>
            <a:r>
              <a:rPr lang="en-US" altLang="ko-KR" sz="1400" dirty="0" err="1"/>
              <a:t>KeyEvent</a:t>
            </a:r>
            <a:r>
              <a:rPr lang="en-US" altLang="ko-KR" sz="1400" dirty="0"/>
              <a:t> e) {</a:t>
            </a:r>
          </a:p>
          <a:p>
            <a:pPr marL="0" indent="0" fontAlgn="base" latinLnBrk="0">
              <a:buNone/>
            </a:pPr>
            <a:r>
              <a:rPr lang="en-US" altLang="ko-KR" sz="1400" dirty="0"/>
              <a:t>		display(e, "Key Released ");</a:t>
            </a:r>
          </a:p>
          <a:p>
            <a:pPr marL="0" indent="0" fontAlgn="base" latinLnBrk="0">
              <a:buNone/>
            </a:pPr>
            <a:r>
              <a:rPr lang="en-US" altLang="ko-KR" sz="1400" dirty="0"/>
              <a:t>	}</a:t>
            </a:r>
          </a:p>
          <a:p>
            <a:pPr marL="0" indent="0" fontAlgn="base" latinLnBrk="0">
              <a:buNone/>
            </a:pPr>
            <a:r>
              <a:rPr lang="en-US" altLang="ko-KR" sz="1400" dirty="0"/>
              <a:t>	</a:t>
            </a:r>
            <a:r>
              <a:rPr lang="en-US" altLang="ko-KR" sz="1400" b="1" dirty="0"/>
              <a:t>protected</a:t>
            </a:r>
            <a:r>
              <a:rPr lang="en-US" altLang="ko-KR" sz="1400" dirty="0"/>
              <a:t> </a:t>
            </a:r>
            <a:r>
              <a:rPr lang="en-US" altLang="ko-KR" sz="1400" b="1" dirty="0"/>
              <a:t>void</a:t>
            </a:r>
            <a:r>
              <a:rPr lang="en-US" altLang="ko-KR" sz="1400" dirty="0"/>
              <a:t> display(</a:t>
            </a:r>
            <a:r>
              <a:rPr lang="en-US" altLang="ko-KR" sz="1400" dirty="0" err="1"/>
              <a:t>KeyEvent</a:t>
            </a:r>
            <a:r>
              <a:rPr lang="en-US" altLang="ko-KR" sz="1400" dirty="0"/>
              <a:t> e, String s) {</a:t>
            </a:r>
          </a:p>
          <a:p>
            <a:pPr marL="0" indent="0" fontAlgn="base" latinLnBrk="0">
              <a:buNone/>
            </a:pPr>
            <a:r>
              <a:rPr lang="en-US" altLang="ko-KR" sz="1400" dirty="0"/>
              <a:t>		</a:t>
            </a:r>
            <a:r>
              <a:rPr lang="en-US" altLang="ko-KR" sz="1400" b="1" dirty="0"/>
              <a:t>char</a:t>
            </a:r>
            <a:r>
              <a:rPr lang="en-US" altLang="ko-KR" sz="1400" dirty="0"/>
              <a:t> c = </a:t>
            </a:r>
            <a:r>
              <a:rPr lang="en-US" altLang="ko-KR" sz="1400" dirty="0" err="1"/>
              <a:t>e.getKeyChar</a:t>
            </a:r>
            <a:r>
              <a:rPr lang="en-US" altLang="ko-KR" sz="1400" dirty="0"/>
              <a:t>();</a:t>
            </a:r>
          </a:p>
          <a:p>
            <a:pPr marL="0" indent="0" fontAlgn="base" latinLnBrk="0">
              <a:buNone/>
            </a:pPr>
            <a:r>
              <a:rPr lang="en-US" altLang="ko-KR" sz="1400" dirty="0"/>
              <a:t>		</a:t>
            </a:r>
            <a:r>
              <a:rPr lang="en-US" altLang="ko-KR" sz="1400" b="1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keyCode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e.getKeyCode</a:t>
            </a:r>
            <a:r>
              <a:rPr lang="en-US" altLang="ko-KR" sz="1400" dirty="0"/>
              <a:t>();</a:t>
            </a:r>
          </a:p>
          <a:p>
            <a:pPr marL="0" indent="0" fontAlgn="base" latinLnBrk="0">
              <a:buNone/>
            </a:pPr>
            <a:r>
              <a:rPr lang="en-US" altLang="ko-KR" sz="1400" dirty="0"/>
              <a:t>		String modifiers = "Alt: " + </a:t>
            </a:r>
            <a:r>
              <a:rPr lang="en-US" altLang="ko-KR" sz="1400" dirty="0" err="1"/>
              <a:t>e.isAltDown</a:t>
            </a:r>
            <a:r>
              <a:rPr lang="en-US" altLang="ko-KR" sz="1400" dirty="0"/>
              <a:t>() + "Ctrl: "</a:t>
            </a:r>
          </a:p>
          <a:p>
            <a:pPr marL="0" indent="0" fontAlgn="base" latinLnBrk="0">
              <a:buNone/>
            </a:pPr>
            <a:r>
              <a:rPr lang="en-US" altLang="ko-KR" sz="1400" dirty="0"/>
              <a:t>				+ </a:t>
            </a:r>
            <a:r>
              <a:rPr lang="en-US" altLang="ko-KR" sz="1400" dirty="0" err="1"/>
              <a:t>e.isControlDown</a:t>
            </a:r>
            <a:r>
              <a:rPr lang="en-US" altLang="ko-KR" sz="1400" dirty="0"/>
              <a:t>() + "Shift: " + </a:t>
            </a:r>
            <a:r>
              <a:rPr lang="en-US" altLang="ko-KR" sz="1400" dirty="0" err="1"/>
              <a:t>e.isShiftDown</a:t>
            </a:r>
            <a:r>
              <a:rPr lang="en-US" altLang="ko-KR" sz="1400" dirty="0"/>
              <a:t>();</a:t>
            </a:r>
          </a:p>
          <a:p>
            <a:pPr marL="0" indent="0" fontAlgn="base" latinLnBrk="0">
              <a:buNone/>
            </a:pPr>
            <a:r>
              <a:rPr lang="en-US" altLang="ko-KR" sz="1400" dirty="0"/>
              <a:t>		</a:t>
            </a:r>
            <a:r>
              <a:rPr lang="en-US" altLang="ko-KR" sz="1400" dirty="0" err="1"/>
              <a:t>area.append</a:t>
            </a:r>
            <a:r>
              <a:rPr lang="en-US" altLang="ko-KR" sz="1400" dirty="0"/>
              <a:t>("" + s + "</a:t>
            </a:r>
            <a:r>
              <a:rPr lang="ko-KR" altLang="en-US" sz="1400" dirty="0"/>
              <a:t>문자 </a:t>
            </a:r>
            <a:r>
              <a:rPr lang="en-US" altLang="ko-KR" sz="1400" dirty="0"/>
              <a:t>"</a:t>
            </a:r>
            <a:r>
              <a:rPr lang="ko-KR" altLang="en-US" sz="1400" dirty="0"/>
              <a:t> </a:t>
            </a:r>
            <a:r>
              <a:rPr lang="en-US" altLang="ko-KR" sz="1400" dirty="0"/>
              <a:t>+ c + "(</a:t>
            </a:r>
            <a:r>
              <a:rPr lang="ko-KR" altLang="en-US" sz="1400" dirty="0"/>
              <a:t>코드</a:t>
            </a:r>
            <a:r>
              <a:rPr lang="en-US" altLang="ko-KR" sz="1400" dirty="0"/>
              <a:t>: "</a:t>
            </a:r>
            <a:r>
              <a:rPr lang="ko-KR" altLang="en-US" sz="1400" dirty="0"/>
              <a:t> </a:t>
            </a:r>
            <a:r>
              <a:rPr lang="en-US" altLang="ko-KR" sz="1400" dirty="0"/>
              <a:t>+ </a:t>
            </a:r>
            <a:r>
              <a:rPr lang="en-US" altLang="ko-KR" sz="1400" dirty="0" err="1"/>
              <a:t>keyCode</a:t>
            </a:r>
            <a:r>
              <a:rPr lang="en-US" altLang="ko-KR" sz="1400" dirty="0"/>
              <a:t> + ") " + modifiers</a:t>
            </a:r>
          </a:p>
          <a:p>
            <a:pPr marL="0" indent="0" fontAlgn="base" latinLnBrk="0">
              <a:buNone/>
            </a:pPr>
            <a:r>
              <a:rPr lang="en-US" altLang="ko-KR" sz="1400" dirty="0"/>
              <a:t>				+ "\n");</a:t>
            </a:r>
          </a:p>
          <a:p>
            <a:pPr marL="0" indent="0" fontAlgn="base" latinLnBrk="0">
              <a:buNone/>
            </a:pPr>
            <a:r>
              <a:rPr lang="en-US" altLang="ko-KR" sz="1400" dirty="0"/>
              <a:t>	}</a:t>
            </a:r>
          </a:p>
          <a:p>
            <a:pPr marL="0" indent="0" fontAlgn="base" latinLnBrk="0">
              <a:buNone/>
            </a:pPr>
            <a:r>
              <a:rPr lang="en-US" altLang="ko-KR" sz="1400" dirty="0"/>
              <a:t>}</a:t>
            </a:r>
          </a:p>
        </p:txBody>
      </p:sp>
      <p:sp>
        <p:nvSpPr>
          <p:cNvPr id="29701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8868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액션 이벤트 예제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01725"/>
            <a:ext cx="8074025" cy="5175250"/>
          </a:xfr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buFont typeface="Symbol" pitchFamily="18" charset="2"/>
              <a:buNone/>
            </a:pPr>
            <a:r>
              <a:rPr lang="en-US" altLang="ko-KR" sz="1400" b="1" smtClean="0">
                <a:solidFill>
                  <a:srgbClr val="7F0055"/>
                </a:solidFill>
              </a:rPr>
              <a:t>	public</a:t>
            </a:r>
            <a:r>
              <a:rPr lang="en-US" altLang="ko-KR" sz="1400" smtClean="0"/>
              <a:t> </a:t>
            </a:r>
            <a:r>
              <a:rPr lang="en-US" altLang="ko-KR" sz="1400" b="1" smtClean="0">
                <a:solidFill>
                  <a:srgbClr val="7F0055"/>
                </a:solidFill>
              </a:rPr>
              <a:t>void</a:t>
            </a:r>
            <a:r>
              <a:rPr lang="en-US" altLang="ko-KR" sz="1400" smtClean="0"/>
              <a:t> keyTyped(KeyEvent e) { </a:t>
            </a:r>
            <a:r>
              <a:rPr lang="en-US" altLang="ko-KR" sz="1400" smtClean="0">
                <a:solidFill>
                  <a:srgbClr val="3F7F5F"/>
                </a:solidFill>
              </a:rPr>
              <a:t>// (3)</a:t>
            </a:r>
            <a:endParaRPr lang="en-US" altLang="ko-KR" sz="1400" smtClean="0"/>
          </a:p>
          <a:p>
            <a:pPr eaLnBrk="1" hangingPunct="1">
              <a:buFont typeface="Symbol" pitchFamily="18" charset="2"/>
              <a:buNone/>
            </a:pPr>
            <a:r>
              <a:rPr lang="en-US" altLang="ko-KR" sz="1400" smtClean="0"/>
              <a:t>             display(e, </a:t>
            </a:r>
            <a:r>
              <a:rPr lang="en-US" altLang="ko-KR" sz="1400" smtClean="0">
                <a:solidFill>
                  <a:srgbClr val="2A00FF"/>
                </a:solidFill>
              </a:rPr>
              <a:t>"KeyTyped "</a:t>
            </a:r>
            <a:r>
              <a:rPr lang="en-US" altLang="ko-KR" sz="1400" smtClean="0"/>
              <a:t>);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400" smtClean="0"/>
              <a:t>       }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400" smtClean="0"/>
              <a:t> 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400" smtClean="0"/>
              <a:t>       </a:t>
            </a:r>
            <a:r>
              <a:rPr lang="en-US" altLang="ko-KR" sz="1400" b="1" smtClean="0">
                <a:solidFill>
                  <a:srgbClr val="7F0055"/>
                </a:solidFill>
              </a:rPr>
              <a:t>public</a:t>
            </a:r>
            <a:r>
              <a:rPr lang="en-US" altLang="ko-KR" sz="1400" smtClean="0"/>
              <a:t> </a:t>
            </a:r>
            <a:r>
              <a:rPr lang="en-US" altLang="ko-KR" sz="1400" b="1" smtClean="0">
                <a:solidFill>
                  <a:srgbClr val="7F0055"/>
                </a:solidFill>
              </a:rPr>
              <a:t>void</a:t>
            </a:r>
            <a:r>
              <a:rPr lang="en-US" altLang="ko-KR" sz="1400" smtClean="0"/>
              <a:t> keyPressed(KeyEvent e) {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400" smtClean="0"/>
              <a:t>             display(e, </a:t>
            </a:r>
            <a:r>
              <a:rPr lang="en-US" altLang="ko-KR" sz="1400" smtClean="0">
                <a:solidFill>
                  <a:srgbClr val="2A00FF"/>
                </a:solidFill>
              </a:rPr>
              <a:t>"KeyPressed "</a:t>
            </a:r>
            <a:r>
              <a:rPr lang="en-US" altLang="ko-KR" sz="1400" smtClean="0"/>
              <a:t>);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400" smtClean="0"/>
              <a:t>       }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400" smtClean="0"/>
              <a:t> 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400" smtClean="0"/>
              <a:t>       </a:t>
            </a:r>
            <a:r>
              <a:rPr lang="en-US" altLang="ko-KR" sz="1400" b="1" smtClean="0">
                <a:solidFill>
                  <a:srgbClr val="7F0055"/>
                </a:solidFill>
              </a:rPr>
              <a:t>public</a:t>
            </a:r>
            <a:r>
              <a:rPr lang="en-US" altLang="ko-KR" sz="1400" smtClean="0"/>
              <a:t> </a:t>
            </a:r>
            <a:r>
              <a:rPr lang="en-US" altLang="ko-KR" sz="1400" b="1" smtClean="0">
                <a:solidFill>
                  <a:srgbClr val="7F0055"/>
                </a:solidFill>
              </a:rPr>
              <a:t>void</a:t>
            </a:r>
            <a:r>
              <a:rPr lang="en-US" altLang="ko-KR" sz="1400" smtClean="0"/>
              <a:t> keyReleased(KeyEvent e) {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400" smtClean="0"/>
              <a:t>             display(e, </a:t>
            </a:r>
            <a:r>
              <a:rPr lang="en-US" altLang="ko-KR" sz="1400" smtClean="0">
                <a:solidFill>
                  <a:srgbClr val="2A00FF"/>
                </a:solidFill>
              </a:rPr>
              <a:t>"Key Pressed "</a:t>
            </a:r>
            <a:r>
              <a:rPr lang="en-US" altLang="ko-KR" sz="1400" smtClean="0"/>
              <a:t>);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400" smtClean="0"/>
              <a:t>       }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400" smtClean="0"/>
              <a:t> 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400" smtClean="0"/>
              <a:t>       </a:t>
            </a:r>
            <a:r>
              <a:rPr lang="en-US" altLang="ko-KR" sz="1400" b="1" smtClean="0">
                <a:solidFill>
                  <a:srgbClr val="7F0055"/>
                </a:solidFill>
              </a:rPr>
              <a:t>protected</a:t>
            </a:r>
            <a:r>
              <a:rPr lang="en-US" altLang="ko-KR" sz="1400" smtClean="0"/>
              <a:t> </a:t>
            </a:r>
            <a:r>
              <a:rPr lang="en-US" altLang="ko-KR" sz="1400" b="1" smtClean="0">
                <a:solidFill>
                  <a:srgbClr val="7F0055"/>
                </a:solidFill>
              </a:rPr>
              <a:t>void</a:t>
            </a:r>
            <a:r>
              <a:rPr lang="en-US" altLang="ko-KR" sz="1400" smtClean="0"/>
              <a:t> display(KeyEvent e, String s) {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400" smtClean="0"/>
              <a:t>             </a:t>
            </a:r>
            <a:r>
              <a:rPr lang="en-US" altLang="ko-KR" sz="1400" b="1" smtClean="0">
                <a:solidFill>
                  <a:srgbClr val="7F0055"/>
                </a:solidFill>
              </a:rPr>
              <a:t>char</a:t>
            </a:r>
            <a:r>
              <a:rPr lang="en-US" altLang="ko-KR" sz="1400" smtClean="0"/>
              <a:t> c = e.getKeyChar();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400" smtClean="0"/>
              <a:t>             </a:t>
            </a:r>
            <a:r>
              <a:rPr lang="en-US" altLang="ko-KR" sz="1400" b="1" smtClean="0">
                <a:solidFill>
                  <a:srgbClr val="7F0055"/>
                </a:solidFill>
              </a:rPr>
              <a:t>int</a:t>
            </a:r>
            <a:r>
              <a:rPr lang="en-US" altLang="ko-KR" sz="1400" smtClean="0"/>
              <a:t> keyCode = e.getKeyCode();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400" smtClean="0"/>
              <a:t>             String modifiers = e.isAltDown() + </a:t>
            </a:r>
            <a:r>
              <a:rPr lang="en-US" altLang="ko-KR" sz="1400" smtClean="0">
                <a:solidFill>
                  <a:srgbClr val="2A00FF"/>
                </a:solidFill>
              </a:rPr>
              <a:t>" "</a:t>
            </a:r>
            <a:r>
              <a:rPr lang="en-US" altLang="ko-KR" sz="1400" smtClean="0"/>
              <a:t> + e.isControlDown() + </a:t>
            </a:r>
            <a:r>
              <a:rPr lang="en-US" altLang="ko-KR" sz="1400" smtClean="0">
                <a:solidFill>
                  <a:srgbClr val="2A00FF"/>
                </a:solidFill>
              </a:rPr>
              <a:t>" "</a:t>
            </a:r>
            <a:endParaRPr lang="en-US" altLang="ko-KR" sz="1400" smtClean="0"/>
          </a:p>
          <a:p>
            <a:pPr eaLnBrk="1" hangingPunct="1">
              <a:buFont typeface="Symbol" pitchFamily="18" charset="2"/>
              <a:buNone/>
            </a:pPr>
            <a:r>
              <a:rPr lang="en-US" altLang="ko-KR" sz="1400" smtClean="0"/>
              <a:t>                           + e.isShiftDown();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400" smtClean="0"/>
              <a:t>             System.</a:t>
            </a:r>
            <a:r>
              <a:rPr lang="en-US" altLang="ko-KR" sz="1400" i="1" smtClean="0">
                <a:solidFill>
                  <a:srgbClr val="0000C0"/>
                </a:solidFill>
              </a:rPr>
              <a:t>out</a:t>
            </a:r>
            <a:r>
              <a:rPr lang="en-US" altLang="ko-KR" sz="1400" smtClean="0"/>
              <a:t>.println(s + </a:t>
            </a:r>
            <a:r>
              <a:rPr lang="en-US" altLang="ko-KR" sz="1400" smtClean="0">
                <a:solidFill>
                  <a:srgbClr val="2A00FF"/>
                </a:solidFill>
              </a:rPr>
              <a:t>" "</a:t>
            </a:r>
            <a:r>
              <a:rPr lang="en-US" altLang="ko-KR" sz="1400" smtClean="0"/>
              <a:t> + c + </a:t>
            </a:r>
            <a:r>
              <a:rPr lang="en-US" altLang="ko-KR" sz="1400" smtClean="0">
                <a:solidFill>
                  <a:srgbClr val="2A00FF"/>
                </a:solidFill>
              </a:rPr>
              <a:t>" "</a:t>
            </a:r>
            <a:r>
              <a:rPr lang="en-US" altLang="ko-KR" sz="1400" smtClean="0"/>
              <a:t> + keyCode + </a:t>
            </a:r>
            <a:r>
              <a:rPr lang="en-US" altLang="ko-KR" sz="1400" smtClean="0">
                <a:solidFill>
                  <a:srgbClr val="2A00FF"/>
                </a:solidFill>
              </a:rPr>
              <a:t>" "</a:t>
            </a:r>
            <a:r>
              <a:rPr lang="en-US" altLang="ko-KR" sz="1400" smtClean="0"/>
              <a:t> + modifiers);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400" smtClean="0"/>
              <a:t>       }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400" smtClean="0"/>
              <a:t>}</a:t>
            </a:r>
          </a:p>
        </p:txBody>
      </p:sp>
      <p:sp>
        <p:nvSpPr>
          <p:cNvPr id="30725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0313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0" y="26543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1748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/>
              <a:t>실행 결과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047" y="2452357"/>
            <a:ext cx="8432360" cy="2212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3004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키보드의 </a:t>
            </a:r>
            <a:r>
              <a:rPr lang="ko-KR" altLang="en-US" dirty="0"/>
              <a:t>화살표 키로 움직이는 자동차 애플리케이션을 작성하여 보자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자동차 게임 예</a:t>
            </a:r>
            <a:r>
              <a:rPr lang="ko-KR" altLang="en-US" dirty="0"/>
              <a:t>제</a:t>
            </a:r>
          </a:p>
        </p:txBody>
      </p:sp>
      <p:pic>
        <p:nvPicPr>
          <p:cNvPr id="68610" name="_x217621160" descr="EMB000017045d8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262" y="2698518"/>
            <a:ext cx="3107267" cy="3107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609" name="_x217622040" descr="EMB000017045d8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9546" y="2698517"/>
            <a:ext cx="3107267" cy="3107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9175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자동차 게임 예</a:t>
            </a:r>
            <a:r>
              <a:rPr lang="ko-KR" altLang="en-US" dirty="0"/>
              <a:t>제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685800" y="1333500"/>
            <a:ext cx="8074025" cy="494347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kern="0" dirty="0">
                <a:solidFill>
                  <a:srgbClr val="000000"/>
                </a:solidFill>
                <a:latin typeface="바탕"/>
              </a:rPr>
              <a:t>...</a:t>
            </a:r>
            <a:endParaRPr lang="en-US" altLang="ko-KR" sz="1400" kern="0" dirty="0">
              <a:solidFill>
                <a:srgbClr val="000000"/>
              </a:solidFill>
            </a:endParaRPr>
          </a:p>
          <a:p>
            <a:pPr marL="0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b="1" kern="0" spc="0" dirty="0" smtClean="0">
                <a:solidFill>
                  <a:srgbClr val="7F0055"/>
                </a:solidFill>
                <a:effectLst/>
                <a:latin typeface="맑은 고딕"/>
              </a:rPr>
              <a:t>class</a:t>
            </a:r>
            <a:r>
              <a:rPr lang="en-US" altLang="ko-KR" sz="1400" kern="0" dirty="0">
                <a:solidFill>
                  <a:srgbClr val="000000"/>
                </a:solidFill>
                <a:latin typeface="맑은 고딕"/>
              </a:rPr>
              <a:t> </a:t>
            </a:r>
            <a:r>
              <a:rPr lang="en-US" altLang="ko-KR" sz="1400" u="sng" kern="0" dirty="0" err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맑은 고딕"/>
              </a:rPr>
              <a:t>MyPanel</a:t>
            </a:r>
            <a:r>
              <a:rPr lang="en-US" altLang="ko-KR" sz="1400" kern="0" dirty="0">
                <a:solidFill>
                  <a:srgbClr val="000000"/>
                </a:solidFill>
                <a:latin typeface="맑은 고딕"/>
              </a:rPr>
              <a:t> </a:t>
            </a:r>
            <a:r>
              <a:rPr lang="en-US" altLang="ko-KR" sz="1400" b="1" kern="0" spc="0" dirty="0" smtClean="0">
                <a:solidFill>
                  <a:srgbClr val="7F0055"/>
                </a:solidFill>
                <a:effectLst/>
                <a:latin typeface="맑은 고딕"/>
              </a:rPr>
              <a:t>extends</a:t>
            </a:r>
            <a:r>
              <a:rPr lang="en-US" altLang="ko-KR" sz="1400" kern="0" dirty="0">
                <a:solidFill>
                  <a:srgbClr val="000000"/>
                </a:solidFill>
                <a:latin typeface="맑은 고딕"/>
              </a:rPr>
              <a:t> 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/>
              </a:rPr>
              <a:t>JPanel</a:t>
            </a:r>
            <a:r>
              <a:rPr lang="en-US" altLang="ko-KR" sz="1400" kern="0" dirty="0">
                <a:solidFill>
                  <a:srgbClr val="000000"/>
                </a:solidFill>
                <a:latin typeface="맑은 고딕"/>
              </a:rPr>
              <a:t> {</a:t>
            </a:r>
            <a:endParaRPr lang="en-US" altLang="ko-KR" sz="1400" kern="0" dirty="0">
              <a:solidFill>
                <a:srgbClr val="000000"/>
              </a:solidFill>
            </a:endParaRPr>
          </a:p>
          <a:p>
            <a:pPr marL="0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spc="0" dirty="0" smtClean="0">
                <a:effectLst/>
                <a:latin typeface="맑은 고딕"/>
              </a:rPr>
              <a:t>  </a:t>
            </a:r>
            <a:r>
              <a:rPr lang="en-US" altLang="ko-KR" sz="1400" spc="0" dirty="0" err="1" smtClean="0">
                <a:effectLst/>
                <a:latin typeface="맑은 고딕"/>
              </a:rPr>
              <a:t>BufferedImage</a:t>
            </a:r>
            <a:r>
              <a:rPr lang="en-US" altLang="ko-KR" sz="1400" spc="0" dirty="0" smtClean="0">
                <a:effectLst/>
                <a:latin typeface="맑은 고딕"/>
              </a:rPr>
              <a:t> </a:t>
            </a:r>
            <a:r>
              <a:rPr lang="en-US" altLang="ko-KR" sz="1400" spc="0" dirty="0" err="1" smtClean="0">
                <a:solidFill>
                  <a:srgbClr val="0000C0"/>
                </a:solidFill>
                <a:effectLst/>
                <a:latin typeface="맑은 고딕"/>
              </a:rPr>
              <a:t>img</a:t>
            </a:r>
            <a:r>
              <a:rPr lang="en-US" altLang="ko-KR" sz="1400" dirty="0" smtClean="0">
                <a:effectLst/>
                <a:latin typeface="맑은 고딕"/>
              </a:rPr>
              <a:t> </a:t>
            </a:r>
            <a:r>
              <a:rPr lang="en-US" altLang="ko-KR" sz="1400" spc="0" dirty="0" smtClean="0">
                <a:effectLst/>
                <a:latin typeface="맑은 고딕"/>
              </a:rPr>
              <a:t>= </a:t>
            </a:r>
            <a:r>
              <a:rPr lang="en-US" altLang="ko-KR" sz="1400" b="1" spc="0" dirty="0" smtClean="0">
                <a:solidFill>
                  <a:srgbClr val="7F0055"/>
                </a:solidFill>
                <a:effectLst/>
                <a:latin typeface="맑은 고딕"/>
              </a:rPr>
              <a:t>null;</a:t>
            </a:r>
            <a:r>
              <a:rPr lang="en-US" altLang="ko-KR" sz="1400" kern="0" dirty="0">
                <a:solidFill>
                  <a:srgbClr val="000000"/>
                </a:solidFill>
              </a:rPr>
              <a:t>	</a:t>
            </a:r>
            <a:endParaRPr lang="en-US" altLang="ko-KR" sz="1400" kern="0" dirty="0" smtClean="0">
              <a:solidFill>
                <a:srgbClr val="000000"/>
              </a:solidFill>
            </a:endParaRPr>
          </a:p>
          <a:p>
            <a:pPr marL="0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b="1" kern="0" spc="0" dirty="0" smtClean="0">
                <a:solidFill>
                  <a:srgbClr val="7F0055"/>
                </a:solidFill>
                <a:effectLst/>
                <a:latin typeface="맑은 고딕"/>
              </a:rPr>
              <a:t>  </a:t>
            </a:r>
            <a:r>
              <a:rPr lang="en-US" altLang="ko-KR" sz="1400" b="1" kern="0" spc="0" dirty="0" err="1" smtClean="0">
                <a:solidFill>
                  <a:srgbClr val="7F0055"/>
                </a:solidFill>
                <a:effectLst/>
                <a:latin typeface="맑은 고딕"/>
              </a:rPr>
              <a:t>int</a:t>
            </a:r>
            <a:r>
              <a:rPr lang="en-US" altLang="ko-KR" sz="1400" kern="0" dirty="0" smtClean="0">
                <a:solidFill>
                  <a:srgbClr val="000000"/>
                </a:solidFill>
                <a:latin typeface="맑은 고딕"/>
              </a:rPr>
              <a:t> </a:t>
            </a:r>
            <a:r>
              <a:rPr lang="en-US" altLang="ko-KR" sz="1400" kern="0" spc="0" dirty="0" err="1" smtClean="0">
                <a:solidFill>
                  <a:srgbClr val="0000C0"/>
                </a:solidFill>
                <a:effectLst/>
                <a:latin typeface="맑은 고딕"/>
              </a:rPr>
              <a:t>img_x</a:t>
            </a:r>
            <a:r>
              <a:rPr lang="en-US" altLang="ko-KR" sz="1400" kern="0" dirty="0">
                <a:solidFill>
                  <a:srgbClr val="000000"/>
                </a:solidFill>
                <a:latin typeface="맑은 고딕"/>
              </a:rPr>
              <a:t> = 100, </a:t>
            </a:r>
            <a:r>
              <a:rPr lang="en-US" altLang="ko-KR" sz="1400" kern="0" spc="0" dirty="0" err="1" smtClean="0">
                <a:solidFill>
                  <a:srgbClr val="0000C0"/>
                </a:solidFill>
                <a:effectLst/>
                <a:latin typeface="맑은 고딕"/>
              </a:rPr>
              <a:t>img_y</a:t>
            </a:r>
            <a:r>
              <a:rPr lang="en-US" altLang="ko-KR" sz="1400" kern="0" dirty="0">
                <a:solidFill>
                  <a:srgbClr val="000000"/>
                </a:solidFill>
                <a:latin typeface="맑은 고딕"/>
              </a:rPr>
              <a:t> = 100;</a:t>
            </a:r>
            <a:endParaRPr lang="en-US" altLang="ko-KR" sz="1400" kern="0" dirty="0">
              <a:solidFill>
                <a:srgbClr val="000000"/>
              </a:solidFill>
            </a:endParaRPr>
          </a:p>
          <a:p>
            <a:pPr marL="0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b="1" kern="0" spc="0" dirty="0" smtClean="0">
                <a:solidFill>
                  <a:srgbClr val="7F0055"/>
                </a:solidFill>
                <a:effectLst/>
                <a:latin typeface="맑은 고딕"/>
              </a:rPr>
              <a:t>  public</a:t>
            </a:r>
            <a:r>
              <a:rPr lang="en-US" altLang="ko-KR" sz="1400" kern="0" dirty="0" smtClean="0">
                <a:solidFill>
                  <a:srgbClr val="000000"/>
                </a:solidFill>
                <a:latin typeface="맑은 고딕"/>
              </a:rPr>
              <a:t> 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/>
              </a:rPr>
              <a:t>MyPanel</a:t>
            </a:r>
            <a:r>
              <a:rPr lang="en-US" altLang="ko-KR" sz="1400" kern="0" dirty="0">
                <a:solidFill>
                  <a:srgbClr val="000000"/>
                </a:solidFill>
                <a:latin typeface="맑은 고딕"/>
              </a:rPr>
              <a:t>() {</a:t>
            </a:r>
            <a:endParaRPr lang="en-US" altLang="ko-KR" sz="1400" kern="0" dirty="0">
              <a:solidFill>
                <a:srgbClr val="000000"/>
              </a:solidFill>
            </a:endParaRPr>
          </a:p>
          <a:p>
            <a:pPr marL="0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kern="0" dirty="0">
                <a:solidFill>
                  <a:srgbClr val="000000"/>
                </a:solidFill>
              </a:rPr>
              <a:t>	</a:t>
            </a:r>
            <a:r>
              <a:rPr lang="en-US" altLang="ko-KR" sz="1400" b="1" kern="0" spc="0" dirty="0" smtClean="0">
                <a:solidFill>
                  <a:srgbClr val="7F0055"/>
                </a:solidFill>
                <a:effectLst/>
                <a:latin typeface="맑은 고딕"/>
              </a:rPr>
              <a:t>try</a:t>
            </a:r>
            <a:r>
              <a:rPr lang="en-US" altLang="ko-KR" sz="1400" kern="0" dirty="0">
                <a:solidFill>
                  <a:srgbClr val="000000"/>
                </a:solidFill>
                <a:latin typeface="맑은 고딕"/>
              </a:rPr>
              <a:t> {</a:t>
            </a:r>
            <a:endParaRPr lang="en-US" altLang="ko-KR" sz="1400" kern="0" dirty="0">
              <a:solidFill>
                <a:srgbClr val="000000"/>
              </a:solidFill>
            </a:endParaRPr>
          </a:p>
          <a:p>
            <a:pPr marL="0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kern="0" dirty="0">
                <a:solidFill>
                  <a:srgbClr val="000000"/>
                </a:solidFill>
              </a:rPr>
              <a:t>		</a:t>
            </a:r>
            <a:r>
              <a:rPr lang="en-US" altLang="ko-KR" sz="1400" kern="0" spc="0" dirty="0" err="1" smtClean="0">
                <a:solidFill>
                  <a:srgbClr val="0000C0"/>
                </a:solidFill>
                <a:effectLst/>
                <a:latin typeface="맑은 고딕"/>
              </a:rPr>
              <a:t>img</a:t>
            </a:r>
            <a:r>
              <a:rPr lang="en-US" altLang="ko-KR" sz="1400" kern="0" dirty="0">
                <a:solidFill>
                  <a:srgbClr val="000000"/>
                </a:solidFill>
                <a:latin typeface="맑은 고딕"/>
              </a:rPr>
              <a:t> = 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/>
              </a:rPr>
              <a:t>ImageIO.</a:t>
            </a:r>
            <a:r>
              <a:rPr lang="en-US" altLang="ko-KR" sz="1400" i="1" kern="0" dirty="0" err="1">
                <a:solidFill>
                  <a:srgbClr val="000000"/>
                </a:solidFill>
                <a:latin typeface="맑은 고딕"/>
              </a:rPr>
              <a:t>read</a:t>
            </a:r>
            <a:r>
              <a:rPr lang="en-US" altLang="ko-KR" sz="1400" kern="0" dirty="0">
                <a:solidFill>
                  <a:srgbClr val="000000"/>
                </a:solidFill>
                <a:latin typeface="맑은 고딕"/>
              </a:rPr>
              <a:t>(</a:t>
            </a:r>
            <a:r>
              <a:rPr lang="en-US" altLang="ko-KR" sz="1400" b="1" kern="0" spc="0" dirty="0" smtClean="0">
                <a:solidFill>
                  <a:srgbClr val="7F0055"/>
                </a:solidFill>
                <a:effectLst/>
                <a:latin typeface="맑은 고딕"/>
              </a:rPr>
              <a:t>new</a:t>
            </a:r>
            <a:r>
              <a:rPr lang="en-US" altLang="ko-KR" sz="1400" kern="0" dirty="0">
                <a:solidFill>
                  <a:srgbClr val="000000"/>
                </a:solidFill>
                <a:latin typeface="맑은 고딕"/>
              </a:rPr>
              <a:t> File(</a:t>
            </a:r>
            <a:r>
              <a:rPr lang="en-US" altLang="ko-KR" sz="1400" kern="0" spc="0" dirty="0" smtClean="0">
                <a:solidFill>
                  <a:srgbClr val="2A00FF"/>
                </a:solidFill>
                <a:effectLst/>
                <a:latin typeface="맑은 고딕"/>
              </a:rPr>
              <a:t>"car.gif"</a:t>
            </a:r>
            <a:r>
              <a:rPr lang="en-US" altLang="ko-KR" sz="1400" kern="0" dirty="0">
                <a:solidFill>
                  <a:srgbClr val="000000"/>
                </a:solidFill>
                <a:latin typeface="맑은 고딕"/>
              </a:rPr>
              <a:t>));</a:t>
            </a:r>
            <a:endParaRPr lang="en-US" altLang="ko-KR" sz="1400" kern="0" dirty="0">
              <a:solidFill>
                <a:srgbClr val="000000"/>
              </a:solidFill>
            </a:endParaRPr>
          </a:p>
          <a:p>
            <a:pPr marL="0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 smtClean="0">
                <a:effectLst/>
              </a:rPr>
              <a:t>	</a:t>
            </a:r>
            <a:r>
              <a:rPr lang="en-US" altLang="ko-KR" sz="1400" spc="0" dirty="0" smtClean="0">
                <a:effectLst/>
                <a:latin typeface="맑은 고딕"/>
              </a:rPr>
              <a:t>}</a:t>
            </a:r>
            <a:r>
              <a:rPr lang="ko-KR" altLang="en-US" sz="1400" dirty="0" smtClean="0">
                <a:effectLst/>
                <a:latin typeface="맑은 고딕"/>
              </a:rPr>
              <a:t> </a:t>
            </a:r>
            <a:r>
              <a:rPr lang="en-US" altLang="ko-KR" sz="1400" b="1" spc="0" dirty="0" smtClean="0">
                <a:solidFill>
                  <a:srgbClr val="7F0055"/>
                </a:solidFill>
                <a:effectLst/>
                <a:latin typeface="맑은 고딕"/>
              </a:rPr>
              <a:t>catch</a:t>
            </a:r>
            <a:r>
              <a:rPr lang="en-US" altLang="ko-KR" sz="1400" dirty="0" smtClean="0">
                <a:effectLst/>
                <a:latin typeface="맑은 고딕"/>
              </a:rPr>
              <a:t> </a:t>
            </a:r>
            <a:r>
              <a:rPr lang="en-US" altLang="ko-KR" sz="1400" spc="0" dirty="0" smtClean="0">
                <a:effectLst/>
                <a:latin typeface="맑은 고딕"/>
              </a:rPr>
              <a:t>(</a:t>
            </a:r>
            <a:r>
              <a:rPr lang="en-US" altLang="ko-KR" sz="1400" spc="0" dirty="0" err="1" smtClean="0">
                <a:effectLst/>
                <a:latin typeface="맑은 고딕"/>
              </a:rPr>
              <a:t>IOException</a:t>
            </a:r>
            <a:r>
              <a:rPr lang="en-US" altLang="ko-KR" sz="1400" spc="0" dirty="0" smtClean="0">
                <a:effectLst/>
                <a:latin typeface="맑은 고딕"/>
              </a:rPr>
              <a:t> e) {</a:t>
            </a:r>
            <a:r>
              <a:rPr lang="en-US" altLang="ko-KR" sz="1400" kern="0" dirty="0">
                <a:solidFill>
                  <a:srgbClr val="000000"/>
                </a:solidFill>
              </a:rPr>
              <a:t>			</a:t>
            </a:r>
            <a:r>
              <a:rPr lang="en-US" altLang="ko-KR" sz="1400" kern="0" dirty="0" smtClean="0">
                <a:solidFill>
                  <a:srgbClr val="000000"/>
                </a:solidFill>
              </a:rPr>
              <a:t>				</a:t>
            </a:r>
            <a:r>
              <a:rPr lang="en-US" altLang="ko-KR" sz="1400" kern="0" dirty="0" err="1" smtClean="0">
                <a:solidFill>
                  <a:srgbClr val="000000"/>
                </a:solidFill>
                <a:latin typeface="맑은 고딕"/>
              </a:rPr>
              <a:t>System.</a:t>
            </a:r>
            <a:r>
              <a:rPr lang="en-US" altLang="ko-KR" sz="1400" i="1" kern="0" spc="0" dirty="0" err="1" smtClean="0">
                <a:solidFill>
                  <a:srgbClr val="0000C0"/>
                </a:solidFill>
                <a:effectLst/>
                <a:latin typeface="맑은 고딕"/>
              </a:rPr>
              <a:t>out</a:t>
            </a:r>
            <a:r>
              <a:rPr lang="en-US" altLang="ko-KR" sz="1400" kern="0" dirty="0" err="1" smtClean="0">
                <a:solidFill>
                  <a:srgbClr val="000000"/>
                </a:solidFill>
                <a:latin typeface="맑은 고딕"/>
              </a:rPr>
              <a:t>.println</a:t>
            </a:r>
            <a:r>
              <a:rPr lang="en-US" altLang="ko-KR" sz="1400" kern="0" dirty="0">
                <a:solidFill>
                  <a:srgbClr val="000000"/>
                </a:solidFill>
                <a:latin typeface="맑은 고딕"/>
              </a:rPr>
              <a:t>(</a:t>
            </a:r>
            <a:r>
              <a:rPr lang="en-US" altLang="ko-KR" sz="1400" kern="0" spc="0" dirty="0" smtClean="0">
                <a:solidFill>
                  <a:srgbClr val="2A00FF"/>
                </a:solidFill>
                <a:effectLst/>
                <a:latin typeface="맑은 고딕"/>
              </a:rPr>
              <a:t>"no image"</a:t>
            </a:r>
            <a:r>
              <a:rPr lang="en-US" altLang="ko-KR" sz="1400" kern="0" dirty="0">
                <a:solidFill>
                  <a:srgbClr val="000000"/>
                </a:solidFill>
                <a:latin typeface="맑은 고딕"/>
              </a:rPr>
              <a:t>);</a:t>
            </a:r>
            <a:endParaRPr lang="en-US" altLang="ko-KR" sz="1400" kern="0" dirty="0">
              <a:solidFill>
                <a:srgbClr val="000000"/>
              </a:solidFill>
            </a:endParaRPr>
          </a:p>
          <a:p>
            <a:pPr marL="0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kern="0" dirty="0">
                <a:solidFill>
                  <a:srgbClr val="000000"/>
                </a:solidFill>
              </a:rPr>
              <a:t>		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/>
              </a:rPr>
              <a:t>System.</a:t>
            </a:r>
            <a:r>
              <a:rPr lang="en-US" altLang="ko-KR" sz="1400" i="1" kern="0" dirty="0" err="1">
                <a:solidFill>
                  <a:srgbClr val="000000"/>
                </a:solidFill>
                <a:latin typeface="맑은 고딕"/>
              </a:rPr>
              <a:t>exit</a:t>
            </a:r>
            <a:r>
              <a:rPr lang="en-US" altLang="ko-KR" sz="1400" kern="0" dirty="0">
                <a:solidFill>
                  <a:srgbClr val="000000"/>
                </a:solidFill>
                <a:latin typeface="맑은 고딕"/>
              </a:rPr>
              <a:t>(1);</a:t>
            </a:r>
            <a:endParaRPr lang="en-US" altLang="ko-KR" sz="1400" kern="0" dirty="0">
              <a:solidFill>
                <a:srgbClr val="000000"/>
              </a:solidFill>
            </a:endParaRPr>
          </a:p>
          <a:p>
            <a:pPr marL="0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kern="0" dirty="0">
                <a:solidFill>
                  <a:srgbClr val="000000"/>
                </a:solidFill>
              </a:rPr>
              <a:t>	</a:t>
            </a:r>
            <a:r>
              <a:rPr lang="en-US" altLang="ko-KR" sz="1400" kern="0" dirty="0">
                <a:solidFill>
                  <a:srgbClr val="000000"/>
                </a:solidFill>
                <a:latin typeface="맑은 고딕"/>
              </a:rPr>
              <a:t>}</a:t>
            </a:r>
            <a:endParaRPr lang="en-US" altLang="ko-KR" sz="1400" kern="0" dirty="0">
              <a:solidFill>
                <a:srgbClr val="000000"/>
              </a:solidFill>
            </a:endParaRPr>
          </a:p>
          <a:p>
            <a:pPr marL="0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kern="0" dirty="0">
                <a:solidFill>
                  <a:srgbClr val="000000"/>
                </a:solidFill>
              </a:rPr>
              <a:t>	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/>
              </a:rPr>
              <a:t>addKeyListener</a:t>
            </a:r>
            <a:r>
              <a:rPr lang="en-US" altLang="ko-KR" sz="1400" kern="0" dirty="0">
                <a:solidFill>
                  <a:srgbClr val="000000"/>
                </a:solidFill>
                <a:latin typeface="맑은 고딕"/>
              </a:rPr>
              <a:t>(</a:t>
            </a:r>
            <a:r>
              <a:rPr lang="en-US" altLang="ko-KR" sz="1400" b="1" kern="0" spc="0" dirty="0" smtClean="0">
                <a:solidFill>
                  <a:srgbClr val="7F0055"/>
                </a:solidFill>
                <a:effectLst/>
                <a:latin typeface="맑은 고딕"/>
              </a:rPr>
              <a:t>new</a:t>
            </a:r>
            <a:r>
              <a:rPr lang="en-US" altLang="ko-KR" sz="1400" kern="0" dirty="0">
                <a:solidFill>
                  <a:srgbClr val="000000"/>
                </a:solidFill>
                <a:latin typeface="맑은 고딕"/>
              </a:rPr>
              <a:t> 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/>
              </a:rPr>
              <a:t>KeyListener</a:t>
            </a:r>
            <a:r>
              <a:rPr lang="en-US" altLang="ko-KR" sz="1400" kern="0" dirty="0">
                <a:solidFill>
                  <a:srgbClr val="000000"/>
                </a:solidFill>
                <a:latin typeface="맑은 고딕"/>
              </a:rPr>
              <a:t>() {</a:t>
            </a:r>
            <a:endParaRPr lang="en-US" altLang="ko-KR" sz="1400" kern="0" dirty="0">
              <a:solidFill>
                <a:srgbClr val="000000"/>
              </a:solidFill>
            </a:endParaRPr>
          </a:p>
          <a:p>
            <a:pPr marL="0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kern="0" dirty="0">
                <a:solidFill>
                  <a:srgbClr val="000000"/>
                </a:solidFill>
              </a:rPr>
              <a:t>		</a:t>
            </a:r>
            <a:r>
              <a:rPr lang="en-US" altLang="ko-KR" sz="1400" b="1" kern="0" spc="0" dirty="0" smtClean="0">
                <a:solidFill>
                  <a:srgbClr val="7F0055"/>
                </a:solidFill>
                <a:effectLst/>
                <a:latin typeface="맑은 고딕"/>
              </a:rPr>
              <a:t>public</a:t>
            </a:r>
            <a:r>
              <a:rPr lang="en-US" altLang="ko-KR" sz="1400" kern="0" dirty="0">
                <a:solidFill>
                  <a:srgbClr val="000000"/>
                </a:solidFill>
                <a:latin typeface="맑은 고딕"/>
              </a:rPr>
              <a:t> </a:t>
            </a:r>
            <a:r>
              <a:rPr lang="en-US" altLang="ko-KR" sz="1400" b="1" kern="0" spc="0" dirty="0" smtClean="0">
                <a:solidFill>
                  <a:srgbClr val="7F0055"/>
                </a:solidFill>
                <a:effectLst/>
                <a:latin typeface="맑은 고딕"/>
              </a:rPr>
              <a:t>void</a:t>
            </a:r>
            <a:r>
              <a:rPr lang="en-US" altLang="ko-KR" sz="1400" kern="0" dirty="0">
                <a:solidFill>
                  <a:srgbClr val="000000"/>
                </a:solidFill>
                <a:latin typeface="맑은 고딕"/>
              </a:rPr>
              <a:t> 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/>
              </a:rPr>
              <a:t>keyPressed</a:t>
            </a:r>
            <a:r>
              <a:rPr lang="en-US" altLang="ko-KR" sz="1400" kern="0" dirty="0">
                <a:solidFill>
                  <a:srgbClr val="000000"/>
                </a:solidFill>
                <a:latin typeface="맑은 고딕"/>
              </a:rPr>
              <a:t>(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/>
              </a:rPr>
              <a:t>KeyEvent</a:t>
            </a:r>
            <a:r>
              <a:rPr lang="en-US" altLang="ko-KR" sz="1400" kern="0" dirty="0">
                <a:solidFill>
                  <a:srgbClr val="000000"/>
                </a:solidFill>
                <a:latin typeface="맑은 고딕"/>
              </a:rPr>
              <a:t> e) {</a:t>
            </a:r>
            <a:endParaRPr lang="en-US" altLang="ko-KR" sz="1400" kern="0" dirty="0">
              <a:solidFill>
                <a:srgbClr val="000000"/>
              </a:solidFill>
            </a:endParaRPr>
          </a:p>
          <a:p>
            <a:pPr marL="0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kern="0" dirty="0">
                <a:solidFill>
                  <a:srgbClr val="000000"/>
                </a:solidFill>
              </a:rPr>
              <a:t>			</a:t>
            </a:r>
            <a:r>
              <a:rPr lang="en-US" altLang="ko-KR" sz="1400" b="1" kern="0" spc="0" dirty="0" err="1" smtClean="0">
                <a:solidFill>
                  <a:srgbClr val="7F0055"/>
                </a:solidFill>
                <a:effectLst/>
                <a:latin typeface="맑은 고딕"/>
              </a:rPr>
              <a:t>int</a:t>
            </a:r>
            <a:r>
              <a:rPr lang="en-US" altLang="ko-KR" sz="1400" kern="0" dirty="0">
                <a:solidFill>
                  <a:srgbClr val="000000"/>
                </a:solidFill>
                <a:latin typeface="맑은 고딕"/>
              </a:rPr>
              <a:t> 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/>
              </a:rPr>
              <a:t>keycode</a:t>
            </a:r>
            <a:r>
              <a:rPr lang="en-US" altLang="ko-KR" sz="1400" kern="0" dirty="0">
                <a:solidFill>
                  <a:srgbClr val="000000"/>
                </a:solidFill>
                <a:latin typeface="맑은 고딕"/>
              </a:rPr>
              <a:t> = 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/>
              </a:rPr>
              <a:t>e.getKeyCode</a:t>
            </a:r>
            <a:r>
              <a:rPr lang="en-US" altLang="ko-KR" sz="1400" kern="0" dirty="0">
                <a:solidFill>
                  <a:srgbClr val="000000"/>
                </a:solidFill>
                <a:latin typeface="맑은 고딕"/>
              </a:rPr>
              <a:t>();</a:t>
            </a:r>
            <a:endParaRPr lang="en-US" altLang="ko-KR" sz="1400" kern="0" dirty="0">
              <a:solidFill>
                <a:srgbClr val="000000"/>
              </a:solidFill>
            </a:endParaRPr>
          </a:p>
          <a:p>
            <a:pPr marL="0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kern="0" dirty="0">
                <a:solidFill>
                  <a:srgbClr val="000000"/>
                </a:solidFill>
              </a:rPr>
              <a:t>			</a:t>
            </a:r>
            <a:r>
              <a:rPr lang="en-US" altLang="ko-KR" sz="1400" b="1" kern="0" spc="0" dirty="0" smtClean="0">
                <a:solidFill>
                  <a:srgbClr val="7F0055"/>
                </a:solidFill>
                <a:effectLst/>
                <a:latin typeface="맑은 고딕"/>
              </a:rPr>
              <a:t>switch</a:t>
            </a:r>
            <a:r>
              <a:rPr lang="en-US" altLang="ko-KR" sz="1400" kern="0" dirty="0">
                <a:solidFill>
                  <a:srgbClr val="000000"/>
                </a:solidFill>
                <a:latin typeface="맑은 고딕"/>
              </a:rPr>
              <a:t> (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/>
              </a:rPr>
              <a:t>keycode</a:t>
            </a:r>
            <a:r>
              <a:rPr lang="en-US" altLang="ko-KR" sz="1400" kern="0" dirty="0">
                <a:solidFill>
                  <a:srgbClr val="000000"/>
                </a:solidFill>
                <a:latin typeface="맑은 고딕"/>
              </a:rPr>
              <a:t>) {</a:t>
            </a:r>
            <a:endParaRPr lang="en-US" altLang="ko-KR" sz="1400" kern="0" dirty="0">
              <a:solidFill>
                <a:srgbClr val="000000"/>
              </a:solidFill>
            </a:endParaRPr>
          </a:p>
          <a:p>
            <a:pPr marL="0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kern="0" dirty="0">
                <a:solidFill>
                  <a:srgbClr val="000000"/>
                </a:solidFill>
              </a:rPr>
              <a:t>			</a:t>
            </a:r>
            <a:r>
              <a:rPr lang="en-US" altLang="ko-KR" sz="1400" b="1" kern="0" spc="0" dirty="0" smtClean="0">
                <a:solidFill>
                  <a:srgbClr val="7F0055"/>
                </a:solidFill>
                <a:effectLst/>
                <a:latin typeface="맑은 고딕"/>
              </a:rPr>
              <a:t>case</a:t>
            </a:r>
            <a:r>
              <a:rPr lang="en-US" altLang="ko-KR" sz="1400" kern="0" dirty="0">
                <a:solidFill>
                  <a:srgbClr val="000000"/>
                </a:solidFill>
                <a:latin typeface="맑은 고딕"/>
              </a:rPr>
              <a:t> </a:t>
            </a:r>
            <a:r>
              <a:rPr lang="en-US" altLang="ko-KR" sz="1400" kern="0" dirty="0" err="1" smtClean="0">
                <a:solidFill>
                  <a:srgbClr val="000000"/>
                </a:solidFill>
                <a:latin typeface="맑은 고딕"/>
              </a:rPr>
              <a:t>KeyEvent.</a:t>
            </a:r>
            <a:r>
              <a:rPr lang="en-US" altLang="ko-KR" sz="1400" i="1" kern="0" spc="0" dirty="0" err="1" smtClean="0">
                <a:solidFill>
                  <a:srgbClr val="0000C0"/>
                </a:solidFill>
                <a:effectLst/>
                <a:latin typeface="맑은 고딕"/>
              </a:rPr>
              <a:t>VK_UP</a:t>
            </a:r>
            <a:r>
              <a:rPr lang="en-US" altLang="ko-KR" sz="1400" i="1" kern="0" spc="0" dirty="0" smtClean="0">
                <a:solidFill>
                  <a:srgbClr val="0000C0"/>
                </a:solidFill>
                <a:effectLst/>
                <a:latin typeface="맑은 고딕"/>
              </a:rPr>
              <a:t>:</a:t>
            </a:r>
            <a:r>
              <a:rPr lang="en-US" altLang="ko-KR" sz="1400" kern="0" dirty="0">
                <a:solidFill>
                  <a:srgbClr val="000000"/>
                </a:solidFill>
              </a:rPr>
              <a:t>	</a:t>
            </a:r>
            <a:r>
              <a:rPr lang="en-US" altLang="ko-KR" sz="1400" kern="0" dirty="0" smtClean="0">
                <a:solidFill>
                  <a:srgbClr val="000000"/>
                </a:solidFill>
              </a:rPr>
              <a:t>	</a:t>
            </a:r>
            <a:r>
              <a:rPr lang="en-US" altLang="ko-KR" sz="1400" kern="0" spc="0" dirty="0" err="1" smtClean="0">
                <a:solidFill>
                  <a:srgbClr val="0000C0"/>
                </a:solidFill>
                <a:effectLst/>
                <a:latin typeface="맑은 고딕"/>
              </a:rPr>
              <a:t>img_y</a:t>
            </a:r>
            <a:r>
              <a:rPr lang="en-US" altLang="ko-KR" sz="1400" kern="0" dirty="0" smtClean="0">
                <a:solidFill>
                  <a:srgbClr val="000000"/>
                </a:solidFill>
                <a:latin typeface="맑은 고딕"/>
              </a:rPr>
              <a:t> </a:t>
            </a:r>
            <a:r>
              <a:rPr lang="en-US" altLang="ko-KR" sz="1400" kern="0" dirty="0">
                <a:solidFill>
                  <a:srgbClr val="000000"/>
                </a:solidFill>
                <a:latin typeface="맑은 고딕"/>
              </a:rPr>
              <a:t>-= 10;</a:t>
            </a:r>
            <a:r>
              <a:rPr lang="en-US" altLang="ko-KR" sz="1400" kern="0" dirty="0">
                <a:solidFill>
                  <a:srgbClr val="000000"/>
                </a:solidFill>
              </a:rPr>
              <a:t>	</a:t>
            </a:r>
            <a:r>
              <a:rPr lang="en-US" altLang="ko-KR" sz="1400" b="1" kern="0" spc="0" dirty="0" smtClean="0">
                <a:solidFill>
                  <a:srgbClr val="7F0055"/>
                </a:solidFill>
                <a:effectLst/>
                <a:latin typeface="맑은 고딕"/>
              </a:rPr>
              <a:t>break;</a:t>
            </a:r>
            <a:endParaRPr lang="en-US" altLang="ko-KR" sz="1400" kern="0" dirty="0">
              <a:solidFill>
                <a:srgbClr val="000000"/>
              </a:solidFill>
            </a:endParaRPr>
          </a:p>
          <a:p>
            <a:pPr marL="0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kern="0" dirty="0">
                <a:solidFill>
                  <a:srgbClr val="000000"/>
                </a:solidFill>
              </a:rPr>
              <a:t>			</a:t>
            </a:r>
            <a:r>
              <a:rPr lang="en-US" altLang="ko-KR" sz="1400" b="1" kern="0" spc="0" dirty="0" smtClean="0">
                <a:solidFill>
                  <a:srgbClr val="7F0055"/>
                </a:solidFill>
                <a:effectLst/>
                <a:latin typeface="맑은 고딕"/>
              </a:rPr>
              <a:t>case</a:t>
            </a:r>
            <a:r>
              <a:rPr lang="en-US" altLang="ko-KR" sz="1400" kern="0" dirty="0">
                <a:solidFill>
                  <a:srgbClr val="000000"/>
                </a:solidFill>
                <a:latin typeface="맑은 고딕"/>
              </a:rPr>
              <a:t> 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/>
              </a:rPr>
              <a:t>KeyEvent.</a:t>
            </a:r>
            <a:r>
              <a:rPr lang="en-US" altLang="ko-KR" sz="1400" i="1" kern="0" spc="0" dirty="0" err="1" smtClean="0">
                <a:solidFill>
                  <a:srgbClr val="0000C0"/>
                </a:solidFill>
                <a:effectLst/>
                <a:latin typeface="맑은 고딕"/>
              </a:rPr>
              <a:t>VK_DOWN</a:t>
            </a:r>
            <a:r>
              <a:rPr lang="en-US" altLang="ko-KR" sz="1400" kern="0" dirty="0">
                <a:solidFill>
                  <a:srgbClr val="000000"/>
                </a:solidFill>
                <a:latin typeface="맑은 고딕"/>
              </a:rPr>
              <a:t>:</a:t>
            </a:r>
            <a:r>
              <a:rPr lang="en-US" altLang="ko-KR" sz="1400" kern="0" dirty="0">
                <a:solidFill>
                  <a:srgbClr val="000000"/>
                </a:solidFill>
              </a:rPr>
              <a:t>	</a:t>
            </a:r>
            <a:r>
              <a:rPr lang="en-US" altLang="ko-KR" sz="1400" kern="0" spc="0" dirty="0" err="1" smtClean="0">
                <a:solidFill>
                  <a:srgbClr val="0000C0"/>
                </a:solidFill>
                <a:effectLst/>
                <a:latin typeface="맑은 고딕"/>
              </a:rPr>
              <a:t>img_y</a:t>
            </a:r>
            <a:r>
              <a:rPr lang="en-US" altLang="ko-KR" sz="1400" kern="0" dirty="0">
                <a:solidFill>
                  <a:srgbClr val="000000"/>
                </a:solidFill>
                <a:latin typeface="맑은 고딕"/>
              </a:rPr>
              <a:t> += 10;</a:t>
            </a:r>
            <a:r>
              <a:rPr lang="en-US" altLang="ko-KR" sz="1400" kern="0" dirty="0">
                <a:solidFill>
                  <a:srgbClr val="000000"/>
                </a:solidFill>
              </a:rPr>
              <a:t>	</a:t>
            </a:r>
            <a:r>
              <a:rPr lang="en-US" altLang="ko-KR" sz="1400" b="1" kern="0" spc="0" dirty="0" smtClean="0">
                <a:solidFill>
                  <a:srgbClr val="7F0055"/>
                </a:solidFill>
                <a:effectLst/>
                <a:latin typeface="맑은 고딕"/>
              </a:rPr>
              <a:t>break;</a:t>
            </a:r>
            <a:endParaRPr lang="en-US" altLang="ko-KR" sz="1400" kern="0" dirty="0">
              <a:solidFill>
                <a:srgbClr val="000000"/>
              </a:solidFill>
            </a:endParaRPr>
          </a:p>
          <a:p>
            <a:pPr marL="0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kern="0" dirty="0">
                <a:solidFill>
                  <a:srgbClr val="000000"/>
                </a:solidFill>
              </a:rPr>
              <a:t>			</a:t>
            </a:r>
            <a:r>
              <a:rPr lang="en-US" altLang="ko-KR" sz="1400" b="1" kern="0" spc="0" dirty="0" smtClean="0">
                <a:solidFill>
                  <a:srgbClr val="7F0055"/>
                </a:solidFill>
                <a:effectLst/>
                <a:latin typeface="맑은 고딕"/>
              </a:rPr>
              <a:t>case</a:t>
            </a:r>
            <a:r>
              <a:rPr lang="en-US" altLang="ko-KR" sz="1400" kern="0" dirty="0">
                <a:solidFill>
                  <a:srgbClr val="000000"/>
                </a:solidFill>
                <a:latin typeface="맑은 고딕"/>
              </a:rPr>
              <a:t> 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/>
              </a:rPr>
              <a:t>KeyEvent.</a:t>
            </a:r>
            <a:r>
              <a:rPr lang="en-US" altLang="ko-KR" sz="1400" i="1" kern="0" spc="0" dirty="0" err="1" smtClean="0">
                <a:solidFill>
                  <a:srgbClr val="0000C0"/>
                </a:solidFill>
                <a:effectLst/>
                <a:latin typeface="맑은 고딕"/>
              </a:rPr>
              <a:t>VK_LEFT</a:t>
            </a:r>
            <a:r>
              <a:rPr lang="en-US" altLang="ko-KR" sz="1400" kern="0" dirty="0">
                <a:solidFill>
                  <a:srgbClr val="000000"/>
                </a:solidFill>
                <a:latin typeface="맑은 고딕"/>
              </a:rPr>
              <a:t>:</a:t>
            </a:r>
            <a:r>
              <a:rPr lang="en-US" altLang="ko-KR" sz="1400" kern="0" dirty="0">
                <a:solidFill>
                  <a:srgbClr val="000000"/>
                </a:solidFill>
              </a:rPr>
              <a:t>	</a:t>
            </a:r>
            <a:r>
              <a:rPr lang="en-US" altLang="ko-KR" sz="1400" kern="0" spc="0" dirty="0" err="1" smtClean="0">
                <a:solidFill>
                  <a:srgbClr val="0000C0"/>
                </a:solidFill>
                <a:effectLst/>
                <a:latin typeface="맑은 고딕"/>
              </a:rPr>
              <a:t>img_x</a:t>
            </a:r>
            <a:r>
              <a:rPr lang="en-US" altLang="ko-KR" sz="1400" kern="0" dirty="0">
                <a:solidFill>
                  <a:srgbClr val="000000"/>
                </a:solidFill>
                <a:latin typeface="맑은 고딕"/>
              </a:rPr>
              <a:t> -= 10;</a:t>
            </a:r>
            <a:r>
              <a:rPr lang="en-US" altLang="ko-KR" sz="1400" kern="0" dirty="0">
                <a:solidFill>
                  <a:srgbClr val="000000"/>
                </a:solidFill>
              </a:rPr>
              <a:t>	</a:t>
            </a:r>
            <a:r>
              <a:rPr lang="en-US" altLang="ko-KR" sz="1400" b="1" kern="0" spc="0" dirty="0" smtClean="0">
                <a:solidFill>
                  <a:srgbClr val="7F0055"/>
                </a:solidFill>
                <a:effectLst/>
                <a:latin typeface="맑은 고딕"/>
              </a:rPr>
              <a:t>break;</a:t>
            </a:r>
            <a:endParaRPr lang="en-US" altLang="ko-KR" sz="1400" kern="0" dirty="0">
              <a:solidFill>
                <a:srgbClr val="000000"/>
              </a:solidFill>
            </a:endParaRPr>
          </a:p>
          <a:p>
            <a:pPr marL="0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kern="0" dirty="0">
                <a:solidFill>
                  <a:srgbClr val="000000"/>
                </a:solidFill>
              </a:rPr>
              <a:t>			</a:t>
            </a:r>
            <a:r>
              <a:rPr lang="en-US" altLang="ko-KR" sz="1400" b="1" kern="0" spc="0" dirty="0" smtClean="0">
                <a:solidFill>
                  <a:srgbClr val="7F0055"/>
                </a:solidFill>
                <a:effectLst/>
                <a:latin typeface="맑은 고딕"/>
              </a:rPr>
              <a:t>case</a:t>
            </a:r>
            <a:r>
              <a:rPr lang="en-US" altLang="ko-KR" sz="1400" kern="0" dirty="0">
                <a:solidFill>
                  <a:srgbClr val="000000"/>
                </a:solidFill>
                <a:latin typeface="맑은 고딕"/>
              </a:rPr>
              <a:t> 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/>
              </a:rPr>
              <a:t>KeyEvent.</a:t>
            </a:r>
            <a:r>
              <a:rPr lang="en-US" altLang="ko-KR" sz="1400" i="1" kern="0" spc="0" dirty="0" err="1" smtClean="0">
                <a:solidFill>
                  <a:srgbClr val="0000C0"/>
                </a:solidFill>
                <a:effectLst/>
                <a:latin typeface="맑은 고딕"/>
              </a:rPr>
              <a:t>VK_RIGHT</a:t>
            </a:r>
            <a:r>
              <a:rPr lang="en-US" altLang="ko-KR" sz="1400" kern="0" dirty="0">
                <a:solidFill>
                  <a:srgbClr val="000000"/>
                </a:solidFill>
                <a:latin typeface="맑은 고딕"/>
              </a:rPr>
              <a:t>:</a:t>
            </a:r>
            <a:r>
              <a:rPr lang="en-US" altLang="ko-KR" sz="1400" kern="0" dirty="0">
                <a:solidFill>
                  <a:srgbClr val="000000"/>
                </a:solidFill>
              </a:rPr>
              <a:t>	</a:t>
            </a:r>
            <a:r>
              <a:rPr lang="en-US" altLang="ko-KR" sz="1400" kern="0" spc="0" dirty="0" err="1" smtClean="0">
                <a:solidFill>
                  <a:srgbClr val="0000C0"/>
                </a:solidFill>
                <a:effectLst/>
                <a:latin typeface="맑은 고딕"/>
              </a:rPr>
              <a:t>img_x</a:t>
            </a:r>
            <a:r>
              <a:rPr lang="en-US" altLang="ko-KR" sz="1400" kern="0" dirty="0">
                <a:solidFill>
                  <a:srgbClr val="000000"/>
                </a:solidFill>
                <a:latin typeface="맑은 고딕"/>
              </a:rPr>
              <a:t> += 10;</a:t>
            </a:r>
            <a:r>
              <a:rPr lang="en-US" altLang="ko-KR" sz="1400" kern="0" dirty="0">
                <a:solidFill>
                  <a:srgbClr val="000000"/>
                </a:solidFill>
              </a:rPr>
              <a:t>	</a:t>
            </a:r>
            <a:r>
              <a:rPr lang="en-US" altLang="ko-KR" sz="1400" b="1" kern="0" spc="0" dirty="0" smtClean="0">
                <a:solidFill>
                  <a:srgbClr val="7F0055"/>
                </a:solidFill>
                <a:effectLst/>
                <a:latin typeface="맑은 고딕"/>
              </a:rPr>
              <a:t>break;</a:t>
            </a:r>
            <a:endParaRPr lang="en-US" altLang="ko-KR" sz="1400" kern="0" dirty="0">
              <a:solidFill>
                <a:srgbClr val="000000"/>
              </a:solidFill>
            </a:endParaRPr>
          </a:p>
          <a:p>
            <a:pPr marL="0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kern="0" dirty="0">
                <a:solidFill>
                  <a:srgbClr val="000000"/>
                </a:solidFill>
              </a:rPr>
              <a:t>			</a:t>
            </a:r>
            <a:r>
              <a:rPr lang="en-US" altLang="ko-KR" sz="1400" kern="0" dirty="0">
                <a:solidFill>
                  <a:srgbClr val="000000"/>
                </a:solidFill>
                <a:latin typeface="맑은 고딕"/>
              </a:rPr>
              <a:t>}</a:t>
            </a:r>
            <a:endParaRPr lang="en-US" altLang="ko-KR" sz="1400" kern="0" dirty="0">
              <a:solidFill>
                <a:srgbClr val="000000"/>
              </a:solidFill>
            </a:endParaRPr>
          </a:p>
          <a:p>
            <a:pPr marL="0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kern="0" dirty="0">
                <a:solidFill>
                  <a:srgbClr val="000000"/>
                </a:solidFill>
              </a:rPr>
              <a:t>			</a:t>
            </a:r>
            <a:r>
              <a:rPr lang="en-US" altLang="ko-KR" sz="1400" kern="0" dirty="0">
                <a:solidFill>
                  <a:srgbClr val="000000"/>
                </a:solidFill>
                <a:latin typeface="맑은 고딕"/>
              </a:rPr>
              <a:t>repaint();</a:t>
            </a:r>
            <a:endParaRPr lang="en-US" altLang="ko-KR" sz="1400" kern="0" dirty="0">
              <a:solidFill>
                <a:srgbClr val="000000"/>
              </a:solidFill>
            </a:endParaRPr>
          </a:p>
          <a:p>
            <a:pPr marL="0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kern="0" dirty="0">
                <a:solidFill>
                  <a:srgbClr val="000000"/>
                </a:solidFill>
              </a:rPr>
              <a:t>		</a:t>
            </a:r>
            <a:r>
              <a:rPr lang="en-US" altLang="ko-KR" sz="1400" kern="0" dirty="0" smtClean="0">
                <a:solidFill>
                  <a:srgbClr val="000000"/>
                </a:solidFill>
                <a:latin typeface="맑은 고딕"/>
              </a:rPr>
              <a:t>}</a:t>
            </a:r>
            <a:endParaRPr lang="en-US" altLang="ko-KR" sz="1400" kern="0" dirty="0">
              <a:solidFill>
                <a:srgbClr val="000000"/>
              </a:solidFill>
            </a:endParaRPr>
          </a:p>
        </p:txBody>
      </p:sp>
      <p:sp>
        <p:nvSpPr>
          <p:cNvPr id="4" name="모서리가 둥근 직사각형 3"/>
          <p:cNvSpPr/>
          <p:nvPr/>
        </p:nvSpPr>
        <p:spPr bwMode="auto">
          <a:xfrm>
            <a:off x="1547282" y="3632199"/>
            <a:ext cx="7212543" cy="2455333"/>
          </a:xfrm>
          <a:prstGeom prst="roundRect">
            <a:avLst/>
          </a:prstGeom>
          <a:solidFill>
            <a:srgbClr val="00B050">
              <a:alpha val="1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93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자동차 게임 예</a:t>
            </a:r>
            <a:r>
              <a:rPr lang="ko-KR" altLang="en-US" dirty="0"/>
              <a:t>제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685800" y="1333500"/>
            <a:ext cx="8074025" cy="494347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kern="0" dirty="0">
                <a:solidFill>
                  <a:srgbClr val="000000"/>
                </a:solidFill>
                <a:latin typeface="+mj-lt"/>
              </a:rPr>
              <a:t>			</a:t>
            </a:r>
            <a:r>
              <a:rPr lang="en-US" altLang="ko-KR" sz="1400" b="1" kern="0" spc="0" dirty="0" smtClean="0">
                <a:solidFill>
                  <a:srgbClr val="7F0055"/>
                </a:solidFill>
                <a:effectLst/>
                <a:latin typeface="+mj-lt"/>
              </a:rPr>
              <a:t>public</a:t>
            </a:r>
            <a:r>
              <a:rPr lang="en-US" altLang="ko-KR" sz="1400" kern="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ko-KR" sz="1400" b="1" kern="0" spc="0" dirty="0" smtClean="0">
                <a:solidFill>
                  <a:srgbClr val="7F0055"/>
                </a:solidFill>
                <a:effectLst/>
                <a:latin typeface="+mj-lt"/>
              </a:rPr>
              <a:t>void</a:t>
            </a:r>
            <a:r>
              <a:rPr lang="en-US" altLang="ko-KR" sz="1400" kern="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ko-KR" sz="1400" kern="0" dirty="0" err="1">
                <a:solidFill>
                  <a:srgbClr val="000000"/>
                </a:solidFill>
                <a:latin typeface="+mj-lt"/>
              </a:rPr>
              <a:t>keyReleased</a:t>
            </a:r>
            <a:r>
              <a:rPr lang="en-US" altLang="ko-KR" sz="1400" kern="0" dirty="0">
                <a:solidFill>
                  <a:srgbClr val="000000"/>
                </a:solidFill>
                <a:latin typeface="+mj-lt"/>
              </a:rPr>
              <a:t>(</a:t>
            </a:r>
            <a:r>
              <a:rPr lang="en-US" altLang="ko-KR" sz="1400" kern="0" dirty="0" err="1">
                <a:solidFill>
                  <a:srgbClr val="000000"/>
                </a:solidFill>
                <a:latin typeface="+mj-lt"/>
              </a:rPr>
              <a:t>KeyEvent</a:t>
            </a:r>
            <a:r>
              <a:rPr lang="en-US" altLang="ko-KR" sz="1400" kern="0" dirty="0">
                <a:solidFill>
                  <a:srgbClr val="000000"/>
                </a:solidFill>
                <a:latin typeface="+mj-lt"/>
              </a:rPr>
              <a:t> arg0) {		}</a:t>
            </a:r>
          </a:p>
          <a:p>
            <a:pPr marL="0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kern="0" dirty="0">
                <a:solidFill>
                  <a:srgbClr val="000000"/>
                </a:solidFill>
                <a:latin typeface="+mj-lt"/>
              </a:rPr>
              <a:t>			</a:t>
            </a:r>
            <a:r>
              <a:rPr lang="en-US" altLang="ko-KR" sz="1400" b="1" kern="0" spc="0" dirty="0" smtClean="0">
                <a:solidFill>
                  <a:srgbClr val="7F0055"/>
                </a:solidFill>
                <a:effectLst/>
                <a:latin typeface="+mj-lt"/>
              </a:rPr>
              <a:t>public</a:t>
            </a:r>
            <a:r>
              <a:rPr lang="en-US" altLang="ko-KR" sz="1400" kern="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ko-KR" sz="1400" b="1" kern="0" spc="0" dirty="0" smtClean="0">
                <a:solidFill>
                  <a:srgbClr val="7F0055"/>
                </a:solidFill>
                <a:effectLst/>
                <a:latin typeface="+mj-lt"/>
              </a:rPr>
              <a:t>void</a:t>
            </a:r>
            <a:r>
              <a:rPr lang="en-US" altLang="ko-KR" sz="1400" kern="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ko-KR" sz="1400" kern="0" dirty="0" err="1">
                <a:solidFill>
                  <a:srgbClr val="000000"/>
                </a:solidFill>
                <a:latin typeface="+mj-lt"/>
              </a:rPr>
              <a:t>keyTyped</a:t>
            </a:r>
            <a:r>
              <a:rPr lang="en-US" altLang="ko-KR" sz="1400" kern="0" dirty="0">
                <a:solidFill>
                  <a:srgbClr val="000000"/>
                </a:solidFill>
                <a:latin typeface="+mj-lt"/>
              </a:rPr>
              <a:t>(</a:t>
            </a:r>
            <a:r>
              <a:rPr lang="en-US" altLang="ko-KR" sz="1400" kern="0" dirty="0" err="1">
                <a:solidFill>
                  <a:srgbClr val="000000"/>
                </a:solidFill>
                <a:latin typeface="+mj-lt"/>
              </a:rPr>
              <a:t>KeyEvent</a:t>
            </a:r>
            <a:r>
              <a:rPr lang="en-US" altLang="ko-KR" sz="1400" kern="0" dirty="0">
                <a:solidFill>
                  <a:srgbClr val="000000"/>
                </a:solidFill>
                <a:latin typeface="+mj-lt"/>
              </a:rPr>
              <a:t> arg0) {		}</a:t>
            </a:r>
          </a:p>
          <a:p>
            <a:pPr marL="0" indent="0">
              <a:buNone/>
            </a:pPr>
            <a:r>
              <a:rPr lang="en-US" altLang="ko-KR" sz="1400" spc="0" dirty="0" smtClean="0">
                <a:effectLst/>
                <a:latin typeface="+mj-lt"/>
              </a:rPr>
              <a:t>		});</a:t>
            </a:r>
          </a:p>
          <a:p>
            <a:pPr marL="0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b="1" kern="0" spc="0" dirty="0" smtClean="0">
                <a:solidFill>
                  <a:srgbClr val="7F0055"/>
                </a:solidFill>
                <a:effectLst/>
                <a:latin typeface="+mj-lt"/>
              </a:rPr>
              <a:t>		</a:t>
            </a:r>
            <a:r>
              <a:rPr lang="en-US" altLang="ko-KR" sz="1400" b="1" kern="0" spc="0" dirty="0" err="1" smtClean="0">
                <a:solidFill>
                  <a:srgbClr val="7F0055"/>
                </a:solidFill>
                <a:effectLst/>
                <a:latin typeface="+mj-lt"/>
              </a:rPr>
              <a:t>this</a:t>
            </a:r>
            <a:r>
              <a:rPr lang="en-US" altLang="ko-KR" sz="1400" kern="0" dirty="0" err="1" smtClean="0">
                <a:solidFill>
                  <a:srgbClr val="000000"/>
                </a:solidFill>
                <a:latin typeface="+mj-lt"/>
              </a:rPr>
              <a:t>.requestFocus</a:t>
            </a:r>
            <a:r>
              <a:rPr lang="en-US" altLang="ko-KR" sz="1400" kern="0" dirty="0">
                <a:solidFill>
                  <a:srgbClr val="000000"/>
                </a:solidFill>
                <a:latin typeface="+mj-lt"/>
              </a:rPr>
              <a:t>();</a:t>
            </a:r>
          </a:p>
          <a:p>
            <a:pPr marL="0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kern="0" dirty="0">
                <a:solidFill>
                  <a:srgbClr val="000000"/>
                </a:solidFill>
                <a:latin typeface="+mj-lt"/>
              </a:rPr>
              <a:t>		</a:t>
            </a:r>
            <a:r>
              <a:rPr lang="en-US" altLang="ko-KR" sz="1400" kern="0" dirty="0" err="1">
                <a:solidFill>
                  <a:srgbClr val="000000"/>
                </a:solidFill>
                <a:latin typeface="+mj-lt"/>
              </a:rPr>
              <a:t>setFocusable</a:t>
            </a:r>
            <a:r>
              <a:rPr lang="en-US" altLang="ko-KR" sz="1400" kern="0" dirty="0">
                <a:solidFill>
                  <a:srgbClr val="000000"/>
                </a:solidFill>
                <a:latin typeface="+mj-lt"/>
              </a:rPr>
              <a:t>(</a:t>
            </a:r>
            <a:r>
              <a:rPr lang="en-US" altLang="ko-KR" sz="1400" b="1" kern="0" spc="0" dirty="0" smtClean="0">
                <a:solidFill>
                  <a:srgbClr val="7F0055"/>
                </a:solidFill>
                <a:effectLst/>
                <a:latin typeface="+mj-lt"/>
              </a:rPr>
              <a:t>true</a:t>
            </a:r>
            <a:r>
              <a:rPr lang="en-US" altLang="ko-KR" sz="1400" kern="0" dirty="0">
                <a:solidFill>
                  <a:srgbClr val="000000"/>
                </a:solidFill>
                <a:latin typeface="+mj-lt"/>
              </a:rPr>
              <a:t>);</a:t>
            </a:r>
          </a:p>
          <a:p>
            <a:pPr marL="0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kern="0" dirty="0">
                <a:solidFill>
                  <a:srgbClr val="000000"/>
                </a:solidFill>
                <a:latin typeface="+mj-lt"/>
              </a:rPr>
              <a:t>	}</a:t>
            </a:r>
          </a:p>
          <a:p>
            <a:pPr marL="0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kern="0" dirty="0">
                <a:solidFill>
                  <a:srgbClr val="000000"/>
                </a:solidFill>
                <a:latin typeface="+mj-lt"/>
              </a:rPr>
              <a:t>	</a:t>
            </a:r>
            <a:r>
              <a:rPr lang="en-US" altLang="ko-KR" sz="1400" b="1" kern="0" spc="0" dirty="0" smtClean="0">
                <a:solidFill>
                  <a:srgbClr val="7F0055"/>
                </a:solidFill>
                <a:effectLst/>
                <a:latin typeface="+mj-lt"/>
              </a:rPr>
              <a:t>public</a:t>
            </a:r>
            <a:r>
              <a:rPr lang="en-US" altLang="ko-KR" sz="1400" kern="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ko-KR" sz="1400" b="1" kern="0" spc="0" dirty="0" smtClean="0">
                <a:solidFill>
                  <a:srgbClr val="7F0055"/>
                </a:solidFill>
                <a:effectLst/>
                <a:latin typeface="+mj-lt"/>
              </a:rPr>
              <a:t>void</a:t>
            </a:r>
            <a:r>
              <a:rPr lang="en-US" altLang="ko-KR" sz="1400" kern="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ko-KR" sz="1400" kern="0" dirty="0" err="1">
                <a:solidFill>
                  <a:srgbClr val="000000"/>
                </a:solidFill>
                <a:latin typeface="+mj-lt"/>
              </a:rPr>
              <a:t>paintComponent</a:t>
            </a:r>
            <a:r>
              <a:rPr lang="en-US" altLang="ko-KR" sz="1400" kern="0" dirty="0">
                <a:solidFill>
                  <a:srgbClr val="000000"/>
                </a:solidFill>
                <a:latin typeface="+mj-lt"/>
              </a:rPr>
              <a:t>(Graphics g) {</a:t>
            </a:r>
          </a:p>
          <a:p>
            <a:pPr marL="0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kern="0" dirty="0">
                <a:solidFill>
                  <a:srgbClr val="000000"/>
                </a:solidFill>
                <a:latin typeface="+mj-lt"/>
              </a:rPr>
              <a:t>		</a:t>
            </a:r>
            <a:r>
              <a:rPr lang="en-US" altLang="ko-KR" sz="1400" b="1" kern="0" spc="0" dirty="0" err="1" smtClean="0">
                <a:solidFill>
                  <a:srgbClr val="7F0055"/>
                </a:solidFill>
                <a:effectLst/>
                <a:latin typeface="+mj-lt"/>
              </a:rPr>
              <a:t>super</a:t>
            </a:r>
            <a:r>
              <a:rPr lang="en-US" altLang="ko-KR" sz="1400" kern="0" dirty="0" err="1">
                <a:solidFill>
                  <a:srgbClr val="000000"/>
                </a:solidFill>
                <a:latin typeface="+mj-lt"/>
              </a:rPr>
              <a:t>.paintComponent</a:t>
            </a:r>
            <a:r>
              <a:rPr lang="en-US" altLang="ko-KR" sz="1400" kern="0" dirty="0">
                <a:solidFill>
                  <a:srgbClr val="000000"/>
                </a:solidFill>
                <a:latin typeface="+mj-lt"/>
              </a:rPr>
              <a:t>(g);</a:t>
            </a:r>
          </a:p>
          <a:p>
            <a:pPr marL="0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kern="0" dirty="0">
                <a:solidFill>
                  <a:srgbClr val="000000"/>
                </a:solidFill>
                <a:latin typeface="+mj-lt"/>
              </a:rPr>
              <a:t>		</a:t>
            </a:r>
            <a:r>
              <a:rPr lang="en-US" altLang="ko-KR" sz="1400" kern="0" dirty="0" err="1">
                <a:solidFill>
                  <a:srgbClr val="000000"/>
                </a:solidFill>
                <a:latin typeface="+mj-lt"/>
              </a:rPr>
              <a:t>g.drawImage</a:t>
            </a:r>
            <a:r>
              <a:rPr lang="en-US" altLang="ko-KR" sz="1400" kern="0" dirty="0">
                <a:solidFill>
                  <a:srgbClr val="000000"/>
                </a:solidFill>
                <a:latin typeface="+mj-lt"/>
              </a:rPr>
              <a:t>(</a:t>
            </a:r>
            <a:r>
              <a:rPr lang="en-US" altLang="ko-KR" sz="1400" kern="0" spc="0" dirty="0" err="1" smtClean="0">
                <a:solidFill>
                  <a:srgbClr val="0000C0"/>
                </a:solidFill>
                <a:effectLst/>
                <a:latin typeface="+mj-lt"/>
              </a:rPr>
              <a:t>img</a:t>
            </a:r>
            <a:r>
              <a:rPr lang="en-US" altLang="ko-KR" sz="1400" kern="0" dirty="0">
                <a:solidFill>
                  <a:srgbClr val="000000"/>
                </a:solidFill>
                <a:latin typeface="+mj-lt"/>
              </a:rPr>
              <a:t>, </a:t>
            </a:r>
            <a:r>
              <a:rPr lang="en-US" altLang="ko-KR" sz="1400" kern="0" spc="0" dirty="0" err="1" smtClean="0">
                <a:solidFill>
                  <a:srgbClr val="0000C0"/>
                </a:solidFill>
                <a:effectLst/>
                <a:latin typeface="+mj-lt"/>
              </a:rPr>
              <a:t>img_x</a:t>
            </a:r>
            <a:r>
              <a:rPr lang="en-US" altLang="ko-KR" sz="1400" kern="0" dirty="0">
                <a:solidFill>
                  <a:srgbClr val="000000"/>
                </a:solidFill>
                <a:latin typeface="+mj-lt"/>
              </a:rPr>
              <a:t>, </a:t>
            </a:r>
            <a:r>
              <a:rPr lang="en-US" altLang="ko-KR" sz="1400" kern="0" spc="0" dirty="0" err="1" smtClean="0">
                <a:solidFill>
                  <a:srgbClr val="0000C0"/>
                </a:solidFill>
                <a:effectLst/>
                <a:latin typeface="+mj-lt"/>
              </a:rPr>
              <a:t>img_y</a:t>
            </a:r>
            <a:r>
              <a:rPr lang="en-US" altLang="ko-KR" sz="1400" kern="0" dirty="0">
                <a:solidFill>
                  <a:srgbClr val="000000"/>
                </a:solidFill>
                <a:latin typeface="+mj-lt"/>
              </a:rPr>
              <a:t>, </a:t>
            </a:r>
            <a:r>
              <a:rPr lang="en-US" altLang="ko-KR" sz="1400" b="1" kern="0" spc="0" dirty="0" smtClean="0">
                <a:solidFill>
                  <a:srgbClr val="7F0055"/>
                </a:solidFill>
                <a:effectLst/>
                <a:latin typeface="+mj-lt"/>
              </a:rPr>
              <a:t>null</a:t>
            </a:r>
            <a:r>
              <a:rPr lang="en-US" altLang="ko-KR" sz="1400" kern="0" dirty="0">
                <a:solidFill>
                  <a:srgbClr val="000000"/>
                </a:solidFill>
                <a:latin typeface="+mj-lt"/>
              </a:rPr>
              <a:t>);</a:t>
            </a:r>
          </a:p>
          <a:p>
            <a:pPr marL="0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 smtClean="0">
                <a:effectLst/>
                <a:latin typeface="+mj-lt"/>
              </a:rPr>
              <a:t>	</a:t>
            </a:r>
            <a:r>
              <a:rPr lang="en-US" altLang="ko-KR" sz="1400" spc="0" dirty="0" smtClean="0">
                <a:effectLst/>
                <a:latin typeface="+mj-lt"/>
              </a:rPr>
              <a:t>}</a:t>
            </a:r>
          </a:p>
          <a:p>
            <a:pPr marL="0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kern="0" dirty="0" smtClean="0">
                <a:solidFill>
                  <a:srgbClr val="000000"/>
                </a:solidFill>
                <a:latin typeface="+mj-lt"/>
              </a:rPr>
              <a:t>}</a:t>
            </a:r>
            <a:endParaRPr lang="ko-KR" altLang="en-US" sz="1400" kern="0" dirty="0">
              <a:solidFill>
                <a:srgbClr val="000000"/>
              </a:solidFill>
              <a:latin typeface="+mj-lt"/>
            </a:endParaRPr>
          </a:p>
          <a:p>
            <a:pPr marL="0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b="1" kern="0" spc="0" dirty="0" smtClean="0">
                <a:solidFill>
                  <a:srgbClr val="7F0055"/>
                </a:solidFill>
                <a:effectLst/>
                <a:latin typeface="+mj-lt"/>
              </a:rPr>
              <a:t>public</a:t>
            </a:r>
            <a:r>
              <a:rPr lang="en-US" altLang="ko-KR" sz="1400" kern="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ko-KR" sz="1400" b="1" kern="0" spc="0" dirty="0" smtClean="0">
                <a:solidFill>
                  <a:srgbClr val="7F0055"/>
                </a:solidFill>
                <a:effectLst/>
                <a:latin typeface="+mj-lt"/>
              </a:rPr>
              <a:t>class</a:t>
            </a:r>
            <a:r>
              <a:rPr lang="en-US" altLang="ko-KR" sz="1400" kern="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ko-KR" sz="1400" u="sng" kern="0" dirty="0" err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j-lt"/>
              </a:rPr>
              <a:t>CarGameTest</a:t>
            </a:r>
            <a:r>
              <a:rPr lang="en-US" altLang="ko-KR" sz="1400" kern="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ko-KR" sz="1400" b="1" kern="0" spc="0" dirty="0" smtClean="0">
                <a:solidFill>
                  <a:srgbClr val="7F0055"/>
                </a:solidFill>
                <a:effectLst/>
                <a:latin typeface="+mj-lt"/>
              </a:rPr>
              <a:t>extends</a:t>
            </a:r>
            <a:r>
              <a:rPr lang="en-US" altLang="ko-KR" sz="1400" kern="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ko-KR" sz="1400" kern="0" dirty="0" err="1">
                <a:solidFill>
                  <a:srgbClr val="000000"/>
                </a:solidFill>
                <a:latin typeface="+mj-lt"/>
              </a:rPr>
              <a:t>JFrame</a:t>
            </a:r>
            <a:r>
              <a:rPr lang="en-US" altLang="ko-KR" sz="1400" kern="0" dirty="0">
                <a:solidFill>
                  <a:srgbClr val="000000"/>
                </a:solidFill>
                <a:latin typeface="+mj-lt"/>
              </a:rPr>
              <a:t> {</a:t>
            </a:r>
          </a:p>
          <a:p>
            <a:pPr marL="0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kern="0" dirty="0">
                <a:solidFill>
                  <a:srgbClr val="000000"/>
                </a:solidFill>
                <a:latin typeface="+mj-lt"/>
              </a:rPr>
              <a:t>	</a:t>
            </a:r>
            <a:r>
              <a:rPr lang="en-US" altLang="ko-KR" sz="1400" b="1" kern="0" spc="0" dirty="0" smtClean="0">
                <a:solidFill>
                  <a:srgbClr val="7F0055"/>
                </a:solidFill>
                <a:effectLst/>
                <a:latin typeface="+mj-lt"/>
              </a:rPr>
              <a:t>public</a:t>
            </a:r>
            <a:r>
              <a:rPr lang="en-US" altLang="ko-KR" sz="1400" kern="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ko-KR" sz="1400" kern="0" dirty="0" err="1">
                <a:solidFill>
                  <a:srgbClr val="000000"/>
                </a:solidFill>
                <a:latin typeface="+mj-lt"/>
              </a:rPr>
              <a:t>CarGameTest</a:t>
            </a:r>
            <a:r>
              <a:rPr lang="en-US" altLang="ko-KR" sz="1400" kern="0" dirty="0">
                <a:solidFill>
                  <a:srgbClr val="000000"/>
                </a:solidFill>
                <a:latin typeface="+mj-lt"/>
              </a:rPr>
              <a:t>() {</a:t>
            </a:r>
          </a:p>
          <a:p>
            <a:pPr marL="0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kern="0" dirty="0">
                <a:solidFill>
                  <a:srgbClr val="000000"/>
                </a:solidFill>
                <a:latin typeface="+mj-lt"/>
              </a:rPr>
              <a:t>		</a:t>
            </a:r>
            <a:r>
              <a:rPr lang="en-US" altLang="ko-KR" sz="1400" kern="0" dirty="0" err="1">
                <a:solidFill>
                  <a:srgbClr val="000000"/>
                </a:solidFill>
                <a:latin typeface="+mj-lt"/>
              </a:rPr>
              <a:t>setSize</a:t>
            </a:r>
            <a:r>
              <a:rPr lang="en-US" altLang="ko-KR" sz="1400" kern="0" dirty="0">
                <a:solidFill>
                  <a:srgbClr val="000000"/>
                </a:solidFill>
                <a:latin typeface="+mj-lt"/>
              </a:rPr>
              <a:t>(300, 300);</a:t>
            </a:r>
          </a:p>
          <a:p>
            <a:pPr marL="0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kern="0" dirty="0">
                <a:solidFill>
                  <a:srgbClr val="000000"/>
                </a:solidFill>
                <a:latin typeface="+mj-lt"/>
              </a:rPr>
              <a:t>		</a:t>
            </a:r>
            <a:r>
              <a:rPr lang="en-US" altLang="ko-KR" sz="1400" kern="0" dirty="0" err="1">
                <a:solidFill>
                  <a:srgbClr val="000000"/>
                </a:solidFill>
                <a:latin typeface="+mj-lt"/>
              </a:rPr>
              <a:t>setDefaultCloseOperation</a:t>
            </a:r>
            <a:r>
              <a:rPr lang="en-US" altLang="ko-KR" sz="1400" kern="0" dirty="0">
                <a:solidFill>
                  <a:srgbClr val="000000"/>
                </a:solidFill>
                <a:latin typeface="+mj-lt"/>
              </a:rPr>
              <a:t>(</a:t>
            </a:r>
            <a:r>
              <a:rPr lang="en-US" altLang="ko-KR" sz="1400" kern="0" dirty="0" err="1">
                <a:solidFill>
                  <a:srgbClr val="000000"/>
                </a:solidFill>
                <a:latin typeface="+mj-lt"/>
              </a:rPr>
              <a:t>JFrame.</a:t>
            </a:r>
            <a:r>
              <a:rPr lang="en-US" altLang="ko-KR" sz="1400" i="1" kern="0" spc="0" dirty="0" err="1" smtClean="0">
                <a:solidFill>
                  <a:srgbClr val="0000C0"/>
                </a:solidFill>
                <a:effectLst/>
                <a:latin typeface="+mj-lt"/>
              </a:rPr>
              <a:t>EXIT_ON_CLOSE</a:t>
            </a:r>
            <a:r>
              <a:rPr lang="en-US" altLang="ko-KR" sz="1400" kern="0" dirty="0">
                <a:solidFill>
                  <a:srgbClr val="000000"/>
                </a:solidFill>
                <a:latin typeface="+mj-lt"/>
              </a:rPr>
              <a:t>);</a:t>
            </a:r>
          </a:p>
          <a:p>
            <a:pPr marL="0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kern="0" dirty="0">
                <a:solidFill>
                  <a:srgbClr val="000000"/>
                </a:solidFill>
                <a:latin typeface="+mj-lt"/>
              </a:rPr>
              <a:t>		add(</a:t>
            </a:r>
            <a:r>
              <a:rPr lang="en-US" altLang="ko-KR" sz="1400" b="1" kern="0" spc="0" dirty="0" smtClean="0">
                <a:solidFill>
                  <a:srgbClr val="7F0055"/>
                </a:solidFill>
                <a:effectLst/>
                <a:latin typeface="+mj-lt"/>
              </a:rPr>
              <a:t>new</a:t>
            </a:r>
            <a:r>
              <a:rPr lang="en-US" altLang="ko-KR" sz="1400" kern="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ko-KR" sz="1400" kern="0" dirty="0" err="1">
                <a:solidFill>
                  <a:srgbClr val="000000"/>
                </a:solidFill>
                <a:latin typeface="+mj-lt"/>
              </a:rPr>
              <a:t>MyPanel</a:t>
            </a:r>
            <a:r>
              <a:rPr lang="en-US" altLang="ko-KR" sz="1400" kern="0" dirty="0">
                <a:solidFill>
                  <a:srgbClr val="000000"/>
                </a:solidFill>
                <a:latin typeface="+mj-lt"/>
              </a:rPr>
              <a:t>());</a:t>
            </a:r>
          </a:p>
          <a:p>
            <a:pPr marL="0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kern="0" dirty="0">
                <a:solidFill>
                  <a:srgbClr val="000000"/>
                </a:solidFill>
                <a:latin typeface="+mj-lt"/>
              </a:rPr>
              <a:t>		</a:t>
            </a:r>
            <a:r>
              <a:rPr lang="en-US" altLang="ko-KR" sz="1400" kern="0" dirty="0" err="1">
                <a:solidFill>
                  <a:srgbClr val="000000"/>
                </a:solidFill>
                <a:latin typeface="+mj-lt"/>
              </a:rPr>
              <a:t>setVisible</a:t>
            </a:r>
            <a:r>
              <a:rPr lang="en-US" altLang="ko-KR" sz="1400" kern="0" dirty="0">
                <a:solidFill>
                  <a:srgbClr val="000000"/>
                </a:solidFill>
                <a:latin typeface="+mj-lt"/>
              </a:rPr>
              <a:t>(</a:t>
            </a:r>
            <a:r>
              <a:rPr lang="en-US" altLang="ko-KR" sz="1400" b="1" kern="0" spc="0" dirty="0" smtClean="0">
                <a:solidFill>
                  <a:srgbClr val="7F0055"/>
                </a:solidFill>
                <a:effectLst/>
                <a:latin typeface="+mj-lt"/>
              </a:rPr>
              <a:t>true</a:t>
            </a:r>
            <a:r>
              <a:rPr lang="en-US" altLang="ko-KR" sz="1400" kern="0" dirty="0">
                <a:solidFill>
                  <a:srgbClr val="000000"/>
                </a:solidFill>
                <a:latin typeface="+mj-lt"/>
              </a:rPr>
              <a:t>);</a:t>
            </a:r>
          </a:p>
          <a:p>
            <a:pPr marL="0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kern="0" dirty="0">
                <a:solidFill>
                  <a:srgbClr val="000000"/>
                </a:solidFill>
                <a:latin typeface="+mj-lt"/>
              </a:rPr>
              <a:t>	}</a:t>
            </a:r>
          </a:p>
          <a:p>
            <a:pPr marL="0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kern="0" dirty="0">
                <a:solidFill>
                  <a:srgbClr val="000000"/>
                </a:solidFill>
                <a:latin typeface="+mj-lt"/>
              </a:rPr>
              <a:t>	</a:t>
            </a:r>
            <a:r>
              <a:rPr lang="en-US" altLang="ko-KR" sz="1400" b="1" kern="0" spc="0" dirty="0" smtClean="0">
                <a:solidFill>
                  <a:srgbClr val="7F0055"/>
                </a:solidFill>
                <a:effectLst/>
                <a:latin typeface="+mj-lt"/>
              </a:rPr>
              <a:t>public</a:t>
            </a:r>
            <a:r>
              <a:rPr lang="en-US" altLang="ko-KR" sz="1400" kern="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ko-KR" sz="1400" b="1" kern="0" spc="0" dirty="0" smtClean="0">
                <a:solidFill>
                  <a:srgbClr val="7F0055"/>
                </a:solidFill>
                <a:effectLst/>
                <a:latin typeface="+mj-lt"/>
              </a:rPr>
              <a:t>static</a:t>
            </a:r>
            <a:r>
              <a:rPr lang="en-US" altLang="ko-KR" sz="1400" kern="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ko-KR" sz="1400" b="1" kern="0" spc="0" dirty="0" smtClean="0">
                <a:solidFill>
                  <a:srgbClr val="7F0055"/>
                </a:solidFill>
                <a:effectLst/>
                <a:latin typeface="+mj-lt"/>
              </a:rPr>
              <a:t>void</a:t>
            </a:r>
            <a:r>
              <a:rPr lang="en-US" altLang="ko-KR" sz="1400" kern="0" dirty="0">
                <a:solidFill>
                  <a:srgbClr val="000000"/>
                </a:solidFill>
                <a:latin typeface="+mj-lt"/>
              </a:rPr>
              <a:t> main(String[] </a:t>
            </a:r>
            <a:r>
              <a:rPr lang="en-US" altLang="ko-KR" sz="1400" kern="0" dirty="0" err="1">
                <a:solidFill>
                  <a:srgbClr val="000000"/>
                </a:solidFill>
                <a:latin typeface="+mj-lt"/>
              </a:rPr>
              <a:t>args</a:t>
            </a:r>
            <a:r>
              <a:rPr lang="en-US" altLang="ko-KR" sz="1400" kern="0" dirty="0">
                <a:solidFill>
                  <a:srgbClr val="000000"/>
                </a:solidFill>
                <a:latin typeface="+mj-lt"/>
              </a:rPr>
              <a:t>) {</a:t>
            </a:r>
          </a:p>
          <a:p>
            <a:pPr marL="0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kern="0" dirty="0">
                <a:solidFill>
                  <a:srgbClr val="000000"/>
                </a:solidFill>
                <a:latin typeface="+mj-lt"/>
              </a:rPr>
              <a:t>		</a:t>
            </a:r>
            <a:r>
              <a:rPr lang="en-US" altLang="ko-KR" sz="1400" kern="0" dirty="0" err="1">
                <a:solidFill>
                  <a:srgbClr val="000000"/>
                </a:solidFill>
                <a:latin typeface="+mj-lt"/>
              </a:rPr>
              <a:t>CarGameTest</a:t>
            </a:r>
            <a:r>
              <a:rPr lang="en-US" altLang="ko-KR" sz="1400" kern="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ko-KR" sz="1400" u="sng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j-lt"/>
              </a:rPr>
              <a:t>s</a:t>
            </a:r>
            <a:r>
              <a:rPr lang="en-US" altLang="ko-KR" sz="1400" kern="0" dirty="0">
                <a:solidFill>
                  <a:srgbClr val="000000"/>
                </a:solidFill>
                <a:latin typeface="+mj-lt"/>
              </a:rPr>
              <a:t> = </a:t>
            </a:r>
            <a:r>
              <a:rPr lang="en-US" altLang="ko-KR" sz="1400" b="1" kern="0" spc="0" dirty="0" smtClean="0">
                <a:solidFill>
                  <a:srgbClr val="7F0055"/>
                </a:solidFill>
                <a:effectLst/>
                <a:latin typeface="+mj-lt"/>
              </a:rPr>
              <a:t>new</a:t>
            </a:r>
            <a:r>
              <a:rPr lang="en-US" altLang="ko-KR" sz="1400" kern="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ko-KR" sz="1400" kern="0" dirty="0" err="1">
                <a:solidFill>
                  <a:srgbClr val="000000"/>
                </a:solidFill>
                <a:latin typeface="+mj-lt"/>
              </a:rPr>
              <a:t>CarGameTest</a:t>
            </a:r>
            <a:r>
              <a:rPr lang="en-US" altLang="ko-KR" sz="1400" kern="0" dirty="0">
                <a:solidFill>
                  <a:srgbClr val="000000"/>
                </a:solidFill>
                <a:latin typeface="+mj-lt"/>
              </a:rPr>
              <a:t>();</a:t>
            </a:r>
          </a:p>
          <a:p>
            <a:pPr marL="0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kern="0" dirty="0">
                <a:solidFill>
                  <a:srgbClr val="000000"/>
                </a:solidFill>
                <a:latin typeface="+mj-lt"/>
              </a:rPr>
              <a:t>	}</a:t>
            </a:r>
          </a:p>
          <a:p>
            <a:pPr marL="0" indent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altLang="ko-KR" sz="1400" kern="0" dirty="0">
                <a:solidFill>
                  <a:srgbClr val="000000"/>
                </a:solidFill>
                <a:latin typeface="+mj-lt"/>
              </a:rPr>
              <a:t>}</a:t>
            </a:r>
          </a:p>
          <a:p>
            <a:pPr marL="0" indent="0">
              <a:buNone/>
            </a:pPr>
            <a:endParaRPr lang="en-US" altLang="ko-KR" sz="14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89611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Font typeface="Symbol"/>
              <a:buNone/>
              <a:defRPr lang="ko-KR" altLang="en-US"/>
            </a:pPr>
            <a:r>
              <a:rPr lang="en-US" altLang="ko-KR"/>
              <a:t>(1) </a:t>
            </a:r>
            <a:r>
              <a:rPr lang="ko-KR" altLang="en-US"/>
              <a:t>이벤트 리스너 클래스를 작성한다</a:t>
            </a:r>
            <a:r>
              <a:rPr lang="en-US" altLang="ko-KR"/>
              <a:t>. </a:t>
            </a:r>
            <a:endParaRPr lang="ko-KR" altLang="en-US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 lang="ko-KR" altLang="en-US"/>
            </a:pPr>
            <a:r>
              <a:rPr lang="ko-KR" altLang="en-US" sz="3600"/>
              <a:t>이벤트 처리 과정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818091" y="2148142"/>
            <a:ext cx="7507817" cy="202776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254000" inden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en-US" altLang="ko-KR" sz="1600" b="1" kern="0">
                <a:solidFill>
                  <a:srgbClr val="7F0055"/>
                </a:solidFill>
                <a:latin typeface="+mj-lt"/>
              </a:rPr>
              <a:t>class </a:t>
            </a:r>
            <a:r>
              <a:rPr lang="en-US" altLang="ko-KR" sz="1600" kern="0">
                <a:solidFill>
                  <a:srgbClr val="000000"/>
                </a:solidFill>
                <a:latin typeface="+mj-lt"/>
              </a:rPr>
              <a:t>MyListener </a:t>
            </a:r>
            <a:r>
              <a:rPr lang="en-US" altLang="ko-KR" sz="1600" b="1" kern="0">
                <a:solidFill>
                  <a:srgbClr val="7F0055"/>
                </a:solidFill>
                <a:latin typeface="+mj-lt"/>
              </a:rPr>
              <a:t>implements </a:t>
            </a:r>
            <a:r>
              <a:rPr lang="en-US" altLang="ko-KR" sz="1600" kern="0">
                <a:solidFill>
                  <a:srgbClr val="000000"/>
                </a:solidFill>
                <a:latin typeface="+mj-lt"/>
              </a:rPr>
              <a:t>ActionListener {</a:t>
            </a:r>
          </a:p>
          <a:p>
            <a:pPr marL="254000" inden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en-US" altLang="ko-KR" sz="1600" kern="0">
                <a:solidFill>
                  <a:srgbClr val="000000"/>
                </a:solidFill>
                <a:latin typeface="+mj-lt"/>
              </a:rPr>
              <a:t>		</a:t>
            </a:r>
            <a:r>
              <a:rPr lang="en-US" altLang="ko-KR" sz="1600" b="1" kern="0">
                <a:solidFill>
                  <a:srgbClr val="7F0055"/>
                </a:solidFill>
                <a:latin typeface="+mj-lt"/>
              </a:rPr>
              <a:t>public void</a:t>
            </a:r>
            <a:r>
              <a:rPr lang="en-US" altLang="ko-KR" sz="1600" kern="0">
                <a:solidFill>
                  <a:srgbClr val="000000"/>
                </a:solidFill>
                <a:latin typeface="+mj-lt"/>
              </a:rPr>
              <a:t> actionPerformed(ActionEvent e) {</a:t>
            </a:r>
          </a:p>
          <a:p>
            <a:pPr marL="254000" inden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en-US" sz="1600">
                <a:latin typeface="+mj-lt"/>
              </a:rPr>
              <a:t>		</a:t>
            </a:r>
            <a:r>
              <a:rPr lang="en-US" altLang="ko-KR" sz="1600">
                <a:latin typeface="+mj-lt"/>
              </a:rPr>
              <a:t>... </a:t>
            </a:r>
            <a:r>
              <a:rPr lang="en-US" altLang="ko-KR" sz="1600">
                <a:solidFill>
                  <a:srgbClr val="008000"/>
                </a:solidFill>
                <a:latin typeface="+mj-lt"/>
              </a:rPr>
              <a:t>// Action </a:t>
            </a:r>
            <a:r>
              <a:rPr lang="ko-KR" altLang="en-US" sz="1600">
                <a:solidFill>
                  <a:srgbClr val="008000"/>
                </a:solidFill>
                <a:latin typeface="+mj-lt"/>
              </a:rPr>
              <a:t>이벤트를 처리하는 코드가 여기에 들어간다</a:t>
            </a:r>
            <a:r>
              <a:rPr lang="en-US" altLang="ko-KR" sz="1600">
                <a:solidFill>
                  <a:srgbClr val="008000"/>
                </a:solidFill>
                <a:latin typeface="+mj-lt"/>
              </a:rPr>
              <a:t>.</a:t>
            </a:r>
            <a:r>
              <a:rPr lang="ko-KR" altLang="en-US" sz="1600" kern="0">
                <a:solidFill>
                  <a:srgbClr val="000000"/>
                </a:solidFill>
                <a:latin typeface="+mj-lt"/>
              </a:rPr>
              <a:t>	</a:t>
            </a:r>
          </a:p>
          <a:p>
            <a:pPr marL="254000" inden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en-US" altLang="ko-KR" sz="1600" kern="0">
                <a:solidFill>
                  <a:srgbClr val="000000"/>
                </a:solidFill>
                <a:latin typeface="+mj-lt"/>
              </a:rPr>
              <a:t>		}</a:t>
            </a:r>
          </a:p>
          <a:p>
            <a:pPr marL="254000" inden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en-US" altLang="ko-KR" sz="1600" kern="0">
                <a:solidFill>
                  <a:srgbClr val="000000"/>
                </a:solidFill>
                <a:latin typeface="+mj-lt"/>
              </a:rPr>
              <a:t>}</a:t>
            </a:r>
            <a:endParaRPr lang="ko-KR" altLang="en-US" sz="1600" kern="0">
              <a:solidFill>
                <a:srgbClr val="000000"/>
              </a:solidFill>
              <a:latin typeface="+mj-lt"/>
            </a:endParaRPr>
          </a:p>
        </p:txBody>
      </p:sp>
    </p:spTree>
  </p:cSld>
  <p:clrMapOvr>
    <a:masterClrMapping/>
  </p:clrMapOvr>
  <p:transition spd="slow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실행 결과</a:t>
            </a:r>
            <a:endParaRPr lang="ko-KR" altLang="en-US" dirty="0"/>
          </a:p>
        </p:txBody>
      </p:sp>
      <p:pic>
        <p:nvPicPr>
          <p:cNvPr id="69634" name="_x217621400" descr="EMB000017045e2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5467" y="1879600"/>
            <a:ext cx="2853266" cy="2853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633" name="_x215341688" descr="EMB000017045e2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9800" y="1879600"/>
            <a:ext cx="2853266" cy="2853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9995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신호등을 구현하여 보자</a:t>
            </a:r>
            <a:r>
              <a:rPr lang="en-US" altLang="ko-KR" dirty="0"/>
              <a:t>. </a:t>
            </a:r>
            <a:r>
              <a:rPr lang="ko-KR" altLang="en-US" dirty="0"/>
              <a:t>버튼을 누르면 신호가 변경되도록 한다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LAB: </a:t>
            </a:r>
            <a:r>
              <a:rPr lang="ko-KR" altLang="en-US" dirty="0" smtClean="0"/>
              <a:t>신호등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10241" name="_x474840040" descr="EMB000018585ed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8712" y="2439908"/>
            <a:ext cx="2281474" cy="3802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277244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SOLUTION </a:t>
            </a:r>
            <a:endParaRPr lang="ko-KR" altLang="en-US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685800" y="896294"/>
            <a:ext cx="8074025" cy="5848538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latinLnBrk="0">
              <a:buNone/>
            </a:pPr>
            <a:r>
              <a:rPr lang="en-US" altLang="ko-KR" sz="1400" b="1" dirty="0"/>
              <a:t>class</a:t>
            </a:r>
            <a:r>
              <a:rPr lang="en-US" altLang="ko-KR" sz="1400" dirty="0"/>
              <a:t> </a:t>
            </a:r>
            <a:r>
              <a:rPr lang="en-US" altLang="ko-KR" sz="1400" u="sng" dirty="0" err="1"/>
              <a:t>MyPanel</a:t>
            </a:r>
            <a:r>
              <a:rPr lang="en-US" altLang="ko-KR" sz="1400" dirty="0"/>
              <a:t> </a:t>
            </a:r>
            <a:r>
              <a:rPr lang="en-US" altLang="ko-KR" sz="1400" b="1" dirty="0"/>
              <a:t>extends</a:t>
            </a:r>
            <a:r>
              <a:rPr lang="en-US" altLang="ko-KR" sz="1400" dirty="0"/>
              <a:t> </a:t>
            </a:r>
            <a:r>
              <a:rPr lang="en-US" altLang="ko-KR" sz="1400" dirty="0" err="1"/>
              <a:t>JPanel</a:t>
            </a:r>
            <a:r>
              <a:rPr lang="en-US" altLang="ko-KR" sz="1400" dirty="0"/>
              <a:t> </a:t>
            </a:r>
            <a:r>
              <a:rPr lang="en-US" altLang="ko-KR" sz="1400" b="1" dirty="0"/>
              <a:t>implements</a:t>
            </a:r>
            <a:r>
              <a:rPr lang="en-US" altLang="ko-KR" sz="1400" dirty="0"/>
              <a:t> </a:t>
            </a:r>
            <a:r>
              <a:rPr lang="en-US" altLang="ko-KR" sz="1400" dirty="0" err="1"/>
              <a:t>ActionListener</a:t>
            </a:r>
            <a:r>
              <a:rPr lang="en-US" altLang="ko-KR" sz="1400" dirty="0"/>
              <a:t> {</a:t>
            </a:r>
          </a:p>
          <a:p>
            <a:pPr marL="0" indent="0" latinLnBrk="0">
              <a:buNone/>
            </a:pPr>
            <a:r>
              <a:rPr lang="en-US" altLang="ko-KR" sz="1400" dirty="0"/>
              <a:t>	</a:t>
            </a:r>
            <a:r>
              <a:rPr lang="en-US" altLang="ko-KR" sz="1400" b="1" dirty="0" err="1"/>
              <a:t>boolean</a:t>
            </a:r>
            <a:r>
              <a:rPr lang="en-US" altLang="ko-KR" sz="1400" dirty="0"/>
              <a:t> flag = </a:t>
            </a:r>
            <a:r>
              <a:rPr lang="en-US" altLang="ko-KR" sz="1400" b="1" dirty="0"/>
              <a:t>false</a:t>
            </a:r>
            <a:endParaRPr lang="en-US" altLang="ko-KR" sz="1400" dirty="0"/>
          </a:p>
          <a:p>
            <a:pPr marL="0" indent="0" latinLnBrk="0">
              <a:buNone/>
            </a:pPr>
            <a:r>
              <a:rPr lang="en-US" altLang="ko-KR" sz="1400" dirty="0"/>
              <a:t>	</a:t>
            </a:r>
            <a:r>
              <a:rPr lang="en-US" altLang="ko-KR" sz="1400" b="1" dirty="0"/>
              <a:t>private</a:t>
            </a:r>
            <a:r>
              <a:rPr lang="en-US" altLang="ko-KR" sz="1400" dirty="0"/>
              <a:t> </a:t>
            </a:r>
            <a:r>
              <a:rPr lang="en-US" altLang="ko-KR" sz="1400" b="1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light_number</a:t>
            </a:r>
            <a:r>
              <a:rPr lang="en-US" altLang="ko-KR" sz="1400" dirty="0"/>
              <a:t> = 0;</a:t>
            </a:r>
          </a:p>
          <a:p>
            <a:pPr marL="0" indent="0" latinLnBrk="0">
              <a:buNone/>
            </a:pPr>
            <a:r>
              <a:rPr lang="en-US" altLang="ko-KR" sz="1400" dirty="0"/>
              <a:t>	</a:t>
            </a:r>
            <a:r>
              <a:rPr lang="en-US" altLang="ko-KR" sz="1400" b="1" dirty="0"/>
              <a:t>public</a:t>
            </a:r>
            <a:r>
              <a:rPr lang="en-US" altLang="ko-KR" sz="1400" dirty="0"/>
              <a:t> </a:t>
            </a:r>
            <a:r>
              <a:rPr lang="en-US" altLang="ko-KR" sz="1400" dirty="0" err="1"/>
              <a:t>MyPanel</a:t>
            </a:r>
            <a:r>
              <a:rPr lang="en-US" altLang="ko-KR" sz="1400" dirty="0"/>
              <a:t>() {</a:t>
            </a:r>
          </a:p>
          <a:p>
            <a:pPr marL="0" indent="0" latinLnBrk="0">
              <a:buNone/>
            </a:pPr>
            <a:r>
              <a:rPr lang="en-US" altLang="ko-KR" sz="1400" dirty="0"/>
              <a:t>		</a:t>
            </a:r>
            <a:r>
              <a:rPr lang="en-US" altLang="ko-KR" sz="1400" dirty="0" err="1"/>
              <a:t>setLayout</a:t>
            </a:r>
            <a:r>
              <a:rPr lang="en-US" altLang="ko-KR" sz="1400" dirty="0"/>
              <a:t>(</a:t>
            </a:r>
            <a:r>
              <a:rPr lang="en-US" altLang="ko-KR" sz="1400" b="1" dirty="0"/>
              <a:t>new</a:t>
            </a:r>
            <a:r>
              <a:rPr lang="en-US" altLang="ko-KR" sz="1400" dirty="0"/>
              <a:t> </a:t>
            </a:r>
            <a:r>
              <a:rPr lang="en-US" altLang="ko-KR" sz="1400" dirty="0" err="1"/>
              <a:t>BorderLayout</a:t>
            </a:r>
            <a:r>
              <a:rPr lang="en-US" altLang="ko-KR" sz="1400" dirty="0"/>
              <a:t>());</a:t>
            </a:r>
          </a:p>
          <a:p>
            <a:pPr marL="0" indent="0" latinLnBrk="0">
              <a:buNone/>
            </a:pPr>
            <a:r>
              <a:rPr lang="en-US" altLang="ko-KR" sz="1400" dirty="0"/>
              <a:t>		</a:t>
            </a:r>
            <a:r>
              <a:rPr lang="en-US" altLang="ko-KR" sz="1400" dirty="0" err="1"/>
              <a:t>JButton</a:t>
            </a:r>
            <a:r>
              <a:rPr lang="en-US" altLang="ko-KR" sz="1400" dirty="0"/>
              <a:t> b = </a:t>
            </a:r>
            <a:r>
              <a:rPr lang="en-US" altLang="ko-KR" sz="1400" b="1" dirty="0"/>
              <a:t>new</a:t>
            </a:r>
            <a:r>
              <a:rPr lang="en-US" altLang="ko-KR" sz="1400" dirty="0"/>
              <a:t> </a:t>
            </a:r>
            <a:r>
              <a:rPr lang="en-US" altLang="ko-KR" sz="1400" dirty="0" err="1"/>
              <a:t>JButton</a:t>
            </a:r>
            <a:r>
              <a:rPr lang="en-US" altLang="ko-KR" sz="1400" dirty="0"/>
              <a:t>("traffic light turn on");</a:t>
            </a:r>
          </a:p>
          <a:p>
            <a:pPr marL="0" indent="0" latinLnBrk="0">
              <a:buNone/>
            </a:pPr>
            <a:r>
              <a:rPr lang="en-US" altLang="ko-KR" sz="1400" dirty="0"/>
              <a:t>		</a:t>
            </a:r>
            <a:r>
              <a:rPr lang="en-US" altLang="ko-KR" sz="1400" dirty="0" err="1"/>
              <a:t>b.addActionListener</a:t>
            </a:r>
            <a:r>
              <a:rPr lang="en-US" altLang="ko-KR" sz="1400" dirty="0"/>
              <a:t>(</a:t>
            </a:r>
            <a:r>
              <a:rPr lang="en-US" altLang="ko-KR" sz="1400" b="1" dirty="0"/>
              <a:t>this</a:t>
            </a:r>
            <a:r>
              <a:rPr lang="en-US" altLang="ko-KR" sz="1400" dirty="0"/>
              <a:t>);</a:t>
            </a:r>
          </a:p>
          <a:p>
            <a:pPr marL="0" indent="0" latinLnBrk="0">
              <a:buNone/>
            </a:pPr>
            <a:r>
              <a:rPr lang="en-US" altLang="ko-KR" sz="1400" dirty="0"/>
              <a:t>		add(b, </a:t>
            </a:r>
            <a:r>
              <a:rPr lang="en-US" altLang="ko-KR" sz="1400" dirty="0" err="1"/>
              <a:t>BorderLayout.</a:t>
            </a:r>
            <a:r>
              <a:rPr lang="en-US" altLang="ko-KR" sz="1400" i="1" dirty="0" err="1"/>
              <a:t>SOUTH</a:t>
            </a:r>
            <a:r>
              <a:rPr lang="en-US" altLang="ko-KR" sz="1400" dirty="0"/>
              <a:t>);</a:t>
            </a:r>
          </a:p>
          <a:p>
            <a:pPr marL="0" indent="0" latinLnBrk="0">
              <a:buNone/>
            </a:pPr>
            <a:r>
              <a:rPr lang="en-US" altLang="ko-KR" sz="1400" dirty="0"/>
              <a:t>	}</a:t>
            </a:r>
          </a:p>
          <a:p>
            <a:pPr marL="0" indent="0" latinLnBrk="0">
              <a:buNone/>
            </a:pPr>
            <a:r>
              <a:rPr lang="en-US" altLang="ko-KR" sz="1400" dirty="0"/>
              <a:t>	@Override</a:t>
            </a:r>
          </a:p>
          <a:p>
            <a:pPr marL="0" indent="0" latinLnBrk="0">
              <a:buNone/>
            </a:pPr>
            <a:r>
              <a:rPr lang="en-US" altLang="ko-KR" sz="1400" dirty="0"/>
              <a:t>	</a:t>
            </a:r>
            <a:r>
              <a:rPr lang="en-US" altLang="ko-KR" sz="1400" b="1" dirty="0"/>
              <a:t>protected</a:t>
            </a:r>
            <a:r>
              <a:rPr lang="en-US" altLang="ko-KR" sz="1400" dirty="0"/>
              <a:t> </a:t>
            </a:r>
            <a:r>
              <a:rPr lang="en-US" altLang="ko-KR" sz="1400" b="1" dirty="0"/>
              <a:t>void</a:t>
            </a:r>
            <a:r>
              <a:rPr lang="en-US" altLang="ko-KR" sz="1400" dirty="0"/>
              <a:t> </a:t>
            </a:r>
            <a:r>
              <a:rPr lang="en-US" altLang="ko-KR" sz="1400" dirty="0" err="1"/>
              <a:t>paintComponent</a:t>
            </a:r>
            <a:r>
              <a:rPr lang="en-US" altLang="ko-KR" sz="1400" dirty="0"/>
              <a:t>(Graphics g) {</a:t>
            </a:r>
          </a:p>
          <a:p>
            <a:pPr marL="0" indent="0" latinLnBrk="0">
              <a:buNone/>
            </a:pPr>
            <a:r>
              <a:rPr lang="en-US" altLang="ko-KR" sz="1400" dirty="0"/>
              <a:t>		</a:t>
            </a:r>
            <a:r>
              <a:rPr lang="en-US" altLang="ko-KR" sz="1400" b="1" dirty="0" err="1"/>
              <a:t>super</a:t>
            </a:r>
            <a:r>
              <a:rPr lang="en-US" altLang="ko-KR" sz="1400" dirty="0" err="1"/>
              <a:t>.paintComponent</a:t>
            </a:r>
            <a:r>
              <a:rPr lang="en-US" altLang="ko-KR" sz="1400" dirty="0"/>
              <a:t>(g);</a:t>
            </a:r>
          </a:p>
          <a:p>
            <a:pPr marL="0" indent="0" latinLnBrk="0">
              <a:buNone/>
            </a:pPr>
            <a:r>
              <a:rPr lang="en-US" altLang="ko-KR" sz="1400" dirty="0"/>
              <a:t>		</a:t>
            </a:r>
            <a:r>
              <a:rPr lang="en-US" altLang="ko-KR" sz="1400" dirty="0" err="1"/>
              <a:t>g.setColor</a:t>
            </a:r>
            <a:r>
              <a:rPr lang="en-US" altLang="ko-KR" sz="1400" dirty="0"/>
              <a:t>(</a:t>
            </a:r>
            <a:r>
              <a:rPr lang="en-US" altLang="ko-KR" sz="1400" dirty="0" err="1"/>
              <a:t>Color.</a:t>
            </a:r>
            <a:r>
              <a:rPr lang="en-US" altLang="ko-KR" sz="1400" i="1" dirty="0" err="1"/>
              <a:t>BLACK</a:t>
            </a:r>
            <a:r>
              <a:rPr lang="en-US" altLang="ko-KR" sz="1400" dirty="0"/>
              <a:t>);</a:t>
            </a:r>
          </a:p>
          <a:p>
            <a:pPr marL="0" indent="0" latinLnBrk="0">
              <a:buNone/>
            </a:pPr>
            <a:r>
              <a:rPr lang="en-US" altLang="ko-KR" sz="1400" dirty="0"/>
              <a:t>		</a:t>
            </a:r>
            <a:r>
              <a:rPr lang="en-US" altLang="ko-KR" sz="1400" dirty="0" err="1"/>
              <a:t>g.drawOval</a:t>
            </a:r>
            <a:r>
              <a:rPr lang="en-US" altLang="ko-KR" sz="1400" dirty="0"/>
              <a:t>(100, 100, 100, 100);</a:t>
            </a:r>
          </a:p>
          <a:p>
            <a:pPr marL="0" indent="0" latinLnBrk="0">
              <a:buNone/>
            </a:pPr>
            <a:r>
              <a:rPr lang="en-US" altLang="ko-KR" sz="1400" dirty="0"/>
              <a:t>		</a:t>
            </a:r>
            <a:r>
              <a:rPr lang="en-US" altLang="ko-KR" sz="1400" dirty="0" err="1"/>
              <a:t>g.drawOval</a:t>
            </a:r>
            <a:r>
              <a:rPr lang="en-US" altLang="ko-KR" sz="1400" dirty="0"/>
              <a:t>(100, 200, 100, 100);</a:t>
            </a:r>
          </a:p>
          <a:p>
            <a:pPr marL="0" indent="0" latinLnBrk="0">
              <a:buNone/>
            </a:pPr>
            <a:r>
              <a:rPr lang="en-US" altLang="ko-KR" sz="1400" dirty="0"/>
              <a:t>		</a:t>
            </a:r>
            <a:r>
              <a:rPr lang="en-US" altLang="ko-KR" sz="1400" dirty="0" err="1"/>
              <a:t>g.drawOval</a:t>
            </a:r>
            <a:r>
              <a:rPr lang="en-US" altLang="ko-KR" sz="1400" dirty="0"/>
              <a:t>(100, 300, 100, 100</a:t>
            </a:r>
            <a:r>
              <a:rPr lang="en-US" altLang="ko-KR" sz="1400" dirty="0" smtClean="0"/>
              <a:t>);</a:t>
            </a:r>
          </a:p>
          <a:p>
            <a:pPr marL="0" indent="0" latinLnBrk="0">
              <a:buNone/>
            </a:pPr>
            <a:r>
              <a:rPr lang="en-US" altLang="ko-KR" sz="1400" dirty="0"/>
              <a:t>		</a:t>
            </a:r>
            <a:r>
              <a:rPr lang="en-US" altLang="ko-KR" sz="1400" b="1" dirty="0"/>
              <a:t>if</a:t>
            </a:r>
            <a:r>
              <a:rPr lang="en-US" altLang="ko-KR" sz="1400" dirty="0"/>
              <a:t> (</a:t>
            </a:r>
            <a:r>
              <a:rPr lang="en-US" altLang="ko-KR" sz="1400" dirty="0" err="1"/>
              <a:t>light_number</a:t>
            </a:r>
            <a:r>
              <a:rPr lang="en-US" altLang="ko-KR" sz="1400" dirty="0"/>
              <a:t> == 0) {</a:t>
            </a:r>
          </a:p>
          <a:p>
            <a:pPr marL="0" indent="0" latinLnBrk="0">
              <a:buNone/>
            </a:pPr>
            <a:r>
              <a:rPr lang="en-US" altLang="ko-KR" sz="1400" dirty="0"/>
              <a:t>			</a:t>
            </a:r>
            <a:r>
              <a:rPr lang="en-US" altLang="ko-KR" sz="1400" dirty="0" err="1"/>
              <a:t>g.setColor</a:t>
            </a:r>
            <a:r>
              <a:rPr lang="en-US" altLang="ko-KR" sz="1400" dirty="0"/>
              <a:t>(</a:t>
            </a:r>
            <a:r>
              <a:rPr lang="en-US" altLang="ko-KR" sz="1400" dirty="0" err="1"/>
              <a:t>Color.</a:t>
            </a:r>
            <a:r>
              <a:rPr lang="en-US" altLang="ko-KR" sz="1400" i="1" dirty="0" err="1"/>
              <a:t>RED</a:t>
            </a:r>
            <a:r>
              <a:rPr lang="en-US" altLang="ko-KR" sz="1400" dirty="0"/>
              <a:t>);</a:t>
            </a:r>
          </a:p>
          <a:p>
            <a:pPr marL="0" indent="0" latinLnBrk="0">
              <a:buNone/>
            </a:pPr>
            <a:r>
              <a:rPr lang="en-US" altLang="ko-KR" sz="1400" dirty="0"/>
              <a:t>			</a:t>
            </a:r>
            <a:r>
              <a:rPr lang="en-US" altLang="ko-KR" sz="1400" dirty="0" err="1"/>
              <a:t>g.fillOval</a:t>
            </a:r>
            <a:r>
              <a:rPr lang="en-US" altLang="ko-KR" sz="1400" dirty="0"/>
              <a:t>(100, 100, 100, 100);</a:t>
            </a:r>
          </a:p>
          <a:p>
            <a:pPr marL="0" indent="0" latinLnBrk="0">
              <a:buNone/>
            </a:pPr>
            <a:r>
              <a:rPr lang="en-US" altLang="ko-KR" sz="1400" dirty="0"/>
              <a:t>		} </a:t>
            </a:r>
            <a:r>
              <a:rPr lang="en-US" altLang="ko-KR" sz="1400" b="1" dirty="0"/>
              <a:t>else</a:t>
            </a:r>
            <a:r>
              <a:rPr lang="en-US" altLang="ko-KR" sz="1400" dirty="0"/>
              <a:t> </a:t>
            </a:r>
            <a:r>
              <a:rPr lang="en-US" altLang="ko-KR" sz="1400" b="1" dirty="0"/>
              <a:t>if</a:t>
            </a:r>
            <a:r>
              <a:rPr lang="en-US" altLang="ko-KR" sz="1400" dirty="0"/>
              <a:t> (</a:t>
            </a:r>
            <a:r>
              <a:rPr lang="en-US" altLang="ko-KR" sz="1400" dirty="0" err="1"/>
              <a:t>light_number</a:t>
            </a:r>
            <a:r>
              <a:rPr lang="en-US" altLang="ko-KR" sz="1400" dirty="0"/>
              <a:t> == 1) {</a:t>
            </a:r>
          </a:p>
          <a:p>
            <a:pPr marL="0" indent="0" latinLnBrk="0">
              <a:buNone/>
            </a:pPr>
            <a:r>
              <a:rPr lang="en-US" altLang="ko-KR" sz="1400" dirty="0"/>
              <a:t>			</a:t>
            </a:r>
            <a:r>
              <a:rPr lang="en-US" altLang="ko-KR" sz="1400" dirty="0" err="1"/>
              <a:t>g.setColor</a:t>
            </a:r>
            <a:r>
              <a:rPr lang="en-US" altLang="ko-KR" sz="1400" dirty="0"/>
              <a:t>(</a:t>
            </a:r>
            <a:r>
              <a:rPr lang="en-US" altLang="ko-KR" sz="1400" dirty="0" err="1"/>
              <a:t>Color.</a:t>
            </a:r>
            <a:r>
              <a:rPr lang="en-US" altLang="ko-KR" sz="1400" i="1" dirty="0" err="1"/>
              <a:t>GREEN</a:t>
            </a:r>
            <a:r>
              <a:rPr lang="en-US" altLang="ko-KR" sz="1400" dirty="0"/>
              <a:t>);</a:t>
            </a:r>
          </a:p>
          <a:p>
            <a:pPr marL="0" indent="0" latinLnBrk="0">
              <a:buNone/>
            </a:pPr>
            <a:r>
              <a:rPr lang="en-US" altLang="ko-KR" sz="1400" dirty="0"/>
              <a:t>			</a:t>
            </a:r>
            <a:r>
              <a:rPr lang="en-US" altLang="ko-KR" sz="1400" dirty="0" err="1"/>
              <a:t>g.fillOval</a:t>
            </a:r>
            <a:r>
              <a:rPr lang="en-US" altLang="ko-KR" sz="1400" dirty="0"/>
              <a:t>(100, 200, 100, 100);</a:t>
            </a:r>
          </a:p>
          <a:p>
            <a:pPr marL="0" indent="0" latinLnBrk="0">
              <a:buNone/>
            </a:pP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534187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SOLUTION </a:t>
            </a:r>
            <a:endParaRPr lang="ko-KR" altLang="en-US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685800" y="126750"/>
            <a:ext cx="8074025" cy="6150226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latinLnBrk="0">
              <a:buNone/>
            </a:pPr>
            <a:r>
              <a:rPr lang="en-US" altLang="ko-KR" sz="1400" dirty="0"/>
              <a:t>		} </a:t>
            </a:r>
            <a:r>
              <a:rPr lang="en-US" altLang="ko-KR" sz="1400" b="1" dirty="0"/>
              <a:t>else</a:t>
            </a:r>
            <a:r>
              <a:rPr lang="en-US" altLang="ko-KR" sz="1400" dirty="0"/>
              <a:t> {</a:t>
            </a:r>
          </a:p>
          <a:p>
            <a:pPr marL="0" indent="0" latinLnBrk="0">
              <a:buNone/>
            </a:pPr>
            <a:r>
              <a:rPr lang="en-US" altLang="ko-KR" sz="1400" dirty="0"/>
              <a:t>			</a:t>
            </a:r>
            <a:r>
              <a:rPr lang="en-US" altLang="ko-KR" sz="1400" dirty="0" err="1"/>
              <a:t>g.setColor</a:t>
            </a:r>
            <a:r>
              <a:rPr lang="en-US" altLang="ko-KR" sz="1400" dirty="0"/>
              <a:t>(</a:t>
            </a:r>
            <a:r>
              <a:rPr lang="en-US" altLang="ko-KR" sz="1400" dirty="0" err="1"/>
              <a:t>Color.</a:t>
            </a:r>
            <a:r>
              <a:rPr lang="en-US" altLang="ko-KR" sz="1400" i="1" dirty="0" err="1"/>
              <a:t>YELLOW</a:t>
            </a:r>
            <a:r>
              <a:rPr lang="en-US" altLang="ko-KR" sz="1400" dirty="0"/>
              <a:t>);</a:t>
            </a:r>
          </a:p>
          <a:p>
            <a:pPr marL="0" indent="0" latinLnBrk="0">
              <a:buNone/>
            </a:pPr>
            <a:r>
              <a:rPr lang="en-US" altLang="ko-KR" sz="1400" dirty="0"/>
              <a:t>			</a:t>
            </a:r>
            <a:r>
              <a:rPr lang="en-US" altLang="ko-KR" sz="1400" dirty="0" err="1"/>
              <a:t>g.fillOval</a:t>
            </a:r>
            <a:r>
              <a:rPr lang="en-US" altLang="ko-KR" sz="1400" dirty="0"/>
              <a:t>(100, 300, 100, 100);</a:t>
            </a:r>
          </a:p>
          <a:p>
            <a:pPr marL="0" indent="0" latinLnBrk="0">
              <a:buNone/>
            </a:pPr>
            <a:r>
              <a:rPr lang="en-US" altLang="ko-KR" sz="1400" dirty="0"/>
              <a:t>		}</a:t>
            </a:r>
          </a:p>
          <a:p>
            <a:pPr marL="0" indent="0" latinLnBrk="0">
              <a:buNone/>
            </a:pPr>
            <a:r>
              <a:rPr lang="en-US" altLang="ko-KR" sz="1400" dirty="0"/>
              <a:t>	}</a:t>
            </a:r>
          </a:p>
          <a:p>
            <a:pPr marL="0" indent="0" latinLnBrk="0">
              <a:buNone/>
            </a:pPr>
            <a:r>
              <a:rPr lang="en-US" altLang="ko-KR" sz="1400" dirty="0"/>
              <a:t>	@Override</a:t>
            </a:r>
          </a:p>
          <a:p>
            <a:pPr marL="0" indent="0" latinLnBrk="0">
              <a:buNone/>
            </a:pPr>
            <a:r>
              <a:rPr lang="en-US" altLang="ko-KR" sz="1400" dirty="0"/>
              <a:t>	</a:t>
            </a:r>
            <a:r>
              <a:rPr lang="en-US" altLang="ko-KR" sz="1400" b="1" dirty="0"/>
              <a:t>public</a:t>
            </a:r>
            <a:r>
              <a:rPr lang="en-US" altLang="ko-KR" sz="1400" dirty="0"/>
              <a:t> </a:t>
            </a:r>
            <a:r>
              <a:rPr lang="en-US" altLang="ko-KR" sz="1400" b="1" dirty="0"/>
              <a:t>void</a:t>
            </a:r>
            <a:r>
              <a:rPr lang="en-US" altLang="ko-KR" sz="1400" dirty="0"/>
              <a:t> </a:t>
            </a:r>
            <a:r>
              <a:rPr lang="en-US" altLang="ko-KR" sz="1400" dirty="0" err="1"/>
              <a:t>actionPerformed</a:t>
            </a:r>
            <a:r>
              <a:rPr lang="en-US" altLang="ko-KR" sz="1400" dirty="0"/>
              <a:t>(</a:t>
            </a:r>
            <a:r>
              <a:rPr lang="en-US" altLang="ko-KR" sz="1400" dirty="0" err="1"/>
              <a:t>ActionEvent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arg0</a:t>
            </a:r>
            <a:r>
              <a:rPr lang="en-US" altLang="ko-KR" sz="1400" dirty="0"/>
              <a:t>) {</a:t>
            </a:r>
          </a:p>
          <a:p>
            <a:pPr marL="0" indent="0" latinLnBrk="0">
              <a:buNone/>
            </a:pPr>
            <a:r>
              <a:rPr lang="en-US" altLang="ko-KR" sz="1400" dirty="0"/>
              <a:t>		</a:t>
            </a:r>
            <a:r>
              <a:rPr lang="en-US" altLang="ko-KR" sz="1400" b="1" dirty="0"/>
              <a:t>if</a:t>
            </a:r>
            <a:r>
              <a:rPr lang="en-US" altLang="ko-KR" sz="1400" dirty="0"/>
              <a:t> (++</a:t>
            </a:r>
            <a:r>
              <a:rPr lang="en-US" altLang="ko-KR" sz="1400" dirty="0" err="1"/>
              <a:t>light_number</a:t>
            </a:r>
            <a:r>
              <a:rPr lang="en-US" altLang="ko-KR" sz="1400" dirty="0"/>
              <a:t> &gt;= 3)</a:t>
            </a:r>
          </a:p>
          <a:p>
            <a:pPr marL="0" indent="0" latinLnBrk="0">
              <a:buNone/>
            </a:pPr>
            <a:r>
              <a:rPr lang="en-US" altLang="ko-KR" sz="1400" dirty="0"/>
              <a:t>			</a:t>
            </a:r>
            <a:r>
              <a:rPr lang="en-US" altLang="ko-KR" sz="1400" dirty="0" err="1"/>
              <a:t>light_number</a:t>
            </a:r>
            <a:r>
              <a:rPr lang="en-US" altLang="ko-KR" sz="1400" dirty="0"/>
              <a:t> = 0;</a:t>
            </a:r>
          </a:p>
          <a:p>
            <a:pPr marL="0" indent="0" latinLnBrk="0">
              <a:buNone/>
            </a:pPr>
            <a:r>
              <a:rPr lang="en-US" altLang="ko-KR" sz="1400" dirty="0"/>
              <a:t>		repaint();</a:t>
            </a:r>
          </a:p>
          <a:p>
            <a:pPr marL="0" indent="0" latinLnBrk="0">
              <a:buNone/>
            </a:pPr>
            <a:r>
              <a:rPr lang="en-US" altLang="ko-KR" sz="1400" dirty="0"/>
              <a:t>	}</a:t>
            </a:r>
          </a:p>
          <a:p>
            <a:pPr marL="0" indent="0" latinLnBrk="0">
              <a:buNone/>
            </a:pPr>
            <a:r>
              <a:rPr lang="en-US" altLang="ko-KR" sz="1400" dirty="0"/>
              <a:t>}</a:t>
            </a:r>
          </a:p>
          <a:p>
            <a:pPr marL="0" indent="0" latinLnBrk="0">
              <a:buNone/>
            </a:pPr>
            <a:r>
              <a:rPr lang="en-US" altLang="ko-KR" sz="1400" b="1" dirty="0"/>
              <a:t>public</a:t>
            </a:r>
            <a:r>
              <a:rPr lang="en-US" altLang="ko-KR" sz="1400" dirty="0"/>
              <a:t> </a:t>
            </a:r>
            <a:r>
              <a:rPr lang="en-US" altLang="ko-KR" sz="1400" b="1" dirty="0"/>
              <a:t>class</a:t>
            </a:r>
            <a:r>
              <a:rPr lang="en-US" altLang="ko-KR" sz="1400" dirty="0"/>
              <a:t> </a:t>
            </a:r>
            <a:r>
              <a:rPr lang="en-US" altLang="ko-KR" sz="1400" u="sng" dirty="0" err="1"/>
              <a:t>MyFrame</a:t>
            </a:r>
            <a:r>
              <a:rPr lang="en-US" altLang="ko-KR" sz="1400" dirty="0"/>
              <a:t> </a:t>
            </a:r>
            <a:r>
              <a:rPr lang="en-US" altLang="ko-KR" sz="1400" b="1" dirty="0"/>
              <a:t>extends</a:t>
            </a:r>
            <a:r>
              <a:rPr lang="en-US" altLang="ko-KR" sz="1400" dirty="0"/>
              <a:t> </a:t>
            </a:r>
            <a:r>
              <a:rPr lang="en-US" altLang="ko-KR" sz="1400" dirty="0" err="1"/>
              <a:t>JFrame</a:t>
            </a:r>
            <a:r>
              <a:rPr lang="en-US" altLang="ko-KR" sz="1400" dirty="0"/>
              <a:t> {</a:t>
            </a:r>
          </a:p>
          <a:p>
            <a:pPr marL="0" indent="0" latinLnBrk="0">
              <a:buNone/>
            </a:pPr>
            <a:r>
              <a:rPr lang="en-US" altLang="ko-KR" sz="1400" dirty="0"/>
              <a:t>	</a:t>
            </a:r>
            <a:r>
              <a:rPr lang="en-US" altLang="ko-KR" sz="1400" b="1" dirty="0"/>
              <a:t>public</a:t>
            </a:r>
            <a:r>
              <a:rPr lang="en-US" altLang="ko-KR" sz="1400" dirty="0"/>
              <a:t> </a:t>
            </a:r>
            <a:r>
              <a:rPr lang="en-US" altLang="ko-KR" sz="1400" dirty="0" err="1"/>
              <a:t>MyFrame</a:t>
            </a:r>
            <a:r>
              <a:rPr lang="en-US" altLang="ko-KR" sz="1400" dirty="0"/>
              <a:t>() {</a:t>
            </a:r>
          </a:p>
          <a:p>
            <a:pPr marL="0" indent="0" latinLnBrk="0">
              <a:buNone/>
            </a:pPr>
            <a:r>
              <a:rPr lang="en-US" altLang="ko-KR" sz="1400" dirty="0"/>
              <a:t>		add(</a:t>
            </a:r>
            <a:r>
              <a:rPr lang="en-US" altLang="ko-KR" sz="1400" b="1" dirty="0"/>
              <a:t>new</a:t>
            </a:r>
            <a:r>
              <a:rPr lang="en-US" altLang="ko-KR" sz="1400" dirty="0"/>
              <a:t> </a:t>
            </a:r>
            <a:r>
              <a:rPr lang="en-US" altLang="ko-KR" sz="1400" dirty="0" err="1"/>
              <a:t>MyPanel</a:t>
            </a:r>
            <a:r>
              <a:rPr lang="en-US" altLang="ko-KR" sz="1400" dirty="0"/>
              <a:t>());</a:t>
            </a:r>
          </a:p>
          <a:p>
            <a:pPr marL="0" indent="0" latinLnBrk="0">
              <a:buNone/>
            </a:pPr>
            <a:r>
              <a:rPr lang="en-US" altLang="ko-KR" sz="1400" dirty="0"/>
              <a:t>		</a:t>
            </a:r>
            <a:r>
              <a:rPr lang="en-US" altLang="ko-KR" sz="1400" dirty="0" err="1"/>
              <a:t>setSize</a:t>
            </a:r>
            <a:r>
              <a:rPr lang="en-US" altLang="ko-KR" sz="1400" dirty="0"/>
              <a:t>(300, 500);</a:t>
            </a:r>
          </a:p>
          <a:p>
            <a:pPr marL="0" indent="0" latinLnBrk="0">
              <a:buNone/>
            </a:pPr>
            <a:r>
              <a:rPr lang="en-US" altLang="ko-KR" sz="1400" dirty="0"/>
              <a:t>		</a:t>
            </a:r>
            <a:r>
              <a:rPr lang="en-US" altLang="ko-KR" sz="1400" dirty="0" err="1"/>
              <a:t>setVisible</a:t>
            </a:r>
            <a:r>
              <a:rPr lang="en-US" altLang="ko-KR" sz="1400" dirty="0"/>
              <a:t>(</a:t>
            </a:r>
            <a:r>
              <a:rPr lang="en-US" altLang="ko-KR" sz="1400" b="1" dirty="0"/>
              <a:t>true</a:t>
            </a:r>
            <a:r>
              <a:rPr lang="en-US" altLang="ko-KR" sz="1400" dirty="0"/>
              <a:t>);</a:t>
            </a:r>
          </a:p>
          <a:p>
            <a:pPr marL="0" indent="0" latinLnBrk="0">
              <a:buNone/>
            </a:pPr>
            <a:r>
              <a:rPr lang="en-US" altLang="ko-KR" sz="1400" dirty="0"/>
              <a:t>	}</a:t>
            </a:r>
          </a:p>
          <a:p>
            <a:pPr marL="0" indent="0" latinLnBrk="0">
              <a:buNone/>
            </a:pPr>
            <a:r>
              <a:rPr lang="en-US" altLang="ko-KR" sz="1400" dirty="0"/>
              <a:t>	</a:t>
            </a:r>
            <a:r>
              <a:rPr lang="en-US" altLang="ko-KR" sz="1400" b="1" dirty="0"/>
              <a:t>public</a:t>
            </a:r>
            <a:r>
              <a:rPr lang="en-US" altLang="ko-KR" sz="1400" dirty="0"/>
              <a:t> </a:t>
            </a:r>
            <a:r>
              <a:rPr lang="en-US" altLang="ko-KR" sz="1400" b="1" dirty="0"/>
              <a:t>static</a:t>
            </a:r>
            <a:r>
              <a:rPr lang="en-US" altLang="ko-KR" sz="1400" dirty="0"/>
              <a:t> </a:t>
            </a:r>
            <a:r>
              <a:rPr lang="en-US" altLang="ko-KR" sz="1400" b="1" dirty="0"/>
              <a:t>void</a:t>
            </a:r>
            <a:r>
              <a:rPr lang="en-US" altLang="ko-KR" sz="1400" dirty="0"/>
              <a:t> main(String[] </a:t>
            </a:r>
            <a:r>
              <a:rPr lang="en-US" altLang="ko-KR" sz="1400" dirty="0" err="1"/>
              <a:t>arg</a:t>
            </a:r>
            <a:r>
              <a:rPr lang="en-US" altLang="ko-KR" sz="1400" dirty="0"/>
              <a:t>) {</a:t>
            </a:r>
          </a:p>
          <a:p>
            <a:pPr marL="0" indent="0" latinLnBrk="0">
              <a:buNone/>
            </a:pPr>
            <a:r>
              <a:rPr lang="en-US" altLang="ko-KR" sz="1400" dirty="0"/>
              <a:t>		</a:t>
            </a:r>
            <a:r>
              <a:rPr lang="en-US" altLang="ko-KR" sz="1400" b="1" dirty="0"/>
              <a:t>new</a:t>
            </a:r>
            <a:r>
              <a:rPr lang="en-US" altLang="ko-KR" sz="1400" dirty="0"/>
              <a:t> </a:t>
            </a:r>
            <a:r>
              <a:rPr lang="en-US" altLang="ko-KR" sz="1400" dirty="0" err="1"/>
              <a:t>MyFrame</a:t>
            </a:r>
            <a:r>
              <a:rPr lang="en-US" altLang="ko-KR" sz="1400" dirty="0"/>
              <a:t>();</a:t>
            </a:r>
          </a:p>
          <a:p>
            <a:pPr marL="0" indent="0" latinLnBrk="0">
              <a:buNone/>
            </a:pPr>
            <a:r>
              <a:rPr lang="en-US" altLang="ko-KR" sz="1400" dirty="0"/>
              <a:t>	}	</a:t>
            </a:r>
          </a:p>
          <a:p>
            <a:pPr marL="0" indent="0" latinLnBrk="0">
              <a:buNone/>
            </a:pPr>
            <a:r>
              <a:rPr lang="en-US" altLang="ko-KR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2546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Mouse </a:t>
            </a:r>
            <a:r>
              <a:rPr lang="ko-KR" altLang="en-US" smtClean="0"/>
              <a:t>이벤트 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8598" y="1953333"/>
            <a:ext cx="6296025" cy="383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6130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 err="1"/>
              <a:t>MOUSELISTENER</a:t>
            </a:r>
            <a:r>
              <a:rPr lang="en-US" altLang="ko-KR" b="0" dirty="0"/>
              <a:t> </a:t>
            </a:r>
            <a:r>
              <a:rPr lang="ko-KR" altLang="en-US" b="0" dirty="0"/>
              <a:t>인터페이스</a:t>
            </a:r>
            <a:endParaRPr lang="ko-KR" alt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812"/>
          <a:stretch/>
        </p:blipFill>
        <p:spPr bwMode="auto">
          <a:xfrm>
            <a:off x="386235" y="1412341"/>
            <a:ext cx="8576696" cy="2444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3760" y="4128380"/>
            <a:ext cx="5321646" cy="2384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467094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801368"/>
            <a:ext cx="8229600" cy="1331131"/>
          </a:xfrm>
          <a:solidFill>
            <a:srgbClr val="92D050"/>
          </a:solidFill>
        </p:spPr>
        <p:txBody>
          <a:bodyPr/>
          <a:lstStyle/>
          <a:p>
            <a:pPr marL="457200" indent="-457200" fontAlgn="base" latinLnBrk="0">
              <a:buFont typeface="+mj-lt"/>
              <a:buAutoNum type="arabicPeriod"/>
            </a:pPr>
            <a:r>
              <a:rPr lang="en-US" altLang="ko-KR" dirty="0"/>
              <a:t>Mouse pressed (# of clicks: 1) X=118 Y=81</a:t>
            </a:r>
          </a:p>
          <a:p>
            <a:pPr marL="457200" indent="-457200" fontAlgn="base" latinLnBrk="0">
              <a:buFont typeface="+mj-lt"/>
              <a:buAutoNum type="arabicPeriod"/>
            </a:pPr>
            <a:r>
              <a:rPr lang="en-US" altLang="ko-KR" dirty="0"/>
              <a:t>Mouse released (# of clicks: 1) X=118 Y=81</a:t>
            </a:r>
          </a:p>
          <a:p>
            <a:pPr marL="457200" indent="-457200" fontAlgn="base" latinLnBrk="0">
              <a:buFont typeface="+mj-lt"/>
              <a:buAutoNum type="arabicPeriod"/>
            </a:pPr>
            <a:r>
              <a:rPr lang="en-US" altLang="ko-KR" dirty="0"/>
              <a:t>Mouse clicked (# of clicks: 1) X=118 Y=81</a:t>
            </a:r>
          </a:p>
          <a:p>
            <a:pPr marL="457200" indent="-457200">
              <a:buFont typeface="+mj-lt"/>
              <a:buAutoNum type="arabicPeriod"/>
            </a:pP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마우스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이벤트 순서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046456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 err="1"/>
              <a:t>MOUSEMOTIONLISTENER</a:t>
            </a:r>
            <a:r>
              <a:rPr lang="en-US" altLang="ko-KR" b="0" dirty="0"/>
              <a:t> </a:t>
            </a:r>
            <a:r>
              <a:rPr lang="ko-KR" altLang="en-US" b="0" dirty="0" smtClean="0"/>
              <a:t>인터페이스</a:t>
            </a:r>
            <a:endParaRPr lang="ko-KR" alt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" y="1795934"/>
            <a:ext cx="9077325" cy="141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296" y="3540407"/>
            <a:ext cx="8634082" cy="2539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5505003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/>
              <a:t>Mouse</a:t>
            </a:r>
            <a:r>
              <a:rPr lang="ko-KR" altLang="en-US" dirty="0" smtClean="0"/>
              <a:t>  이벤트 예제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33500"/>
            <a:ext cx="8074025" cy="4943475"/>
          </a:xfr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buFont typeface="Symbol" pitchFamily="18" charset="2"/>
              <a:buNone/>
            </a:pPr>
            <a:r>
              <a:rPr lang="en-US" altLang="ko-KR" sz="1400" b="1" smtClean="0">
                <a:solidFill>
                  <a:srgbClr val="7F0055"/>
                </a:solidFill>
              </a:rPr>
              <a:t>import</a:t>
            </a:r>
            <a:r>
              <a:rPr lang="en-US" altLang="ko-KR" sz="1400" smtClean="0"/>
              <a:t> javax.swing.*;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400" smtClean="0"/>
              <a:t> 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400" b="1" smtClean="0">
                <a:solidFill>
                  <a:srgbClr val="7F0055"/>
                </a:solidFill>
              </a:rPr>
              <a:t>import</a:t>
            </a:r>
            <a:r>
              <a:rPr lang="en-US" altLang="ko-KR" sz="1400" smtClean="0"/>
              <a:t> java.awt.*;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400" b="1" smtClean="0">
                <a:solidFill>
                  <a:srgbClr val="7F0055"/>
                </a:solidFill>
              </a:rPr>
              <a:t>import</a:t>
            </a:r>
            <a:r>
              <a:rPr lang="en-US" altLang="ko-KR" sz="1400" smtClean="0"/>
              <a:t> java.awt.event.*;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400" smtClean="0"/>
              <a:t> 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400" b="1" smtClean="0">
                <a:solidFill>
                  <a:srgbClr val="7F0055"/>
                </a:solidFill>
              </a:rPr>
              <a:t>class</a:t>
            </a:r>
            <a:r>
              <a:rPr lang="en-US" altLang="ko-KR" sz="1400" smtClean="0"/>
              <a:t> MyFrame </a:t>
            </a:r>
            <a:r>
              <a:rPr lang="en-US" altLang="ko-KR" sz="1400" b="1" smtClean="0">
                <a:solidFill>
                  <a:srgbClr val="7F0055"/>
                </a:solidFill>
              </a:rPr>
              <a:t>extends</a:t>
            </a:r>
            <a:r>
              <a:rPr lang="en-US" altLang="ko-KR" sz="1400" smtClean="0"/>
              <a:t> JFrame </a:t>
            </a:r>
            <a:r>
              <a:rPr lang="en-US" altLang="ko-KR" sz="1400" b="1" smtClean="0">
                <a:solidFill>
                  <a:srgbClr val="7F0055"/>
                </a:solidFill>
              </a:rPr>
              <a:t>implements</a:t>
            </a:r>
            <a:r>
              <a:rPr lang="en-US" altLang="ko-KR" sz="1400" smtClean="0"/>
              <a:t> MouseListener, MouseMotionListener {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400" smtClean="0"/>
              <a:t> 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400" smtClean="0"/>
              <a:t>       </a:t>
            </a:r>
            <a:r>
              <a:rPr lang="en-US" altLang="ko-KR" sz="1400" b="1" smtClean="0">
                <a:solidFill>
                  <a:srgbClr val="7F0055"/>
                </a:solidFill>
              </a:rPr>
              <a:t>public</a:t>
            </a:r>
            <a:r>
              <a:rPr lang="en-US" altLang="ko-KR" sz="1400" smtClean="0"/>
              <a:t> MyFrame() {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400" smtClean="0"/>
              <a:t>             setTitle(</a:t>
            </a:r>
            <a:r>
              <a:rPr lang="en-US" altLang="ko-KR" sz="1400" smtClean="0">
                <a:solidFill>
                  <a:srgbClr val="2A00FF"/>
                </a:solidFill>
              </a:rPr>
              <a:t>"Mouse Event"</a:t>
            </a:r>
            <a:r>
              <a:rPr lang="en-US" altLang="ko-KR" sz="1400" smtClean="0"/>
              <a:t>);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400" smtClean="0"/>
              <a:t>             setSize(300, 200);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400" smtClean="0"/>
              <a:t>             setDefaultCloseOperation(JFrame.</a:t>
            </a:r>
            <a:r>
              <a:rPr lang="en-US" altLang="ko-KR" sz="1400" i="1" smtClean="0">
                <a:solidFill>
                  <a:srgbClr val="0000C0"/>
                </a:solidFill>
              </a:rPr>
              <a:t>EXIT_ON_CLOSE</a:t>
            </a:r>
            <a:r>
              <a:rPr lang="en-US" altLang="ko-KR" sz="1400" smtClean="0"/>
              <a:t>);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400" smtClean="0"/>
              <a:t> 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400" smtClean="0"/>
              <a:t>             JPanel panel = </a:t>
            </a:r>
            <a:r>
              <a:rPr lang="en-US" altLang="ko-KR" sz="1400" b="1" smtClean="0">
                <a:solidFill>
                  <a:srgbClr val="7F0055"/>
                </a:solidFill>
              </a:rPr>
              <a:t>new</a:t>
            </a:r>
            <a:r>
              <a:rPr lang="en-US" altLang="ko-KR" sz="1400" smtClean="0"/>
              <a:t> JPanel();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400" smtClean="0"/>
              <a:t>             panel.addMouseListener(</a:t>
            </a:r>
            <a:r>
              <a:rPr lang="en-US" altLang="ko-KR" sz="1400" b="1" smtClean="0">
                <a:solidFill>
                  <a:srgbClr val="7F0055"/>
                </a:solidFill>
              </a:rPr>
              <a:t>this</a:t>
            </a:r>
            <a:r>
              <a:rPr lang="en-US" altLang="ko-KR" sz="1400" smtClean="0"/>
              <a:t>); 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400" smtClean="0"/>
              <a:t>             panel.addMouseMotionListener(</a:t>
            </a:r>
            <a:r>
              <a:rPr lang="en-US" altLang="ko-KR" sz="1400" b="1" smtClean="0">
                <a:solidFill>
                  <a:srgbClr val="7F0055"/>
                </a:solidFill>
              </a:rPr>
              <a:t>this</a:t>
            </a:r>
            <a:r>
              <a:rPr lang="en-US" altLang="ko-KR" sz="1400" smtClean="0"/>
              <a:t>); 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400" smtClean="0"/>
              <a:t>             add(panel);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400" smtClean="0"/>
              <a:t>             setVisible(</a:t>
            </a:r>
            <a:r>
              <a:rPr lang="en-US" altLang="ko-KR" sz="1400" b="1" smtClean="0">
                <a:solidFill>
                  <a:srgbClr val="7F0055"/>
                </a:solidFill>
              </a:rPr>
              <a:t>true</a:t>
            </a:r>
            <a:r>
              <a:rPr lang="en-US" altLang="ko-KR" sz="1400" smtClean="0"/>
              <a:t>);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400" smtClean="0"/>
              <a:t> 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400" smtClean="0"/>
              <a:t>       }</a:t>
            </a:r>
          </a:p>
        </p:txBody>
      </p:sp>
      <p:sp>
        <p:nvSpPr>
          <p:cNvPr id="34821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4822" name="Line 13"/>
          <p:cNvSpPr>
            <a:spLocks noChangeShapeType="1"/>
          </p:cNvSpPr>
          <p:nvPr/>
        </p:nvSpPr>
        <p:spPr bwMode="auto">
          <a:xfrm>
            <a:off x="1487488" y="4905375"/>
            <a:ext cx="2474912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4823" name="AutoShape 14"/>
          <p:cNvSpPr>
            <a:spLocks/>
          </p:cNvSpPr>
          <p:nvPr/>
        </p:nvSpPr>
        <p:spPr bwMode="auto">
          <a:xfrm>
            <a:off x="6680200" y="5160963"/>
            <a:ext cx="2133600" cy="514350"/>
          </a:xfrm>
          <a:prstGeom prst="accentBorderCallout2">
            <a:avLst>
              <a:gd name="adj1" fmla="val 22222"/>
              <a:gd name="adj2" fmla="val -3569"/>
              <a:gd name="adj3" fmla="val 22222"/>
              <a:gd name="adj4" fmla="val -69347"/>
              <a:gd name="adj5" fmla="val -55245"/>
              <a:gd name="adj6" fmla="val -137574"/>
            </a:avLst>
          </a:prstGeom>
          <a:solidFill>
            <a:srgbClr val="CCFFCC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ko-KR" altLang="en-US" sz="1400"/>
              <a:t>마우스 이벤트 처리기를 붙인다</a:t>
            </a:r>
            <a:r>
              <a:rPr lang="en-US" altLang="ko-KR" sz="14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4342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마우스 이벤트 예제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33500"/>
            <a:ext cx="8074025" cy="4943475"/>
          </a:xfr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vl="1" eaLnBrk="1" hangingPunct="1">
              <a:buFont typeface="Symbol" pitchFamily="18" charset="2"/>
              <a:buNone/>
            </a:pPr>
            <a:r>
              <a:rPr lang="en-US" altLang="ko-KR" sz="1400" b="1" smtClean="0">
                <a:solidFill>
                  <a:srgbClr val="7F0055"/>
                </a:solidFill>
              </a:rPr>
              <a:t>public</a:t>
            </a:r>
            <a:r>
              <a:rPr lang="en-US" altLang="ko-KR" sz="1400" smtClean="0"/>
              <a:t> </a:t>
            </a:r>
            <a:r>
              <a:rPr lang="en-US" altLang="ko-KR" sz="1400" b="1" smtClean="0">
                <a:solidFill>
                  <a:srgbClr val="7F0055"/>
                </a:solidFill>
              </a:rPr>
              <a:t>void</a:t>
            </a:r>
            <a:r>
              <a:rPr lang="en-US" altLang="ko-KR" sz="1400" smtClean="0"/>
              <a:t> mousePressed(MouseEvent e) {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400" smtClean="0"/>
              <a:t>             display(</a:t>
            </a:r>
            <a:r>
              <a:rPr lang="en-US" altLang="ko-KR" sz="1400" smtClean="0">
                <a:solidFill>
                  <a:srgbClr val="2A00FF"/>
                </a:solidFill>
              </a:rPr>
              <a:t>"Mouse pressed (# of clicks: "</a:t>
            </a:r>
            <a:r>
              <a:rPr lang="en-US" altLang="ko-KR" sz="1400" smtClean="0"/>
              <a:t> + e.getClickCount() + </a:t>
            </a:r>
            <a:r>
              <a:rPr lang="en-US" altLang="ko-KR" sz="1400" smtClean="0">
                <a:solidFill>
                  <a:srgbClr val="2A00FF"/>
                </a:solidFill>
              </a:rPr>
              <a:t>")"</a:t>
            </a:r>
            <a:r>
              <a:rPr lang="en-US" altLang="ko-KR" sz="1400" smtClean="0"/>
              <a:t>, e);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400" smtClean="0"/>
              <a:t>       }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400" smtClean="0"/>
              <a:t> 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400" smtClean="0"/>
              <a:t>       </a:t>
            </a:r>
            <a:r>
              <a:rPr lang="en-US" altLang="ko-KR" sz="1400" b="1" smtClean="0">
                <a:solidFill>
                  <a:srgbClr val="7F0055"/>
                </a:solidFill>
              </a:rPr>
              <a:t>public</a:t>
            </a:r>
            <a:r>
              <a:rPr lang="en-US" altLang="ko-KR" sz="1400" smtClean="0"/>
              <a:t> </a:t>
            </a:r>
            <a:r>
              <a:rPr lang="en-US" altLang="ko-KR" sz="1400" b="1" smtClean="0">
                <a:solidFill>
                  <a:srgbClr val="7F0055"/>
                </a:solidFill>
              </a:rPr>
              <a:t>void</a:t>
            </a:r>
            <a:r>
              <a:rPr lang="en-US" altLang="ko-KR" sz="1400" smtClean="0"/>
              <a:t> mouseReleased(MouseEvent e) {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400" smtClean="0"/>
              <a:t>             display(</a:t>
            </a:r>
            <a:r>
              <a:rPr lang="en-US" altLang="ko-KR" sz="1400" smtClean="0">
                <a:solidFill>
                  <a:srgbClr val="2A00FF"/>
                </a:solidFill>
              </a:rPr>
              <a:t>"Mouse released (# of clicks: "</a:t>
            </a:r>
            <a:r>
              <a:rPr lang="en-US" altLang="ko-KR" sz="1400" smtClean="0"/>
              <a:t> + e.getClickCount() + </a:t>
            </a:r>
            <a:r>
              <a:rPr lang="en-US" altLang="ko-KR" sz="1400" smtClean="0">
                <a:solidFill>
                  <a:srgbClr val="2A00FF"/>
                </a:solidFill>
              </a:rPr>
              <a:t>")"</a:t>
            </a:r>
            <a:r>
              <a:rPr lang="en-US" altLang="ko-KR" sz="1400" smtClean="0"/>
              <a:t>, e);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400" smtClean="0"/>
              <a:t>       }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400" smtClean="0"/>
              <a:t> 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400" smtClean="0"/>
              <a:t>       </a:t>
            </a:r>
            <a:r>
              <a:rPr lang="en-US" altLang="ko-KR" sz="1400" b="1" smtClean="0">
                <a:solidFill>
                  <a:srgbClr val="7F0055"/>
                </a:solidFill>
              </a:rPr>
              <a:t>public</a:t>
            </a:r>
            <a:r>
              <a:rPr lang="en-US" altLang="ko-KR" sz="1400" smtClean="0"/>
              <a:t> </a:t>
            </a:r>
            <a:r>
              <a:rPr lang="en-US" altLang="ko-KR" sz="1400" b="1" smtClean="0">
                <a:solidFill>
                  <a:srgbClr val="7F0055"/>
                </a:solidFill>
              </a:rPr>
              <a:t>void</a:t>
            </a:r>
            <a:r>
              <a:rPr lang="en-US" altLang="ko-KR" sz="1400" smtClean="0"/>
              <a:t> mouseEntered(MouseEvent e) {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400" smtClean="0"/>
              <a:t>             display(</a:t>
            </a:r>
            <a:r>
              <a:rPr lang="en-US" altLang="ko-KR" sz="1400" smtClean="0">
                <a:solidFill>
                  <a:srgbClr val="2A00FF"/>
                </a:solidFill>
              </a:rPr>
              <a:t>"Mouse entered"</a:t>
            </a:r>
            <a:r>
              <a:rPr lang="en-US" altLang="ko-KR" sz="1400" smtClean="0"/>
              <a:t>, e);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400" smtClean="0"/>
              <a:t>       }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400" smtClean="0"/>
              <a:t> 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400" smtClean="0"/>
              <a:t>       </a:t>
            </a:r>
            <a:r>
              <a:rPr lang="en-US" altLang="ko-KR" sz="1400" b="1" smtClean="0">
                <a:solidFill>
                  <a:srgbClr val="7F0055"/>
                </a:solidFill>
              </a:rPr>
              <a:t>public</a:t>
            </a:r>
            <a:r>
              <a:rPr lang="en-US" altLang="ko-KR" sz="1400" smtClean="0"/>
              <a:t> </a:t>
            </a:r>
            <a:r>
              <a:rPr lang="en-US" altLang="ko-KR" sz="1400" b="1" smtClean="0">
                <a:solidFill>
                  <a:srgbClr val="7F0055"/>
                </a:solidFill>
              </a:rPr>
              <a:t>void</a:t>
            </a:r>
            <a:r>
              <a:rPr lang="en-US" altLang="ko-KR" sz="1400" smtClean="0"/>
              <a:t> mouseExited(MouseEvent e) {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400" smtClean="0"/>
              <a:t>             display(</a:t>
            </a:r>
            <a:r>
              <a:rPr lang="en-US" altLang="ko-KR" sz="1400" smtClean="0">
                <a:solidFill>
                  <a:srgbClr val="2A00FF"/>
                </a:solidFill>
              </a:rPr>
              <a:t>"Mouse exited"</a:t>
            </a:r>
            <a:r>
              <a:rPr lang="en-US" altLang="ko-KR" sz="1400" smtClean="0"/>
              <a:t>, e);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400" smtClean="0"/>
              <a:t>       }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400" smtClean="0"/>
              <a:t> 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400" smtClean="0"/>
              <a:t>       </a:t>
            </a:r>
            <a:r>
              <a:rPr lang="en-US" altLang="ko-KR" sz="1400" b="1" smtClean="0">
                <a:solidFill>
                  <a:srgbClr val="7F0055"/>
                </a:solidFill>
              </a:rPr>
              <a:t>public</a:t>
            </a:r>
            <a:r>
              <a:rPr lang="en-US" altLang="ko-KR" sz="1400" smtClean="0"/>
              <a:t> </a:t>
            </a:r>
            <a:r>
              <a:rPr lang="en-US" altLang="ko-KR" sz="1400" b="1" smtClean="0">
                <a:solidFill>
                  <a:srgbClr val="7F0055"/>
                </a:solidFill>
              </a:rPr>
              <a:t>void</a:t>
            </a:r>
            <a:r>
              <a:rPr lang="en-US" altLang="ko-KR" sz="1400" smtClean="0"/>
              <a:t> mouseClicked(MouseEvent e) {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400" smtClean="0"/>
              <a:t>             display(</a:t>
            </a:r>
            <a:r>
              <a:rPr lang="en-US" altLang="ko-KR" sz="1400" smtClean="0">
                <a:solidFill>
                  <a:srgbClr val="2A00FF"/>
                </a:solidFill>
              </a:rPr>
              <a:t>"Mouse clicked (# of clicks: "</a:t>
            </a:r>
            <a:r>
              <a:rPr lang="en-US" altLang="ko-KR" sz="1400" smtClean="0"/>
              <a:t> + e.getClickCount() + </a:t>
            </a:r>
            <a:r>
              <a:rPr lang="en-US" altLang="ko-KR" sz="1400" smtClean="0">
                <a:solidFill>
                  <a:srgbClr val="2A00FF"/>
                </a:solidFill>
              </a:rPr>
              <a:t>")"</a:t>
            </a:r>
            <a:r>
              <a:rPr lang="en-US" altLang="ko-KR" sz="1400" smtClean="0"/>
              <a:t>, e);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400" smtClean="0"/>
              <a:t>       }</a:t>
            </a:r>
          </a:p>
        </p:txBody>
      </p:sp>
      <p:sp>
        <p:nvSpPr>
          <p:cNvPr id="35845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7060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956996" y="1849968"/>
            <a:ext cx="7507817" cy="3202791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254000" inden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en-US" altLang="ko-KR" sz="1600" b="1" kern="0">
                <a:solidFill>
                  <a:srgbClr val="7F0055"/>
                </a:solidFill>
                <a:latin typeface="+mj-lt"/>
              </a:rPr>
              <a:t>public class</a:t>
            </a:r>
            <a:r>
              <a:rPr lang="ko-KR" altLang="en-US" sz="1600" kern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ko-KR" sz="1600" kern="0">
                <a:solidFill>
                  <a:srgbClr val="000000"/>
                </a:solidFill>
                <a:latin typeface="+mj-lt"/>
              </a:rPr>
              <a:t>MyFrame </a:t>
            </a:r>
            <a:r>
              <a:rPr lang="en-US" altLang="ko-KR" sz="1600" b="1" kern="0">
                <a:solidFill>
                  <a:srgbClr val="7F0055"/>
                </a:solidFill>
                <a:latin typeface="+mj-lt"/>
              </a:rPr>
              <a:t>extends</a:t>
            </a:r>
            <a:r>
              <a:rPr lang="ko-KR" altLang="en-US" sz="1600" kern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ko-KR" sz="1600" kern="0">
                <a:solidFill>
                  <a:srgbClr val="000000"/>
                </a:solidFill>
                <a:latin typeface="+mj-lt"/>
              </a:rPr>
              <a:t>JFrame {</a:t>
            </a:r>
            <a:r>
              <a:rPr lang="ko-KR" altLang="en-US" sz="1600" kern="0">
                <a:solidFill>
                  <a:srgbClr val="000000"/>
                </a:solidFill>
                <a:latin typeface="+mj-lt"/>
              </a:rPr>
              <a:t>	</a:t>
            </a:r>
          </a:p>
          <a:p>
            <a:pPr marL="254000" inden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en-US" altLang="ko-KR" sz="1600" kern="0">
                <a:solidFill>
                  <a:srgbClr val="000000"/>
                </a:solidFill>
                <a:latin typeface="+mj-lt"/>
              </a:rPr>
              <a:t>	</a:t>
            </a:r>
            <a:r>
              <a:rPr lang="en-US" altLang="ko-KR" sz="1600" b="1" kern="0">
                <a:solidFill>
                  <a:srgbClr val="7F0055"/>
                </a:solidFill>
                <a:latin typeface="+mj-lt"/>
              </a:rPr>
              <a:t>public </a:t>
            </a:r>
            <a:r>
              <a:rPr lang="en-US" altLang="ko-KR" sz="1600" kern="0">
                <a:solidFill>
                  <a:srgbClr val="000000"/>
                </a:solidFill>
                <a:latin typeface="+mj-lt"/>
              </a:rPr>
              <a:t>MyFrame()</a:t>
            </a:r>
            <a:r>
              <a:rPr lang="ko-KR" altLang="en-US" sz="1600" kern="0">
                <a:solidFill>
                  <a:srgbClr val="000000"/>
                </a:solidFill>
                <a:latin typeface="+mj-lt"/>
              </a:rPr>
              <a:t>	</a:t>
            </a:r>
            <a:r>
              <a:rPr lang="en-US" altLang="ko-KR" sz="1600" kern="0">
                <a:solidFill>
                  <a:srgbClr val="008000"/>
                </a:solidFill>
                <a:latin typeface="+mj-lt"/>
              </a:rPr>
              <a:t>// </a:t>
            </a:r>
            <a:r>
              <a:rPr lang="ko-KR" altLang="en-US" sz="1600" kern="0">
                <a:solidFill>
                  <a:srgbClr val="008000"/>
                </a:solidFill>
                <a:latin typeface="+mj-lt"/>
              </a:rPr>
              <a:t>생성자에서 컴포넌트를 생성하고 추가한다</a:t>
            </a:r>
            <a:r>
              <a:rPr lang="en-US" altLang="ko-KR" sz="1600" kern="0">
                <a:solidFill>
                  <a:srgbClr val="008000"/>
                </a:solidFill>
                <a:latin typeface="+mj-lt"/>
              </a:rPr>
              <a:t>.</a:t>
            </a:r>
          </a:p>
          <a:p>
            <a:pPr marL="254000" inden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en-US" altLang="ko-KR" sz="1600" kern="0">
                <a:solidFill>
                  <a:srgbClr val="000000"/>
                </a:solidFill>
                <a:latin typeface="+mj-lt"/>
              </a:rPr>
              <a:t>	{</a:t>
            </a:r>
          </a:p>
          <a:p>
            <a:pPr marL="254000" inden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en-US" altLang="ko-KR" sz="1600" kern="0">
                <a:solidFill>
                  <a:srgbClr val="000000"/>
                </a:solidFill>
                <a:latin typeface="+mj-lt"/>
              </a:rPr>
              <a:t>	</a:t>
            </a:r>
            <a:r>
              <a:rPr lang="ko-KR" altLang="en-US" sz="1600" kern="0">
                <a:solidFill>
                  <a:srgbClr val="000000"/>
                </a:solidFill>
                <a:latin typeface="+mj-lt"/>
              </a:rPr>
              <a:t>	</a:t>
            </a:r>
            <a:r>
              <a:rPr lang="en-US" altLang="ko-KR" sz="1600" kern="0">
                <a:solidFill>
                  <a:srgbClr val="000000"/>
                </a:solidFill>
                <a:latin typeface="+mj-lt"/>
              </a:rPr>
              <a:t>button = </a:t>
            </a:r>
            <a:r>
              <a:rPr lang="en-US" altLang="ko-KR" sz="1600" b="1" kern="0">
                <a:solidFill>
                  <a:srgbClr val="7F0055"/>
                </a:solidFill>
                <a:latin typeface="+mj-lt"/>
              </a:rPr>
              <a:t>new</a:t>
            </a:r>
            <a:r>
              <a:rPr lang="ko-KR" altLang="en-US" sz="1600" kern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ko-KR" sz="1600" kern="0">
                <a:solidFill>
                  <a:srgbClr val="000000"/>
                </a:solidFill>
                <a:latin typeface="+mj-lt"/>
              </a:rPr>
              <a:t>JButton(</a:t>
            </a:r>
            <a:r>
              <a:rPr lang="en-US" altLang="ko-KR" sz="1600" kern="0">
                <a:solidFill>
                  <a:srgbClr val="0000FF"/>
                </a:solidFill>
                <a:latin typeface="+mj-lt"/>
              </a:rPr>
              <a:t>"</a:t>
            </a:r>
            <a:r>
              <a:rPr lang="ko-KR" altLang="en-US" sz="1600" kern="0">
                <a:solidFill>
                  <a:srgbClr val="0000FF"/>
                </a:solidFill>
                <a:latin typeface="+mj-lt"/>
              </a:rPr>
              <a:t>동작</a:t>
            </a:r>
            <a:r>
              <a:rPr lang="ko-KR" altLang="en-US" sz="1600" kern="0">
                <a:solidFill>
                  <a:srgbClr val="000000"/>
                </a:solidFill>
                <a:latin typeface="+mj-lt"/>
              </a:rPr>
              <a:t>“</a:t>
            </a:r>
            <a:r>
              <a:rPr lang="en-US" altLang="ko-KR" sz="1600" kern="0">
                <a:solidFill>
                  <a:srgbClr val="000000"/>
                </a:solidFill>
                <a:latin typeface="+mj-lt"/>
              </a:rPr>
              <a:t>);</a:t>
            </a:r>
            <a:r>
              <a:rPr lang="ko-KR" altLang="en-US" sz="1600" kern="0">
                <a:solidFill>
                  <a:srgbClr val="000000"/>
                </a:solidFill>
                <a:latin typeface="+mj-lt"/>
              </a:rPr>
              <a:t>	</a:t>
            </a:r>
            <a:r>
              <a:rPr lang="en-US" altLang="ko-KR" sz="1600" kern="0">
                <a:solidFill>
                  <a:srgbClr val="008000"/>
                </a:solidFill>
                <a:latin typeface="+mj-lt"/>
              </a:rPr>
              <a:t>// </a:t>
            </a:r>
            <a:r>
              <a:rPr lang="ko-KR" altLang="en-US" sz="1600" kern="0">
                <a:solidFill>
                  <a:srgbClr val="008000"/>
                </a:solidFill>
                <a:latin typeface="+mj-lt"/>
              </a:rPr>
              <a:t>버튼 생성</a:t>
            </a:r>
          </a:p>
          <a:p>
            <a:pPr marL="254000" inden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en-US" altLang="ko-KR" sz="1600" kern="0">
                <a:solidFill>
                  <a:srgbClr val="000000"/>
                </a:solidFill>
                <a:latin typeface="+mj-lt"/>
              </a:rPr>
              <a:t>	</a:t>
            </a:r>
            <a:r>
              <a:rPr lang="ko-KR" altLang="en-US" sz="1600" kern="0">
                <a:solidFill>
                  <a:srgbClr val="000000"/>
                </a:solidFill>
                <a:latin typeface="+mj-lt"/>
              </a:rPr>
              <a:t>	</a:t>
            </a:r>
            <a:r>
              <a:rPr lang="en-US" altLang="ko-KR" sz="1600" kern="0">
                <a:solidFill>
                  <a:srgbClr val="000000"/>
                </a:solidFill>
                <a:latin typeface="+mj-lt"/>
              </a:rPr>
              <a:t>button.addActionListener(</a:t>
            </a:r>
            <a:r>
              <a:rPr lang="en-US" altLang="ko-KR" sz="1600" b="1" kern="0">
                <a:solidFill>
                  <a:srgbClr val="7F0055"/>
                </a:solidFill>
                <a:latin typeface="+mj-lt"/>
              </a:rPr>
              <a:t>new</a:t>
            </a:r>
            <a:r>
              <a:rPr lang="ko-KR" altLang="en-US" sz="1600" kern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ko-KR" sz="1600" kern="0">
                <a:solidFill>
                  <a:srgbClr val="000000"/>
                </a:solidFill>
                <a:latin typeface="+mj-lt"/>
              </a:rPr>
              <a:t>MyListener());</a:t>
            </a:r>
            <a:r>
              <a:rPr lang="ko-KR" altLang="en-US" sz="1600" kern="0">
                <a:solidFill>
                  <a:srgbClr val="000000"/>
                </a:solidFill>
                <a:latin typeface="+mj-lt"/>
              </a:rPr>
              <a:t>	</a:t>
            </a:r>
          </a:p>
          <a:p>
            <a:pPr marL="254000" inden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en-US" altLang="ko-KR" sz="1600" kern="0">
                <a:solidFill>
                  <a:srgbClr val="000000"/>
                </a:solidFill>
                <a:latin typeface="+mj-lt"/>
              </a:rPr>
              <a:t>	</a:t>
            </a:r>
            <a:r>
              <a:rPr lang="ko-KR" altLang="en-US" sz="1600" kern="0">
                <a:solidFill>
                  <a:srgbClr val="000000"/>
                </a:solidFill>
                <a:latin typeface="+mj-lt"/>
              </a:rPr>
              <a:t>		</a:t>
            </a:r>
            <a:r>
              <a:rPr lang="en-US" altLang="ko-KR" sz="1600" kern="0">
                <a:solidFill>
                  <a:srgbClr val="008000"/>
                </a:solidFill>
                <a:latin typeface="+mj-lt"/>
              </a:rPr>
              <a:t>...</a:t>
            </a:r>
          </a:p>
          <a:p>
            <a:pPr marL="254000" inden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en-US" altLang="ko-KR" sz="1600">
                <a:latin typeface="+mj-lt"/>
              </a:rPr>
              <a:t>	}</a:t>
            </a:r>
          </a:p>
          <a:p>
            <a:pPr marL="254000" inden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en-US" altLang="ko-KR" sz="1600" kern="0">
                <a:solidFill>
                  <a:srgbClr val="000000"/>
                </a:solidFill>
                <a:latin typeface="+mj-lt"/>
              </a:rPr>
              <a:t>}</a:t>
            </a:r>
            <a:endParaRPr lang="ko-KR" altLang="en-US" sz="1600" kern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 lang="ko-KR" altLang="en-US"/>
            </a:pPr>
            <a:r>
              <a:rPr lang="ko-KR" altLang="en-US" sz="3600"/>
              <a:t>이벤트 처리 과정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33500"/>
            <a:ext cx="8212138" cy="342900"/>
          </a:xfrm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ko-KR"/>
              <a:t>(2) </a:t>
            </a:r>
            <a:r>
              <a:rPr lang="ko-KR" altLang="en-US"/>
              <a:t>이벤트 리스너를 이벤트 소스에 등록한다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8197" name="Line 6"/>
          <p:cNvSpPr>
            <a:spLocks noChangeShapeType="1"/>
          </p:cNvSpPr>
          <p:nvPr/>
        </p:nvSpPr>
        <p:spPr>
          <a:xfrm>
            <a:off x="2890308" y="3756025"/>
            <a:ext cx="3976688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</a:ln>
          <a:effectLst/>
        </p:spPr>
        <p:txBody>
          <a:bodyPr wrap="square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8198" name="AutoShape 7"/>
          <p:cNvSpPr/>
          <p:nvPr/>
        </p:nvSpPr>
        <p:spPr>
          <a:xfrm>
            <a:off x="7069138" y="5346699"/>
            <a:ext cx="2074862" cy="703263"/>
          </a:xfrm>
          <a:prstGeom prst="accentBorderCallout2">
            <a:avLst>
              <a:gd name="adj1" fmla="val 16255"/>
              <a:gd name="adj2" fmla="val -3671"/>
              <a:gd name="adj3" fmla="val 16255"/>
              <a:gd name="adj4" fmla="val -64421"/>
              <a:gd name="adj5" fmla="val -223250"/>
              <a:gd name="adj6" fmla="val -127468"/>
            </a:avLst>
          </a:prstGeom>
          <a:solidFill>
            <a:srgbClr val="FFFFCC"/>
          </a:solidFill>
          <a:ln w="9525">
            <a:solidFill>
              <a:schemeClr val="tx2"/>
            </a:solidFill>
            <a:miter/>
          </a:ln>
          <a:effectLst/>
        </p:spPr>
        <p:txBody>
          <a:bodyPr/>
          <a:lstStyle/>
          <a:p>
            <a:pPr algn="ctr">
              <a:defRPr lang="ko-KR" altLang="en-US"/>
            </a:pPr>
            <a:r>
              <a:rPr lang="ko-KR" altLang="en-US" sz="1400">
                <a:solidFill>
                  <a:srgbClr val="FF0000"/>
                </a:solidFill>
              </a:rPr>
              <a:t>이벤트 리스너를 컴포넌트에 붙인다</a:t>
            </a:r>
            <a:r>
              <a:rPr lang="en-US" altLang="ko-KR" sz="1400">
                <a:solidFill>
                  <a:srgbClr val="FF0000"/>
                </a:solidFill>
              </a:rPr>
              <a:t>. </a:t>
            </a:r>
          </a:p>
        </p:txBody>
      </p:sp>
    </p:spTree>
  </p:cSld>
  <p:clrMapOvr>
    <a:masterClrMapping/>
  </p:clrMapOvr>
  <p:transition spd="slow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마우스 이벤트 예제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33500"/>
            <a:ext cx="8074025" cy="4943475"/>
          </a:xfr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buFont typeface="Symbol" pitchFamily="18" charset="2"/>
              <a:buNone/>
            </a:pPr>
            <a:r>
              <a:rPr lang="en-US" altLang="ko-KR" sz="1400" smtClean="0"/>
              <a:t>       </a:t>
            </a:r>
            <a:r>
              <a:rPr lang="en-US" altLang="ko-KR" sz="1400" b="1" smtClean="0">
                <a:solidFill>
                  <a:srgbClr val="7F0055"/>
                </a:solidFill>
              </a:rPr>
              <a:t>protected</a:t>
            </a:r>
            <a:r>
              <a:rPr lang="en-US" altLang="ko-KR" sz="1400" smtClean="0"/>
              <a:t> </a:t>
            </a:r>
            <a:r>
              <a:rPr lang="en-US" altLang="ko-KR" sz="1400" b="1" smtClean="0">
                <a:solidFill>
                  <a:srgbClr val="7F0055"/>
                </a:solidFill>
              </a:rPr>
              <a:t>void</a:t>
            </a:r>
            <a:r>
              <a:rPr lang="en-US" altLang="ko-KR" sz="1400" smtClean="0"/>
              <a:t> display(String s, MouseEvent e) {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400" smtClean="0"/>
              <a:t>             System.</a:t>
            </a:r>
            <a:r>
              <a:rPr lang="en-US" altLang="ko-KR" sz="1400" i="1" smtClean="0">
                <a:solidFill>
                  <a:srgbClr val="0000C0"/>
                </a:solidFill>
              </a:rPr>
              <a:t>out</a:t>
            </a:r>
            <a:r>
              <a:rPr lang="en-US" altLang="ko-KR" sz="1400" smtClean="0"/>
              <a:t>.println(s + </a:t>
            </a:r>
            <a:r>
              <a:rPr lang="en-US" altLang="ko-KR" sz="1400" smtClean="0">
                <a:solidFill>
                  <a:srgbClr val="2A00FF"/>
                </a:solidFill>
              </a:rPr>
              <a:t>" X="</a:t>
            </a:r>
            <a:r>
              <a:rPr lang="en-US" altLang="ko-KR" sz="1400" smtClean="0"/>
              <a:t> + e.getX() + </a:t>
            </a:r>
            <a:r>
              <a:rPr lang="en-US" altLang="ko-KR" sz="1400" smtClean="0">
                <a:solidFill>
                  <a:srgbClr val="2A00FF"/>
                </a:solidFill>
              </a:rPr>
              <a:t>" Y="</a:t>
            </a:r>
            <a:r>
              <a:rPr lang="en-US" altLang="ko-KR" sz="1400" smtClean="0"/>
              <a:t> + e.getY());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400" smtClean="0"/>
              <a:t>       }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400" smtClean="0"/>
              <a:t> 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400" smtClean="0"/>
              <a:t>       </a:t>
            </a:r>
            <a:r>
              <a:rPr lang="en-US" altLang="ko-KR" sz="1400" b="1" smtClean="0">
                <a:solidFill>
                  <a:srgbClr val="7F0055"/>
                </a:solidFill>
              </a:rPr>
              <a:t>public</a:t>
            </a:r>
            <a:r>
              <a:rPr lang="en-US" altLang="ko-KR" sz="1400" smtClean="0"/>
              <a:t> </a:t>
            </a:r>
            <a:r>
              <a:rPr lang="en-US" altLang="ko-KR" sz="1400" b="1" smtClean="0">
                <a:solidFill>
                  <a:srgbClr val="7F0055"/>
                </a:solidFill>
              </a:rPr>
              <a:t>void</a:t>
            </a:r>
            <a:r>
              <a:rPr lang="en-US" altLang="ko-KR" sz="1400" smtClean="0"/>
              <a:t> mouseDragged(MouseEvent e) {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400" smtClean="0"/>
              <a:t>             display(</a:t>
            </a:r>
            <a:r>
              <a:rPr lang="en-US" altLang="ko-KR" sz="1400" smtClean="0">
                <a:solidFill>
                  <a:srgbClr val="2A00FF"/>
                </a:solidFill>
              </a:rPr>
              <a:t>"Mouse dragged"</a:t>
            </a:r>
            <a:r>
              <a:rPr lang="en-US" altLang="ko-KR" sz="1400" smtClean="0"/>
              <a:t>, e);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400" smtClean="0"/>
              <a:t>       }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400" smtClean="0"/>
              <a:t> 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400" smtClean="0"/>
              <a:t>       </a:t>
            </a:r>
            <a:r>
              <a:rPr lang="en-US" altLang="ko-KR" sz="1400" b="1" smtClean="0">
                <a:solidFill>
                  <a:srgbClr val="7F0055"/>
                </a:solidFill>
              </a:rPr>
              <a:t>public</a:t>
            </a:r>
            <a:r>
              <a:rPr lang="en-US" altLang="ko-KR" sz="1400" smtClean="0"/>
              <a:t> </a:t>
            </a:r>
            <a:r>
              <a:rPr lang="en-US" altLang="ko-KR" sz="1400" b="1" smtClean="0">
                <a:solidFill>
                  <a:srgbClr val="7F0055"/>
                </a:solidFill>
              </a:rPr>
              <a:t>void</a:t>
            </a:r>
            <a:r>
              <a:rPr lang="en-US" altLang="ko-KR" sz="1400" smtClean="0"/>
              <a:t> mouseMoved(MouseEvent e) {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400" smtClean="0"/>
              <a:t>             display(</a:t>
            </a:r>
            <a:r>
              <a:rPr lang="en-US" altLang="ko-KR" sz="1400" smtClean="0">
                <a:solidFill>
                  <a:srgbClr val="2A00FF"/>
                </a:solidFill>
              </a:rPr>
              <a:t>"Mouse moved"</a:t>
            </a:r>
            <a:r>
              <a:rPr lang="en-US" altLang="ko-KR" sz="1400" smtClean="0"/>
              <a:t>, e);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400" smtClean="0"/>
              <a:t>             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400" smtClean="0"/>
              <a:t>       }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400" smtClean="0"/>
              <a:t>}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400" smtClean="0"/>
              <a:t> 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400" b="1" smtClean="0">
                <a:solidFill>
                  <a:srgbClr val="7F0055"/>
                </a:solidFill>
              </a:rPr>
              <a:t>public</a:t>
            </a:r>
            <a:r>
              <a:rPr lang="en-US" altLang="ko-KR" sz="1400" smtClean="0"/>
              <a:t> </a:t>
            </a:r>
            <a:r>
              <a:rPr lang="en-US" altLang="ko-KR" sz="1400" b="1" smtClean="0">
                <a:solidFill>
                  <a:srgbClr val="7F0055"/>
                </a:solidFill>
              </a:rPr>
              <a:t>class</a:t>
            </a:r>
            <a:r>
              <a:rPr lang="en-US" altLang="ko-KR" sz="1400" smtClean="0"/>
              <a:t> MyFrameTest5 {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400" smtClean="0"/>
              <a:t>       </a:t>
            </a:r>
            <a:r>
              <a:rPr lang="en-US" altLang="ko-KR" sz="1400" b="1" smtClean="0">
                <a:solidFill>
                  <a:srgbClr val="7F0055"/>
                </a:solidFill>
              </a:rPr>
              <a:t>public</a:t>
            </a:r>
            <a:r>
              <a:rPr lang="en-US" altLang="ko-KR" sz="1400" smtClean="0"/>
              <a:t> </a:t>
            </a:r>
            <a:r>
              <a:rPr lang="en-US" altLang="ko-KR" sz="1400" b="1" smtClean="0">
                <a:solidFill>
                  <a:srgbClr val="7F0055"/>
                </a:solidFill>
              </a:rPr>
              <a:t>static</a:t>
            </a:r>
            <a:r>
              <a:rPr lang="en-US" altLang="ko-KR" sz="1400" smtClean="0"/>
              <a:t> </a:t>
            </a:r>
            <a:r>
              <a:rPr lang="en-US" altLang="ko-KR" sz="1400" b="1" smtClean="0">
                <a:solidFill>
                  <a:srgbClr val="7F0055"/>
                </a:solidFill>
              </a:rPr>
              <a:t>void</a:t>
            </a:r>
            <a:r>
              <a:rPr lang="en-US" altLang="ko-KR" sz="1400" smtClean="0"/>
              <a:t> main(String[] args) {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400" smtClean="0"/>
              <a:t>             MyFrame f=</a:t>
            </a:r>
            <a:r>
              <a:rPr lang="en-US" altLang="ko-KR" sz="1400" b="1" smtClean="0">
                <a:solidFill>
                  <a:srgbClr val="7F0055"/>
                </a:solidFill>
              </a:rPr>
              <a:t>new</a:t>
            </a:r>
            <a:r>
              <a:rPr lang="en-US" altLang="ko-KR" sz="1400" smtClean="0"/>
              <a:t> MyFrame();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400" smtClean="0"/>
              <a:t>       }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400" smtClean="0"/>
              <a:t>}</a:t>
            </a:r>
          </a:p>
        </p:txBody>
      </p:sp>
      <p:sp>
        <p:nvSpPr>
          <p:cNvPr id="36869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5408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자동차 게임 예제</a:t>
            </a:r>
            <a:r>
              <a:rPr lang="en-US" altLang="ko-KR" dirty="0" smtClean="0"/>
              <a:t>(</a:t>
            </a:r>
            <a:r>
              <a:rPr lang="ko-KR" altLang="en-US" dirty="0" smtClean="0"/>
              <a:t>수정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685800" y="887240"/>
            <a:ext cx="8074025" cy="565841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latinLnBrk="0">
              <a:buNone/>
            </a:pPr>
            <a:r>
              <a:rPr lang="en-US" altLang="ko-KR" sz="1400" b="1" dirty="0"/>
              <a:t>class</a:t>
            </a:r>
            <a:r>
              <a:rPr lang="en-US" altLang="ko-KR" sz="1400" dirty="0"/>
              <a:t> </a:t>
            </a:r>
            <a:r>
              <a:rPr lang="en-US" altLang="ko-KR" sz="1400" u="sng" dirty="0" err="1"/>
              <a:t>MyPanel</a:t>
            </a:r>
            <a:r>
              <a:rPr lang="en-US" altLang="ko-KR" sz="1400" dirty="0"/>
              <a:t> </a:t>
            </a:r>
            <a:r>
              <a:rPr lang="en-US" altLang="ko-KR" sz="1400" b="1" dirty="0"/>
              <a:t>extends</a:t>
            </a:r>
            <a:r>
              <a:rPr lang="en-US" altLang="ko-KR" sz="1400" dirty="0"/>
              <a:t> </a:t>
            </a:r>
            <a:r>
              <a:rPr lang="en-US" altLang="ko-KR" sz="1400" dirty="0" err="1"/>
              <a:t>JPanel</a:t>
            </a:r>
            <a:r>
              <a:rPr lang="en-US" altLang="ko-KR" sz="1400" dirty="0"/>
              <a:t> {</a:t>
            </a:r>
          </a:p>
          <a:p>
            <a:pPr marL="0" indent="0" latinLnBrk="0">
              <a:buNone/>
            </a:pPr>
            <a:r>
              <a:rPr lang="en-US" altLang="ko-KR" sz="1400" dirty="0"/>
              <a:t>	</a:t>
            </a:r>
            <a:r>
              <a:rPr lang="en-US" altLang="ko-KR" sz="1400" dirty="0" err="1"/>
              <a:t>BufferedImage</a:t>
            </a:r>
            <a:r>
              <a:rPr lang="en-US" altLang="ko-KR" sz="1400" dirty="0"/>
              <a:t> </a:t>
            </a:r>
            <a:r>
              <a:rPr lang="en-US" altLang="ko-KR" sz="1400" dirty="0" err="1"/>
              <a:t>img</a:t>
            </a:r>
            <a:r>
              <a:rPr lang="en-US" altLang="ko-KR" sz="1400" dirty="0"/>
              <a:t> = </a:t>
            </a:r>
            <a:r>
              <a:rPr lang="en-US" altLang="ko-KR" sz="1400" b="1" dirty="0"/>
              <a:t>null;</a:t>
            </a:r>
            <a:endParaRPr lang="en-US" altLang="ko-KR" sz="1400" dirty="0"/>
          </a:p>
          <a:p>
            <a:pPr marL="0" indent="0" latinLnBrk="0">
              <a:buNone/>
            </a:pPr>
            <a:r>
              <a:rPr lang="en-US" altLang="ko-KR" sz="1400" dirty="0"/>
              <a:t>	</a:t>
            </a:r>
            <a:r>
              <a:rPr lang="en-US" altLang="ko-KR" sz="1400" b="1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img_x</a:t>
            </a:r>
            <a:r>
              <a:rPr lang="en-US" altLang="ko-KR" sz="1400" dirty="0"/>
              <a:t> = 0, </a:t>
            </a:r>
            <a:r>
              <a:rPr lang="en-US" altLang="ko-KR" sz="1400" dirty="0" err="1"/>
              <a:t>img_y</a:t>
            </a:r>
            <a:r>
              <a:rPr lang="en-US" altLang="ko-KR" sz="1400" dirty="0"/>
              <a:t> = 0;</a:t>
            </a:r>
          </a:p>
          <a:p>
            <a:pPr marL="0" indent="0" latinLnBrk="0">
              <a:buNone/>
            </a:pPr>
            <a:r>
              <a:rPr lang="en-US" altLang="ko-KR" sz="1400" dirty="0"/>
              <a:t>	</a:t>
            </a:r>
            <a:r>
              <a:rPr lang="en-US" altLang="ko-KR" sz="1400" b="1" dirty="0"/>
              <a:t>public</a:t>
            </a:r>
            <a:r>
              <a:rPr lang="en-US" altLang="ko-KR" sz="1400" dirty="0"/>
              <a:t> </a:t>
            </a:r>
            <a:r>
              <a:rPr lang="en-US" altLang="ko-KR" sz="1400" dirty="0" err="1"/>
              <a:t>MyPanel</a:t>
            </a:r>
            <a:r>
              <a:rPr lang="en-US" altLang="ko-KR" sz="1400" dirty="0"/>
              <a:t>() {</a:t>
            </a:r>
          </a:p>
          <a:p>
            <a:pPr marL="0" indent="0" latinLnBrk="0">
              <a:buNone/>
            </a:pPr>
            <a:r>
              <a:rPr lang="en-US" altLang="ko-KR" sz="1400" dirty="0"/>
              <a:t>	</a:t>
            </a:r>
            <a:r>
              <a:rPr lang="en-US" altLang="ko-KR" sz="1400" b="1" dirty="0"/>
              <a:t>try</a:t>
            </a:r>
            <a:r>
              <a:rPr lang="en-US" altLang="ko-KR" sz="1400" dirty="0"/>
              <a:t> {</a:t>
            </a:r>
          </a:p>
          <a:p>
            <a:pPr marL="0" indent="0" latinLnBrk="0">
              <a:buNone/>
            </a:pPr>
            <a:r>
              <a:rPr lang="en-US" altLang="ko-KR" sz="1400" dirty="0"/>
              <a:t>		</a:t>
            </a:r>
            <a:r>
              <a:rPr lang="en-US" altLang="ko-KR" sz="1400" dirty="0" err="1"/>
              <a:t>img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ImageIO.</a:t>
            </a:r>
            <a:r>
              <a:rPr lang="en-US" altLang="ko-KR" sz="1400" i="1" dirty="0" err="1"/>
              <a:t>read</a:t>
            </a:r>
            <a:r>
              <a:rPr lang="en-US" altLang="ko-KR" sz="1400" dirty="0"/>
              <a:t>(</a:t>
            </a:r>
            <a:r>
              <a:rPr lang="en-US" altLang="ko-KR" sz="1400" b="1" dirty="0"/>
              <a:t>new</a:t>
            </a:r>
            <a:r>
              <a:rPr lang="en-US" altLang="ko-KR" sz="1400" dirty="0"/>
              <a:t> File("</a:t>
            </a:r>
            <a:r>
              <a:rPr lang="en-US" altLang="ko-KR" sz="1400" dirty="0" err="1"/>
              <a:t>car.gif</a:t>
            </a:r>
            <a:r>
              <a:rPr lang="en-US" altLang="ko-KR" sz="1400" dirty="0"/>
              <a:t>"));</a:t>
            </a:r>
          </a:p>
          <a:p>
            <a:pPr marL="0" indent="0" latinLnBrk="0">
              <a:buNone/>
            </a:pPr>
            <a:r>
              <a:rPr lang="en-US" altLang="ko-KR" sz="1400" dirty="0"/>
              <a:t>	} </a:t>
            </a:r>
            <a:r>
              <a:rPr lang="en-US" altLang="ko-KR" sz="1400" b="1" dirty="0"/>
              <a:t>catch</a:t>
            </a:r>
            <a:r>
              <a:rPr lang="en-US" altLang="ko-KR" sz="1400" dirty="0"/>
              <a:t> (</a:t>
            </a:r>
            <a:r>
              <a:rPr lang="en-US" altLang="ko-KR" sz="1400" dirty="0" err="1"/>
              <a:t>IOException</a:t>
            </a:r>
            <a:r>
              <a:rPr lang="en-US" altLang="ko-KR" sz="1400" dirty="0"/>
              <a:t> e) {</a:t>
            </a:r>
          </a:p>
          <a:p>
            <a:pPr marL="0" indent="0" latinLnBrk="0">
              <a:buNone/>
            </a:pPr>
            <a:r>
              <a:rPr lang="en-US" altLang="ko-KR" sz="1400" dirty="0"/>
              <a:t>		</a:t>
            </a:r>
            <a:r>
              <a:rPr lang="en-US" altLang="ko-KR" sz="1400" dirty="0" err="1"/>
              <a:t>System.</a:t>
            </a:r>
            <a:r>
              <a:rPr lang="en-US" altLang="ko-KR" sz="1400" i="1" dirty="0" err="1"/>
              <a:t>out</a:t>
            </a:r>
            <a:r>
              <a:rPr lang="en-US" altLang="ko-KR" sz="1400" dirty="0" err="1"/>
              <a:t>.println</a:t>
            </a:r>
            <a:r>
              <a:rPr lang="en-US" altLang="ko-KR" sz="1400" dirty="0"/>
              <a:t>("no image");</a:t>
            </a:r>
          </a:p>
          <a:p>
            <a:pPr marL="0" indent="0" latinLnBrk="0">
              <a:buNone/>
            </a:pPr>
            <a:r>
              <a:rPr lang="en-US" altLang="ko-KR" sz="1400" dirty="0"/>
              <a:t>		</a:t>
            </a:r>
            <a:r>
              <a:rPr lang="en-US" altLang="ko-KR" sz="1400" dirty="0" err="1"/>
              <a:t>System.</a:t>
            </a:r>
            <a:r>
              <a:rPr lang="en-US" altLang="ko-KR" sz="1400" i="1" dirty="0" err="1"/>
              <a:t>exit</a:t>
            </a:r>
            <a:r>
              <a:rPr lang="en-US" altLang="ko-KR" sz="1400" dirty="0"/>
              <a:t>(1);</a:t>
            </a:r>
          </a:p>
          <a:p>
            <a:pPr marL="0" indent="0" latinLnBrk="0">
              <a:buNone/>
            </a:pPr>
            <a:r>
              <a:rPr lang="en-US" altLang="ko-KR" sz="1400" dirty="0"/>
              <a:t>	}</a:t>
            </a:r>
          </a:p>
          <a:p>
            <a:pPr marL="0" indent="0" latinLnBrk="0">
              <a:buNone/>
            </a:pPr>
            <a:r>
              <a:rPr lang="en-US" altLang="ko-KR" sz="1400" dirty="0"/>
              <a:t>	</a:t>
            </a:r>
            <a:r>
              <a:rPr lang="en-US" altLang="ko-KR" sz="1400" dirty="0" err="1"/>
              <a:t>addMouseListener</a:t>
            </a:r>
            <a:r>
              <a:rPr lang="en-US" altLang="ko-KR" sz="1400" dirty="0"/>
              <a:t>(</a:t>
            </a:r>
            <a:r>
              <a:rPr lang="en-US" altLang="ko-KR" sz="1400" b="1" dirty="0"/>
              <a:t>new</a:t>
            </a:r>
            <a:r>
              <a:rPr lang="en-US" altLang="ko-KR" sz="1400" dirty="0"/>
              <a:t> </a:t>
            </a:r>
            <a:r>
              <a:rPr lang="en-US" altLang="ko-KR" sz="1400" dirty="0" err="1"/>
              <a:t>MouseListener</a:t>
            </a:r>
            <a:r>
              <a:rPr lang="en-US" altLang="ko-KR" sz="1400" dirty="0"/>
              <a:t>() {</a:t>
            </a:r>
          </a:p>
          <a:p>
            <a:pPr marL="0" indent="0" latinLnBrk="0">
              <a:buNone/>
            </a:pPr>
            <a:r>
              <a:rPr lang="en-US" altLang="ko-KR" sz="1400" dirty="0"/>
              <a:t>		</a:t>
            </a:r>
            <a:r>
              <a:rPr lang="en-US" altLang="ko-KR" sz="1400" b="1" dirty="0"/>
              <a:t>public</a:t>
            </a:r>
            <a:r>
              <a:rPr lang="en-US" altLang="ko-KR" sz="1400" dirty="0"/>
              <a:t> </a:t>
            </a:r>
            <a:r>
              <a:rPr lang="en-US" altLang="ko-KR" sz="1400" b="1" dirty="0"/>
              <a:t>void</a:t>
            </a:r>
            <a:r>
              <a:rPr lang="en-US" altLang="ko-KR" sz="1400" dirty="0"/>
              <a:t> </a:t>
            </a:r>
            <a:r>
              <a:rPr lang="en-US" altLang="ko-KR" sz="1400" dirty="0" err="1"/>
              <a:t>mousePressed</a:t>
            </a:r>
            <a:r>
              <a:rPr lang="en-US" altLang="ko-KR" sz="1400" dirty="0"/>
              <a:t>(</a:t>
            </a:r>
            <a:r>
              <a:rPr lang="en-US" altLang="ko-KR" sz="1400" dirty="0" err="1"/>
              <a:t>MouseEvent</a:t>
            </a:r>
            <a:r>
              <a:rPr lang="en-US" altLang="ko-KR" sz="1400" dirty="0"/>
              <a:t> e) {</a:t>
            </a:r>
          </a:p>
          <a:p>
            <a:pPr marL="0" indent="0" latinLnBrk="0">
              <a:buNone/>
            </a:pPr>
            <a:r>
              <a:rPr lang="en-US" altLang="ko-KR" sz="1400" dirty="0"/>
              <a:t>			</a:t>
            </a:r>
            <a:r>
              <a:rPr lang="en-US" altLang="ko-KR" sz="1400" dirty="0" err="1"/>
              <a:t>img_x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e.getX</a:t>
            </a:r>
            <a:r>
              <a:rPr lang="en-US" altLang="ko-KR" sz="1400" dirty="0"/>
              <a:t>();</a:t>
            </a:r>
          </a:p>
          <a:p>
            <a:pPr marL="0" indent="0" latinLnBrk="0">
              <a:buNone/>
            </a:pPr>
            <a:r>
              <a:rPr lang="en-US" altLang="ko-KR" sz="1400" dirty="0"/>
              <a:t>			</a:t>
            </a:r>
            <a:r>
              <a:rPr lang="en-US" altLang="ko-KR" sz="1400" dirty="0" err="1"/>
              <a:t>img_y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e.getY</a:t>
            </a:r>
            <a:r>
              <a:rPr lang="en-US" altLang="ko-KR" sz="1400" dirty="0"/>
              <a:t>();</a:t>
            </a:r>
          </a:p>
          <a:p>
            <a:pPr marL="0" indent="0" latinLnBrk="0">
              <a:buNone/>
            </a:pPr>
            <a:r>
              <a:rPr lang="en-US" altLang="ko-KR" sz="1400" dirty="0"/>
              <a:t>			repaint();</a:t>
            </a:r>
          </a:p>
          <a:p>
            <a:pPr marL="0" indent="0" latinLnBrk="0">
              <a:buNone/>
            </a:pPr>
            <a:r>
              <a:rPr lang="en-US" altLang="ko-KR" sz="1400" dirty="0"/>
              <a:t>		}</a:t>
            </a:r>
          </a:p>
          <a:p>
            <a:pPr marL="0" indent="0" latinLnBrk="0">
              <a:buNone/>
            </a:pPr>
            <a:r>
              <a:rPr lang="en-US" altLang="ko-KR" sz="1400" dirty="0"/>
              <a:t>		</a:t>
            </a:r>
            <a:r>
              <a:rPr lang="en-US" altLang="ko-KR" sz="1400" b="1" dirty="0"/>
              <a:t>public</a:t>
            </a:r>
            <a:r>
              <a:rPr lang="en-US" altLang="ko-KR" sz="1400" dirty="0"/>
              <a:t> </a:t>
            </a:r>
            <a:r>
              <a:rPr lang="en-US" altLang="ko-KR" sz="1400" b="1" dirty="0"/>
              <a:t>void</a:t>
            </a:r>
            <a:r>
              <a:rPr lang="en-US" altLang="ko-KR" sz="1400" dirty="0"/>
              <a:t> </a:t>
            </a:r>
            <a:r>
              <a:rPr lang="en-US" altLang="ko-KR" sz="1400" dirty="0" err="1"/>
              <a:t>mouseReleased</a:t>
            </a:r>
            <a:r>
              <a:rPr lang="en-US" altLang="ko-KR" sz="1400" dirty="0"/>
              <a:t>(</a:t>
            </a:r>
            <a:r>
              <a:rPr lang="en-US" altLang="ko-KR" sz="1400" dirty="0" err="1"/>
              <a:t>MouseEvent</a:t>
            </a:r>
            <a:r>
              <a:rPr lang="en-US" altLang="ko-KR" sz="1400" dirty="0"/>
              <a:t> e) {}</a:t>
            </a:r>
          </a:p>
          <a:p>
            <a:pPr marL="0" indent="0" latinLnBrk="0">
              <a:buNone/>
            </a:pPr>
            <a:r>
              <a:rPr lang="en-US" altLang="ko-KR" sz="1400" dirty="0"/>
              <a:t>		</a:t>
            </a:r>
            <a:r>
              <a:rPr lang="en-US" altLang="ko-KR" sz="1400" b="1" dirty="0"/>
              <a:t>public</a:t>
            </a:r>
            <a:r>
              <a:rPr lang="en-US" altLang="ko-KR" sz="1400" dirty="0"/>
              <a:t> </a:t>
            </a:r>
            <a:r>
              <a:rPr lang="en-US" altLang="ko-KR" sz="1400" b="1" dirty="0"/>
              <a:t>void</a:t>
            </a:r>
            <a:r>
              <a:rPr lang="en-US" altLang="ko-KR" sz="1400" dirty="0"/>
              <a:t> </a:t>
            </a:r>
            <a:r>
              <a:rPr lang="en-US" altLang="ko-KR" sz="1400" dirty="0" err="1"/>
              <a:t>mouseEntered</a:t>
            </a:r>
            <a:r>
              <a:rPr lang="en-US" altLang="ko-KR" sz="1400" dirty="0"/>
              <a:t>(</a:t>
            </a:r>
            <a:r>
              <a:rPr lang="en-US" altLang="ko-KR" sz="1400" dirty="0" err="1"/>
              <a:t>MouseEvent</a:t>
            </a:r>
            <a:r>
              <a:rPr lang="en-US" altLang="ko-KR" sz="1400" dirty="0"/>
              <a:t> e) {}</a:t>
            </a:r>
          </a:p>
          <a:p>
            <a:pPr marL="0" indent="0" latinLnBrk="0">
              <a:buNone/>
            </a:pPr>
            <a:r>
              <a:rPr lang="en-US" altLang="ko-KR" sz="1400" dirty="0"/>
              <a:t>		</a:t>
            </a:r>
            <a:r>
              <a:rPr lang="en-US" altLang="ko-KR" sz="1400" b="1" dirty="0"/>
              <a:t>public</a:t>
            </a:r>
            <a:r>
              <a:rPr lang="en-US" altLang="ko-KR" sz="1400" dirty="0"/>
              <a:t> </a:t>
            </a:r>
            <a:r>
              <a:rPr lang="en-US" altLang="ko-KR" sz="1400" b="1" dirty="0"/>
              <a:t>void</a:t>
            </a:r>
            <a:r>
              <a:rPr lang="en-US" altLang="ko-KR" sz="1400" dirty="0"/>
              <a:t> </a:t>
            </a:r>
            <a:r>
              <a:rPr lang="en-US" altLang="ko-KR" sz="1400" dirty="0" err="1"/>
              <a:t>mouseExited</a:t>
            </a:r>
            <a:r>
              <a:rPr lang="en-US" altLang="ko-KR" sz="1400" dirty="0"/>
              <a:t>(</a:t>
            </a:r>
            <a:r>
              <a:rPr lang="en-US" altLang="ko-KR" sz="1400" dirty="0" err="1"/>
              <a:t>MouseEvent</a:t>
            </a:r>
            <a:r>
              <a:rPr lang="en-US" altLang="ko-KR" sz="1400" dirty="0"/>
              <a:t> e) {}</a:t>
            </a:r>
          </a:p>
          <a:p>
            <a:pPr marL="0" indent="0" latinLnBrk="0">
              <a:buNone/>
            </a:pPr>
            <a:r>
              <a:rPr lang="en-US" altLang="ko-KR" sz="1400" dirty="0"/>
              <a:t>		</a:t>
            </a:r>
            <a:r>
              <a:rPr lang="en-US" altLang="ko-KR" sz="1400" b="1" dirty="0"/>
              <a:t>public</a:t>
            </a:r>
            <a:r>
              <a:rPr lang="en-US" altLang="ko-KR" sz="1400" dirty="0"/>
              <a:t> </a:t>
            </a:r>
            <a:r>
              <a:rPr lang="en-US" altLang="ko-KR" sz="1400" b="1" dirty="0"/>
              <a:t>void</a:t>
            </a:r>
            <a:r>
              <a:rPr lang="en-US" altLang="ko-KR" sz="1400" dirty="0"/>
              <a:t> </a:t>
            </a:r>
            <a:r>
              <a:rPr lang="en-US" altLang="ko-KR" sz="1400" dirty="0" err="1"/>
              <a:t>mouseClicked</a:t>
            </a:r>
            <a:r>
              <a:rPr lang="en-US" altLang="ko-KR" sz="1400" dirty="0"/>
              <a:t>(</a:t>
            </a:r>
            <a:r>
              <a:rPr lang="en-US" altLang="ko-KR" sz="1400" dirty="0" err="1"/>
              <a:t>MouseEvent</a:t>
            </a:r>
            <a:r>
              <a:rPr lang="en-US" altLang="ko-KR" sz="1400" dirty="0"/>
              <a:t> e) {}</a:t>
            </a:r>
          </a:p>
          <a:p>
            <a:pPr marL="0" indent="0" latinLnBrk="0">
              <a:buNone/>
            </a:pPr>
            <a:r>
              <a:rPr lang="en-US" altLang="ko-KR" sz="1400" dirty="0"/>
              <a:t>	});</a:t>
            </a:r>
          </a:p>
          <a:p>
            <a:pPr marL="0" indent="0" latinLnBrk="0">
              <a:buNone/>
            </a:pPr>
            <a:r>
              <a:rPr lang="en-US" altLang="ko-KR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89105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자동차 게임 예제</a:t>
            </a:r>
            <a:r>
              <a:rPr lang="en-US" altLang="ko-KR" dirty="0" smtClean="0"/>
              <a:t>(</a:t>
            </a:r>
            <a:r>
              <a:rPr lang="ko-KR" altLang="en-US" dirty="0" smtClean="0"/>
              <a:t>수정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685800" y="90534"/>
            <a:ext cx="8074025" cy="4001631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latinLnBrk="0">
              <a:buNone/>
            </a:pPr>
            <a:r>
              <a:rPr lang="en-US" altLang="ko-KR" sz="1400" b="1" dirty="0"/>
              <a:t>public</a:t>
            </a:r>
            <a:r>
              <a:rPr lang="en-US" altLang="ko-KR" sz="1400" dirty="0"/>
              <a:t> </a:t>
            </a:r>
            <a:r>
              <a:rPr lang="en-US" altLang="ko-KR" sz="1400" b="1" dirty="0"/>
              <a:t>void</a:t>
            </a:r>
            <a:r>
              <a:rPr lang="en-US" altLang="ko-KR" sz="1400" dirty="0"/>
              <a:t> </a:t>
            </a:r>
            <a:r>
              <a:rPr lang="en-US" altLang="ko-KR" sz="1400" dirty="0" err="1"/>
              <a:t>paintComponent</a:t>
            </a:r>
            <a:r>
              <a:rPr lang="en-US" altLang="ko-KR" sz="1400" dirty="0"/>
              <a:t>(Graphics g) {</a:t>
            </a:r>
          </a:p>
          <a:p>
            <a:pPr marL="0" indent="0" latinLnBrk="0">
              <a:buNone/>
            </a:pPr>
            <a:r>
              <a:rPr lang="en-US" altLang="ko-KR" sz="1400" dirty="0"/>
              <a:t>	</a:t>
            </a:r>
            <a:r>
              <a:rPr lang="en-US" altLang="ko-KR" sz="1400" b="1" dirty="0" err="1"/>
              <a:t>super</a:t>
            </a:r>
            <a:r>
              <a:rPr lang="en-US" altLang="ko-KR" sz="1400" dirty="0" err="1"/>
              <a:t>.paintComponent</a:t>
            </a:r>
            <a:r>
              <a:rPr lang="en-US" altLang="ko-KR" sz="1400" dirty="0"/>
              <a:t>(g);</a:t>
            </a:r>
          </a:p>
          <a:p>
            <a:pPr marL="0" indent="0" latinLnBrk="0">
              <a:buNone/>
            </a:pPr>
            <a:r>
              <a:rPr lang="en-US" altLang="ko-KR" sz="1400" dirty="0"/>
              <a:t>	</a:t>
            </a:r>
            <a:r>
              <a:rPr lang="en-US" altLang="ko-KR" sz="1400" dirty="0" err="1"/>
              <a:t>g.drawImage</a:t>
            </a:r>
            <a:r>
              <a:rPr lang="en-US" altLang="ko-KR" sz="1400" dirty="0"/>
              <a:t>(</a:t>
            </a:r>
            <a:r>
              <a:rPr lang="en-US" altLang="ko-KR" sz="1400" dirty="0" err="1"/>
              <a:t>img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img_x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img_y</a:t>
            </a:r>
            <a:r>
              <a:rPr lang="en-US" altLang="ko-KR" sz="1400" dirty="0"/>
              <a:t>, </a:t>
            </a:r>
            <a:r>
              <a:rPr lang="en-US" altLang="ko-KR" sz="1400" b="1" dirty="0"/>
              <a:t>null</a:t>
            </a:r>
            <a:r>
              <a:rPr lang="en-US" altLang="ko-KR" sz="1400" dirty="0"/>
              <a:t>);</a:t>
            </a:r>
          </a:p>
          <a:p>
            <a:pPr marL="0" indent="0" latinLnBrk="0">
              <a:buNone/>
            </a:pPr>
            <a:r>
              <a:rPr lang="en-US" altLang="ko-KR" sz="1400" dirty="0"/>
              <a:t>	}</a:t>
            </a:r>
          </a:p>
          <a:p>
            <a:pPr marL="0" indent="0" latinLnBrk="0">
              <a:buNone/>
            </a:pPr>
            <a:r>
              <a:rPr lang="en-US" altLang="ko-KR" sz="1400" dirty="0"/>
              <a:t>}</a:t>
            </a:r>
          </a:p>
          <a:p>
            <a:pPr marL="0" indent="0" latinLnBrk="0">
              <a:buNone/>
            </a:pPr>
            <a:r>
              <a:rPr lang="en-US" altLang="ko-KR" sz="1400" b="1" dirty="0"/>
              <a:t>public</a:t>
            </a:r>
            <a:r>
              <a:rPr lang="en-US" altLang="ko-KR" sz="1400" dirty="0"/>
              <a:t> </a:t>
            </a:r>
            <a:r>
              <a:rPr lang="en-US" altLang="ko-KR" sz="1400" b="1" dirty="0"/>
              <a:t>class</a:t>
            </a:r>
            <a:r>
              <a:rPr lang="en-US" altLang="ko-KR" sz="1400" dirty="0"/>
              <a:t> </a:t>
            </a:r>
            <a:r>
              <a:rPr lang="en-US" altLang="ko-KR" sz="1400" u="sng" dirty="0" err="1"/>
              <a:t>MyFrame</a:t>
            </a:r>
            <a:r>
              <a:rPr lang="en-US" altLang="ko-KR" sz="1400" dirty="0"/>
              <a:t> </a:t>
            </a:r>
            <a:r>
              <a:rPr lang="en-US" altLang="ko-KR" sz="1400" b="1" dirty="0"/>
              <a:t>extends</a:t>
            </a:r>
            <a:r>
              <a:rPr lang="en-US" altLang="ko-KR" sz="1400" dirty="0"/>
              <a:t> </a:t>
            </a:r>
            <a:r>
              <a:rPr lang="en-US" altLang="ko-KR" sz="1400" dirty="0" err="1"/>
              <a:t>JFrame</a:t>
            </a:r>
            <a:r>
              <a:rPr lang="en-US" altLang="ko-KR" sz="1400" dirty="0"/>
              <a:t> {</a:t>
            </a:r>
          </a:p>
          <a:p>
            <a:pPr marL="0" indent="0" latinLnBrk="0">
              <a:buNone/>
            </a:pPr>
            <a:r>
              <a:rPr lang="en-US" altLang="ko-KR" sz="1400" dirty="0"/>
              <a:t>	</a:t>
            </a:r>
            <a:r>
              <a:rPr lang="en-US" altLang="ko-KR" sz="1400" b="1" dirty="0"/>
              <a:t>public</a:t>
            </a:r>
            <a:r>
              <a:rPr lang="en-US" altLang="ko-KR" sz="1400" dirty="0"/>
              <a:t> </a:t>
            </a:r>
            <a:r>
              <a:rPr lang="en-US" altLang="ko-KR" sz="1400" dirty="0" err="1"/>
              <a:t>MyFrame</a:t>
            </a:r>
            <a:r>
              <a:rPr lang="en-US" altLang="ko-KR" sz="1400" dirty="0"/>
              <a:t>() {</a:t>
            </a:r>
          </a:p>
          <a:p>
            <a:pPr marL="0" indent="0" latinLnBrk="0">
              <a:buNone/>
            </a:pPr>
            <a:r>
              <a:rPr lang="en-US" altLang="ko-KR" sz="1400" dirty="0"/>
              <a:t>		add(</a:t>
            </a:r>
            <a:r>
              <a:rPr lang="en-US" altLang="ko-KR" sz="1400" b="1" dirty="0"/>
              <a:t>new</a:t>
            </a:r>
            <a:r>
              <a:rPr lang="en-US" altLang="ko-KR" sz="1400" dirty="0"/>
              <a:t> </a:t>
            </a:r>
            <a:r>
              <a:rPr lang="en-US" altLang="ko-KR" sz="1400" dirty="0" err="1"/>
              <a:t>MyPanel</a:t>
            </a:r>
            <a:r>
              <a:rPr lang="en-US" altLang="ko-KR" sz="1400" dirty="0"/>
              <a:t>());</a:t>
            </a:r>
          </a:p>
          <a:p>
            <a:pPr marL="0" indent="0" latinLnBrk="0">
              <a:buNone/>
            </a:pPr>
            <a:r>
              <a:rPr lang="en-US" altLang="ko-KR" sz="1400" dirty="0"/>
              <a:t>		</a:t>
            </a:r>
            <a:r>
              <a:rPr lang="en-US" altLang="ko-KR" sz="1400" dirty="0" err="1"/>
              <a:t>setSize</a:t>
            </a:r>
            <a:r>
              <a:rPr lang="en-US" altLang="ko-KR" sz="1400" dirty="0"/>
              <a:t>(300, 500);</a:t>
            </a:r>
          </a:p>
          <a:p>
            <a:pPr marL="0" indent="0" latinLnBrk="0">
              <a:buNone/>
            </a:pPr>
            <a:r>
              <a:rPr lang="en-US" altLang="ko-KR" sz="1400" dirty="0"/>
              <a:t>		</a:t>
            </a:r>
            <a:r>
              <a:rPr lang="en-US" altLang="ko-KR" sz="1400" dirty="0" err="1"/>
              <a:t>setVisible</a:t>
            </a:r>
            <a:r>
              <a:rPr lang="en-US" altLang="ko-KR" sz="1400" dirty="0"/>
              <a:t>(</a:t>
            </a:r>
            <a:r>
              <a:rPr lang="en-US" altLang="ko-KR" sz="1400" b="1" dirty="0"/>
              <a:t>true</a:t>
            </a:r>
            <a:r>
              <a:rPr lang="en-US" altLang="ko-KR" sz="1400" dirty="0"/>
              <a:t>);</a:t>
            </a:r>
          </a:p>
          <a:p>
            <a:pPr marL="0" indent="0" latinLnBrk="0">
              <a:buNone/>
            </a:pPr>
            <a:r>
              <a:rPr lang="en-US" altLang="ko-KR" sz="1400" dirty="0"/>
              <a:t>	}</a:t>
            </a:r>
          </a:p>
          <a:p>
            <a:pPr marL="0" indent="0" latinLnBrk="0">
              <a:buNone/>
            </a:pPr>
            <a:r>
              <a:rPr lang="en-US" altLang="ko-KR" sz="1400" dirty="0"/>
              <a:t>	</a:t>
            </a:r>
            <a:r>
              <a:rPr lang="en-US" altLang="ko-KR" sz="1400" b="1" dirty="0"/>
              <a:t>public</a:t>
            </a:r>
            <a:r>
              <a:rPr lang="en-US" altLang="ko-KR" sz="1400" dirty="0"/>
              <a:t> </a:t>
            </a:r>
            <a:r>
              <a:rPr lang="en-US" altLang="ko-KR" sz="1400" b="1" dirty="0"/>
              <a:t>static</a:t>
            </a:r>
            <a:r>
              <a:rPr lang="en-US" altLang="ko-KR" sz="1400" dirty="0"/>
              <a:t> </a:t>
            </a:r>
            <a:r>
              <a:rPr lang="en-US" altLang="ko-KR" sz="1400" b="1" dirty="0"/>
              <a:t>void</a:t>
            </a:r>
            <a:r>
              <a:rPr lang="en-US" altLang="ko-KR" sz="1400" dirty="0"/>
              <a:t> main(String[] </a:t>
            </a:r>
            <a:r>
              <a:rPr lang="en-US" altLang="ko-KR" sz="1400" dirty="0" err="1"/>
              <a:t>arg</a:t>
            </a:r>
            <a:r>
              <a:rPr lang="en-US" altLang="ko-KR" sz="1400" dirty="0"/>
              <a:t>) {</a:t>
            </a:r>
          </a:p>
          <a:p>
            <a:pPr marL="0" indent="0" latinLnBrk="0">
              <a:buNone/>
            </a:pPr>
            <a:r>
              <a:rPr lang="en-US" altLang="ko-KR" sz="1400" dirty="0"/>
              <a:t>		</a:t>
            </a:r>
            <a:r>
              <a:rPr lang="en-US" altLang="ko-KR" sz="1400" b="1" dirty="0"/>
              <a:t>new</a:t>
            </a:r>
            <a:r>
              <a:rPr lang="en-US" altLang="ko-KR" sz="1400" dirty="0"/>
              <a:t> </a:t>
            </a:r>
            <a:r>
              <a:rPr lang="en-US" altLang="ko-KR" sz="1400" dirty="0" err="1"/>
              <a:t>MyFrame</a:t>
            </a:r>
            <a:r>
              <a:rPr lang="en-US" altLang="ko-KR" sz="1400" dirty="0"/>
              <a:t>();</a:t>
            </a:r>
          </a:p>
          <a:p>
            <a:pPr marL="0" indent="0" latinLnBrk="0">
              <a:buNone/>
            </a:pPr>
            <a:r>
              <a:rPr lang="en-US" altLang="ko-KR" sz="1400" dirty="0"/>
              <a:t>	}	</a:t>
            </a:r>
          </a:p>
          <a:p>
            <a:pPr marL="0" indent="0" latinLnBrk="0">
              <a:buNone/>
            </a:pPr>
            <a:r>
              <a:rPr lang="en-US" altLang="ko-KR" sz="1400" dirty="0"/>
              <a:t>}</a:t>
            </a:r>
          </a:p>
        </p:txBody>
      </p:sp>
      <p:pic>
        <p:nvPicPr>
          <p:cNvPr id="72706" name="_x216567664" descr="EMB000017045e7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9551" y="4341294"/>
            <a:ext cx="1890162" cy="1890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705" name="_x216570624" descr="EMB000017045e7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2677" y="4341294"/>
            <a:ext cx="1890162" cy="1890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708" name="_x215341368" descr="DRW000017045e8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6992" y="4953000"/>
            <a:ext cx="614363" cy="33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5925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마우스를 클릭할 때마다 사각형이 화면에 </a:t>
            </a:r>
            <a:r>
              <a:rPr lang="ko-KR" altLang="en-US" dirty="0" err="1"/>
              <a:t>그려지는</a:t>
            </a:r>
            <a:r>
              <a:rPr lang="ko-KR" altLang="en-US" dirty="0"/>
              <a:t> 예제를 작성하여 보자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LAB: </a:t>
            </a:r>
            <a:r>
              <a:rPr lang="ko-KR" altLang="en-US" dirty="0" smtClean="0"/>
              <a:t>사각형</a:t>
            </a:r>
            <a:r>
              <a:rPr lang="en-US" altLang="ko-KR" dirty="0" smtClean="0"/>
              <a:t> </a:t>
            </a:r>
            <a:r>
              <a:rPr lang="ko-KR" altLang="en-US" dirty="0" smtClean="0"/>
              <a:t>그리기</a:t>
            </a:r>
            <a:endParaRPr lang="ko-KR" alt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6783" y="2854742"/>
            <a:ext cx="6066247" cy="2960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31477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SOLUTION </a:t>
            </a:r>
            <a:endParaRPr lang="ko-KR" altLang="en-US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685800" y="896294"/>
            <a:ext cx="8074025" cy="5848538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latinLnBrk="0">
              <a:buNone/>
            </a:pPr>
            <a:r>
              <a:rPr lang="en-US" altLang="ko-KR" sz="1400" b="1" dirty="0"/>
              <a:t>class</a:t>
            </a:r>
            <a:r>
              <a:rPr lang="en-US" altLang="ko-KR" sz="1400" dirty="0"/>
              <a:t> Rectangle {</a:t>
            </a:r>
          </a:p>
          <a:p>
            <a:pPr marL="0" indent="0" latinLnBrk="0">
              <a:buNone/>
            </a:pPr>
            <a:r>
              <a:rPr lang="en-US" altLang="ko-KR" sz="1400" dirty="0"/>
              <a:t>	</a:t>
            </a:r>
            <a:r>
              <a:rPr lang="en-US" altLang="ko-KR" sz="1400" b="1" dirty="0" err="1"/>
              <a:t>int</a:t>
            </a:r>
            <a:r>
              <a:rPr lang="en-US" altLang="ko-KR" sz="1400" dirty="0"/>
              <a:t> x, y, w, h;</a:t>
            </a:r>
          </a:p>
          <a:p>
            <a:pPr marL="0" indent="0" latinLnBrk="0">
              <a:buNone/>
            </a:pPr>
            <a:r>
              <a:rPr lang="en-US" altLang="ko-KR" sz="1400" dirty="0"/>
              <a:t>}</a:t>
            </a:r>
          </a:p>
          <a:p>
            <a:pPr marL="0" indent="0" latinLnBrk="0">
              <a:buNone/>
            </a:pPr>
            <a:r>
              <a:rPr lang="en-US" altLang="ko-KR" sz="1400" b="1" dirty="0"/>
              <a:t>class</a:t>
            </a:r>
            <a:r>
              <a:rPr lang="en-US" altLang="ko-KR" sz="1400" dirty="0"/>
              <a:t> </a:t>
            </a:r>
            <a:r>
              <a:rPr lang="en-US" altLang="ko-KR" sz="1400" u="sng" dirty="0" err="1"/>
              <a:t>MyPanel</a:t>
            </a:r>
            <a:r>
              <a:rPr lang="en-US" altLang="ko-KR" sz="1400" dirty="0"/>
              <a:t> </a:t>
            </a:r>
            <a:r>
              <a:rPr lang="en-US" altLang="ko-KR" sz="1400" b="1" dirty="0"/>
              <a:t>extends</a:t>
            </a:r>
            <a:r>
              <a:rPr lang="en-US" altLang="ko-KR" sz="1400" dirty="0"/>
              <a:t> </a:t>
            </a:r>
            <a:r>
              <a:rPr lang="en-US" altLang="ko-KR" sz="1400" dirty="0" err="1"/>
              <a:t>JPanel</a:t>
            </a:r>
            <a:r>
              <a:rPr lang="en-US" altLang="ko-KR" sz="1400" dirty="0"/>
              <a:t> </a:t>
            </a:r>
            <a:r>
              <a:rPr lang="en-US" altLang="ko-KR" sz="1400" b="1" dirty="0"/>
              <a:t>implements</a:t>
            </a:r>
            <a:r>
              <a:rPr lang="en-US" altLang="ko-KR" sz="1400" dirty="0"/>
              <a:t> </a:t>
            </a:r>
            <a:r>
              <a:rPr lang="en-US" altLang="ko-KR" sz="1400" dirty="0" err="1"/>
              <a:t>MouseListener</a:t>
            </a:r>
            <a:r>
              <a:rPr lang="en-US" altLang="ko-KR" sz="1400" dirty="0"/>
              <a:t> {</a:t>
            </a:r>
          </a:p>
          <a:p>
            <a:pPr marL="0" indent="0" latinLnBrk="0">
              <a:buNone/>
            </a:pPr>
            <a:r>
              <a:rPr lang="en-US" altLang="ko-KR" sz="1400" dirty="0"/>
              <a:t>	</a:t>
            </a:r>
            <a:r>
              <a:rPr lang="en-US" altLang="ko-KR" sz="1400" dirty="0" err="1"/>
              <a:t>BufferedImage</a:t>
            </a:r>
            <a:r>
              <a:rPr lang="en-US" altLang="ko-KR" sz="1400" dirty="0"/>
              <a:t> </a:t>
            </a:r>
            <a:r>
              <a:rPr lang="en-US" altLang="ko-KR" sz="1400" dirty="0" err="1"/>
              <a:t>img</a:t>
            </a:r>
            <a:r>
              <a:rPr lang="en-US" altLang="ko-KR" sz="1400" dirty="0"/>
              <a:t> = </a:t>
            </a:r>
            <a:r>
              <a:rPr lang="en-US" altLang="ko-KR" sz="1400" b="1" dirty="0"/>
              <a:t>null</a:t>
            </a:r>
            <a:r>
              <a:rPr lang="en-US" altLang="ko-KR" sz="1400" dirty="0"/>
              <a:t>;</a:t>
            </a:r>
          </a:p>
          <a:p>
            <a:pPr marL="0" indent="0" latinLnBrk="0">
              <a:buNone/>
            </a:pPr>
            <a:r>
              <a:rPr lang="en-US" altLang="ko-KR" sz="1400" dirty="0"/>
              <a:t>	</a:t>
            </a:r>
            <a:r>
              <a:rPr lang="en-US" altLang="ko-KR" sz="1400" b="1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img_x</a:t>
            </a:r>
            <a:r>
              <a:rPr lang="en-US" altLang="ko-KR" sz="1400" dirty="0"/>
              <a:t> = 0, </a:t>
            </a:r>
            <a:r>
              <a:rPr lang="en-US" altLang="ko-KR" sz="1400" dirty="0" err="1"/>
              <a:t>img_y</a:t>
            </a:r>
            <a:r>
              <a:rPr lang="en-US" altLang="ko-KR" sz="1400" dirty="0"/>
              <a:t> = 0;</a:t>
            </a:r>
          </a:p>
          <a:p>
            <a:pPr marL="0" indent="0" latinLnBrk="0">
              <a:buNone/>
            </a:pPr>
            <a:r>
              <a:rPr lang="en-US" altLang="ko-KR" sz="1400" dirty="0"/>
              <a:t>	Rectangle[] array = </a:t>
            </a:r>
            <a:r>
              <a:rPr lang="en-US" altLang="ko-KR" sz="1400" b="1" dirty="0"/>
              <a:t>new</a:t>
            </a:r>
            <a:r>
              <a:rPr lang="en-US" altLang="ko-KR" sz="1400" dirty="0"/>
              <a:t> Rectangle[100];</a:t>
            </a:r>
          </a:p>
          <a:p>
            <a:pPr marL="0" indent="0" latinLnBrk="0">
              <a:buNone/>
            </a:pPr>
            <a:r>
              <a:rPr lang="en-US" altLang="ko-KR" sz="1400" dirty="0"/>
              <a:t>	</a:t>
            </a:r>
            <a:r>
              <a:rPr lang="en-US" altLang="ko-KR" sz="1400" b="1" dirty="0" err="1"/>
              <a:t>int</a:t>
            </a:r>
            <a:r>
              <a:rPr lang="en-US" altLang="ko-KR" sz="1400" dirty="0"/>
              <a:t> index = 0;</a:t>
            </a:r>
          </a:p>
          <a:p>
            <a:pPr marL="0" indent="0" latinLnBrk="0">
              <a:buNone/>
            </a:pPr>
            <a:r>
              <a:rPr lang="en-US" altLang="ko-KR" sz="1400" dirty="0"/>
              <a:t>	</a:t>
            </a:r>
            <a:r>
              <a:rPr lang="en-US" altLang="ko-KR" sz="1400" b="1" dirty="0"/>
              <a:t>public</a:t>
            </a:r>
            <a:r>
              <a:rPr lang="en-US" altLang="ko-KR" sz="1400" dirty="0"/>
              <a:t> </a:t>
            </a:r>
            <a:r>
              <a:rPr lang="en-US" altLang="ko-KR" sz="1400" dirty="0" err="1"/>
              <a:t>MyPanel</a:t>
            </a:r>
            <a:r>
              <a:rPr lang="en-US" altLang="ko-KR" sz="1400" dirty="0"/>
              <a:t>() {</a:t>
            </a:r>
          </a:p>
          <a:p>
            <a:pPr marL="0" indent="0" latinLnBrk="0">
              <a:buNone/>
            </a:pPr>
            <a:r>
              <a:rPr lang="en-US" altLang="ko-KR" sz="1400" dirty="0"/>
              <a:t>		</a:t>
            </a:r>
            <a:r>
              <a:rPr lang="en-US" altLang="ko-KR" sz="1400" b="1" dirty="0" err="1"/>
              <a:t>this</a:t>
            </a:r>
            <a:r>
              <a:rPr lang="en-US" altLang="ko-KR" sz="1400" dirty="0" err="1"/>
              <a:t>.addMouseListener</a:t>
            </a:r>
            <a:r>
              <a:rPr lang="en-US" altLang="ko-KR" sz="1400" dirty="0"/>
              <a:t>(</a:t>
            </a:r>
            <a:r>
              <a:rPr lang="en-US" altLang="ko-KR" sz="1400" b="1" dirty="0"/>
              <a:t>this</a:t>
            </a:r>
            <a:r>
              <a:rPr lang="en-US" altLang="ko-KR" sz="1400" dirty="0"/>
              <a:t>);</a:t>
            </a:r>
          </a:p>
          <a:p>
            <a:pPr marL="0" indent="0" latinLnBrk="0">
              <a:buNone/>
            </a:pPr>
            <a:r>
              <a:rPr lang="en-US" altLang="ko-KR" sz="1400" dirty="0"/>
              <a:t>	}</a:t>
            </a:r>
          </a:p>
          <a:p>
            <a:pPr marL="0" indent="0" latinLnBrk="0">
              <a:buNone/>
            </a:pPr>
            <a:r>
              <a:rPr lang="en-US" altLang="ko-KR" sz="1400" dirty="0"/>
              <a:t>	</a:t>
            </a:r>
            <a:r>
              <a:rPr lang="en-US" altLang="ko-KR" sz="1400" b="1" dirty="0"/>
              <a:t>public</a:t>
            </a:r>
            <a:r>
              <a:rPr lang="en-US" altLang="ko-KR" sz="1400" dirty="0"/>
              <a:t> </a:t>
            </a:r>
            <a:r>
              <a:rPr lang="en-US" altLang="ko-KR" sz="1400" b="1" dirty="0"/>
              <a:t>void</a:t>
            </a:r>
            <a:r>
              <a:rPr lang="en-US" altLang="ko-KR" sz="1400" dirty="0"/>
              <a:t> </a:t>
            </a:r>
            <a:r>
              <a:rPr lang="en-US" altLang="ko-KR" sz="1400" dirty="0" err="1"/>
              <a:t>paintComponent</a:t>
            </a:r>
            <a:r>
              <a:rPr lang="en-US" altLang="ko-KR" sz="1400" dirty="0"/>
              <a:t>(Graphics g) {</a:t>
            </a:r>
          </a:p>
          <a:p>
            <a:pPr marL="0" indent="0" latinLnBrk="0">
              <a:buNone/>
            </a:pPr>
            <a:r>
              <a:rPr lang="en-US" altLang="ko-KR" sz="1400" dirty="0"/>
              <a:t>		</a:t>
            </a:r>
            <a:r>
              <a:rPr lang="en-US" altLang="ko-KR" sz="1400" b="1" dirty="0" err="1"/>
              <a:t>super</a:t>
            </a:r>
            <a:r>
              <a:rPr lang="en-US" altLang="ko-KR" sz="1400" dirty="0" err="1"/>
              <a:t>.paintComponent</a:t>
            </a:r>
            <a:r>
              <a:rPr lang="en-US" altLang="ko-KR" sz="1400" dirty="0"/>
              <a:t>(g);</a:t>
            </a:r>
          </a:p>
          <a:p>
            <a:pPr marL="0" indent="0" latinLnBrk="0">
              <a:buNone/>
            </a:pPr>
            <a:r>
              <a:rPr lang="en-US" altLang="ko-KR" sz="1400" dirty="0"/>
              <a:t>		</a:t>
            </a:r>
            <a:r>
              <a:rPr lang="en-US" altLang="ko-KR" sz="1400" b="1" dirty="0"/>
              <a:t>for</a:t>
            </a:r>
            <a:r>
              <a:rPr lang="en-US" altLang="ko-KR" sz="1400" dirty="0"/>
              <a:t> (Rectangle r : array)</a:t>
            </a:r>
          </a:p>
          <a:p>
            <a:pPr marL="0" indent="0" latinLnBrk="0">
              <a:buNone/>
            </a:pPr>
            <a:r>
              <a:rPr lang="en-US" altLang="ko-KR" sz="1400" dirty="0"/>
              <a:t>			</a:t>
            </a:r>
            <a:r>
              <a:rPr lang="en-US" altLang="ko-KR" sz="1400" b="1" dirty="0"/>
              <a:t>if</a:t>
            </a:r>
            <a:r>
              <a:rPr lang="en-US" altLang="ko-KR" sz="1400" dirty="0"/>
              <a:t> (r != </a:t>
            </a:r>
            <a:r>
              <a:rPr lang="en-US" altLang="ko-KR" sz="1400" b="1" dirty="0"/>
              <a:t>null</a:t>
            </a:r>
            <a:r>
              <a:rPr lang="en-US" altLang="ko-KR" sz="1400" dirty="0"/>
              <a:t>)</a:t>
            </a:r>
          </a:p>
          <a:p>
            <a:pPr marL="0" indent="0" latinLnBrk="0">
              <a:buNone/>
            </a:pPr>
            <a:r>
              <a:rPr lang="en-US" altLang="ko-KR" sz="1400" dirty="0"/>
              <a:t>				</a:t>
            </a:r>
            <a:r>
              <a:rPr lang="en-US" altLang="ko-KR" sz="1400" dirty="0" err="1"/>
              <a:t>g.drawRect</a:t>
            </a:r>
            <a:r>
              <a:rPr lang="en-US" altLang="ko-KR" sz="1400" dirty="0"/>
              <a:t>(</a:t>
            </a:r>
            <a:r>
              <a:rPr lang="en-US" altLang="ko-KR" sz="1400" dirty="0" err="1"/>
              <a:t>r.x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r.y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r.w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r.h</a:t>
            </a:r>
            <a:r>
              <a:rPr lang="en-US" altLang="ko-KR" sz="1400" dirty="0"/>
              <a:t>);</a:t>
            </a:r>
          </a:p>
          <a:p>
            <a:pPr marL="0" indent="0" latinLnBrk="0">
              <a:buNone/>
            </a:pPr>
            <a:r>
              <a:rPr lang="en-US" altLang="ko-KR" sz="1400" dirty="0"/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1567656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SOLUTION </a:t>
            </a:r>
            <a:endParaRPr lang="ko-KR" altLang="en-US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685800" y="896294"/>
            <a:ext cx="8074025" cy="5848538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latinLnBrk="0">
              <a:buNone/>
            </a:pPr>
            <a:endParaRPr lang="en-US" altLang="ko-KR" sz="1400" dirty="0"/>
          </a:p>
          <a:p>
            <a:pPr marL="0" indent="0" latinLnBrk="0">
              <a:buNone/>
            </a:pPr>
            <a:r>
              <a:rPr lang="en-US" altLang="ko-KR" sz="1400" dirty="0"/>
              <a:t>	@Override</a:t>
            </a:r>
          </a:p>
          <a:p>
            <a:pPr marL="0" indent="0" latinLnBrk="0">
              <a:buNone/>
            </a:pPr>
            <a:r>
              <a:rPr lang="en-US" altLang="ko-KR" sz="1400" dirty="0"/>
              <a:t>	</a:t>
            </a:r>
            <a:r>
              <a:rPr lang="en-US" altLang="ko-KR" sz="1400" b="1" dirty="0"/>
              <a:t>public</a:t>
            </a:r>
            <a:r>
              <a:rPr lang="en-US" altLang="ko-KR" sz="1400" dirty="0"/>
              <a:t> </a:t>
            </a:r>
            <a:r>
              <a:rPr lang="en-US" altLang="ko-KR" sz="1400" b="1" dirty="0"/>
              <a:t>void</a:t>
            </a:r>
            <a:r>
              <a:rPr lang="en-US" altLang="ko-KR" sz="1400" dirty="0"/>
              <a:t> </a:t>
            </a:r>
            <a:r>
              <a:rPr lang="en-US" altLang="ko-KR" sz="1400" dirty="0" err="1"/>
              <a:t>mousePressed</a:t>
            </a:r>
            <a:r>
              <a:rPr lang="en-US" altLang="ko-KR" sz="1400" dirty="0"/>
              <a:t>(</a:t>
            </a:r>
            <a:r>
              <a:rPr lang="en-US" altLang="ko-KR" sz="1400" dirty="0" err="1"/>
              <a:t>MouseEvent</a:t>
            </a:r>
            <a:r>
              <a:rPr lang="en-US" altLang="ko-KR" sz="1400" dirty="0"/>
              <a:t> e) {</a:t>
            </a:r>
          </a:p>
          <a:p>
            <a:pPr marL="0" indent="0" latinLnBrk="0">
              <a:buNone/>
            </a:pPr>
            <a:r>
              <a:rPr lang="en-US" altLang="ko-KR" sz="1400" dirty="0"/>
              <a:t>		</a:t>
            </a:r>
            <a:r>
              <a:rPr lang="en-US" altLang="ko-KR" sz="1400" b="1" dirty="0"/>
              <a:t>if</a:t>
            </a:r>
            <a:r>
              <a:rPr lang="en-US" altLang="ko-KR" sz="1400" dirty="0"/>
              <a:t> (index &gt; 100)</a:t>
            </a:r>
          </a:p>
          <a:p>
            <a:pPr marL="0" indent="0" latinLnBrk="0">
              <a:buNone/>
            </a:pPr>
            <a:r>
              <a:rPr lang="en-US" altLang="ko-KR" sz="1400" dirty="0"/>
              <a:t>			</a:t>
            </a:r>
            <a:r>
              <a:rPr lang="en-US" altLang="ko-KR" sz="1400" b="1" dirty="0"/>
              <a:t>return</a:t>
            </a:r>
            <a:r>
              <a:rPr lang="en-US" altLang="ko-KR" sz="1400" dirty="0"/>
              <a:t>;</a:t>
            </a:r>
          </a:p>
          <a:p>
            <a:pPr marL="0" indent="0" latinLnBrk="0">
              <a:buNone/>
            </a:pPr>
            <a:r>
              <a:rPr lang="en-US" altLang="ko-KR" sz="1400" dirty="0"/>
              <a:t>		array[index] = </a:t>
            </a:r>
            <a:r>
              <a:rPr lang="en-US" altLang="ko-KR" sz="1400" b="1" dirty="0"/>
              <a:t>new</a:t>
            </a:r>
            <a:r>
              <a:rPr lang="en-US" altLang="ko-KR" sz="1400" dirty="0"/>
              <a:t> Rectangle();</a:t>
            </a:r>
          </a:p>
          <a:p>
            <a:pPr marL="0" indent="0" latinLnBrk="0">
              <a:buNone/>
            </a:pPr>
            <a:r>
              <a:rPr lang="en-US" altLang="ko-KR" sz="1400" dirty="0"/>
              <a:t>		array[index].x = </a:t>
            </a:r>
            <a:r>
              <a:rPr lang="en-US" altLang="ko-KR" sz="1400" dirty="0" err="1"/>
              <a:t>e.getX</a:t>
            </a:r>
            <a:r>
              <a:rPr lang="en-US" altLang="ko-KR" sz="1400" dirty="0"/>
              <a:t>();</a:t>
            </a:r>
          </a:p>
          <a:p>
            <a:pPr marL="0" indent="0" latinLnBrk="0">
              <a:buNone/>
            </a:pPr>
            <a:r>
              <a:rPr lang="en-US" altLang="ko-KR" sz="1400" dirty="0"/>
              <a:t>		array[index].y = </a:t>
            </a:r>
            <a:r>
              <a:rPr lang="en-US" altLang="ko-KR" sz="1400" dirty="0" err="1"/>
              <a:t>e.getY</a:t>
            </a:r>
            <a:r>
              <a:rPr lang="en-US" altLang="ko-KR" sz="1400" dirty="0"/>
              <a:t>();</a:t>
            </a:r>
          </a:p>
          <a:p>
            <a:pPr marL="0" indent="0" latinLnBrk="0">
              <a:buNone/>
            </a:pPr>
            <a:r>
              <a:rPr lang="en-US" altLang="ko-KR" sz="1400" dirty="0"/>
              <a:t>		array[index].w = 50;</a:t>
            </a:r>
          </a:p>
          <a:p>
            <a:pPr marL="0" indent="0" latinLnBrk="0">
              <a:buNone/>
            </a:pPr>
            <a:r>
              <a:rPr lang="en-US" altLang="ko-KR" sz="1400" dirty="0"/>
              <a:t>		array[index].h = 50;</a:t>
            </a:r>
          </a:p>
          <a:p>
            <a:pPr marL="0" indent="0" latinLnBrk="0">
              <a:buNone/>
            </a:pPr>
            <a:r>
              <a:rPr lang="en-US" altLang="ko-KR" sz="1400" dirty="0"/>
              <a:t>		index++;</a:t>
            </a:r>
          </a:p>
          <a:p>
            <a:pPr marL="0" indent="0" latinLnBrk="0">
              <a:buNone/>
            </a:pPr>
            <a:r>
              <a:rPr lang="en-US" altLang="ko-KR" sz="1400" dirty="0"/>
              <a:t>		repaint();</a:t>
            </a:r>
          </a:p>
          <a:p>
            <a:pPr marL="0" indent="0" latinLnBrk="0">
              <a:buNone/>
            </a:pPr>
            <a:r>
              <a:rPr lang="en-US" altLang="ko-KR" sz="1400" dirty="0"/>
              <a:t>	}</a:t>
            </a:r>
          </a:p>
          <a:p>
            <a:pPr marL="0" indent="0" latinLnBrk="0">
              <a:buNone/>
            </a:pPr>
            <a:r>
              <a:rPr lang="en-US" altLang="ko-KR" sz="1400" dirty="0"/>
              <a:t>	@Override</a:t>
            </a:r>
          </a:p>
          <a:p>
            <a:pPr marL="0" indent="0" latinLnBrk="0">
              <a:buNone/>
            </a:pPr>
            <a:r>
              <a:rPr lang="en-US" altLang="ko-KR" sz="1400" dirty="0"/>
              <a:t>	</a:t>
            </a:r>
            <a:r>
              <a:rPr lang="en-US" altLang="ko-KR" sz="1400" b="1" dirty="0"/>
              <a:t>public</a:t>
            </a:r>
            <a:r>
              <a:rPr lang="en-US" altLang="ko-KR" sz="1400" dirty="0"/>
              <a:t> </a:t>
            </a:r>
            <a:r>
              <a:rPr lang="en-US" altLang="ko-KR" sz="1400" b="1" dirty="0"/>
              <a:t>void</a:t>
            </a:r>
            <a:r>
              <a:rPr lang="en-US" altLang="ko-KR" sz="1400" dirty="0"/>
              <a:t> </a:t>
            </a:r>
            <a:r>
              <a:rPr lang="en-US" altLang="ko-KR" sz="1400" dirty="0" err="1"/>
              <a:t>mouseReleased</a:t>
            </a:r>
            <a:r>
              <a:rPr lang="en-US" altLang="ko-KR" sz="1400" dirty="0"/>
              <a:t>(</a:t>
            </a:r>
            <a:r>
              <a:rPr lang="en-US" altLang="ko-KR" sz="1400" dirty="0" err="1"/>
              <a:t>MouseEvent</a:t>
            </a:r>
            <a:r>
              <a:rPr lang="en-US" altLang="ko-KR" sz="1400" dirty="0"/>
              <a:t> e) {</a:t>
            </a:r>
          </a:p>
          <a:p>
            <a:pPr marL="0" indent="0" latinLnBrk="0">
              <a:buNone/>
            </a:pPr>
            <a:r>
              <a:rPr lang="en-US" altLang="ko-KR" sz="1400" dirty="0"/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2039701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SOLUTION </a:t>
            </a:r>
            <a:endParaRPr lang="ko-KR" altLang="en-US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685800" y="896294"/>
            <a:ext cx="8074025" cy="5848538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latinLnBrk="0">
              <a:buNone/>
            </a:pPr>
            <a:endParaRPr lang="en-US" altLang="ko-KR" sz="1400" dirty="0"/>
          </a:p>
          <a:p>
            <a:pPr marL="0" indent="0" latinLnBrk="0">
              <a:buNone/>
            </a:pPr>
            <a:r>
              <a:rPr lang="en-US" altLang="ko-KR" sz="1400" dirty="0"/>
              <a:t>	@Override</a:t>
            </a:r>
          </a:p>
          <a:p>
            <a:pPr marL="0" indent="0" latinLnBrk="0">
              <a:buNone/>
            </a:pPr>
            <a:r>
              <a:rPr lang="en-US" altLang="ko-KR" sz="1400" dirty="0"/>
              <a:t>	</a:t>
            </a:r>
            <a:r>
              <a:rPr lang="en-US" altLang="ko-KR" sz="1400" b="1" dirty="0"/>
              <a:t>public</a:t>
            </a:r>
            <a:r>
              <a:rPr lang="en-US" altLang="ko-KR" sz="1400" dirty="0"/>
              <a:t> </a:t>
            </a:r>
            <a:r>
              <a:rPr lang="en-US" altLang="ko-KR" sz="1400" b="1" dirty="0"/>
              <a:t>void</a:t>
            </a:r>
            <a:r>
              <a:rPr lang="en-US" altLang="ko-KR" sz="1400" dirty="0"/>
              <a:t> </a:t>
            </a:r>
            <a:r>
              <a:rPr lang="en-US" altLang="ko-KR" sz="1400" dirty="0" err="1"/>
              <a:t>mouseClicked</a:t>
            </a:r>
            <a:r>
              <a:rPr lang="en-US" altLang="ko-KR" sz="1400" dirty="0"/>
              <a:t>(</a:t>
            </a:r>
            <a:r>
              <a:rPr lang="en-US" altLang="ko-KR" sz="1400" dirty="0" err="1"/>
              <a:t>MouseEvent</a:t>
            </a:r>
            <a:r>
              <a:rPr lang="en-US" altLang="ko-KR" sz="1400" dirty="0"/>
              <a:t> e) {</a:t>
            </a:r>
          </a:p>
          <a:p>
            <a:pPr marL="0" indent="0" latinLnBrk="0">
              <a:buNone/>
            </a:pPr>
            <a:r>
              <a:rPr lang="en-US" altLang="ko-KR" sz="1400" dirty="0"/>
              <a:t>	}</a:t>
            </a:r>
          </a:p>
          <a:p>
            <a:pPr marL="0" indent="0" latinLnBrk="0">
              <a:buNone/>
            </a:pPr>
            <a:r>
              <a:rPr lang="en-US" altLang="ko-KR" sz="1400" dirty="0"/>
              <a:t>	@Override</a:t>
            </a:r>
          </a:p>
          <a:p>
            <a:pPr marL="0" indent="0" latinLnBrk="0">
              <a:buNone/>
            </a:pPr>
            <a:r>
              <a:rPr lang="en-US" altLang="ko-KR" sz="1400" dirty="0"/>
              <a:t>	</a:t>
            </a:r>
            <a:r>
              <a:rPr lang="en-US" altLang="ko-KR" sz="1400" b="1" dirty="0"/>
              <a:t>public</a:t>
            </a:r>
            <a:r>
              <a:rPr lang="en-US" altLang="ko-KR" sz="1400" dirty="0"/>
              <a:t> </a:t>
            </a:r>
            <a:r>
              <a:rPr lang="en-US" altLang="ko-KR" sz="1400" b="1" dirty="0"/>
              <a:t>void</a:t>
            </a:r>
            <a:r>
              <a:rPr lang="en-US" altLang="ko-KR" sz="1400" dirty="0"/>
              <a:t> </a:t>
            </a:r>
            <a:r>
              <a:rPr lang="en-US" altLang="ko-KR" sz="1400" dirty="0" err="1"/>
              <a:t>mouseEntered</a:t>
            </a:r>
            <a:r>
              <a:rPr lang="en-US" altLang="ko-KR" sz="1400" dirty="0"/>
              <a:t>(</a:t>
            </a:r>
            <a:r>
              <a:rPr lang="en-US" altLang="ko-KR" sz="1400" dirty="0" err="1"/>
              <a:t>MouseEvent</a:t>
            </a:r>
            <a:r>
              <a:rPr lang="en-US" altLang="ko-KR" sz="1400" dirty="0"/>
              <a:t> e) {</a:t>
            </a:r>
          </a:p>
          <a:p>
            <a:pPr marL="0" indent="0" latinLnBrk="0">
              <a:buNone/>
            </a:pPr>
            <a:r>
              <a:rPr lang="en-US" altLang="ko-KR" sz="1400" dirty="0"/>
              <a:t>	}</a:t>
            </a:r>
          </a:p>
          <a:p>
            <a:pPr marL="0" indent="0" latinLnBrk="0">
              <a:buNone/>
            </a:pPr>
            <a:r>
              <a:rPr lang="en-US" altLang="ko-KR" sz="1400" dirty="0"/>
              <a:t>	@Override</a:t>
            </a:r>
          </a:p>
          <a:p>
            <a:pPr marL="0" indent="0" latinLnBrk="0">
              <a:buNone/>
            </a:pPr>
            <a:r>
              <a:rPr lang="en-US" altLang="ko-KR" sz="1400" dirty="0"/>
              <a:t>	</a:t>
            </a:r>
            <a:r>
              <a:rPr lang="en-US" altLang="ko-KR" sz="1400" b="1" dirty="0"/>
              <a:t>public</a:t>
            </a:r>
            <a:r>
              <a:rPr lang="en-US" altLang="ko-KR" sz="1400" dirty="0"/>
              <a:t> </a:t>
            </a:r>
            <a:r>
              <a:rPr lang="en-US" altLang="ko-KR" sz="1400" b="1" dirty="0"/>
              <a:t>void</a:t>
            </a:r>
            <a:r>
              <a:rPr lang="en-US" altLang="ko-KR" sz="1400" dirty="0"/>
              <a:t> </a:t>
            </a:r>
            <a:r>
              <a:rPr lang="en-US" altLang="ko-KR" sz="1400" dirty="0" err="1"/>
              <a:t>mouseExited</a:t>
            </a:r>
            <a:r>
              <a:rPr lang="en-US" altLang="ko-KR" sz="1400" dirty="0"/>
              <a:t>(</a:t>
            </a:r>
            <a:r>
              <a:rPr lang="en-US" altLang="ko-KR" sz="1400" dirty="0" err="1"/>
              <a:t>MouseEvent</a:t>
            </a:r>
            <a:r>
              <a:rPr lang="en-US" altLang="ko-KR" sz="1400" dirty="0"/>
              <a:t> e) {</a:t>
            </a:r>
          </a:p>
          <a:p>
            <a:pPr marL="0" indent="0" latinLnBrk="0">
              <a:buNone/>
            </a:pPr>
            <a:r>
              <a:rPr lang="en-US" altLang="ko-KR" sz="1400" dirty="0"/>
              <a:t>	}</a:t>
            </a:r>
          </a:p>
          <a:p>
            <a:pPr marL="0" indent="0" latinLnBrk="0">
              <a:buNone/>
            </a:pPr>
            <a:r>
              <a:rPr lang="en-US" altLang="ko-KR" sz="1400" dirty="0"/>
              <a:t>}</a:t>
            </a:r>
          </a:p>
          <a:p>
            <a:pPr marL="0" indent="0" latinLnBrk="0">
              <a:buNone/>
            </a:pPr>
            <a:r>
              <a:rPr lang="en-US" altLang="ko-KR" sz="1400" b="1" dirty="0"/>
              <a:t>public</a:t>
            </a:r>
            <a:r>
              <a:rPr lang="en-US" altLang="ko-KR" sz="1400" dirty="0"/>
              <a:t> </a:t>
            </a:r>
            <a:r>
              <a:rPr lang="en-US" altLang="ko-KR" sz="1400" b="1" dirty="0"/>
              <a:t>class</a:t>
            </a:r>
            <a:r>
              <a:rPr lang="en-US" altLang="ko-KR" sz="1400" dirty="0"/>
              <a:t> </a:t>
            </a:r>
            <a:r>
              <a:rPr lang="en-US" altLang="ko-KR" sz="1400" dirty="0" err="1"/>
              <a:t>MouseEventTest</a:t>
            </a:r>
            <a:r>
              <a:rPr lang="en-US" altLang="ko-KR" sz="1400" dirty="0"/>
              <a:t> </a:t>
            </a:r>
            <a:r>
              <a:rPr lang="en-US" altLang="ko-KR" sz="1400" b="1" dirty="0"/>
              <a:t>extends</a:t>
            </a:r>
            <a:r>
              <a:rPr lang="en-US" altLang="ko-KR" sz="1400" dirty="0"/>
              <a:t> </a:t>
            </a:r>
            <a:r>
              <a:rPr lang="en-US" altLang="ko-KR" sz="1400" dirty="0" err="1"/>
              <a:t>JFrame</a:t>
            </a:r>
            <a:r>
              <a:rPr lang="en-US" altLang="ko-KR" sz="1400" dirty="0"/>
              <a:t> {</a:t>
            </a:r>
          </a:p>
          <a:p>
            <a:pPr marL="0" indent="0" latinLnBrk="0">
              <a:buNone/>
            </a:pPr>
            <a:r>
              <a:rPr lang="en-US" altLang="ko-KR" sz="1400" dirty="0"/>
              <a:t>	</a:t>
            </a:r>
            <a:r>
              <a:rPr lang="en-US" altLang="ko-KR" sz="1400" b="1" dirty="0"/>
              <a:t>public</a:t>
            </a:r>
            <a:r>
              <a:rPr lang="en-US" altLang="ko-KR" sz="1400" dirty="0"/>
              <a:t> </a:t>
            </a:r>
            <a:r>
              <a:rPr lang="en-US" altLang="ko-KR" sz="1400" dirty="0" err="1"/>
              <a:t>MouseEventTest</a:t>
            </a:r>
            <a:r>
              <a:rPr lang="en-US" altLang="ko-KR" sz="1400" dirty="0"/>
              <a:t>() {</a:t>
            </a:r>
          </a:p>
          <a:p>
            <a:pPr marL="0" indent="0" latinLnBrk="0">
              <a:buNone/>
            </a:pPr>
            <a:r>
              <a:rPr lang="en-US" altLang="ko-KR" sz="1400" dirty="0"/>
              <a:t>		</a:t>
            </a:r>
            <a:r>
              <a:rPr lang="en-US" altLang="ko-KR" sz="1400" dirty="0" err="1"/>
              <a:t>setSize</a:t>
            </a:r>
            <a:r>
              <a:rPr lang="en-US" altLang="ko-KR" sz="1400" dirty="0"/>
              <a:t>(300, 300);</a:t>
            </a:r>
          </a:p>
          <a:p>
            <a:pPr marL="0" indent="0" latinLnBrk="0">
              <a:buNone/>
            </a:pPr>
            <a:r>
              <a:rPr lang="en-US" altLang="ko-KR" sz="1400" dirty="0"/>
              <a:t>		</a:t>
            </a:r>
            <a:r>
              <a:rPr lang="en-US" altLang="ko-KR" sz="1400" dirty="0" err="1"/>
              <a:t>setTitle</a:t>
            </a:r>
            <a:r>
              <a:rPr lang="en-US" altLang="ko-KR" sz="1400" dirty="0"/>
              <a:t>("</a:t>
            </a:r>
            <a:r>
              <a:rPr lang="ko-KR" altLang="en-US" sz="1400" dirty="0"/>
              <a:t>마우스로 사각형 그리기</a:t>
            </a:r>
            <a:r>
              <a:rPr lang="en-US" altLang="ko-KR" sz="1400" dirty="0"/>
              <a:t>");</a:t>
            </a:r>
            <a:endParaRPr lang="ko-KR" altLang="en-US" sz="1400" dirty="0"/>
          </a:p>
          <a:p>
            <a:pPr marL="0" indent="0" latinLnBrk="0">
              <a:buNone/>
            </a:pPr>
            <a:r>
              <a:rPr lang="ko-KR" altLang="en-US" sz="1400" dirty="0"/>
              <a:t>		</a:t>
            </a:r>
            <a:r>
              <a:rPr lang="en-US" altLang="ko-KR" sz="1400" dirty="0" err="1"/>
              <a:t>setDefaultCloseOperation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JFrame.</a:t>
            </a:r>
            <a:r>
              <a:rPr lang="en-US" altLang="ko-KR" sz="1400" b="1" i="1" dirty="0" err="1"/>
              <a:t>EXIT_ON_CLOSE</a:t>
            </a:r>
            <a:r>
              <a:rPr lang="en-US" altLang="ko-KR" sz="1400" dirty="0"/>
              <a:t>);</a:t>
            </a:r>
          </a:p>
          <a:p>
            <a:pPr marL="0" indent="0" latinLnBrk="0">
              <a:buNone/>
            </a:pPr>
            <a:r>
              <a:rPr lang="en-US" altLang="ko-KR" sz="1400" dirty="0"/>
              <a:t>		add(</a:t>
            </a:r>
            <a:r>
              <a:rPr lang="en-US" altLang="ko-KR" sz="1400" b="1" dirty="0"/>
              <a:t>new</a:t>
            </a:r>
            <a:r>
              <a:rPr lang="en-US" altLang="ko-KR" sz="1400" dirty="0"/>
              <a:t> </a:t>
            </a:r>
            <a:r>
              <a:rPr lang="en-US" altLang="ko-KR" sz="1400" dirty="0" err="1"/>
              <a:t>MyPanel</a:t>
            </a:r>
            <a:r>
              <a:rPr lang="en-US" altLang="ko-KR" sz="1400" dirty="0"/>
              <a:t>());</a:t>
            </a:r>
          </a:p>
          <a:p>
            <a:pPr marL="0" indent="0" latinLnBrk="0">
              <a:buNone/>
            </a:pPr>
            <a:r>
              <a:rPr lang="en-US" altLang="ko-KR" sz="1400" dirty="0"/>
              <a:t>		</a:t>
            </a:r>
            <a:r>
              <a:rPr lang="en-US" altLang="ko-KR" sz="1400" dirty="0" err="1"/>
              <a:t>setVisible</a:t>
            </a:r>
            <a:r>
              <a:rPr lang="en-US" altLang="ko-KR" sz="1400" dirty="0"/>
              <a:t>(</a:t>
            </a:r>
            <a:r>
              <a:rPr lang="en-US" altLang="ko-KR" sz="1400" b="1" dirty="0"/>
              <a:t>true</a:t>
            </a:r>
            <a:r>
              <a:rPr lang="en-US" altLang="ko-KR" sz="1400" dirty="0"/>
              <a:t>);</a:t>
            </a:r>
          </a:p>
          <a:p>
            <a:pPr marL="0" indent="0" latinLnBrk="0">
              <a:buNone/>
            </a:pPr>
            <a:r>
              <a:rPr lang="en-US" altLang="ko-KR" sz="1400" dirty="0"/>
              <a:t>	}</a:t>
            </a:r>
          </a:p>
          <a:p>
            <a:pPr marL="0" indent="0" latinLnBrk="0">
              <a:buNone/>
            </a:pPr>
            <a:r>
              <a:rPr lang="en-US" altLang="ko-KR" sz="1400" dirty="0"/>
              <a:t>	</a:t>
            </a:r>
            <a:r>
              <a:rPr lang="en-US" altLang="ko-KR" sz="1400" b="1" dirty="0"/>
              <a:t>public</a:t>
            </a:r>
            <a:r>
              <a:rPr lang="en-US" altLang="ko-KR" sz="1400" dirty="0"/>
              <a:t> </a:t>
            </a:r>
            <a:r>
              <a:rPr lang="en-US" altLang="ko-KR" sz="1400" b="1" dirty="0"/>
              <a:t>static</a:t>
            </a:r>
            <a:r>
              <a:rPr lang="en-US" altLang="ko-KR" sz="1400" dirty="0"/>
              <a:t> </a:t>
            </a:r>
            <a:r>
              <a:rPr lang="en-US" altLang="ko-KR" sz="1400" b="1" dirty="0"/>
              <a:t>void</a:t>
            </a:r>
            <a:r>
              <a:rPr lang="en-US" altLang="ko-KR" sz="1400" dirty="0"/>
              <a:t> main(String[] </a:t>
            </a:r>
            <a:r>
              <a:rPr lang="en-US" altLang="ko-KR" sz="1400" dirty="0" err="1"/>
              <a:t>args</a:t>
            </a:r>
            <a:r>
              <a:rPr lang="en-US" altLang="ko-KR" sz="1400" dirty="0"/>
              <a:t>) {</a:t>
            </a:r>
          </a:p>
          <a:p>
            <a:pPr marL="0" indent="0" latinLnBrk="0">
              <a:buNone/>
            </a:pPr>
            <a:r>
              <a:rPr lang="en-US" altLang="ko-KR" sz="1400" dirty="0"/>
              <a:t>		</a:t>
            </a:r>
            <a:r>
              <a:rPr lang="en-US" altLang="ko-KR" sz="1400" dirty="0" err="1"/>
              <a:t>MouseEventTest</a:t>
            </a:r>
            <a:r>
              <a:rPr lang="en-US" altLang="ko-KR" sz="1400" dirty="0"/>
              <a:t> </a:t>
            </a:r>
            <a:r>
              <a:rPr lang="en-US" altLang="ko-KR" sz="1400" u="sng" dirty="0"/>
              <a:t>s</a:t>
            </a:r>
            <a:r>
              <a:rPr lang="en-US" altLang="ko-KR" sz="1400" dirty="0"/>
              <a:t> = </a:t>
            </a:r>
            <a:r>
              <a:rPr lang="en-US" altLang="ko-KR" sz="1400" b="1" dirty="0"/>
              <a:t>new</a:t>
            </a:r>
            <a:r>
              <a:rPr lang="en-US" altLang="ko-KR" sz="1400" dirty="0"/>
              <a:t> </a:t>
            </a:r>
            <a:r>
              <a:rPr lang="en-US" altLang="ko-KR" sz="1400" dirty="0" err="1"/>
              <a:t>MouseEventTest</a:t>
            </a:r>
            <a:r>
              <a:rPr lang="en-US" altLang="ko-KR" sz="1400" dirty="0"/>
              <a:t>();</a:t>
            </a:r>
          </a:p>
          <a:p>
            <a:pPr marL="0" indent="0" latinLnBrk="0">
              <a:buNone/>
            </a:pPr>
            <a:r>
              <a:rPr lang="en-US" altLang="ko-KR" sz="1400" dirty="0"/>
              <a:t>	}</a:t>
            </a:r>
          </a:p>
          <a:p>
            <a:pPr marL="0" indent="0" latinLnBrk="0">
              <a:buNone/>
            </a:pPr>
            <a:r>
              <a:rPr lang="en-US" altLang="ko-KR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0064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ko-KR" altLang="en-US" dirty="0"/>
              <a:t>이번에는 마우스로 화면에 그림을 그리는 프로그램을 작성하여 보자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LAB: </a:t>
            </a:r>
            <a:r>
              <a:rPr lang="ko-KR" altLang="en-US" dirty="0" smtClean="0"/>
              <a:t>그림 그리기</a:t>
            </a:r>
            <a:endParaRPr lang="ko-KR" altLang="en-US" dirty="0"/>
          </a:p>
        </p:txBody>
      </p:sp>
      <p:pic>
        <p:nvPicPr>
          <p:cNvPr id="16385" name="_x474842200" descr="EMB000018585f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9825" y="2829209"/>
            <a:ext cx="3349782" cy="3349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690792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SOLUTION </a:t>
            </a:r>
            <a:endParaRPr lang="ko-KR" altLang="en-US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685800" y="896294"/>
            <a:ext cx="8074025" cy="5848538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latinLnBrk="0">
              <a:buNone/>
            </a:pPr>
            <a:r>
              <a:rPr lang="en-US" altLang="ko-KR" sz="1400" b="1" dirty="0"/>
              <a:t>class</a:t>
            </a:r>
            <a:r>
              <a:rPr lang="en-US" altLang="ko-KR" sz="1400" dirty="0"/>
              <a:t> Point {</a:t>
            </a:r>
          </a:p>
          <a:p>
            <a:pPr marL="0" indent="0" latinLnBrk="0">
              <a:buNone/>
            </a:pPr>
            <a:r>
              <a:rPr lang="en-US" altLang="ko-KR" sz="1400" dirty="0"/>
              <a:t>	</a:t>
            </a:r>
            <a:r>
              <a:rPr lang="en-US" altLang="ko-KR" sz="1400" b="1" dirty="0" err="1"/>
              <a:t>int</a:t>
            </a:r>
            <a:r>
              <a:rPr lang="en-US" altLang="ko-KR" sz="1400" dirty="0"/>
              <a:t> x, y;</a:t>
            </a:r>
          </a:p>
          <a:p>
            <a:pPr marL="0" indent="0" latinLnBrk="0">
              <a:buNone/>
            </a:pPr>
            <a:r>
              <a:rPr lang="en-US" altLang="ko-KR" sz="1400" dirty="0"/>
              <a:t>}</a:t>
            </a:r>
          </a:p>
          <a:p>
            <a:pPr marL="0" indent="0" latinLnBrk="0">
              <a:buNone/>
            </a:pPr>
            <a:r>
              <a:rPr lang="en-US" altLang="ko-KR" sz="1400" b="1" dirty="0"/>
              <a:t>class</a:t>
            </a:r>
            <a:r>
              <a:rPr lang="en-US" altLang="ko-KR" sz="1400" dirty="0"/>
              <a:t> </a:t>
            </a:r>
            <a:r>
              <a:rPr lang="en-US" altLang="ko-KR" sz="1400" u="sng" dirty="0" err="1"/>
              <a:t>MyPanel</a:t>
            </a:r>
            <a:r>
              <a:rPr lang="en-US" altLang="ko-KR" sz="1400" dirty="0"/>
              <a:t> </a:t>
            </a:r>
            <a:r>
              <a:rPr lang="en-US" altLang="ko-KR" sz="1400" b="1" dirty="0"/>
              <a:t>extends</a:t>
            </a:r>
            <a:r>
              <a:rPr lang="en-US" altLang="ko-KR" sz="1400" dirty="0"/>
              <a:t> </a:t>
            </a:r>
            <a:r>
              <a:rPr lang="en-US" altLang="ko-KR" sz="1400" dirty="0" err="1"/>
              <a:t>JPanel</a:t>
            </a:r>
            <a:r>
              <a:rPr lang="en-US" altLang="ko-KR" sz="1400" dirty="0"/>
              <a:t> </a:t>
            </a:r>
            <a:r>
              <a:rPr lang="en-US" altLang="ko-KR" sz="1400" b="1" dirty="0"/>
              <a:t>implements</a:t>
            </a:r>
            <a:r>
              <a:rPr lang="en-US" altLang="ko-KR" sz="1400" dirty="0"/>
              <a:t> </a:t>
            </a:r>
            <a:r>
              <a:rPr lang="en-US" altLang="ko-KR" sz="1400" dirty="0" err="1"/>
              <a:t>MouseMotionListener</a:t>
            </a:r>
            <a:r>
              <a:rPr lang="en-US" altLang="ko-KR" sz="1400" dirty="0"/>
              <a:t> {</a:t>
            </a:r>
          </a:p>
          <a:p>
            <a:pPr marL="0" indent="0" latinLnBrk="0">
              <a:buNone/>
            </a:pPr>
            <a:r>
              <a:rPr lang="en-US" altLang="ko-KR" sz="1400" dirty="0"/>
              <a:t>	</a:t>
            </a:r>
            <a:r>
              <a:rPr lang="en-US" altLang="ko-KR" sz="1400" b="1" dirty="0"/>
              <a:t>private</a:t>
            </a:r>
            <a:r>
              <a:rPr lang="en-US" altLang="ko-KR" sz="1400" dirty="0"/>
              <a:t> </a:t>
            </a:r>
            <a:r>
              <a:rPr lang="en-US" altLang="ko-KR" sz="1400" b="1" dirty="0" err="1"/>
              <a:t>int</a:t>
            </a:r>
            <a:r>
              <a:rPr lang="en-US" altLang="ko-KR" sz="1400" dirty="0"/>
              <a:t> index = 0;</a:t>
            </a:r>
          </a:p>
          <a:p>
            <a:pPr marL="0" indent="0" latinLnBrk="0">
              <a:buNone/>
            </a:pPr>
            <a:r>
              <a:rPr lang="en-US" altLang="ko-KR" sz="1400" dirty="0"/>
              <a:t>	Point[] array = </a:t>
            </a:r>
            <a:r>
              <a:rPr lang="en-US" altLang="ko-KR" sz="1400" b="1" dirty="0"/>
              <a:t>new</a:t>
            </a:r>
            <a:r>
              <a:rPr lang="en-US" altLang="ko-KR" sz="1400" dirty="0"/>
              <a:t> Point[1000];</a:t>
            </a:r>
          </a:p>
          <a:p>
            <a:pPr marL="0" indent="0" latinLnBrk="0">
              <a:buNone/>
            </a:pPr>
            <a:r>
              <a:rPr lang="en-US" altLang="ko-KR" sz="1400" dirty="0"/>
              <a:t>	</a:t>
            </a:r>
            <a:r>
              <a:rPr lang="en-US" altLang="ko-KR" sz="1400" b="1" dirty="0"/>
              <a:t>public</a:t>
            </a:r>
            <a:r>
              <a:rPr lang="en-US" altLang="ko-KR" sz="1400" dirty="0"/>
              <a:t> </a:t>
            </a:r>
            <a:r>
              <a:rPr lang="en-US" altLang="ko-KR" sz="1400" dirty="0" err="1"/>
              <a:t>MyPanel</a:t>
            </a:r>
            <a:r>
              <a:rPr lang="en-US" altLang="ko-KR" sz="1400" dirty="0"/>
              <a:t>() {</a:t>
            </a:r>
          </a:p>
          <a:p>
            <a:pPr marL="0" indent="0" latinLnBrk="0">
              <a:buNone/>
            </a:pPr>
            <a:r>
              <a:rPr lang="en-US" altLang="ko-KR" sz="1400" dirty="0"/>
              <a:t>		</a:t>
            </a:r>
            <a:r>
              <a:rPr lang="en-US" altLang="ko-KR" sz="1400" b="1" dirty="0" err="1"/>
              <a:t>this</a:t>
            </a:r>
            <a:r>
              <a:rPr lang="en-US" altLang="ko-KR" sz="1400" dirty="0" err="1"/>
              <a:t>.addMouseMotionListener</a:t>
            </a:r>
            <a:r>
              <a:rPr lang="en-US" altLang="ko-KR" sz="1400" dirty="0"/>
              <a:t>(</a:t>
            </a:r>
            <a:r>
              <a:rPr lang="en-US" altLang="ko-KR" sz="1400" b="1" dirty="0"/>
              <a:t>this</a:t>
            </a:r>
            <a:r>
              <a:rPr lang="en-US" altLang="ko-KR" sz="1400" dirty="0"/>
              <a:t>);</a:t>
            </a:r>
          </a:p>
          <a:p>
            <a:pPr marL="0" indent="0" latinLnBrk="0">
              <a:buNone/>
            </a:pPr>
            <a:r>
              <a:rPr lang="en-US" altLang="ko-KR" sz="1400" dirty="0"/>
              <a:t>	}</a:t>
            </a:r>
          </a:p>
          <a:p>
            <a:pPr marL="0" indent="0" latinLnBrk="0">
              <a:buNone/>
            </a:pPr>
            <a:r>
              <a:rPr lang="en-US" altLang="ko-KR" sz="1400" dirty="0"/>
              <a:t>	@Override</a:t>
            </a:r>
          </a:p>
          <a:p>
            <a:pPr marL="0" indent="0" latinLnBrk="0">
              <a:buNone/>
            </a:pPr>
            <a:r>
              <a:rPr lang="en-US" altLang="ko-KR" sz="1400" dirty="0"/>
              <a:t>	</a:t>
            </a:r>
            <a:r>
              <a:rPr lang="en-US" altLang="ko-KR" sz="1400" b="1" dirty="0"/>
              <a:t>public</a:t>
            </a:r>
            <a:r>
              <a:rPr lang="en-US" altLang="ko-KR" sz="1400" dirty="0"/>
              <a:t> </a:t>
            </a:r>
            <a:r>
              <a:rPr lang="en-US" altLang="ko-KR" sz="1400" b="1" dirty="0"/>
              <a:t>void</a:t>
            </a:r>
            <a:r>
              <a:rPr lang="en-US" altLang="ko-KR" sz="1400" dirty="0"/>
              <a:t> </a:t>
            </a:r>
            <a:r>
              <a:rPr lang="en-US" altLang="ko-KR" sz="1400" dirty="0" err="1"/>
              <a:t>mouseDragged</a:t>
            </a:r>
            <a:r>
              <a:rPr lang="en-US" altLang="ko-KR" sz="1400" dirty="0"/>
              <a:t>(</a:t>
            </a:r>
            <a:r>
              <a:rPr lang="en-US" altLang="ko-KR" sz="1400" dirty="0" err="1"/>
              <a:t>MouseEvent</a:t>
            </a:r>
            <a:r>
              <a:rPr lang="en-US" altLang="ko-KR" sz="1400" dirty="0"/>
              <a:t> e) {</a:t>
            </a:r>
          </a:p>
          <a:p>
            <a:pPr marL="0" indent="0" latinLnBrk="0">
              <a:buNone/>
            </a:pPr>
            <a:r>
              <a:rPr lang="en-US" altLang="ko-KR" sz="1400" dirty="0"/>
              <a:t>		</a:t>
            </a:r>
            <a:r>
              <a:rPr lang="en-US" altLang="ko-KR" sz="1400" b="1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u="sng" dirty="0"/>
              <a:t>x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e.getX</a:t>
            </a:r>
            <a:r>
              <a:rPr lang="en-US" altLang="ko-KR" sz="1400" dirty="0"/>
              <a:t>();</a:t>
            </a:r>
          </a:p>
          <a:p>
            <a:pPr marL="0" indent="0" latinLnBrk="0">
              <a:buNone/>
            </a:pPr>
            <a:r>
              <a:rPr lang="en-US" altLang="ko-KR" sz="1400" dirty="0"/>
              <a:t>		</a:t>
            </a:r>
            <a:r>
              <a:rPr lang="en-US" altLang="ko-KR" sz="1400" b="1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u="sng" dirty="0"/>
              <a:t>y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e.getY</a:t>
            </a:r>
            <a:r>
              <a:rPr lang="en-US" altLang="ko-KR" sz="1400" dirty="0"/>
              <a:t>();</a:t>
            </a:r>
          </a:p>
          <a:p>
            <a:pPr marL="0" indent="0" latinLnBrk="0">
              <a:buNone/>
            </a:pPr>
            <a:r>
              <a:rPr lang="en-US" altLang="ko-KR" sz="1400" dirty="0"/>
              <a:t>		</a:t>
            </a:r>
            <a:r>
              <a:rPr lang="en-US" altLang="ko-KR" sz="1400" b="1" dirty="0"/>
              <a:t>if</a:t>
            </a:r>
            <a:r>
              <a:rPr lang="en-US" altLang="ko-KR" sz="1400" dirty="0"/>
              <a:t> (index &gt; 1000)</a:t>
            </a:r>
          </a:p>
          <a:p>
            <a:pPr marL="0" indent="0" latinLnBrk="0">
              <a:buNone/>
            </a:pPr>
            <a:r>
              <a:rPr lang="en-US" altLang="ko-KR" sz="1400" dirty="0"/>
              <a:t>			</a:t>
            </a:r>
            <a:r>
              <a:rPr lang="en-US" altLang="ko-KR" sz="1400" b="1" dirty="0"/>
              <a:t>return</a:t>
            </a:r>
            <a:r>
              <a:rPr lang="en-US" altLang="ko-KR" sz="1400" dirty="0"/>
              <a:t>;</a:t>
            </a:r>
          </a:p>
          <a:p>
            <a:pPr marL="0" indent="0" latinLnBrk="0">
              <a:buNone/>
            </a:pPr>
            <a:r>
              <a:rPr lang="en-US" altLang="ko-KR" sz="1400" dirty="0"/>
              <a:t>		array[index] = </a:t>
            </a:r>
            <a:r>
              <a:rPr lang="en-US" altLang="ko-KR" sz="1400" b="1" dirty="0"/>
              <a:t>new</a:t>
            </a:r>
            <a:r>
              <a:rPr lang="en-US" altLang="ko-KR" sz="1400" dirty="0"/>
              <a:t> Point();</a:t>
            </a:r>
          </a:p>
          <a:p>
            <a:pPr marL="0" indent="0" latinLnBrk="0">
              <a:buNone/>
            </a:pPr>
            <a:r>
              <a:rPr lang="en-US" altLang="ko-KR" sz="1400" dirty="0"/>
              <a:t>		array[index].x = </a:t>
            </a:r>
            <a:r>
              <a:rPr lang="en-US" altLang="ko-KR" sz="1400" dirty="0" err="1"/>
              <a:t>e.getX</a:t>
            </a:r>
            <a:r>
              <a:rPr lang="en-US" altLang="ko-KR" sz="1400" dirty="0"/>
              <a:t>();</a:t>
            </a:r>
          </a:p>
          <a:p>
            <a:pPr marL="0" indent="0" latinLnBrk="0">
              <a:buNone/>
            </a:pPr>
            <a:r>
              <a:rPr lang="en-US" altLang="ko-KR" sz="1400" dirty="0"/>
              <a:t>		array[index].y = </a:t>
            </a:r>
            <a:r>
              <a:rPr lang="en-US" altLang="ko-KR" sz="1400" dirty="0" err="1"/>
              <a:t>e.getY</a:t>
            </a:r>
            <a:r>
              <a:rPr lang="en-US" altLang="ko-KR" sz="1400" dirty="0"/>
              <a:t>();</a:t>
            </a:r>
          </a:p>
          <a:p>
            <a:pPr marL="0" indent="0" latinLnBrk="0">
              <a:buNone/>
            </a:pPr>
            <a:r>
              <a:rPr lang="en-US" altLang="ko-KR" sz="1400" dirty="0"/>
              <a:t>		index++;</a:t>
            </a:r>
          </a:p>
          <a:p>
            <a:pPr marL="0" indent="0" latinLnBrk="0">
              <a:buNone/>
            </a:pPr>
            <a:r>
              <a:rPr lang="en-US" altLang="ko-KR" sz="1400" dirty="0"/>
              <a:t>		repaint();</a:t>
            </a:r>
          </a:p>
          <a:p>
            <a:pPr marL="0" indent="0" latinLnBrk="0">
              <a:buNone/>
            </a:pPr>
            <a:r>
              <a:rPr lang="en-US" altLang="ko-KR" sz="1400" dirty="0"/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3002599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SOLUTION </a:t>
            </a:r>
            <a:endParaRPr lang="ko-KR" altLang="en-US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685800" y="896294"/>
            <a:ext cx="8074025" cy="5848538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latinLnBrk="0">
              <a:buNone/>
            </a:pPr>
            <a:r>
              <a:rPr lang="en-US" altLang="ko-KR" sz="1400" b="1" dirty="0"/>
              <a:t>public</a:t>
            </a:r>
            <a:r>
              <a:rPr lang="en-US" altLang="ko-KR" sz="1400" dirty="0"/>
              <a:t> </a:t>
            </a:r>
            <a:r>
              <a:rPr lang="en-US" altLang="ko-KR" sz="1400" b="1" dirty="0"/>
              <a:t>void</a:t>
            </a:r>
            <a:r>
              <a:rPr lang="en-US" altLang="ko-KR" sz="1400" dirty="0"/>
              <a:t> </a:t>
            </a:r>
            <a:r>
              <a:rPr lang="en-US" altLang="ko-KR" sz="1400" dirty="0" err="1"/>
              <a:t>paintComponent</a:t>
            </a:r>
            <a:r>
              <a:rPr lang="en-US" altLang="ko-KR" sz="1400" dirty="0"/>
              <a:t>(Graphics g) {</a:t>
            </a:r>
          </a:p>
          <a:p>
            <a:pPr marL="0" indent="0" latinLnBrk="0">
              <a:buNone/>
            </a:pPr>
            <a:r>
              <a:rPr lang="en-US" altLang="ko-KR" sz="1400" dirty="0"/>
              <a:t>		</a:t>
            </a:r>
            <a:r>
              <a:rPr lang="en-US" altLang="ko-KR" sz="1400" b="1" dirty="0" err="1"/>
              <a:t>super</a:t>
            </a:r>
            <a:r>
              <a:rPr lang="en-US" altLang="ko-KR" sz="1400" dirty="0" err="1"/>
              <a:t>.paintComponent</a:t>
            </a:r>
            <a:r>
              <a:rPr lang="en-US" altLang="ko-KR" sz="1400" dirty="0"/>
              <a:t>(g);</a:t>
            </a:r>
          </a:p>
          <a:p>
            <a:pPr marL="0" indent="0" latinLnBrk="0">
              <a:buNone/>
            </a:pPr>
            <a:r>
              <a:rPr lang="en-US" altLang="ko-KR" sz="1400" dirty="0"/>
              <a:t>		</a:t>
            </a:r>
            <a:r>
              <a:rPr lang="en-US" altLang="ko-KR" sz="1400" b="1" dirty="0"/>
              <a:t>for</a:t>
            </a:r>
            <a:r>
              <a:rPr lang="en-US" altLang="ko-KR" sz="1400" dirty="0"/>
              <a:t> (Point p : array)</a:t>
            </a:r>
          </a:p>
          <a:p>
            <a:pPr marL="0" indent="0" latinLnBrk="0">
              <a:buNone/>
            </a:pPr>
            <a:r>
              <a:rPr lang="en-US" altLang="ko-KR" sz="1400" dirty="0"/>
              <a:t>			</a:t>
            </a:r>
            <a:r>
              <a:rPr lang="en-US" altLang="ko-KR" sz="1400" b="1" dirty="0"/>
              <a:t>if</a:t>
            </a:r>
            <a:r>
              <a:rPr lang="en-US" altLang="ko-KR" sz="1400" dirty="0"/>
              <a:t> (p != </a:t>
            </a:r>
            <a:r>
              <a:rPr lang="en-US" altLang="ko-KR" sz="1400" b="1" dirty="0"/>
              <a:t>null</a:t>
            </a:r>
            <a:r>
              <a:rPr lang="en-US" altLang="ko-KR" sz="1400" dirty="0"/>
              <a:t>)</a:t>
            </a:r>
          </a:p>
          <a:p>
            <a:pPr marL="0" indent="0" latinLnBrk="0">
              <a:buNone/>
            </a:pPr>
            <a:r>
              <a:rPr lang="en-US" altLang="ko-KR" sz="1400" dirty="0"/>
              <a:t>				</a:t>
            </a:r>
            <a:r>
              <a:rPr lang="en-US" altLang="ko-KR" sz="1400" dirty="0" err="1"/>
              <a:t>g.drawRect</a:t>
            </a:r>
            <a:r>
              <a:rPr lang="en-US" altLang="ko-KR" sz="1400" dirty="0"/>
              <a:t>(</a:t>
            </a:r>
            <a:r>
              <a:rPr lang="en-US" altLang="ko-KR" sz="1400" dirty="0" err="1"/>
              <a:t>p.x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p.y</a:t>
            </a:r>
            <a:r>
              <a:rPr lang="en-US" altLang="ko-KR" sz="1400" dirty="0"/>
              <a:t>, 1, 1);</a:t>
            </a:r>
          </a:p>
          <a:p>
            <a:pPr marL="0" indent="0" latinLnBrk="0">
              <a:buNone/>
            </a:pPr>
            <a:r>
              <a:rPr lang="en-US" altLang="ko-KR" sz="1400" dirty="0"/>
              <a:t>	}</a:t>
            </a:r>
          </a:p>
          <a:p>
            <a:pPr marL="0" indent="0" latinLnBrk="0">
              <a:buNone/>
            </a:pPr>
            <a:r>
              <a:rPr lang="en-US" altLang="ko-KR" sz="1400" dirty="0"/>
              <a:t>	@Override</a:t>
            </a:r>
          </a:p>
          <a:p>
            <a:pPr marL="0" indent="0" latinLnBrk="0">
              <a:buNone/>
            </a:pPr>
            <a:r>
              <a:rPr lang="en-US" altLang="ko-KR" sz="1400" dirty="0"/>
              <a:t>	</a:t>
            </a:r>
            <a:r>
              <a:rPr lang="en-US" altLang="ko-KR" sz="1400" b="1" dirty="0"/>
              <a:t>public</a:t>
            </a:r>
            <a:r>
              <a:rPr lang="en-US" altLang="ko-KR" sz="1400" dirty="0"/>
              <a:t> </a:t>
            </a:r>
            <a:r>
              <a:rPr lang="en-US" altLang="ko-KR" sz="1400" b="1" dirty="0"/>
              <a:t>void</a:t>
            </a:r>
            <a:r>
              <a:rPr lang="en-US" altLang="ko-KR" sz="1400" dirty="0"/>
              <a:t> </a:t>
            </a:r>
            <a:r>
              <a:rPr lang="en-US" altLang="ko-KR" sz="1400" dirty="0" err="1"/>
              <a:t>mouseMoved</a:t>
            </a:r>
            <a:r>
              <a:rPr lang="en-US" altLang="ko-KR" sz="1400" dirty="0"/>
              <a:t>(</a:t>
            </a:r>
            <a:r>
              <a:rPr lang="en-US" altLang="ko-KR" sz="1400" dirty="0" err="1"/>
              <a:t>MouseEvent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arg0</a:t>
            </a:r>
            <a:r>
              <a:rPr lang="en-US" altLang="ko-KR" sz="1400" dirty="0"/>
              <a:t>) {</a:t>
            </a:r>
          </a:p>
          <a:p>
            <a:pPr marL="0" indent="0" latinLnBrk="0">
              <a:buNone/>
            </a:pPr>
            <a:r>
              <a:rPr lang="en-US" altLang="ko-KR" sz="1400" dirty="0"/>
              <a:t>	}</a:t>
            </a:r>
          </a:p>
          <a:p>
            <a:pPr marL="0" indent="0" latinLnBrk="0">
              <a:buNone/>
            </a:pPr>
            <a:r>
              <a:rPr lang="en-US" altLang="ko-KR" sz="1400" dirty="0"/>
              <a:t>}</a:t>
            </a:r>
          </a:p>
          <a:p>
            <a:pPr marL="0" indent="0" latinLnBrk="0">
              <a:buNone/>
            </a:pPr>
            <a:r>
              <a:rPr lang="en-US" altLang="ko-KR" sz="1400" b="1" dirty="0"/>
              <a:t>public</a:t>
            </a:r>
            <a:r>
              <a:rPr lang="en-US" altLang="ko-KR" sz="1400" dirty="0"/>
              <a:t> </a:t>
            </a:r>
            <a:r>
              <a:rPr lang="en-US" altLang="ko-KR" sz="1400" b="1" dirty="0"/>
              <a:t>class</a:t>
            </a:r>
            <a:r>
              <a:rPr lang="en-US" altLang="ko-KR" sz="1400" dirty="0"/>
              <a:t> </a:t>
            </a:r>
            <a:r>
              <a:rPr lang="en-US" altLang="ko-KR" sz="1400" u="sng" dirty="0"/>
              <a:t>Scribble</a:t>
            </a:r>
            <a:r>
              <a:rPr lang="en-US" altLang="ko-KR" sz="1400" dirty="0"/>
              <a:t> </a:t>
            </a:r>
            <a:r>
              <a:rPr lang="en-US" altLang="ko-KR" sz="1400" b="1" dirty="0"/>
              <a:t>extends</a:t>
            </a:r>
            <a:r>
              <a:rPr lang="en-US" altLang="ko-KR" sz="1400" dirty="0"/>
              <a:t> </a:t>
            </a:r>
            <a:r>
              <a:rPr lang="en-US" altLang="ko-KR" sz="1400" dirty="0" err="1"/>
              <a:t>JFrame</a:t>
            </a:r>
            <a:r>
              <a:rPr lang="en-US" altLang="ko-KR" sz="1400" dirty="0"/>
              <a:t> {</a:t>
            </a:r>
          </a:p>
          <a:p>
            <a:pPr marL="0" indent="0" latinLnBrk="0">
              <a:buNone/>
            </a:pPr>
            <a:r>
              <a:rPr lang="en-US" altLang="ko-KR" sz="1400" dirty="0"/>
              <a:t>	</a:t>
            </a:r>
            <a:r>
              <a:rPr lang="en-US" altLang="ko-KR" sz="1400" b="1" dirty="0"/>
              <a:t>public</a:t>
            </a:r>
            <a:r>
              <a:rPr lang="en-US" altLang="ko-KR" sz="1400" dirty="0"/>
              <a:t> Scribble() {</a:t>
            </a:r>
          </a:p>
          <a:p>
            <a:pPr marL="0" indent="0" latinLnBrk="0">
              <a:buNone/>
            </a:pPr>
            <a:r>
              <a:rPr lang="en-US" altLang="ko-KR" sz="1400" dirty="0"/>
              <a:t>		</a:t>
            </a:r>
            <a:r>
              <a:rPr lang="en-US" altLang="ko-KR" sz="1400" dirty="0" err="1"/>
              <a:t>setSize</a:t>
            </a:r>
            <a:r>
              <a:rPr lang="en-US" altLang="ko-KR" sz="1400" dirty="0"/>
              <a:t>(300, 300);</a:t>
            </a:r>
          </a:p>
          <a:p>
            <a:pPr marL="0" indent="0" latinLnBrk="0">
              <a:buNone/>
            </a:pPr>
            <a:r>
              <a:rPr lang="en-US" altLang="ko-KR" sz="1400" dirty="0"/>
              <a:t>		</a:t>
            </a:r>
            <a:r>
              <a:rPr lang="en-US" altLang="ko-KR" sz="1400" dirty="0" err="1"/>
              <a:t>setTitle</a:t>
            </a:r>
            <a:r>
              <a:rPr lang="en-US" altLang="ko-KR" sz="1400" dirty="0"/>
              <a:t>("</a:t>
            </a:r>
            <a:r>
              <a:rPr lang="ko-KR" altLang="en-US" sz="1400" dirty="0"/>
              <a:t>마우스로 그림 그리기</a:t>
            </a:r>
            <a:r>
              <a:rPr lang="en-US" altLang="ko-KR" sz="1400" dirty="0"/>
              <a:t>");</a:t>
            </a:r>
            <a:endParaRPr lang="ko-KR" altLang="en-US" sz="1400" dirty="0"/>
          </a:p>
          <a:p>
            <a:pPr marL="0" indent="0" latinLnBrk="0">
              <a:buNone/>
            </a:pPr>
            <a:r>
              <a:rPr lang="ko-KR" altLang="en-US" sz="1400" dirty="0"/>
              <a:t>		</a:t>
            </a:r>
            <a:r>
              <a:rPr lang="en-US" altLang="ko-KR" sz="1400" dirty="0" err="1"/>
              <a:t>setDefaultCloseOperation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JFrame.</a:t>
            </a:r>
            <a:r>
              <a:rPr lang="en-US" altLang="ko-KR" sz="1400" b="1" i="1" dirty="0" err="1"/>
              <a:t>EXIT_ON_CLOSE</a:t>
            </a:r>
            <a:r>
              <a:rPr lang="en-US" altLang="ko-KR" sz="1400" dirty="0"/>
              <a:t>);</a:t>
            </a:r>
          </a:p>
          <a:p>
            <a:pPr marL="0" indent="0" latinLnBrk="0">
              <a:buNone/>
            </a:pPr>
            <a:r>
              <a:rPr lang="en-US" altLang="ko-KR" sz="1400" dirty="0"/>
              <a:t>		add(</a:t>
            </a:r>
            <a:r>
              <a:rPr lang="en-US" altLang="ko-KR" sz="1400" b="1" dirty="0"/>
              <a:t>new</a:t>
            </a:r>
            <a:r>
              <a:rPr lang="en-US" altLang="ko-KR" sz="1400" dirty="0"/>
              <a:t> </a:t>
            </a:r>
            <a:r>
              <a:rPr lang="en-US" altLang="ko-KR" sz="1400" dirty="0" err="1"/>
              <a:t>MyPanel</a:t>
            </a:r>
            <a:r>
              <a:rPr lang="en-US" altLang="ko-KR" sz="1400" dirty="0"/>
              <a:t>());</a:t>
            </a:r>
          </a:p>
          <a:p>
            <a:pPr marL="0" indent="0" latinLnBrk="0">
              <a:buNone/>
            </a:pPr>
            <a:r>
              <a:rPr lang="en-US" altLang="ko-KR" sz="1400" dirty="0"/>
              <a:t>		</a:t>
            </a:r>
            <a:r>
              <a:rPr lang="en-US" altLang="ko-KR" sz="1400" dirty="0" err="1"/>
              <a:t>setVisible</a:t>
            </a:r>
            <a:r>
              <a:rPr lang="en-US" altLang="ko-KR" sz="1400" dirty="0"/>
              <a:t>(</a:t>
            </a:r>
            <a:r>
              <a:rPr lang="en-US" altLang="ko-KR" sz="1400" b="1" dirty="0"/>
              <a:t>true</a:t>
            </a:r>
            <a:r>
              <a:rPr lang="en-US" altLang="ko-KR" sz="1400" dirty="0"/>
              <a:t>);</a:t>
            </a:r>
          </a:p>
          <a:p>
            <a:pPr marL="0" indent="0" latinLnBrk="0">
              <a:buNone/>
            </a:pPr>
            <a:r>
              <a:rPr lang="en-US" altLang="ko-KR" sz="1400" dirty="0"/>
              <a:t>	</a:t>
            </a:r>
            <a:r>
              <a:rPr lang="en-US" altLang="ko-KR" sz="1400" dirty="0" smtClean="0"/>
              <a:t>}</a:t>
            </a:r>
          </a:p>
          <a:p>
            <a:pPr marL="0" indent="0" latinLnBrk="0">
              <a:buNone/>
            </a:pPr>
            <a:r>
              <a:rPr lang="en-US" altLang="ko-KR" sz="1400" b="1" dirty="0"/>
              <a:t>public</a:t>
            </a:r>
            <a:r>
              <a:rPr lang="en-US" altLang="ko-KR" sz="1400" dirty="0"/>
              <a:t> </a:t>
            </a:r>
            <a:r>
              <a:rPr lang="en-US" altLang="ko-KR" sz="1400" b="1" dirty="0"/>
              <a:t>static</a:t>
            </a:r>
            <a:r>
              <a:rPr lang="en-US" altLang="ko-KR" sz="1400" dirty="0"/>
              <a:t> </a:t>
            </a:r>
            <a:r>
              <a:rPr lang="en-US" altLang="ko-KR" sz="1400" b="1" dirty="0"/>
              <a:t>void</a:t>
            </a:r>
            <a:r>
              <a:rPr lang="en-US" altLang="ko-KR" sz="1400" dirty="0"/>
              <a:t> main(String[] </a:t>
            </a:r>
            <a:r>
              <a:rPr lang="en-US" altLang="ko-KR" sz="1400" dirty="0" err="1"/>
              <a:t>args</a:t>
            </a:r>
            <a:r>
              <a:rPr lang="en-US" altLang="ko-KR" sz="1400" dirty="0"/>
              <a:t>) {</a:t>
            </a:r>
          </a:p>
          <a:p>
            <a:pPr marL="0" indent="0" latinLnBrk="0">
              <a:buNone/>
            </a:pPr>
            <a:r>
              <a:rPr lang="en-US" altLang="ko-KR" sz="1400" dirty="0"/>
              <a:t>		Scribble </a:t>
            </a:r>
            <a:r>
              <a:rPr lang="en-US" altLang="ko-KR" sz="1400" u="sng" dirty="0"/>
              <a:t>s</a:t>
            </a:r>
            <a:r>
              <a:rPr lang="en-US" altLang="ko-KR" sz="1400" dirty="0"/>
              <a:t> = </a:t>
            </a:r>
            <a:r>
              <a:rPr lang="en-US" altLang="ko-KR" sz="1400" b="1" dirty="0"/>
              <a:t>new</a:t>
            </a:r>
            <a:r>
              <a:rPr lang="en-US" altLang="ko-KR" sz="1400" dirty="0"/>
              <a:t> Scribble();</a:t>
            </a:r>
          </a:p>
          <a:p>
            <a:pPr marL="0" indent="0" latinLnBrk="0">
              <a:buNone/>
            </a:pPr>
            <a:r>
              <a:rPr lang="en-US" altLang="ko-KR" sz="1400" dirty="0"/>
              <a:t>	}</a:t>
            </a:r>
          </a:p>
          <a:p>
            <a:pPr marL="0" indent="0" latinLnBrk="0">
              <a:buNone/>
            </a:pPr>
            <a:r>
              <a:rPr lang="en-US" altLang="ko-KR" sz="1400" dirty="0"/>
              <a:t>}</a:t>
            </a:r>
          </a:p>
          <a:p>
            <a:pPr marL="0" indent="0" latinLnBrk="0">
              <a:buNone/>
            </a:pP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873108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이벤트 객체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5800" y="1248833"/>
            <a:ext cx="8212138" cy="4152900"/>
          </a:xfrm>
        </p:spPr>
        <p:txBody>
          <a:bodyPr/>
          <a:lstStyle/>
          <a:p>
            <a:r>
              <a:rPr lang="en-US" altLang="ko-KR" dirty="0" err="1" smtClean="0"/>
              <a:t>EventObject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클래스를 상속받는다</a:t>
            </a:r>
            <a:r>
              <a:rPr lang="en-US" altLang="ko-KR" dirty="0" smtClean="0"/>
              <a:t>. </a:t>
            </a:r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en-US" altLang="ko-KR" dirty="0" err="1" smtClean="0"/>
              <a:t>MouseEvent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이벤트를 발생시킨 이벤트 소스 등의 여러 가지 정보를 제공한다</a:t>
            </a:r>
            <a:r>
              <a:rPr lang="en-US" altLang="ko-KR" dirty="0" smtClean="0"/>
              <a:t>.  </a:t>
            </a:r>
            <a:endParaRPr lang="ko-KR" altLang="en-US" dirty="0"/>
          </a:p>
        </p:txBody>
      </p:sp>
      <p:pic>
        <p:nvPicPr>
          <p:cNvPr id="4915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7312" y="2147889"/>
            <a:ext cx="5210175" cy="164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083996" y="4389969"/>
            <a:ext cx="7797537" cy="1121831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  <a:extLst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254000" indent="0"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</a:tabLst>
            </a:pPr>
            <a:r>
              <a:rPr lang="en-US" altLang="ko-KR" sz="1600" b="1" kern="0" dirty="0">
                <a:solidFill>
                  <a:srgbClr val="7F0055"/>
                </a:solidFill>
                <a:latin typeface="+mj-lt"/>
              </a:rPr>
              <a:t>public</a:t>
            </a:r>
            <a:r>
              <a:rPr lang="en-US" altLang="ko-KR" sz="1600" kern="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ko-KR" sz="1600" b="1" kern="0" dirty="0">
                <a:solidFill>
                  <a:srgbClr val="7F0055"/>
                </a:solidFill>
                <a:latin typeface="+mj-lt"/>
              </a:rPr>
              <a:t>void</a:t>
            </a:r>
            <a:r>
              <a:rPr lang="en-US" altLang="ko-KR" sz="1600" kern="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latin typeface="+mj-lt"/>
              </a:rPr>
              <a:t>actionPerformed</a:t>
            </a:r>
            <a:r>
              <a:rPr lang="en-US" altLang="ko-KR" sz="1600" kern="0" dirty="0">
                <a:solidFill>
                  <a:srgbClr val="000000"/>
                </a:solidFill>
                <a:latin typeface="+mj-lt"/>
              </a:rPr>
              <a:t>(</a:t>
            </a:r>
            <a:r>
              <a:rPr lang="en-US" altLang="ko-KR" sz="1600" kern="0" dirty="0" err="1">
                <a:solidFill>
                  <a:srgbClr val="000000"/>
                </a:solidFill>
                <a:latin typeface="+mj-lt"/>
              </a:rPr>
              <a:t>ActionEvent</a:t>
            </a:r>
            <a:r>
              <a:rPr lang="en-US" altLang="ko-KR" sz="1600" kern="0" dirty="0">
                <a:solidFill>
                  <a:srgbClr val="000000"/>
                </a:solidFill>
                <a:latin typeface="+mj-lt"/>
              </a:rPr>
              <a:t> e) {</a:t>
            </a:r>
          </a:p>
          <a:p>
            <a:pPr marL="254000" indent="0"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+mj-lt"/>
              </a:rPr>
              <a:t>	button</a:t>
            </a:r>
            <a:r>
              <a:rPr lang="en-US" altLang="ko-KR" sz="1600" b="1" kern="0" dirty="0">
                <a:solidFill>
                  <a:srgbClr val="7F0055"/>
                </a:solidFill>
                <a:latin typeface="+mj-lt"/>
              </a:rPr>
              <a:t> = </a:t>
            </a:r>
            <a:r>
              <a:rPr lang="en-US" altLang="ko-KR" sz="1600" kern="0" dirty="0">
                <a:solidFill>
                  <a:srgbClr val="000000"/>
                </a:solidFill>
                <a:latin typeface="+mj-lt"/>
              </a:rPr>
              <a:t>(</a:t>
            </a:r>
            <a:r>
              <a:rPr lang="en-US" altLang="ko-KR" sz="1600" kern="0" dirty="0" err="1">
                <a:solidFill>
                  <a:srgbClr val="000000"/>
                </a:solidFill>
                <a:latin typeface="+mj-lt"/>
              </a:rPr>
              <a:t>JButton</a:t>
            </a:r>
            <a:r>
              <a:rPr lang="en-US" altLang="ko-KR" sz="1600" kern="0" dirty="0">
                <a:solidFill>
                  <a:srgbClr val="000000"/>
                </a:solidFill>
                <a:latin typeface="+mj-lt"/>
              </a:rPr>
              <a:t>)</a:t>
            </a:r>
            <a:r>
              <a:rPr lang="en-US" altLang="ko-KR" sz="1600" kern="0" dirty="0" err="1">
                <a:solidFill>
                  <a:srgbClr val="000000"/>
                </a:solidFill>
                <a:latin typeface="+mj-lt"/>
              </a:rPr>
              <a:t>e.getSource</a:t>
            </a:r>
            <a:r>
              <a:rPr lang="en-US" altLang="ko-KR" sz="1600" kern="0" dirty="0">
                <a:solidFill>
                  <a:srgbClr val="000000"/>
                </a:solidFill>
                <a:latin typeface="+mj-lt"/>
              </a:rPr>
              <a:t>();</a:t>
            </a:r>
          </a:p>
          <a:p>
            <a:pPr marL="254000" indent="0"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+mj-lt"/>
              </a:rPr>
              <a:t>		...</a:t>
            </a:r>
          </a:p>
          <a:p>
            <a:pPr marL="254000" indent="0"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+mj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56254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어댑터 클래스</a:t>
            </a:r>
          </a:p>
        </p:txBody>
      </p:sp>
      <p:sp>
        <p:nvSpPr>
          <p:cNvPr id="39939" name="Rectangle 3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인터페이스의 경우</a:t>
            </a:r>
            <a:r>
              <a:rPr lang="en-US" altLang="ko-KR" smtClean="0"/>
              <a:t>, </a:t>
            </a:r>
            <a:r>
              <a:rPr lang="ko-KR" altLang="en-US" smtClean="0"/>
              <a:t>모든 메소드를 구현하여야 한다</a:t>
            </a:r>
            <a:r>
              <a:rPr lang="en-US" altLang="ko-KR" smtClean="0"/>
              <a:t>. </a:t>
            </a:r>
          </a:p>
          <a:p>
            <a:pPr eaLnBrk="1" hangingPunct="1"/>
            <a:r>
              <a:rPr lang="ko-KR" altLang="en-US" smtClean="0"/>
              <a:t>어댑터 클래스</a:t>
            </a:r>
            <a:r>
              <a:rPr lang="en-US" altLang="ko-KR" smtClean="0"/>
              <a:t>(Adaptor Class)</a:t>
            </a:r>
            <a:r>
              <a:rPr lang="ko-KR" altLang="en-US" smtClean="0"/>
              <a:t>를 사용하면 원하는 메소드 만을 구현하는 것이 가능해진다</a:t>
            </a:r>
          </a:p>
        </p:txBody>
      </p:sp>
      <p:graphicFrame>
        <p:nvGraphicFramePr>
          <p:cNvPr id="1579050" name="Group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4003649"/>
              </p:ext>
            </p:extLst>
          </p:nvPr>
        </p:nvGraphicFramePr>
        <p:xfrm>
          <a:off x="1755335" y="3520981"/>
          <a:ext cx="5313363" cy="2682872"/>
        </p:xfrm>
        <a:graphic>
          <a:graphicData uri="http://schemas.openxmlformats.org/drawingml/2006/table">
            <a:tbl>
              <a:tblPr/>
              <a:tblGrid>
                <a:gridCol w="2805113"/>
                <a:gridCol w="2508250"/>
              </a:tblGrid>
              <a:tr h="335359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</a:rPr>
                        <a:t>인터페이스</a:t>
                      </a:r>
                      <a:endParaRPr kumimoji="1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</a:endParaRPr>
                    </a:p>
                  </a:txBody>
                  <a:tcPr marT="45731" marB="4573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</a:rPr>
                        <a:t>어댑터 클래스</a:t>
                      </a:r>
                      <a:endParaRPr kumimoji="1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</a:endParaRPr>
                    </a:p>
                  </a:txBody>
                  <a:tcPr marT="45731" marB="4573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</a:tr>
              <a:tr h="335359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</a:rPr>
                        <a:t>ComponentListener</a:t>
                      </a:r>
                      <a:endParaRPr kumimoji="1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</a:endParaRPr>
                    </a:p>
                  </a:txBody>
                  <a:tcPr marT="45731" marB="45731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</a:rPr>
                        <a:t>ComponentAdapter</a:t>
                      </a:r>
                      <a:endParaRPr kumimoji="1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</a:endParaRPr>
                    </a:p>
                  </a:txBody>
                  <a:tcPr marT="45731" marB="45731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35359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</a:rPr>
                        <a:t>ContainerListener</a:t>
                      </a:r>
                      <a:endParaRPr kumimoji="1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</a:endParaRPr>
                    </a:p>
                  </a:txBody>
                  <a:tcPr marT="45731" marB="45731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</a:rPr>
                        <a:t>ContainerAdapter</a:t>
                      </a:r>
                      <a:endParaRPr kumimoji="1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</a:endParaRPr>
                    </a:p>
                  </a:txBody>
                  <a:tcPr marT="45731" marB="45731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35359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</a:rPr>
                        <a:t>FocusListener</a:t>
                      </a:r>
                      <a:endParaRPr kumimoji="1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</a:endParaRPr>
                    </a:p>
                  </a:txBody>
                  <a:tcPr marT="45731" marB="45731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</a:rPr>
                        <a:t>FocusAdater</a:t>
                      </a:r>
                      <a:endParaRPr kumimoji="1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</a:endParaRPr>
                    </a:p>
                  </a:txBody>
                  <a:tcPr marT="45731" marB="45731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35359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</a:rPr>
                        <a:t>KeyListener</a:t>
                      </a:r>
                      <a:endParaRPr kumimoji="1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</a:endParaRPr>
                    </a:p>
                  </a:txBody>
                  <a:tcPr marT="45731" marB="45731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</a:rPr>
                        <a:t>KeyAdapter</a:t>
                      </a:r>
                      <a:endParaRPr kumimoji="1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</a:endParaRPr>
                    </a:p>
                  </a:txBody>
                  <a:tcPr marT="45731" marB="45731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35359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</a:rPr>
                        <a:t>MouseListener</a:t>
                      </a:r>
                      <a:endParaRPr kumimoji="1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</a:endParaRPr>
                    </a:p>
                  </a:txBody>
                  <a:tcPr marT="45731" marB="45731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</a:rPr>
                        <a:t>MouseAdapter</a:t>
                      </a:r>
                      <a:endParaRPr kumimoji="1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</a:endParaRPr>
                    </a:p>
                  </a:txBody>
                  <a:tcPr marT="45731" marB="45731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35359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</a:rPr>
                        <a:t>MouseMotionListener</a:t>
                      </a:r>
                      <a:endParaRPr kumimoji="1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</a:endParaRPr>
                    </a:p>
                  </a:txBody>
                  <a:tcPr marT="45731" marB="45731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</a:rPr>
                        <a:t>MouseMotionAdapter</a:t>
                      </a:r>
                      <a:endParaRPr kumimoji="1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</a:endParaRPr>
                    </a:p>
                  </a:txBody>
                  <a:tcPr marT="45731" marB="45731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35359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</a:rPr>
                        <a:t>WindowListener</a:t>
                      </a:r>
                      <a:endParaRPr kumimoji="1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</a:endParaRPr>
                    </a:p>
                  </a:txBody>
                  <a:tcPr marT="45731" marB="45731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</a:rPr>
                        <a:t>WindowAdapter</a:t>
                      </a:r>
                      <a:endParaRPr kumimoji="1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</a:endParaRPr>
                    </a:p>
                  </a:txBody>
                  <a:tcPr marT="45731" marB="45731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5161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/>
              <a:t>리스너를 사용하는 경우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685799" y="1421394"/>
            <a:ext cx="8074025" cy="4257644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latinLnBrk="0">
              <a:buNone/>
            </a:pPr>
            <a:r>
              <a:rPr lang="en-US" altLang="ko-KR" sz="1600" b="1" dirty="0"/>
              <a:t>public</a:t>
            </a:r>
            <a:r>
              <a:rPr lang="en-US" altLang="ko-KR" sz="1600" dirty="0"/>
              <a:t> </a:t>
            </a:r>
            <a:r>
              <a:rPr lang="en-US" altLang="ko-KR" sz="1600" b="1" dirty="0"/>
              <a:t>class</a:t>
            </a:r>
            <a:r>
              <a:rPr lang="en-US" altLang="ko-KR" sz="1600" dirty="0"/>
              <a:t> </a:t>
            </a:r>
            <a:r>
              <a:rPr lang="en-US" altLang="ko-KR" sz="1600" dirty="0" err="1"/>
              <a:t>MyClass</a:t>
            </a:r>
            <a:r>
              <a:rPr lang="en-US" altLang="ko-KR" sz="1600" dirty="0"/>
              <a:t> </a:t>
            </a:r>
            <a:r>
              <a:rPr lang="en-US" altLang="ko-KR" sz="1600" b="1" dirty="0"/>
              <a:t>implements</a:t>
            </a:r>
            <a:r>
              <a:rPr lang="en-US" altLang="ko-KR" sz="1600" dirty="0"/>
              <a:t> </a:t>
            </a:r>
            <a:r>
              <a:rPr lang="en-US" altLang="ko-KR" sz="1600" dirty="0" err="1"/>
              <a:t>MouseListener</a:t>
            </a:r>
            <a:r>
              <a:rPr lang="en-US" altLang="ko-KR" sz="1600" dirty="0"/>
              <a:t> {</a:t>
            </a:r>
          </a:p>
          <a:p>
            <a:pPr marL="0" indent="0" latinLnBrk="0">
              <a:buNone/>
            </a:pPr>
            <a:r>
              <a:rPr lang="en-US" altLang="ko-KR" sz="1600" dirty="0"/>
              <a:t>	</a:t>
            </a:r>
            <a:r>
              <a:rPr lang="en-US" altLang="ko-KR" sz="1600" b="1" dirty="0"/>
              <a:t>public</a:t>
            </a:r>
            <a:r>
              <a:rPr lang="en-US" altLang="ko-KR" sz="1600" dirty="0"/>
              <a:t> </a:t>
            </a:r>
            <a:r>
              <a:rPr lang="en-US" altLang="ko-KR" sz="1600" dirty="0" err="1"/>
              <a:t>MyClass</a:t>
            </a:r>
            <a:r>
              <a:rPr lang="en-US" altLang="ko-KR" sz="1600" dirty="0"/>
              <a:t>() {</a:t>
            </a:r>
          </a:p>
          <a:p>
            <a:pPr marL="0" indent="0" latinLnBrk="0">
              <a:buNone/>
            </a:pPr>
            <a:r>
              <a:rPr lang="en-US" altLang="ko-KR" sz="1600" dirty="0"/>
              <a:t>		// ...</a:t>
            </a:r>
          </a:p>
          <a:p>
            <a:pPr marL="0" indent="0" latinLnBrk="0">
              <a:buNone/>
            </a:pPr>
            <a:r>
              <a:rPr lang="en-US" altLang="ko-KR" sz="1600" dirty="0"/>
              <a:t>		</a:t>
            </a:r>
            <a:r>
              <a:rPr lang="en-US" altLang="ko-KR" sz="1600" dirty="0" err="1"/>
              <a:t>someObject.addMouseListener</a:t>
            </a:r>
            <a:r>
              <a:rPr lang="en-US" altLang="ko-KR" sz="1600" dirty="0"/>
              <a:t>(</a:t>
            </a:r>
            <a:r>
              <a:rPr lang="en-US" altLang="ko-KR" sz="1600" b="1" dirty="0"/>
              <a:t>this</a:t>
            </a:r>
            <a:r>
              <a:rPr lang="en-US" altLang="ko-KR" sz="1600" dirty="0"/>
              <a:t>);</a:t>
            </a:r>
          </a:p>
          <a:p>
            <a:pPr marL="0" indent="0" latinLnBrk="0">
              <a:buNone/>
            </a:pPr>
            <a:r>
              <a:rPr lang="en-US" altLang="ko-KR" sz="1600" dirty="0"/>
              <a:t>	}</a:t>
            </a:r>
          </a:p>
          <a:p>
            <a:pPr marL="0" indent="0" latinLnBrk="0">
              <a:buNone/>
            </a:pPr>
            <a:r>
              <a:rPr lang="en-US" altLang="ko-KR" sz="1600" dirty="0"/>
              <a:t>	</a:t>
            </a:r>
            <a:r>
              <a:rPr lang="en-US" altLang="ko-KR" sz="1600" b="1" dirty="0"/>
              <a:t>public</a:t>
            </a:r>
            <a:r>
              <a:rPr lang="en-US" altLang="ko-KR" sz="1600" dirty="0"/>
              <a:t> </a:t>
            </a:r>
            <a:r>
              <a:rPr lang="en-US" altLang="ko-KR" sz="1600" b="1" dirty="0"/>
              <a:t>void</a:t>
            </a:r>
            <a:r>
              <a:rPr lang="en-US" altLang="ko-KR" sz="1600" dirty="0"/>
              <a:t> </a:t>
            </a:r>
            <a:r>
              <a:rPr lang="en-US" altLang="ko-KR" sz="1600" dirty="0" err="1"/>
              <a:t>mousePressed</a:t>
            </a:r>
            <a:r>
              <a:rPr lang="en-US" altLang="ko-KR" sz="1600" dirty="0"/>
              <a:t>(</a:t>
            </a:r>
            <a:r>
              <a:rPr lang="en-US" altLang="ko-KR" sz="1600" dirty="0" err="1"/>
              <a:t>MouseEvent</a:t>
            </a:r>
            <a:r>
              <a:rPr lang="en-US" altLang="ko-KR" sz="1600" dirty="0"/>
              <a:t> e) {	}</a:t>
            </a:r>
          </a:p>
          <a:p>
            <a:pPr marL="0" indent="0" latinLnBrk="0">
              <a:buNone/>
            </a:pPr>
            <a:r>
              <a:rPr lang="en-US" altLang="ko-KR" sz="1600" dirty="0"/>
              <a:t>	</a:t>
            </a:r>
            <a:r>
              <a:rPr lang="en-US" altLang="ko-KR" sz="1600" b="1" dirty="0"/>
              <a:t>public</a:t>
            </a:r>
            <a:r>
              <a:rPr lang="en-US" altLang="ko-KR" sz="1600" dirty="0"/>
              <a:t> </a:t>
            </a:r>
            <a:r>
              <a:rPr lang="en-US" altLang="ko-KR" sz="1600" b="1" dirty="0"/>
              <a:t>void</a:t>
            </a:r>
            <a:r>
              <a:rPr lang="en-US" altLang="ko-KR" sz="1600" dirty="0"/>
              <a:t> </a:t>
            </a:r>
            <a:r>
              <a:rPr lang="en-US" altLang="ko-KR" sz="1600" dirty="0" err="1"/>
              <a:t>mouseReleased</a:t>
            </a:r>
            <a:r>
              <a:rPr lang="en-US" altLang="ko-KR" sz="1600" dirty="0"/>
              <a:t>(</a:t>
            </a:r>
            <a:r>
              <a:rPr lang="en-US" altLang="ko-KR" sz="1600" dirty="0" err="1"/>
              <a:t>MouseEvent</a:t>
            </a:r>
            <a:r>
              <a:rPr lang="en-US" altLang="ko-KR" sz="1600" dirty="0"/>
              <a:t> e) {	}</a:t>
            </a:r>
          </a:p>
          <a:p>
            <a:pPr marL="0" indent="0" latinLnBrk="0">
              <a:buNone/>
            </a:pPr>
            <a:r>
              <a:rPr lang="en-US" altLang="ko-KR" sz="1600" dirty="0"/>
              <a:t>	</a:t>
            </a:r>
            <a:r>
              <a:rPr lang="en-US" altLang="ko-KR" sz="1600" b="1" dirty="0"/>
              <a:t>public</a:t>
            </a:r>
            <a:r>
              <a:rPr lang="en-US" altLang="ko-KR" sz="1600" dirty="0"/>
              <a:t> </a:t>
            </a:r>
            <a:r>
              <a:rPr lang="en-US" altLang="ko-KR" sz="1600" b="1" dirty="0"/>
              <a:t>void</a:t>
            </a:r>
            <a:r>
              <a:rPr lang="en-US" altLang="ko-KR" sz="1600" dirty="0"/>
              <a:t> </a:t>
            </a:r>
            <a:r>
              <a:rPr lang="en-US" altLang="ko-KR" sz="1600" dirty="0" err="1"/>
              <a:t>mouseEntered</a:t>
            </a:r>
            <a:r>
              <a:rPr lang="en-US" altLang="ko-KR" sz="1600" dirty="0"/>
              <a:t>(</a:t>
            </a:r>
            <a:r>
              <a:rPr lang="en-US" altLang="ko-KR" sz="1600" dirty="0" err="1"/>
              <a:t>MouseEvent</a:t>
            </a:r>
            <a:r>
              <a:rPr lang="en-US" altLang="ko-KR" sz="1600" dirty="0"/>
              <a:t> e) {	}</a:t>
            </a:r>
          </a:p>
          <a:p>
            <a:pPr marL="0" indent="0" latinLnBrk="0">
              <a:buNone/>
            </a:pPr>
            <a:r>
              <a:rPr lang="en-US" altLang="ko-KR" sz="1600" dirty="0"/>
              <a:t>	</a:t>
            </a:r>
            <a:r>
              <a:rPr lang="en-US" altLang="ko-KR" sz="1600" b="1" dirty="0"/>
              <a:t>public</a:t>
            </a:r>
            <a:r>
              <a:rPr lang="en-US" altLang="ko-KR" sz="1600" dirty="0"/>
              <a:t> </a:t>
            </a:r>
            <a:r>
              <a:rPr lang="en-US" altLang="ko-KR" sz="1600" b="1" dirty="0"/>
              <a:t>void</a:t>
            </a:r>
            <a:r>
              <a:rPr lang="en-US" altLang="ko-KR" sz="1600" dirty="0"/>
              <a:t> </a:t>
            </a:r>
            <a:r>
              <a:rPr lang="en-US" altLang="ko-KR" sz="1600" dirty="0" err="1"/>
              <a:t>mouseExited</a:t>
            </a:r>
            <a:r>
              <a:rPr lang="en-US" altLang="ko-KR" sz="1600" dirty="0"/>
              <a:t>(</a:t>
            </a:r>
            <a:r>
              <a:rPr lang="en-US" altLang="ko-KR" sz="1600" dirty="0" err="1"/>
              <a:t>MouseEvent</a:t>
            </a:r>
            <a:r>
              <a:rPr lang="en-US" altLang="ko-KR" sz="1600" dirty="0"/>
              <a:t> e) { }</a:t>
            </a:r>
          </a:p>
          <a:p>
            <a:pPr marL="0" indent="0" latinLnBrk="0">
              <a:buNone/>
            </a:pPr>
            <a:r>
              <a:rPr lang="en-US" altLang="ko-KR" sz="1600" dirty="0"/>
              <a:t>	</a:t>
            </a:r>
            <a:r>
              <a:rPr lang="en-US" altLang="ko-KR" sz="1600" b="1" dirty="0"/>
              <a:t>public</a:t>
            </a:r>
            <a:r>
              <a:rPr lang="en-US" altLang="ko-KR" sz="1600" dirty="0"/>
              <a:t> </a:t>
            </a:r>
            <a:r>
              <a:rPr lang="en-US" altLang="ko-KR" sz="1600" b="1" dirty="0"/>
              <a:t>void</a:t>
            </a:r>
            <a:r>
              <a:rPr lang="en-US" altLang="ko-KR" sz="1600" dirty="0"/>
              <a:t> </a:t>
            </a:r>
            <a:r>
              <a:rPr lang="en-US" altLang="ko-KR" sz="1600" dirty="0" err="1"/>
              <a:t>mouseClicked</a:t>
            </a:r>
            <a:r>
              <a:rPr lang="en-US" altLang="ko-KR" sz="1600" dirty="0"/>
              <a:t>(</a:t>
            </a:r>
            <a:r>
              <a:rPr lang="en-US" altLang="ko-KR" sz="1600" dirty="0" err="1"/>
              <a:t>MouseEvent</a:t>
            </a:r>
            <a:r>
              <a:rPr lang="en-US" altLang="ko-KR" sz="1600" dirty="0"/>
              <a:t> e) {</a:t>
            </a:r>
          </a:p>
          <a:p>
            <a:pPr marL="0" indent="0" latinLnBrk="0">
              <a:buNone/>
            </a:pPr>
            <a:r>
              <a:rPr lang="en-US" altLang="ko-KR" sz="1600" dirty="0"/>
              <a:t>		// ...</a:t>
            </a:r>
          </a:p>
          <a:p>
            <a:pPr marL="0" indent="0" latinLnBrk="0">
              <a:buNone/>
            </a:pPr>
            <a:r>
              <a:rPr lang="en-US" altLang="ko-KR" sz="1600" dirty="0"/>
              <a:t>		// ...</a:t>
            </a:r>
          </a:p>
          <a:p>
            <a:pPr marL="0" indent="0" latinLnBrk="0">
              <a:buNone/>
            </a:pPr>
            <a:r>
              <a:rPr lang="en-US" altLang="ko-KR" sz="1600" dirty="0"/>
              <a:t>	}</a:t>
            </a:r>
          </a:p>
          <a:p>
            <a:pPr marL="0" indent="0" latinLnBrk="0">
              <a:buNone/>
            </a:pPr>
            <a:r>
              <a:rPr lang="en-US" altLang="ko-KR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23501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/>
              <a:t>어댑터를 사용하는 경우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86623" y="1967243"/>
            <a:ext cx="8074025" cy="2806699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latinLnBrk="0">
              <a:buNone/>
            </a:pPr>
            <a:r>
              <a:rPr lang="en-US" altLang="ko-KR" sz="1600" b="1" dirty="0"/>
              <a:t>public</a:t>
            </a:r>
            <a:r>
              <a:rPr lang="en-US" altLang="ko-KR" sz="1600" dirty="0"/>
              <a:t> </a:t>
            </a:r>
            <a:r>
              <a:rPr lang="en-US" altLang="ko-KR" sz="1600" b="1" dirty="0"/>
              <a:t>class</a:t>
            </a:r>
            <a:r>
              <a:rPr lang="en-US" altLang="ko-KR" sz="1600" dirty="0"/>
              <a:t> </a:t>
            </a:r>
            <a:r>
              <a:rPr lang="en-US" altLang="ko-KR" sz="1600" dirty="0" err="1"/>
              <a:t>MyClass</a:t>
            </a:r>
            <a:r>
              <a:rPr lang="en-US" altLang="ko-KR" sz="1600" dirty="0"/>
              <a:t> </a:t>
            </a:r>
            <a:r>
              <a:rPr lang="en-US" altLang="ko-KR" sz="1600" b="1" dirty="0"/>
              <a:t>extends</a:t>
            </a:r>
            <a:r>
              <a:rPr lang="en-US" altLang="ko-KR" sz="1600" dirty="0"/>
              <a:t> </a:t>
            </a:r>
            <a:r>
              <a:rPr lang="en-US" altLang="ko-KR" sz="1600" dirty="0" err="1"/>
              <a:t>MouseAdapter</a:t>
            </a:r>
            <a:r>
              <a:rPr lang="en-US" altLang="ko-KR" sz="1600" dirty="0"/>
              <a:t> {</a:t>
            </a:r>
          </a:p>
          <a:p>
            <a:pPr marL="0" indent="0" latinLnBrk="0">
              <a:buNone/>
            </a:pPr>
            <a:r>
              <a:rPr lang="en-US" altLang="ko-KR" sz="1600" dirty="0"/>
              <a:t>	</a:t>
            </a:r>
            <a:r>
              <a:rPr lang="en-US" altLang="ko-KR" sz="1600" b="1" dirty="0"/>
              <a:t>public</a:t>
            </a:r>
            <a:r>
              <a:rPr lang="en-US" altLang="ko-KR" sz="1600" dirty="0"/>
              <a:t> </a:t>
            </a:r>
            <a:r>
              <a:rPr lang="en-US" altLang="ko-KR" sz="1600" dirty="0" err="1"/>
              <a:t>MyClass</a:t>
            </a:r>
            <a:r>
              <a:rPr lang="en-US" altLang="ko-KR" sz="1600" dirty="0"/>
              <a:t>() {</a:t>
            </a:r>
          </a:p>
          <a:p>
            <a:pPr marL="0" indent="0" latinLnBrk="0">
              <a:buNone/>
            </a:pPr>
            <a:r>
              <a:rPr lang="en-US" altLang="ko-KR" sz="1600" dirty="0"/>
              <a:t>		// ...</a:t>
            </a:r>
          </a:p>
          <a:p>
            <a:pPr marL="0" indent="0" latinLnBrk="0">
              <a:buNone/>
            </a:pPr>
            <a:r>
              <a:rPr lang="en-US" altLang="ko-KR" sz="1600" dirty="0"/>
              <a:t>		</a:t>
            </a:r>
            <a:r>
              <a:rPr lang="en-US" altLang="ko-KR" sz="1600" u="sng" dirty="0" err="1"/>
              <a:t>someObject</a:t>
            </a:r>
            <a:r>
              <a:rPr lang="en-US" altLang="ko-KR" sz="1600" dirty="0" err="1"/>
              <a:t>.addMouseListener</a:t>
            </a:r>
            <a:r>
              <a:rPr lang="en-US" altLang="ko-KR" sz="1600" dirty="0"/>
              <a:t>(</a:t>
            </a:r>
            <a:r>
              <a:rPr lang="en-US" altLang="ko-KR" sz="1600" b="1" dirty="0"/>
              <a:t>this</a:t>
            </a:r>
            <a:r>
              <a:rPr lang="en-US" altLang="ko-KR" sz="1600" dirty="0"/>
              <a:t>);</a:t>
            </a:r>
          </a:p>
          <a:p>
            <a:pPr marL="0" indent="0" latinLnBrk="0">
              <a:buNone/>
            </a:pPr>
            <a:r>
              <a:rPr lang="en-US" altLang="ko-KR" sz="1600" dirty="0"/>
              <a:t>	}</a:t>
            </a:r>
          </a:p>
          <a:p>
            <a:pPr marL="0" indent="0" latinLnBrk="0">
              <a:buNone/>
            </a:pPr>
            <a:r>
              <a:rPr lang="en-US" altLang="ko-KR" sz="1600" dirty="0"/>
              <a:t>	</a:t>
            </a:r>
            <a:r>
              <a:rPr lang="en-US" altLang="ko-KR" sz="1600" b="1" dirty="0"/>
              <a:t>public</a:t>
            </a:r>
            <a:r>
              <a:rPr lang="en-US" altLang="ko-KR" sz="1600" dirty="0"/>
              <a:t> </a:t>
            </a:r>
            <a:r>
              <a:rPr lang="en-US" altLang="ko-KR" sz="1600" b="1" dirty="0"/>
              <a:t>void</a:t>
            </a:r>
            <a:r>
              <a:rPr lang="en-US" altLang="ko-KR" sz="1600" dirty="0"/>
              <a:t> </a:t>
            </a:r>
            <a:r>
              <a:rPr lang="en-US" altLang="ko-KR" sz="1600" dirty="0" err="1"/>
              <a:t>mouseClicked</a:t>
            </a:r>
            <a:r>
              <a:rPr lang="en-US" altLang="ko-KR" sz="1600" dirty="0"/>
              <a:t>(</a:t>
            </a:r>
            <a:r>
              <a:rPr lang="en-US" altLang="ko-KR" sz="1600" dirty="0" err="1"/>
              <a:t>MouseEvent</a:t>
            </a:r>
            <a:r>
              <a:rPr lang="en-US" altLang="ko-KR" sz="1600" dirty="0"/>
              <a:t> e) {</a:t>
            </a:r>
          </a:p>
          <a:p>
            <a:pPr marL="0" indent="0" latinLnBrk="0">
              <a:buNone/>
            </a:pPr>
            <a:r>
              <a:rPr lang="en-US" altLang="ko-KR" sz="1600" dirty="0"/>
              <a:t>		// ...</a:t>
            </a:r>
          </a:p>
          <a:p>
            <a:pPr marL="0" indent="0" latinLnBrk="0">
              <a:buNone/>
            </a:pPr>
            <a:r>
              <a:rPr lang="en-US" altLang="ko-KR" sz="1600" dirty="0"/>
              <a:t>	}</a:t>
            </a:r>
          </a:p>
          <a:p>
            <a:pPr marL="0" indent="0" latinLnBrk="0">
              <a:buNone/>
            </a:pPr>
            <a:r>
              <a:rPr lang="en-US" altLang="ko-KR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12811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dirty="0" smtClean="0"/>
              <a:t>자동차 게임 예제</a:t>
            </a:r>
            <a:r>
              <a:rPr lang="en-US" altLang="ko-KR" sz="3600" dirty="0" smtClean="0"/>
              <a:t>(</a:t>
            </a:r>
            <a:r>
              <a:rPr lang="ko-KR" altLang="en-US" sz="3600" dirty="0" smtClean="0"/>
              <a:t>어댑터 버전</a:t>
            </a:r>
            <a:r>
              <a:rPr lang="en-US" altLang="ko-KR" sz="3600" dirty="0" smtClean="0"/>
              <a:t>)</a:t>
            </a:r>
            <a:endParaRPr lang="ko-KR" altLang="en-US" sz="3600" dirty="0" smtClean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685800" y="1333501"/>
            <a:ext cx="8074025" cy="4897966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kern="0" dirty="0">
                <a:solidFill>
                  <a:srgbClr val="000000"/>
                </a:solidFill>
                <a:latin typeface="+mj-lt"/>
              </a:rPr>
              <a:t>...</a:t>
            </a:r>
          </a:p>
          <a:p>
            <a:pPr marL="0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b="1" kern="0" spc="0" dirty="0" smtClean="0">
                <a:solidFill>
                  <a:srgbClr val="7F0055"/>
                </a:solidFill>
                <a:effectLst/>
                <a:latin typeface="+mj-lt"/>
              </a:rPr>
              <a:t>class</a:t>
            </a:r>
            <a:r>
              <a:rPr lang="en-US" altLang="ko-KR" sz="1600" kern="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ko-KR" sz="1600" u="sng" kern="0" dirty="0" err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j-lt"/>
              </a:rPr>
              <a:t>MyPanel</a:t>
            </a:r>
            <a:r>
              <a:rPr lang="en-US" altLang="ko-KR" sz="1600" kern="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ko-KR" sz="1600" b="1" kern="0" spc="0" dirty="0" smtClean="0">
                <a:solidFill>
                  <a:srgbClr val="7F0055"/>
                </a:solidFill>
                <a:effectLst/>
                <a:latin typeface="+mj-lt"/>
              </a:rPr>
              <a:t>extends</a:t>
            </a:r>
            <a:r>
              <a:rPr lang="en-US" altLang="ko-KR" sz="1600" kern="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latin typeface="+mj-lt"/>
              </a:rPr>
              <a:t>JPanel</a:t>
            </a:r>
            <a:r>
              <a:rPr lang="en-US" altLang="ko-KR" sz="1600" kern="0" dirty="0">
                <a:solidFill>
                  <a:srgbClr val="000000"/>
                </a:solidFill>
                <a:latin typeface="+mj-lt"/>
              </a:rPr>
              <a:t> {</a:t>
            </a:r>
          </a:p>
          <a:p>
            <a:pPr marL="0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kern="0" dirty="0">
                <a:solidFill>
                  <a:srgbClr val="000000"/>
                </a:solidFill>
                <a:latin typeface="+mj-lt"/>
              </a:rPr>
              <a:t>	</a:t>
            </a:r>
            <a:r>
              <a:rPr lang="en-US" altLang="ko-KR" sz="1600" kern="0" dirty="0" err="1">
                <a:solidFill>
                  <a:srgbClr val="000000"/>
                </a:solidFill>
                <a:latin typeface="+mj-lt"/>
              </a:rPr>
              <a:t>BufferedImage</a:t>
            </a:r>
            <a:r>
              <a:rPr lang="en-US" altLang="ko-KR" sz="1600" kern="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ko-KR" sz="1600" kern="0" spc="0" dirty="0" err="1" smtClean="0">
                <a:solidFill>
                  <a:srgbClr val="0000C0"/>
                </a:solidFill>
                <a:effectLst/>
                <a:latin typeface="+mj-lt"/>
              </a:rPr>
              <a:t>img</a:t>
            </a:r>
            <a:r>
              <a:rPr lang="en-US" altLang="ko-KR" sz="1600" kern="0" dirty="0">
                <a:solidFill>
                  <a:srgbClr val="000000"/>
                </a:solidFill>
                <a:latin typeface="+mj-lt"/>
              </a:rPr>
              <a:t> = </a:t>
            </a:r>
            <a:r>
              <a:rPr lang="en-US" altLang="ko-KR" sz="1600" b="1" kern="0" spc="0" dirty="0" smtClean="0">
                <a:solidFill>
                  <a:srgbClr val="7F0055"/>
                </a:solidFill>
                <a:effectLst/>
                <a:latin typeface="+mj-lt"/>
              </a:rPr>
              <a:t>null;</a:t>
            </a:r>
            <a:endParaRPr lang="en-US" altLang="ko-KR" sz="1600" kern="0" dirty="0">
              <a:solidFill>
                <a:srgbClr val="000000"/>
              </a:solidFill>
              <a:latin typeface="+mj-lt"/>
            </a:endParaRPr>
          </a:p>
          <a:p>
            <a:pPr marL="0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kern="0" dirty="0">
                <a:solidFill>
                  <a:srgbClr val="000000"/>
                </a:solidFill>
                <a:latin typeface="+mj-lt"/>
              </a:rPr>
              <a:t>	</a:t>
            </a:r>
            <a:r>
              <a:rPr lang="en-US" altLang="ko-KR" sz="1600" b="1" kern="0" spc="0" dirty="0" err="1" smtClean="0">
                <a:solidFill>
                  <a:srgbClr val="7F0055"/>
                </a:solidFill>
                <a:effectLst/>
                <a:latin typeface="+mj-lt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ko-KR" sz="1600" kern="0" spc="0" dirty="0" err="1" smtClean="0">
                <a:solidFill>
                  <a:srgbClr val="0000C0"/>
                </a:solidFill>
                <a:effectLst/>
                <a:latin typeface="+mj-lt"/>
              </a:rPr>
              <a:t>img_x</a:t>
            </a:r>
            <a:r>
              <a:rPr lang="en-US" altLang="ko-KR" sz="1600" kern="0" dirty="0">
                <a:solidFill>
                  <a:srgbClr val="000000"/>
                </a:solidFill>
                <a:latin typeface="+mj-lt"/>
              </a:rPr>
              <a:t> = 0, </a:t>
            </a:r>
            <a:r>
              <a:rPr lang="en-US" altLang="ko-KR" sz="1600" kern="0" spc="0" dirty="0" err="1" smtClean="0">
                <a:solidFill>
                  <a:srgbClr val="0000C0"/>
                </a:solidFill>
                <a:effectLst/>
                <a:latin typeface="+mj-lt"/>
              </a:rPr>
              <a:t>img_y</a:t>
            </a:r>
            <a:r>
              <a:rPr lang="en-US" altLang="ko-KR" sz="1600" kern="0" dirty="0">
                <a:solidFill>
                  <a:srgbClr val="000000"/>
                </a:solidFill>
                <a:latin typeface="+mj-lt"/>
              </a:rPr>
              <a:t> = 0;</a:t>
            </a:r>
          </a:p>
          <a:p>
            <a:pPr marL="0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kern="0" dirty="0">
                <a:solidFill>
                  <a:srgbClr val="000000"/>
                </a:solidFill>
                <a:latin typeface="+mj-lt"/>
              </a:rPr>
              <a:t>	</a:t>
            </a:r>
            <a:r>
              <a:rPr lang="en-US" altLang="ko-KR" sz="1600" b="1" kern="0" spc="0" dirty="0" smtClean="0">
                <a:solidFill>
                  <a:srgbClr val="7F0055"/>
                </a:solidFill>
                <a:effectLst/>
                <a:latin typeface="+mj-lt"/>
              </a:rPr>
              <a:t>public</a:t>
            </a:r>
            <a:r>
              <a:rPr lang="en-US" altLang="ko-KR" sz="1600" kern="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latin typeface="+mj-lt"/>
              </a:rPr>
              <a:t>MyPanel</a:t>
            </a:r>
            <a:r>
              <a:rPr lang="en-US" altLang="ko-KR" sz="1600" kern="0" dirty="0">
                <a:solidFill>
                  <a:srgbClr val="000000"/>
                </a:solidFill>
                <a:latin typeface="+mj-lt"/>
              </a:rPr>
              <a:t>() {</a:t>
            </a:r>
          </a:p>
          <a:p>
            <a:pPr marL="0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kern="0" dirty="0">
                <a:solidFill>
                  <a:srgbClr val="000000"/>
                </a:solidFill>
                <a:latin typeface="+mj-lt"/>
              </a:rPr>
              <a:t>	</a:t>
            </a:r>
            <a:r>
              <a:rPr lang="en-US" altLang="ko-KR" sz="1600" b="1" kern="0" spc="0" dirty="0" smtClean="0">
                <a:solidFill>
                  <a:srgbClr val="7F0055"/>
                </a:solidFill>
                <a:effectLst/>
                <a:latin typeface="+mj-lt"/>
              </a:rPr>
              <a:t>try</a:t>
            </a:r>
            <a:r>
              <a:rPr lang="en-US" altLang="ko-KR" sz="1600" kern="0" dirty="0">
                <a:solidFill>
                  <a:srgbClr val="000000"/>
                </a:solidFill>
                <a:latin typeface="+mj-lt"/>
              </a:rPr>
              <a:t> {</a:t>
            </a:r>
          </a:p>
          <a:p>
            <a:pPr marL="0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kern="0" dirty="0">
                <a:solidFill>
                  <a:srgbClr val="000000"/>
                </a:solidFill>
                <a:latin typeface="+mj-lt"/>
              </a:rPr>
              <a:t>		</a:t>
            </a:r>
            <a:r>
              <a:rPr lang="en-US" altLang="ko-KR" sz="1600" kern="0" spc="0" dirty="0" err="1" smtClean="0">
                <a:solidFill>
                  <a:srgbClr val="0000C0"/>
                </a:solidFill>
                <a:effectLst/>
                <a:latin typeface="+mj-lt"/>
              </a:rPr>
              <a:t>img</a:t>
            </a:r>
            <a:r>
              <a:rPr lang="en-US" altLang="ko-KR" sz="1600" kern="0" dirty="0">
                <a:solidFill>
                  <a:srgbClr val="000000"/>
                </a:solidFill>
                <a:latin typeface="+mj-lt"/>
              </a:rPr>
              <a:t> = </a:t>
            </a:r>
            <a:r>
              <a:rPr lang="en-US" altLang="ko-KR" sz="1600" kern="0" dirty="0" err="1">
                <a:solidFill>
                  <a:srgbClr val="000000"/>
                </a:solidFill>
                <a:latin typeface="+mj-lt"/>
              </a:rPr>
              <a:t>ImageIO.</a:t>
            </a:r>
            <a:r>
              <a:rPr lang="en-US" altLang="ko-KR" sz="1600" i="1" kern="0" dirty="0" err="1">
                <a:solidFill>
                  <a:srgbClr val="000000"/>
                </a:solidFill>
                <a:latin typeface="+mj-lt"/>
              </a:rPr>
              <a:t>read</a:t>
            </a:r>
            <a:r>
              <a:rPr lang="en-US" altLang="ko-KR" sz="1600" kern="0" dirty="0">
                <a:solidFill>
                  <a:srgbClr val="000000"/>
                </a:solidFill>
                <a:latin typeface="+mj-lt"/>
              </a:rPr>
              <a:t>(</a:t>
            </a:r>
            <a:r>
              <a:rPr lang="en-US" altLang="ko-KR" sz="1600" b="1" kern="0" spc="0" dirty="0" smtClean="0">
                <a:solidFill>
                  <a:srgbClr val="7F0055"/>
                </a:solidFill>
                <a:effectLst/>
                <a:latin typeface="+mj-lt"/>
              </a:rPr>
              <a:t>new</a:t>
            </a:r>
            <a:r>
              <a:rPr lang="en-US" altLang="ko-KR" sz="1600" kern="0" dirty="0">
                <a:solidFill>
                  <a:srgbClr val="000000"/>
                </a:solidFill>
                <a:latin typeface="+mj-lt"/>
              </a:rPr>
              <a:t> File(</a:t>
            </a:r>
            <a:r>
              <a:rPr lang="en-US" altLang="ko-KR" sz="1600" kern="0" spc="0" dirty="0" smtClean="0">
                <a:solidFill>
                  <a:srgbClr val="2A00FF"/>
                </a:solidFill>
                <a:effectLst/>
                <a:latin typeface="+mj-lt"/>
              </a:rPr>
              <a:t>"car.gif"</a:t>
            </a:r>
            <a:r>
              <a:rPr lang="en-US" altLang="ko-KR" sz="1600" kern="0" dirty="0">
                <a:solidFill>
                  <a:srgbClr val="000000"/>
                </a:solidFill>
                <a:latin typeface="+mj-lt"/>
              </a:rPr>
              <a:t>));</a:t>
            </a:r>
          </a:p>
          <a:p>
            <a:pPr marL="0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kern="0" dirty="0">
                <a:solidFill>
                  <a:srgbClr val="000000"/>
                </a:solidFill>
                <a:latin typeface="+mj-lt"/>
              </a:rPr>
              <a:t>	} </a:t>
            </a:r>
            <a:r>
              <a:rPr lang="en-US" altLang="ko-KR" sz="1600" b="1" kern="0" spc="0" dirty="0" smtClean="0">
                <a:solidFill>
                  <a:srgbClr val="7F0055"/>
                </a:solidFill>
                <a:effectLst/>
                <a:latin typeface="+mj-lt"/>
              </a:rPr>
              <a:t>catch</a:t>
            </a:r>
            <a:r>
              <a:rPr lang="en-US" altLang="ko-KR" sz="1600" kern="0" dirty="0">
                <a:solidFill>
                  <a:srgbClr val="000000"/>
                </a:solidFill>
                <a:latin typeface="+mj-lt"/>
              </a:rPr>
              <a:t> (</a:t>
            </a:r>
            <a:r>
              <a:rPr lang="en-US" altLang="ko-KR" sz="1600" kern="0" dirty="0" err="1">
                <a:solidFill>
                  <a:srgbClr val="000000"/>
                </a:solidFill>
                <a:latin typeface="+mj-lt"/>
              </a:rPr>
              <a:t>IOException</a:t>
            </a:r>
            <a:r>
              <a:rPr lang="en-US" altLang="ko-KR" sz="1600" kern="0" dirty="0">
                <a:solidFill>
                  <a:srgbClr val="000000"/>
                </a:solidFill>
                <a:latin typeface="+mj-lt"/>
              </a:rPr>
              <a:t> e) {</a:t>
            </a:r>
          </a:p>
          <a:p>
            <a:pPr marL="0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 smtClean="0">
                <a:effectLst/>
                <a:latin typeface="+mj-lt"/>
              </a:rPr>
              <a:t>		</a:t>
            </a:r>
            <a:r>
              <a:rPr lang="en-US" altLang="ko-KR" sz="1600" spc="0" dirty="0" err="1" smtClean="0">
                <a:effectLst/>
                <a:latin typeface="+mj-lt"/>
              </a:rPr>
              <a:t>System.</a:t>
            </a:r>
            <a:r>
              <a:rPr lang="en-US" altLang="ko-KR" sz="1600" i="1" spc="0" dirty="0" err="1" smtClean="0">
                <a:solidFill>
                  <a:srgbClr val="0000C0"/>
                </a:solidFill>
                <a:effectLst/>
                <a:latin typeface="+mj-lt"/>
              </a:rPr>
              <a:t>out</a:t>
            </a:r>
            <a:r>
              <a:rPr lang="en-US" altLang="ko-KR" sz="1600" spc="0" dirty="0" err="1" smtClean="0">
                <a:effectLst/>
                <a:latin typeface="+mj-lt"/>
              </a:rPr>
              <a:t>.println</a:t>
            </a:r>
            <a:r>
              <a:rPr lang="en-US" altLang="ko-KR" sz="1600" spc="0" dirty="0" smtClean="0">
                <a:effectLst/>
                <a:latin typeface="+mj-lt"/>
              </a:rPr>
              <a:t>(</a:t>
            </a:r>
            <a:r>
              <a:rPr lang="en-US" altLang="ko-KR" sz="1600" spc="0" dirty="0" smtClean="0">
                <a:solidFill>
                  <a:srgbClr val="2A00FF"/>
                </a:solidFill>
                <a:effectLst/>
                <a:latin typeface="+mj-lt"/>
              </a:rPr>
              <a:t>"no image"</a:t>
            </a:r>
            <a:r>
              <a:rPr lang="en-US" altLang="ko-KR" sz="1600" spc="0" dirty="0" smtClean="0">
                <a:effectLst/>
                <a:latin typeface="+mj-lt"/>
              </a:rPr>
              <a:t>);</a:t>
            </a:r>
            <a:r>
              <a:rPr lang="en-US" altLang="ko-KR" sz="1600" kern="0" dirty="0">
                <a:solidFill>
                  <a:srgbClr val="000000"/>
                </a:solidFill>
                <a:latin typeface="+mj-lt"/>
              </a:rPr>
              <a:t>		</a:t>
            </a:r>
            <a:endParaRPr lang="en-US" altLang="ko-KR" sz="1600" kern="0" dirty="0" smtClean="0">
              <a:solidFill>
                <a:srgbClr val="000000"/>
              </a:solidFill>
              <a:latin typeface="+mj-lt"/>
            </a:endParaRPr>
          </a:p>
          <a:p>
            <a:pPr marL="0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kern="0" dirty="0">
                <a:solidFill>
                  <a:srgbClr val="000000"/>
                </a:solidFill>
                <a:latin typeface="+mj-lt"/>
              </a:rPr>
              <a:t>	</a:t>
            </a:r>
            <a:r>
              <a:rPr lang="en-US" altLang="ko-KR" sz="1600" kern="0" dirty="0" smtClean="0">
                <a:solidFill>
                  <a:srgbClr val="000000"/>
                </a:solidFill>
                <a:latin typeface="+mj-lt"/>
              </a:rPr>
              <a:t>	</a:t>
            </a:r>
            <a:r>
              <a:rPr lang="en-US" altLang="ko-KR" sz="1600" kern="0" dirty="0" err="1" smtClean="0">
                <a:solidFill>
                  <a:srgbClr val="000000"/>
                </a:solidFill>
                <a:latin typeface="+mj-lt"/>
              </a:rPr>
              <a:t>System.</a:t>
            </a:r>
            <a:r>
              <a:rPr lang="en-US" altLang="ko-KR" sz="1600" i="1" kern="0" dirty="0" err="1" smtClean="0">
                <a:solidFill>
                  <a:srgbClr val="000000"/>
                </a:solidFill>
                <a:latin typeface="+mj-lt"/>
              </a:rPr>
              <a:t>exit</a:t>
            </a:r>
            <a:r>
              <a:rPr lang="en-US" altLang="ko-KR" sz="1600" kern="0" dirty="0" smtClean="0">
                <a:solidFill>
                  <a:srgbClr val="000000"/>
                </a:solidFill>
                <a:latin typeface="+mj-lt"/>
              </a:rPr>
              <a:t>(1</a:t>
            </a:r>
            <a:r>
              <a:rPr lang="en-US" altLang="ko-KR" sz="1600" kern="0" dirty="0">
                <a:solidFill>
                  <a:srgbClr val="000000"/>
                </a:solidFill>
                <a:latin typeface="+mj-lt"/>
              </a:rPr>
              <a:t>);</a:t>
            </a:r>
          </a:p>
          <a:p>
            <a:pPr marL="0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kern="0" dirty="0">
                <a:solidFill>
                  <a:srgbClr val="000000"/>
                </a:solidFill>
                <a:latin typeface="+mj-lt"/>
              </a:rPr>
              <a:t>	}</a:t>
            </a:r>
          </a:p>
          <a:p>
            <a:pPr marL="0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kern="0" dirty="0">
                <a:solidFill>
                  <a:srgbClr val="000000"/>
                </a:solidFill>
                <a:latin typeface="+mj-lt"/>
              </a:rPr>
              <a:t>	</a:t>
            </a:r>
            <a:r>
              <a:rPr lang="en-US" altLang="ko-KR" sz="1600" kern="0" dirty="0" err="1">
                <a:solidFill>
                  <a:srgbClr val="000000"/>
                </a:solidFill>
                <a:latin typeface="+mj-lt"/>
              </a:rPr>
              <a:t>addMouseListener</a:t>
            </a:r>
            <a:r>
              <a:rPr lang="en-US" altLang="ko-KR" sz="1600" kern="0" dirty="0">
                <a:solidFill>
                  <a:srgbClr val="000000"/>
                </a:solidFill>
                <a:latin typeface="+mj-lt"/>
              </a:rPr>
              <a:t>(</a:t>
            </a:r>
            <a:r>
              <a:rPr lang="en-US" altLang="ko-KR" sz="1600" b="1" kern="0" spc="0" dirty="0" smtClean="0">
                <a:solidFill>
                  <a:srgbClr val="7F0055"/>
                </a:solidFill>
                <a:effectLst/>
                <a:latin typeface="+mj-lt"/>
              </a:rPr>
              <a:t>new</a:t>
            </a:r>
            <a:r>
              <a:rPr lang="en-US" altLang="ko-KR" sz="1600" kern="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latin typeface="+mj-lt"/>
              </a:rPr>
              <a:t>MouseAdapter</a:t>
            </a:r>
            <a:r>
              <a:rPr lang="en-US" altLang="ko-KR" sz="1600" kern="0" dirty="0">
                <a:solidFill>
                  <a:srgbClr val="000000"/>
                </a:solidFill>
                <a:latin typeface="+mj-lt"/>
              </a:rPr>
              <a:t>() {</a:t>
            </a:r>
          </a:p>
          <a:p>
            <a:pPr marL="0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kern="0" dirty="0">
                <a:solidFill>
                  <a:srgbClr val="000000"/>
                </a:solidFill>
                <a:latin typeface="+mj-lt"/>
              </a:rPr>
              <a:t>		</a:t>
            </a:r>
            <a:r>
              <a:rPr lang="en-US" altLang="ko-KR" sz="1600" b="1" kern="0" spc="0" dirty="0" smtClean="0">
                <a:solidFill>
                  <a:srgbClr val="7F0055"/>
                </a:solidFill>
                <a:effectLst/>
                <a:latin typeface="+mj-lt"/>
              </a:rPr>
              <a:t>public</a:t>
            </a:r>
            <a:r>
              <a:rPr lang="en-US" altLang="ko-KR" sz="1600" kern="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ko-KR" sz="1600" b="1" kern="0" spc="0" dirty="0" smtClean="0">
                <a:solidFill>
                  <a:srgbClr val="7F0055"/>
                </a:solidFill>
                <a:effectLst/>
                <a:latin typeface="+mj-lt"/>
              </a:rPr>
              <a:t>void</a:t>
            </a:r>
            <a:r>
              <a:rPr lang="en-US" altLang="ko-KR" sz="1600" kern="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latin typeface="+mj-lt"/>
              </a:rPr>
              <a:t>mousePressed</a:t>
            </a:r>
            <a:r>
              <a:rPr lang="en-US" altLang="ko-KR" sz="1600" kern="0" dirty="0">
                <a:solidFill>
                  <a:srgbClr val="000000"/>
                </a:solidFill>
                <a:latin typeface="+mj-lt"/>
              </a:rPr>
              <a:t>(</a:t>
            </a:r>
            <a:r>
              <a:rPr lang="en-US" altLang="ko-KR" sz="1600" kern="0" dirty="0" err="1">
                <a:solidFill>
                  <a:srgbClr val="000000"/>
                </a:solidFill>
                <a:latin typeface="+mj-lt"/>
              </a:rPr>
              <a:t>MouseEvent</a:t>
            </a:r>
            <a:r>
              <a:rPr lang="en-US" altLang="ko-KR" sz="1600" kern="0" dirty="0">
                <a:solidFill>
                  <a:srgbClr val="000000"/>
                </a:solidFill>
                <a:latin typeface="+mj-lt"/>
              </a:rPr>
              <a:t> e) {</a:t>
            </a:r>
          </a:p>
          <a:p>
            <a:pPr marL="0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kern="0" dirty="0">
                <a:solidFill>
                  <a:srgbClr val="000000"/>
                </a:solidFill>
                <a:latin typeface="+mj-lt"/>
              </a:rPr>
              <a:t>			</a:t>
            </a:r>
            <a:r>
              <a:rPr lang="en-US" altLang="ko-KR" sz="1600" kern="0" spc="0" dirty="0" err="1" smtClean="0">
                <a:solidFill>
                  <a:srgbClr val="0000C0"/>
                </a:solidFill>
                <a:effectLst/>
                <a:latin typeface="+mj-lt"/>
              </a:rPr>
              <a:t>img_x</a:t>
            </a:r>
            <a:r>
              <a:rPr lang="en-US" altLang="ko-KR" sz="1600" kern="0" dirty="0">
                <a:solidFill>
                  <a:srgbClr val="000000"/>
                </a:solidFill>
                <a:latin typeface="+mj-lt"/>
              </a:rPr>
              <a:t> = </a:t>
            </a:r>
            <a:r>
              <a:rPr lang="en-US" altLang="ko-KR" sz="1600" kern="0" dirty="0" err="1">
                <a:solidFill>
                  <a:srgbClr val="000000"/>
                </a:solidFill>
                <a:latin typeface="+mj-lt"/>
              </a:rPr>
              <a:t>e.getX</a:t>
            </a:r>
            <a:r>
              <a:rPr lang="en-US" altLang="ko-KR" sz="1600" kern="0" dirty="0">
                <a:solidFill>
                  <a:srgbClr val="000000"/>
                </a:solidFill>
                <a:latin typeface="+mj-lt"/>
              </a:rPr>
              <a:t>();</a:t>
            </a:r>
          </a:p>
          <a:p>
            <a:pPr marL="0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kern="0" dirty="0">
                <a:solidFill>
                  <a:srgbClr val="000000"/>
                </a:solidFill>
                <a:latin typeface="+mj-lt"/>
              </a:rPr>
              <a:t>			</a:t>
            </a:r>
            <a:r>
              <a:rPr lang="en-US" altLang="ko-KR" sz="1600" kern="0" spc="0" dirty="0" err="1" smtClean="0">
                <a:solidFill>
                  <a:srgbClr val="0000C0"/>
                </a:solidFill>
                <a:effectLst/>
                <a:latin typeface="+mj-lt"/>
              </a:rPr>
              <a:t>img_y</a:t>
            </a:r>
            <a:r>
              <a:rPr lang="en-US" altLang="ko-KR" sz="1600" kern="0" dirty="0">
                <a:solidFill>
                  <a:srgbClr val="000000"/>
                </a:solidFill>
                <a:latin typeface="+mj-lt"/>
              </a:rPr>
              <a:t> = </a:t>
            </a:r>
            <a:r>
              <a:rPr lang="en-US" altLang="ko-KR" sz="1600" kern="0" dirty="0" err="1">
                <a:solidFill>
                  <a:srgbClr val="000000"/>
                </a:solidFill>
                <a:latin typeface="+mj-lt"/>
              </a:rPr>
              <a:t>e.getY</a:t>
            </a:r>
            <a:r>
              <a:rPr lang="en-US" altLang="ko-KR" sz="1600" kern="0" dirty="0">
                <a:solidFill>
                  <a:srgbClr val="000000"/>
                </a:solidFill>
                <a:latin typeface="+mj-lt"/>
              </a:rPr>
              <a:t>();</a:t>
            </a:r>
          </a:p>
          <a:p>
            <a:pPr marL="0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kern="0" dirty="0">
                <a:solidFill>
                  <a:srgbClr val="000000"/>
                </a:solidFill>
                <a:latin typeface="+mj-lt"/>
              </a:rPr>
              <a:t>			repaint();</a:t>
            </a:r>
          </a:p>
          <a:p>
            <a:pPr marL="0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kern="0" dirty="0">
                <a:solidFill>
                  <a:srgbClr val="000000"/>
                </a:solidFill>
                <a:latin typeface="+mj-lt"/>
              </a:rPr>
              <a:t>		}</a:t>
            </a:r>
          </a:p>
          <a:p>
            <a:pPr marL="0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kern="0" dirty="0">
                <a:solidFill>
                  <a:srgbClr val="000000"/>
                </a:solidFill>
                <a:latin typeface="+mj-lt"/>
              </a:rPr>
              <a:t>	});</a:t>
            </a:r>
          </a:p>
          <a:p>
            <a:pPr marL="0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kern="0" dirty="0">
                <a:solidFill>
                  <a:srgbClr val="000000"/>
                </a:solidFill>
                <a:latin typeface="+mj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51460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“카운터 증가” 버튼을 누르면 </a:t>
            </a:r>
            <a:r>
              <a:rPr lang="ko-KR" altLang="en-US" dirty="0" err="1"/>
              <a:t>카운터값이</a:t>
            </a:r>
            <a:r>
              <a:rPr lang="ko-KR" altLang="en-US" dirty="0"/>
              <a:t> 하나씩 증가되어서 화면에 표시된다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LAB: </a:t>
            </a:r>
            <a:r>
              <a:rPr lang="ko-KR" altLang="en-US" dirty="0" smtClean="0"/>
              <a:t>카운터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7073" y="2923138"/>
            <a:ext cx="6555606" cy="21879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850041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600" dirty="0" smtClean="0"/>
              <a:t>SOLUTION </a:t>
            </a:r>
            <a:endParaRPr lang="ko-KR" altLang="en-US" sz="3600" dirty="0" smtClean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685800" y="651849"/>
            <a:ext cx="8074025" cy="6129196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latinLnBrk="0">
              <a:buNone/>
            </a:pPr>
            <a:r>
              <a:rPr lang="en-US" altLang="ko-KR" sz="1600" b="1" dirty="0"/>
              <a:t>class</a:t>
            </a:r>
            <a:r>
              <a:rPr lang="en-US" altLang="ko-KR" sz="1600" dirty="0"/>
              <a:t> </a:t>
            </a:r>
            <a:r>
              <a:rPr lang="en-US" altLang="ko-KR" sz="1600" dirty="0" err="1"/>
              <a:t>MyCounter</a:t>
            </a:r>
            <a:r>
              <a:rPr lang="en-US" altLang="ko-KR" sz="1600" dirty="0"/>
              <a:t> </a:t>
            </a:r>
            <a:r>
              <a:rPr lang="en-US" altLang="ko-KR" sz="1600" b="1" dirty="0"/>
              <a:t>extends</a:t>
            </a:r>
            <a:r>
              <a:rPr lang="en-US" altLang="ko-KR" sz="1600" dirty="0"/>
              <a:t> </a:t>
            </a:r>
            <a:r>
              <a:rPr lang="en-US" altLang="ko-KR" sz="1600" dirty="0" err="1"/>
              <a:t>JFrame</a:t>
            </a:r>
            <a:r>
              <a:rPr lang="en-US" altLang="ko-KR" sz="1600" dirty="0"/>
              <a:t> </a:t>
            </a:r>
            <a:r>
              <a:rPr lang="en-US" altLang="ko-KR" sz="1600" b="1" dirty="0"/>
              <a:t>implements</a:t>
            </a:r>
            <a:r>
              <a:rPr lang="en-US" altLang="ko-KR" sz="1600" dirty="0"/>
              <a:t> </a:t>
            </a:r>
            <a:r>
              <a:rPr lang="en-US" altLang="ko-KR" sz="1600" dirty="0" err="1"/>
              <a:t>ActionListener</a:t>
            </a:r>
            <a:r>
              <a:rPr lang="en-US" altLang="ko-KR" sz="1600" dirty="0"/>
              <a:t> {</a:t>
            </a:r>
          </a:p>
          <a:p>
            <a:pPr marL="0" indent="0" latinLnBrk="0">
              <a:buNone/>
            </a:pPr>
            <a:r>
              <a:rPr lang="en-US" altLang="ko-KR" sz="1600" dirty="0"/>
              <a:t>	</a:t>
            </a:r>
            <a:r>
              <a:rPr lang="en-US" altLang="ko-KR" sz="1600" b="1" dirty="0"/>
              <a:t>private</a:t>
            </a:r>
            <a:r>
              <a:rPr lang="en-US" altLang="ko-KR" sz="1600" dirty="0"/>
              <a:t> </a:t>
            </a:r>
            <a:r>
              <a:rPr lang="en-US" altLang="ko-KR" sz="1600" dirty="0" err="1"/>
              <a:t>JLabel</a:t>
            </a:r>
            <a:r>
              <a:rPr lang="en-US" altLang="ko-KR" sz="1600" dirty="0"/>
              <a:t> label, </a:t>
            </a:r>
            <a:r>
              <a:rPr lang="en-US" altLang="ko-KR" sz="1600" dirty="0" err="1"/>
              <a:t>label1</a:t>
            </a:r>
            <a:r>
              <a:rPr lang="en-US" altLang="ko-KR" sz="1600" dirty="0"/>
              <a:t>;</a:t>
            </a:r>
          </a:p>
          <a:p>
            <a:pPr marL="0" indent="0" latinLnBrk="0">
              <a:buNone/>
            </a:pPr>
            <a:r>
              <a:rPr lang="en-US" altLang="ko-KR" sz="1600" dirty="0"/>
              <a:t>	</a:t>
            </a:r>
            <a:r>
              <a:rPr lang="en-US" altLang="ko-KR" sz="1600" b="1" dirty="0"/>
              <a:t>private</a:t>
            </a:r>
            <a:r>
              <a:rPr lang="en-US" altLang="ko-KR" sz="1600" dirty="0"/>
              <a:t> </a:t>
            </a:r>
            <a:r>
              <a:rPr lang="en-US" altLang="ko-KR" sz="1600" dirty="0" err="1"/>
              <a:t>JButton</a:t>
            </a:r>
            <a:r>
              <a:rPr lang="en-US" altLang="ko-KR" sz="1600" dirty="0"/>
              <a:t> button;</a:t>
            </a:r>
          </a:p>
          <a:p>
            <a:pPr marL="0" indent="0" latinLnBrk="0">
              <a:buNone/>
            </a:pPr>
            <a:r>
              <a:rPr lang="en-US" altLang="ko-KR" sz="1600" dirty="0"/>
              <a:t>	</a:t>
            </a:r>
            <a:r>
              <a:rPr lang="en-US" altLang="ko-KR" sz="1600" b="1" dirty="0"/>
              <a:t>private</a:t>
            </a:r>
            <a:r>
              <a:rPr lang="en-US" altLang="ko-KR" sz="1600" dirty="0"/>
              <a:t> </a:t>
            </a:r>
            <a:r>
              <a:rPr lang="en-US" altLang="ko-KR" sz="1600" b="1" dirty="0" err="1"/>
              <a:t>int</a:t>
            </a:r>
            <a:r>
              <a:rPr lang="en-US" altLang="ko-KR" sz="1600" dirty="0"/>
              <a:t> count = 0;</a:t>
            </a:r>
          </a:p>
          <a:p>
            <a:pPr marL="0" indent="0" latinLnBrk="0">
              <a:buNone/>
            </a:pPr>
            <a:r>
              <a:rPr lang="en-US" altLang="ko-KR" sz="1600" dirty="0"/>
              <a:t>	</a:t>
            </a:r>
            <a:r>
              <a:rPr lang="en-US" altLang="ko-KR" sz="1600" b="1" dirty="0"/>
              <a:t>public</a:t>
            </a:r>
            <a:r>
              <a:rPr lang="en-US" altLang="ko-KR" sz="1600" dirty="0"/>
              <a:t> </a:t>
            </a:r>
            <a:r>
              <a:rPr lang="en-US" altLang="ko-KR" sz="1600" dirty="0" err="1"/>
              <a:t>MyCounter</a:t>
            </a:r>
            <a:r>
              <a:rPr lang="en-US" altLang="ko-KR" sz="1600" dirty="0"/>
              <a:t>() {</a:t>
            </a:r>
          </a:p>
          <a:p>
            <a:pPr marL="0" indent="0" latinLnBrk="0">
              <a:buNone/>
            </a:pPr>
            <a:r>
              <a:rPr lang="en-US" altLang="ko-KR" sz="1600" dirty="0"/>
              <a:t>		</a:t>
            </a:r>
            <a:r>
              <a:rPr lang="en-US" altLang="ko-KR" sz="1600" dirty="0" err="1"/>
              <a:t>JPanel</a:t>
            </a:r>
            <a:r>
              <a:rPr lang="en-US" altLang="ko-KR" sz="1600" dirty="0"/>
              <a:t> panel = </a:t>
            </a:r>
            <a:r>
              <a:rPr lang="en-US" altLang="ko-KR" sz="1600" b="1" dirty="0"/>
              <a:t>new</a:t>
            </a:r>
            <a:r>
              <a:rPr lang="en-US" altLang="ko-KR" sz="1600" dirty="0"/>
              <a:t> </a:t>
            </a:r>
            <a:r>
              <a:rPr lang="en-US" altLang="ko-KR" sz="1600" dirty="0" err="1"/>
              <a:t>JPanel</a:t>
            </a:r>
            <a:r>
              <a:rPr lang="en-US" altLang="ko-KR" sz="1600" dirty="0"/>
              <a:t>();</a:t>
            </a:r>
          </a:p>
          <a:p>
            <a:pPr marL="0" indent="0" latinLnBrk="0">
              <a:buNone/>
            </a:pPr>
            <a:r>
              <a:rPr lang="en-US" altLang="ko-KR" sz="1600" dirty="0"/>
              <a:t>		label = </a:t>
            </a:r>
            <a:r>
              <a:rPr lang="en-US" altLang="ko-KR" sz="1600" b="1" dirty="0"/>
              <a:t>new</a:t>
            </a:r>
            <a:r>
              <a:rPr lang="en-US" altLang="ko-KR" sz="1600" dirty="0"/>
              <a:t> </a:t>
            </a:r>
            <a:r>
              <a:rPr lang="en-US" altLang="ko-KR" sz="1600" dirty="0" err="1"/>
              <a:t>JLabel</a:t>
            </a:r>
            <a:r>
              <a:rPr lang="en-US" altLang="ko-KR" sz="1600" dirty="0"/>
              <a:t>("Counter");</a:t>
            </a:r>
          </a:p>
          <a:p>
            <a:pPr marL="0" indent="0" latinLnBrk="0">
              <a:buNone/>
            </a:pPr>
            <a:r>
              <a:rPr lang="en-US" altLang="ko-KR" sz="1600" dirty="0"/>
              <a:t>		</a:t>
            </a:r>
            <a:r>
              <a:rPr lang="en-US" altLang="ko-KR" sz="1600" dirty="0" err="1"/>
              <a:t>panel.add</a:t>
            </a:r>
            <a:r>
              <a:rPr lang="en-US" altLang="ko-KR" sz="1600" dirty="0"/>
              <a:t>(label);</a:t>
            </a:r>
          </a:p>
          <a:p>
            <a:pPr marL="0" indent="0" latinLnBrk="0">
              <a:buNone/>
            </a:pPr>
            <a:r>
              <a:rPr lang="en-US" altLang="ko-KR" sz="1600" dirty="0"/>
              <a:t>		</a:t>
            </a:r>
            <a:r>
              <a:rPr lang="en-US" altLang="ko-KR" sz="1600" dirty="0" err="1"/>
              <a:t>label1</a:t>
            </a:r>
            <a:r>
              <a:rPr lang="en-US" altLang="ko-KR" sz="1600" dirty="0"/>
              <a:t> = </a:t>
            </a:r>
            <a:r>
              <a:rPr lang="en-US" altLang="ko-KR" sz="1600" b="1" dirty="0"/>
              <a:t>new</a:t>
            </a:r>
            <a:r>
              <a:rPr lang="en-US" altLang="ko-KR" sz="1600" dirty="0"/>
              <a:t> </a:t>
            </a:r>
            <a:r>
              <a:rPr lang="en-US" altLang="ko-KR" sz="1600" dirty="0" err="1"/>
              <a:t>JLabel</a:t>
            </a:r>
            <a:r>
              <a:rPr lang="en-US" altLang="ko-KR" sz="1600" dirty="0"/>
              <a:t>("" + count);</a:t>
            </a:r>
          </a:p>
          <a:p>
            <a:pPr marL="0" indent="0" latinLnBrk="0">
              <a:buNone/>
            </a:pPr>
            <a:r>
              <a:rPr lang="en-US" altLang="ko-KR" sz="1600" dirty="0"/>
              <a:t>		</a:t>
            </a:r>
            <a:r>
              <a:rPr lang="en-US" altLang="ko-KR" sz="1600" dirty="0" err="1"/>
              <a:t>label1.setFont</a:t>
            </a:r>
            <a:r>
              <a:rPr lang="en-US" altLang="ko-KR" sz="1600" dirty="0"/>
              <a:t>(</a:t>
            </a:r>
            <a:r>
              <a:rPr lang="en-US" altLang="ko-KR" sz="1600" b="1" dirty="0"/>
              <a:t>new</a:t>
            </a:r>
            <a:r>
              <a:rPr lang="en-US" altLang="ko-KR" sz="1600" dirty="0"/>
              <a:t> Font("Serif", 	// </a:t>
            </a:r>
            <a:r>
              <a:rPr lang="ko-KR" altLang="en-US" sz="1600" dirty="0"/>
              <a:t>레이블에 폰트를 설정한다</a:t>
            </a:r>
            <a:r>
              <a:rPr lang="en-US" altLang="ko-KR" sz="1600" dirty="0"/>
              <a:t>. </a:t>
            </a:r>
            <a:endParaRPr lang="ko-KR" altLang="en-US" sz="1600" dirty="0"/>
          </a:p>
          <a:p>
            <a:pPr marL="0" indent="0" latinLnBrk="0">
              <a:buNone/>
            </a:pPr>
            <a:r>
              <a:rPr lang="ko-KR" altLang="en-US" sz="1600" dirty="0"/>
              <a:t>			</a:t>
            </a:r>
            <a:r>
              <a:rPr lang="en-US" altLang="ko-KR" sz="1600" dirty="0" err="1"/>
              <a:t>Font.</a:t>
            </a:r>
            <a:r>
              <a:rPr lang="en-US" altLang="ko-KR" sz="1600" i="1" dirty="0" err="1"/>
              <a:t>BOLD</a:t>
            </a:r>
            <a:r>
              <a:rPr lang="en-US" altLang="ko-KR" sz="1600" dirty="0"/>
              <a:t> | </a:t>
            </a:r>
            <a:r>
              <a:rPr lang="en-US" altLang="ko-KR" sz="1600" dirty="0" err="1"/>
              <a:t>Font.</a:t>
            </a:r>
            <a:r>
              <a:rPr lang="en-US" altLang="ko-KR" sz="1600" i="1" dirty="0" err="1"/>
              <a:t>ITALIC</a:t>
            </a:r>
            <a:r>
              <a:rPr lang="en-US" altLang="ko-KR" sz="1600" dirty="0"/>
              <a:t>, 100)); </a:t>
            </a:r>
          </a:p>
          <a:p>
            <a:pPr marL="0" indent="0" latinLnBrk="0">
              <a:buNone/>
            </a:pPr>
            <a:r>
              <a:rPr lang="en-US" altLang="ko-KR" sz="1600" dirty="0"/>
              <a:t>		</a:t>
            </a:r>
            <a:r>
              <a:rPr lang="en-US" altLang="ko-KR" sz="1600" dirty="0" err="1"/>
              <a:t>panel.add</a:t>
            </a:r>
            <a:r>
              <a:rPr lang="en-US" altLang="ko-KR" sz="1600" dirty="0"/>
              <a:t>(</a:t>
            </a:r>
            <a:r>
              <a:rPr lang="en-US" altLang="ko-KR" sz="1600" dirty="0" err="1"/>
              <a:t>label1</a:t>
            </a:r>
            <a:r>
              <a:rPr lang="en-US" altLang="ko-KR" sz="1600" dirty="0"/>
              <a:t>);</a:t>
            </a:r>
          </a:p>
          <a:p>
            <a:pPr marL="0" indent="0" latinLnBrk="0">
              <a:buNone/>
            </a:pPr>
            <a:r>
              <a:rPr lang="en-US" altLang="ko-KR" sz="1600" dirty="0"/>
              <a:t>		button = </a:t>
            </a:r>
            <a:r>
              <a:rPr lang="en-US" altLang="ko-KR" sz="1600" b="1" dirty="0"/>
              <a:t>new</a:t>
            </a:r>
            <a:r>
              <a:rPr lang="en-US" altLang="ko-KR" sz="1600" dirty="0"/>
              <a:t> </a:t>
            </a:r>
            <a:r>
              <a:rPr lang="en-US" altLang="ko-KR" sz="1600" dirty="0" err="1"/>
              <a:t>JButton</a:t>
            </a:r>
            <a:r>
              <a:rPr lang="en-US" altLang="ko-KR" sz="1600" dirty="0"/>
              <a:t>("</a:t>
            </a:r>
            <a:r>
              <a:rPr lang="ko-KR" altLang="en-US" sz="1600" dirty="0"/>
              <a:t>카운터 증가</a:t>
            </a:r>
            <a:r>
              <a:rPr lang="en-US" altLang="ko-KR" sz="1600" dirty="0"/>
              <a:t>");</a:t>
            </a:r>
            <a:endParaRPr lang="ko-KR" altLang="en-US" sz="1600" dirty="0"/>
          </a:p>
          <a:p>
            <a:pPr marL="0" indent="0" latinLnBrk="0">
              <a:buNone/>
            </a:pPr>
            <a:r>
              <a:rPr lang="ko-KR" altLang="en-US" sz="1600" dirty="0"/>
              <a:t>		</a:t>
            </a:r>
            <a:r>
              <a:rPr lang="en-US" altLang="ko-KR" sz="1600" dirty="0" err="1"/>
              <a:t>panel.add</a:t>
            </a:r>
            <a:r>
              <a:rPr lang="en-US" altLang="ko-KR" sz="1600" dirty="0"/>
              <a:t>(button);</a:t>
            </a:r>
          </a:p>
          <a:p>
            <a:pPr marL="0" indent="0" latinLnBrk="0">
              <a:buNone/>
            </a:pPr>
            <a:r>
              <a:rPr lang="en-US" altLang="ko-KR" sz="1600" dirty="0"/>
              <a:t>		</a:t>
            </a:r>
            <a:r>
              <a:rPr lang="en-US" altLang="ko-KR" sz="1600" dirty="0" err="1"/>
              <a:t>button.addActionListener</a:t>
            </a:r>
            <a:r>
              <a:rPr lang="en-US" altLang="ko-KR" sz="1600" dirty="0"/>
              <a:t>(</a:t>
            </a:r>
            <a:r>
              <a:rPr lang="en-US" altLang="ko-KR" sz="1600" b="1" dirty="0"/>
              <a:t>this</a:t>
            </a:r>
            <a:r>
              <a:rPr lang="en-US" altLang="ko-KR" sz="1600" dirty="0"/>
              <a:t>);</a:t>
            </a:r>
          </a:p>
          <a:p>
            <a:pPr marL="0" indent="0" latinLnBrk="0">
              <a:buNone/>
            </a:pPr>
            <a:r>
              <a:rPr lang="en-US" altLang="ko-KR" sz="1600" dirty="0"/>
              <a:t>		add(panel);</a:t>
            </a:r>
          </a:p>
          <a:p>
            <a:pPr marL="0" indent="0" latinLnBrk="0">
              <a:buNone/>
            </a:pPr>
            <a:r>
              <a:rPr lang="en-US" altLang="ko-KR" sz="1600" dirty="0"/>
              <a:t>		</a:t>
            </a:r>
            <a:r>
              <a:rPr lang="en-US" altLang="ko-KR" sz="1600" dirty="0" err="1"/>
              <a:t>setSize</a:t>
            </a:r>
            <a:r>
              <a:rPr lang="en-US" altLang="ko-KR" sz="1600" dirty="0"/>
              <a:t>(300, 200);</a:t>
            </a:r>
          </a:p>
          <a:p>
            <a:pPr marL="0" indent="0" latinLnBrk="0">
              <a:buNone/>
            </a:pPr>
            <a:r>
              <a:rPr lang="en-US" altLang="ko-KR" sz="1600" dirty="0"/>
              <a:t>		</a:t>
            </a:r>
            <a:r>
              <a:rPr lang="en-US" altLang="ko-KR" sz="1600" dirty="0" err="1"/>
              <a:t>setTitle</a:t>
            </a:r>
            <a:r>
              <a:rPr lang="en-US" altLang="ko-KR" sz="1600" dirty="0"/>
              <a:t>("My Counter");</a:t>
            </a:r>
          </a:p>
          <a:p>
            <a:pPr marL="0" indent="0" latinLnBrk="0">
              <a:buNone/>
            </a:pPr>
            <a:r>
              <a:rPr lang="en-US" altLang="ko-KR" sz="1600" dirty="0"/>
              <a:t>		</a:t>
            </a:r>
            <a:r>
              <a:rPr lang="en-US" altLang="ko-KR" sz="1600" dirty="0" err="1"/>
              <a:t>setVisible</a:t>
            </a:r>
            <a:r>
              <a:rPr lang="en-US" altLang="ko-KR" sz="1600" dirty="0"/>
              <a:t>(</a:t>
            </a:r>
            <a:r>
              <a:rPr lang="en-US" altLang="ko-KR" sz="1600" b="1" dirty="0"/>
              <a:t>true</a:t>
            </a:r>
            <a:r>
              <a:rPr lang="en-US" altLang="ko-KR" sz="1600" dirty="0"/>
              <a:t>);</a:t>
            </a:r>
          </a:p>
          <a:p>
            <a:pPr marL="0" indent="0" latinLnBrk="0">
              <a:buNone/>
            </a:pPr>
            <a:r>
              <a:rPr lang="en-US" altLang="ko-KR" sz="1600" dirty="0"/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2202400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1260475" y="371475"/>
            <a:ext cx="7623175" cy="571500"/>
          </a:xfrm>
        </p:spPr>
        <p:txBody>
          <a:bodyPr/>
          <a:lstStyle/>
          <a:p>
            <a:pPr eaLnBrk="1" hangingPunct="1">
              <a:defRPr lang="ko-KR" altLang="en-US"/>
            </a:pPr>
            <a:r>
              <a:rPr lang="en-US" altLang="ko-KR" sz="3600"/>
              <a:t>Q &amp; A</a:t>
            </a:r>
          </a:p>
        </p:txBody>
      </p:sp>
      <p:pic>
        <p:nvPicPr>
          <p:cNvPr id="46083" name="Picture 3" descr="MCj02406990000[1]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944688" y="1978025"/>
            <a:ext cx="2797175" cy="2024063"/>
          </a:xfrm>
          <a:prstGeom prst="rect">
            <a:avLst/>
          </a:prstGeom>
          <a:noFill/>
          <a:ln>
            <a:noFill/>
          </a:ln>
        </p:spPr>
      </p:pic>
      <p:pic>
        <p:nvPicPr>
          <p:cNvPr id="46084" name="Picture 4" descr="MCj04165020000[1]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5649913" y="2103438"/>
            <a:ext cx="1706562" cy="163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 lang="ko-KR" altLang="en-US"/>
            </a:pPr>
            <a:r>
              <a:rPr lang="ko-KR" altLang="en-US" sz="3600"/>
              <a:t>이벤트 처리기를 어디에</a:t>
            </a:r>
            <a:r>
              <a:rPr lang="en-US" altLang="ko-KR" sz="3600"/>
              <a:t>…</a:t>
            </a:r>
          </a:p>
        </p:txBody>
      </p:sp>
      <p:sp>
        <p:nvSpPr>
          <p:cNvPr id="10243" name="AutoShape 4"/>
          <p:cNvSpPr/>
          <p:nvPr/>
        </p:nvSpPr>
        <p:spPr>
          <a:xfrm>
            <a:off x="2300694" y="2206883"/>
            <a:ext cx="992655" cy="2891495"/>
          </a:xfrm>
          <a:prstGeom prst="leftBrace">
            <a:avLst>
              <a:gd name="adj1" fmla="val 37428"/>
              <a:gd name="adj2" fmla="val 50000"/>
            </a:avLst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10244" name="Text Box 5"/>
          <p:cNvSpPr txBox="1">
            <a:spLocks noChangeArrowheads="1"/>
          </p:cNvSpPr>
          <p:nvPr/>
        </p:nvSpPr>
        <p:spPr>
          <a:xfrm>
            <a:off x="751223" y="3429000"/>
            <a:ext cx="1628701" cy="6426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omic Sans MS"/>
                <a:ea typeface="굴림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/>
                <a:ea typeface="굴림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/>
                <a:ea typeface="굴림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/>
                <a:ea typeface="굴림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/>
                <a:ea typeface="굴림"/>
              </a:defRPr>
            </a:lvl9pPr>
          </a:lstStyle>
          <a:p>
            <a:pPr algn="ctr">
              <a:defRPr lang="ko-KR" altLang="en-US"/>
            </a:pPr>
            <a:r>
              <a:rPr lang="ko-KR" altLang="en-US">
                <a:latin typeface="MD개성체"/>
                <a:ea typeface="MD개성체"/>
              </a:rPr>
              <a:t>이벤트 처리 방법</a:t>
            </a:r>
          </a:p>
        </p:txBody>
      </p:sp>
      <p:sp>
        <p:nvSpPr>
          <p:cNvPr id="10245" name="Text Box 6"/>
          <p:cNvSpPr txBox="1">
            <a:spLocks noChangeArrowheads="1"/>
          </p:cNvSpPr>
          <p:nvPr/>
        </p:nvSpPr>
        <p:spPr>
          <a:xfrm>
            <a:off x="3291156" y="2070100"/>
            <a:ext cx="4706862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/>
                <a:ea typeface="굴림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/>
                <a:ea typeface="굴림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/>
                <a:ea typeface="굴림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/>
                <a:ea typeface="굴림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/>
                <a:ea typeface="굴림"/>
              </a:defRPr>
            </a:lvl9pPr>
          </a:lstStyle>
          <a:p>
            <a:pPr lvl="0">
              <a:defRPr lang="ko-KR" altLang="en-US"/>
            </a:pPr>
            <a:r>
              <a:rPr lang="en-US" altLang="ko-KR">
                <a:solidFill>
                  <a:schemeClr val="tx2"/>
                </a:solidFill>
                <a:latin typeface="Trebuchet MS"/>
              </a:rPr>
              <a:t>(1) </a:t>
            </a:r>
            <a:r>
              <a:rPr lang="ko-KR" altLang="en-US">
                <a:solidFill>
                  <a:schemeClr val="tx2"/>
                </a:solidFill>
                <a:latin typeface="Trebuchet MS"/>
              </a:rPr>
              <a:t>독립적인 클래스로 이벤트 처리기를 작성</a:t>
            </a:r>
          </a:p>
        </p:txBody>
      </p:sp>
      <p:sp>
        <p:nvSpPr>
          <p:cNvPr id="10246" name="Text Box 7"/>
          <p:cNvSpPr txBox="1">
            <a:spLocks noChangeArrowheads="1"/>
          </p:cNvSpPr>
          <p:nvPr/>
        </p:nvSpPr>
        <p:spPr>
          <a:xfrm>
            <a:off x="3289569" y="2771775"/>
            <a:ext cx="4243795" cy="3667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/>
                <a:ea typeface="굴림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/>
                <a:ea typeface="굴림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/>
                <a:ea typeface="굴림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/>
                <a:ea typeface="굴림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/>
                <a:ea typeface="굴림"/>
              </a:defRPr>
            </a:lvl9pPr>
          </a:lstStyle>
          <a:p>
            <a:pPr lvl="0">
              <a:defRPr lang="ko-KR" altLang="en-US"/>
            </a:pPr>
            <a:r>
              <a:rPr lang="en-US" altLang="ko-KR">
                <a:solidFill>
                  <a:schemeClr val="tx2"/>
                </a:solidFill>
                <a:latin typeface="Trebuchet MS"/>
              </a:rPr>
              <a:t>(2) </a:t>
            </a:r>
            <a:r>
              <a:rPr lang="ko-KR" altLang="en-US">
                <a:solidFill>
                  <a:schemeClr val="tx2"/>
                </a:solidFill>
                <a:latin typeface="Trebuchet MS"/>
              </a:rPr>
              <a:t>내부 클래스로 이벤트 처리기를 작성</a:t>
            </a:r>
          </a:p>
        </p:txBody>
      </p:sp>
      <p:sp>
        <p:nvSpPr>
          <p:cNvPr id="10247" name="Text Box 8"/>
          <p:cNvSpPr txBox="1">
            <a:spLocks noChangeArrowheads="1"/>
          </p:cNvSpPr>
          <p:nvPr/>
        </p:nvSpPr>
        <p:spPr>
          <a:xfrm>
            <a:off x="3291156" y="3429000"/>
            <a:ext cx="4249662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/>
                <a:ea typeface="굴림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/>
                <a:ea typeface="굴림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/>
                <a:ea typeface="굴림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/>
                <a:ea typeface="굴림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/>
                <a:ea typeface="굴림"/>
              </a:defRPr>
            </a:lvl9pPr>
          </a:lstStyle>
          <a:p>
            <a:pPr lvl="0">
              <a:defRPr lang="ko-KR" altLang="en-US"/>
            </a:pPr>
            <a:r>
              <a:rPr lang="en-US" altLang="ko-KR">
                <a:solidFill>
                  <a:schemeClr val="tx2"/>
                </a:solidFill>
                <a:latin typeface="Trebuchet MS"/>
              </a:rPr>
              <a:t>(3) </a:t>
            </a:r>
            <a:r>
              <a:rPr lang="ko-KR" altLang="en-US">
                <a:solidFill>
                  <a:schemeClr val="tx2"/>
                </a:solidFill>
                <a:latin typeface="Trebuchet MS"/>
              </a:rPr>
              <a:t>프레임 클래스에 이벤트 처리를 구현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>
          <a:xfrm>
            <a:off x="3289569" y="4071977"/>
            <a:ext cx="3481795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/>
                <a:ea typeface="굴림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/>
                <a:ea typeface="굴림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/>
                <a:ea typeface="굴림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/>
                <a:ea typeface="굴림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/>
                <a:ea typeface="굴림"/>
              </a:defRPr>
            </a:lvl9pPr>
          </a:lstStyle>
          <a:p>
            <a:pPr lvl="0">
              <a:defRPr lang="ko-KR" altLang="en-US"/>
            </a:pPr>
            <a:r>
              <a:rPr lang="en-US" altLang="ko-KR">
                <a:solidFill>
                  <a:schemeClr val="tx2"/>
                </a:solidFill>
                <a:latin typeface="Trebuchet MS"/>
              </a:rPr>
              <a:t>(4) </a:t>
            </a:r>
            <a:r>
              <a:rPr lang="ko-KR" altLang="en-US">
                <a:solidFill>
                  <a:schemeClr val="tx2"/>
                </a:solidFill>
                <a:latin typeface="Trebuchet MS"/>
              </a:rPr>
              <a:t>무명 클래스를 사용하는 방법</a:t>
            </a:r>
          </a:p>
        </p:txBody>
      </p:sp>
      <p:sp>
        <p:nvSpPr>
          <p:cNvPr id="3" name="Text Box 8"/>
          <p:cNvSpPr txBox="1">
            <a:spLocks noChangeArrowheads="1"/>
          </p:cNvSpPr>
          <p:nvPr/>
        </p:nvSpPr>
        <p:spPr>
          <a:xfrm>
            <a:off x="3326012" y="4696485"/>
            <a:ext cx="3037433" cy="35938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>
                <a:solidFill>
                  <a:schemeClr val="tx2"/>
                </a:solidFill>
                <a:latin typeface="Trebuchet MS"/>
              </a:rPr>
              <a:t>(</a:t>
            </a:r>
            <a:r>
              <a:rPr lang="ko-KR" altLang="en-US">
                <a:solidFill>
                  <a:schemeClr val="tx2"/>
                </a:solidFill>
                <a:latin typeface="Trebuchet MS"/>
              </a:rPr>
              <a:t>5</a:t>
            </a:r>
            <a:r>
              <a:rPr lang="en-US" altLang="ko-KR">
                <a:solidFill>
                  <a:schemeClr val="tx2"/>
                </a:solidFill>
                <a:latin typeface="Trebuchet MS"/>
              </a:rPr>
              <a:t>)</a:t>
            </a:r>
            <a:r>
              <a:rPr lang="ko-KR" altLang="en-US">
                <a:solidFill>
                  <a:schemeClr val="tx2"/>
                </a:solidFill>
                <a:latin typeface="Trebuchet MS"/>
              </a:rPr>
              <a:t> 람다식을 이용하는 방법</a:t>
            </a:r>
            <a:r>
              <a:rPr lang="en-US" altLang="ko-KR">
                <a:solidFill>
                  <a:schemeClr val="tx2"/>
                </a:solidFill>
                <a:latin typeface="Trebuchet MS"/>
              </a:rPr>
              <a:t> </a:t>
            </a:r>
          </a:p>
        </p:txBody>
      </p:sp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 dirty="0" smtClean="0"/>
              <a:t>(1) </a:t>
            </a:r>
            <a:r>
              <a:rPr lang="ko-KR" altLang="en-US" dirty="0" smtClean="0"/>
              <a:t>독립적인 </a:t>
            </a:r>
            <a:r>
              <a:rPr lang="ko-KR" altLang="en-US" dirty="0"/>
              <a:t>클래스 작성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719798" y="1919359"/>
            <a:ext cx="7704403" cy="2578098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27000" indent="0"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</a:tabLst>
              <a:defRPr lang="ko-KR" altLang="en-US"/>
            </a:pPr>
            <a:r>
              <a:rPr lang="ko-KR" altLang="ko-KR" sz="1400" b="1" kern="0">
                <a:solidFill>
                  <a:srgbClr val="7F0055"/>
                </a:solidFill>
                <a:latin typeface="+mj-lt"/>
                <a:ea typeface="굴림"/>
              </a:rPr>
              <a:t>import</a:t>
            </a:r>
            <a:r>
              <a:rPr lang="ko-KR" altLang="ko-KR" sz="1400" b="1" kern="0">
                <a:latin typeface="+mj-lt"/>
                <a:ea typeface="굴림"/>
              </a:rPr>
              <a:t> javax.swing.*;</a:t>
            </a:r>
          </a:p>
          <a:p>
            <a:pPr marL="127000" indent="0"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</a:tabLst>
              <a:defRPr lang="ko-KR" altLang="en-US"/>
            </a:pPr>
            <a:r>
              <a:rPr lang="ko-KR" altLang="ko-KR" sz="1400" b="1" kern="0">
                <a:solidFill>
                  <a:srgbClr val="7F0055"/>
                </a:solidFill>
                <a:latin typeface="+mj-lt"/>
                <a:ea typeface="굴림"/>
              </a:rPr>
              <a:t>import</a:t>
            </a:r>
            <a:r>
              <a:rPr lang="ko-KR" altLang="ko-KR" sz="1400" b="1" kern="0">
                <a:latin typeface="+mj-lt"/>
                <a:ea typeface="굴림"/>
              </a:rPr>
              <a:t> java.awt.event.*;</a:t>
            </a:r>
          </a:p>
          <a:p>
            <a:pPr marL="127000" indent="0"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</a:tabLst>
              <a:defRPr lang="ko-KR" altLang="en-US"/>
            </a:pPr>
            <a:r>
              <a:rPr lang="ko-KR" altLang="ko-KR" sz="1400" b="1" kern="0">
                <a:latin typeface="+mj-lt"/>
                <a:ea typeface="굴림"/>
              </a:rPr>
              <a:t>  </a:t>
            </a:r>
          </a:p>
          <a:p>
            <a:pPr marL="127000" indent="0"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</a:tabLst>
              <a:defRPr lang="ko-KR" altLang="en-US"/>
            </a:pPr>
            <a:r>
              <a:rPr lang="ko-KR" altLang="ko-KR" sz="1400" b="1" kern="0">
                <a:solidFill>
                  <a:srgbClr val="7F0055"/>
                </a:solidFill>
                <a:latin typeface="+mj-lt"/>
                <a:ea typeface="굴림"/>
              </a:rPr>
              <a:t>class</a:t>
            </a:r>
            <a:r>
              <a:rPr lang="ko-KR" altLang="ko-KR" sz="1400" b="1" kern="0">
                <a:latin typeface="+mj-lt"/>
                <a:ea typeface="굴림"/>
              </a:rPr>
              <a:t> MyListener </a:t>
            </a:r>
            <a:r>
              <a:rPr lang="ko-KR" altLang="ko-KR" sz="1400" b="1" kern="0">
                <a:solidFill>
                  <a:srgbClr val="7F0055"/>
                </a:solidFill>
                <a:latin typeface="+mj-lt"/>
                <a:ea typeface="굴림"/>
              </a:rPr>
              <a:t>implements</a:t>
            </a:r>
            <a:r>
              <a:rPr lang="ko-KR" altLang="ko-KR" sz="1400" b="1" kern="0">
                <a:latin typeface="+mj-lt"/>
                <a:ea typeface="굴림"/>
              </a:rPr>
              <a:t> ActionListener {</a:t>
            </a:r>
          </a:p>
          <a:p>
            <a:pPr marL="127000" indent="0"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</a:tabLst>
              <a:defRPr lang="ko-KR" altLang="en-US"/>
            </a:pPr>
            <a:r>
              <a:rPr lang="ko-KR" altLang="ko-KR" sz="1400" b="1" kern="0">
                <a:latin typeface="+mj-lt"/>
                <a:ea typeface="굴림"/>
              </a:rPr>
              <a:t>	</a:t>
            </a:r>
            <a:r>
              <a:rPr lang="ko-KR" altLang="ko-KR" sz="1400" b="1" kern="0">
                <a:solidFill>
                  <a:srgbClr val="7F0055"/>
                </a:solidFill>
                <a:latin typeface="+mj-lt"/>
                <a:ea typeface="굴림"/>
              </a:rPr>
              <a:t>public</a:t>
            </a:r>
            <a:r>
              <a:rPr lang="ko-KR" altLang="ko-KR" sz="1400" b="1" kern="0">
                <a:latin typeface="+mj-lt"/>
                <a:ea typeface="굴림"/>
              </a:rPr>
              <a:t> </a:t>
            </a:r>
            <a:r>
              <a:rPr lang="ko-KR" altLang="ko-KR" sz="1400" b="1" kern="0">
                <a:solidFill>
                  <a:srgbClr val="7F0055"/>
                </a:solidFill>
                <a:latin typeface="+mj-lt"/>
                <a:ea typeface="굴림"/>
              </a:rPr>
              <a:t>void</a:t>
            </a:r>
            <a:r>
              <a:rPr lang="ko-KR" altLang="ko-KR" sz="1400" b="1" kern="0">
                <a:latin typeface="+mj-lt"/>
                <a:ea typeface="굴림"/>
              </a:rPr>
              <a:t> actionPerformed(ActionEvent </a:t>
            </a:r>
            <a:r>
              <a:rPr lang="ko-KR" altLang="ko-KR" sz="1400" b="1" kern="0">
                <a:solidFill>
                  <a:srgbClr val="6A3E3E"/>
                </a:solidFill>
                <a:latin typeface="+mj-lt"/>
                <a:ea typeface="굴림"/>
              </a:rPr>
              <a:t>e</a:t>
            </a:r>
            <a:r>
              <a:rPr lang="ko-KR" altLang="ko-KR" sz="1400" b="1" kern="0">
                <a:latin typeface="+mj-lt"/>
                <a:ea typeface="굴림"/>
              </a:rPr>
              <a:t>) {</a:t>
            </a:r>
          </a:p>
          <a:p>
            <a:pPr marL="127000" indent="0"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</a:tabLst>
              <a:defRPr lang="ko-KR" altLang="en-US"/>
            </a:pPr>
            <a:r>
              <a:rPr lang="ko-KR" altLang="ko-KR" sz="1400" b="1" kern="0">
                <a:latin typeface="+mj-lt"/>
                <a:ea typeface="굴림"/>
              </a:rPr>
              <a:t>		JButton </a:t>
            </a:r>
            <a:r>
              <a:rPr lang="ko-KR" altLang="ko-KR" sz="1400" b="1" kern="0">
                <a:solidFill>
                  <a:srgbClr val="6A3E3E"/>
                </a:solidFill>
                <a:latin typeface="+mj-lt"/>
                <a:ea typeface="굴림"/>
              </a:rPr>
              <a:t>button</a:t>
            </a:r>
            <a:r>
              <a:rPr lang="ko-KR" altLang="ko-KR" sz="1400" b="1" kern="0">
                <a:latin typeface="+mj-lt"/>
                <a:ea typeface="굴림"/>
              </a:rPr>
              <a:t> = (JButton) </a:t>
            </a:r>
            <a:r>
              <a:rPr lang="ko-KR" altLang="ko-KR" sz="1400" b="1" kern="0">
                <a:solidFill>
                  <a:srgbClr val="6A3E3E"/>
                </a:solidFill>
                <a:latin typeface="+mj-lt"/>
                <a:ea typeface="굴림"/>
              </a:rPr>
              <a:t>e</a:t>
            </a:r>
            <a:r>
              <a:rPr lang="ko-KR" altLang="ko-KR" sz="1400" b="1" kern="0">
                <a:latin typeface="+mj-lt"/>
                <a:ea typeface="굴림"/>
              </a:rPr>
              <a:t>.getSource();</a:t>
            </a:r>
          </a:p>
          <a:p>
            <a:pPr marL="127000" indent="0"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</a:tabLst>
              <a:defRPr lang="ko-KR" altLang="en-US"/>
            </a:pPr>
            <a:r>
              <a:rPr lang="ko-KR" altLang="ko-KR" sz="1400" b="1" kern="0">
                <a:latin typeface="+mj-lt"/>
                <a:ea typeface="굴림"/>
              </a:rPr>
              <a:t>		</a:t>
            </a:r>
            <a:r>
              <a:rPr lang="ko-KR" altLang="ko-KR" sz="1400" b="1" kern="0">
                <a:solidFill>
                  <a:srgbClr val="6A3E3E"/>
                </a:solidFill>
                <a:latin typeface="+mj-lt"/>
                <a:ea typeface="굴림"/>
              </a:rPr>
              <a:t>button</a:t>
            </a:r>
            <a:r>
              <a:rPr lang="ko-KR" altLang="ko-KR" sz="1400" b="1" kern="0">
                <a:latin typeface="+mj-lt"/>
                <a:ea typeface="굴림"/>
              </a:rPr>
              <a:t>.setText(</a:t>
            </a:r>
            <a:r>
              <a:rPr lang="ko-KR" altLang="ko-KR" sz="1400" b="1" kern="0">
                <a:solidFill>
                  <a:srgbClr val="2A00FF"/>
                </a:solidFill>
                <a:latin typeface="+mj-lt"/>
                <a:ea typeface="굴림"/>
              </a:rPr>
              <a:t>"</a:t>
            </a:r>
            <a:r>
              <a:rPr lang="ko-KR" altLang="ko-KR" sz="1400" b="1" kern="0">
                <a:solidFill>
                  <a:srgbClr val="2A00FF"/>
                </a:solidFill>
                <a:latin typeface="굴림"/>
                <a:ea typeface="굴림"/>
              </a:rPr>
              <a:t>마침내 버튼이 눌려졌습니다."</a:t>
            </a:r>
            <a:r>
              <a:rPr lang="ko-KR" altLang="ko-KR" sz="1400" b="1" kern="0">
                <a:latin typeface="굴림"/>
                <a:ea typeface="굴림"/>
              </a:rPr>
              <a:t>);</a:t>
            </a:r>
          </a:p>
          <a:p>
            <a:pPr marL="127000" indent="0"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</a:tabLst>
              <a:defRPr lang="ko-KR" altLang="en-US"/>
            </a:pPr>
            <a:r>
              <a:rPr lang="ko-KR" altLang="ko-KR" sz="1400" b="1" kern="0">
                <a:latin typeface="굴림"/>
                <a:ea typeface="굴림"/>
              </a:rPr>
              <a:t>		</a:t>
            </a:r>
            <a:r>
              <a:rPr lang="ko-KR" altLang="ko-KR" sz="1400" b="1" u="sng" kern="0">
                <a:solidFill>
                  <a:srgbClr val="3F7F5F"/>
                </a:solidFill>
                <a:latin typeface="굴림"/>
                <a:ea typeface="굴림"/>
              </a:rPr>
              <a:t>// label.setText("마침내 버튼이 눌려졌습니다.");</a:t>
            </a:r>
          </a:p>
          <a:p>
            <a:pPr marL="127000" indent="0"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</a:tabLst>
              <a:defRPr lang="ko-KR" altLang="en-US"/>
            </a:pPr>
            <a:r>
              <a:rPr lang="ko-KR" altLang="ko-KR" sz="1400" b="1" u="sng" kern="0">
                <a:latin typeface="굴림"/>
                <a:ea typeface="굴림"/>
              </a:rPr>
              <a:t>	}</a:t>
            </a:r>
          </a:p>
          <a:p>
            <a:pPr marL="127000" indent="0"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</a:tabLst>
              <a:defRPr lang="ko-KR" altLang="en-US"/>
            </a:pPr>
            <a:r>
              <a:rPr lang="ko-KR" altLang="ko-KR" sz="1400" b="1" u="sng" kern="0">
                <a:latin typeface="굴림"/>
                <a:ea typeface="굴림"/>
              </a:rPr>
              <a:t>}</a:t>
            </a:r>
          </a:p>
        </p:txBody>
      </p:sp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New_Natural01">
  <a:themeElements>
    <a:clrScheme name="Natural01">
      <a:dk1>
        <a:sysClr val="windowText" lastClr="000000"/>
      </a:dk1>
      <a:lt1>
        <a:sysClr val="window" lastClr="FFFFFF"/>
      </a:lt1>
      <a:dk2>
        <a:srgbClr val="1F6299"/>
      </a:dk2>
      <a:lt2>
        <a:srgbClr val="DFF0F7"/>
      </a:lt2>
      <a:accent1>
        <a:srgbClr val="40C6D8"/>
      </a:accent1>
      <a:accent2>
        <a:srgbClr val="5581FD"/>
      </a:accent2>
      <a:accent3>
        <a:srgbClr val="33BDFB"/>
      </a:accent3>
      <a:accent4>
        <a:srgbClr val="4CD416"/>
      </a:accent4>
      <a:accent5>
        <a:srgbClr val="FE8C2E"/>
      </a:accent5>
      <a:accent6>
        <a:srgbClr val="C489FF"/>
      </a:accent6>
      <a:hlink>
        <a:srgbClr val="D98609"/>
      </a:hlink>
      <a:folHlink>
        <a:srgbClr val="85DFD0"/>
      </a:folHlink>
    </a:clrScheme>
    <a:fontScheme name="Natural01">
      <a:majorFont>
        <a:latin typeface="Tahoma"/>
        <a:ea typeface=""/>
        <a:cs typeface=""/>
        <a:font script="Jpan" typeface="HG創英角ｺﾞｼｯｸUB"/>
        <a:font script="Hang" typeface="맑은 고딕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ahoma"/>
        <a:ea typeface=""/>
        <a:cs typeface=""/>
        <a:font script="Jpan" typeface="HGｺﾞｼｯｸE"/>
        <a:font script="Hang" typeface="맑은 고딕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Natural01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31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0000"/>
                <a:satMod val="2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0000"/>
              </a:schemeClr>
            </a:gs>
            <a:gs pos="100000">
              <a:schemeClr val="phClr">
                <a:shade val="70000"/>
                <a:satMod val="150000"/>
              </a:schemeClr>
            </a:gs>
          </a:gsLst>
          <a:path path="circle">
            <a:fillToRect t="30000" r="100000" b="70000"/>
          </a:path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4000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alpha val="38000"/>
                <a:satMod val="150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hade val="100000"/>
                <a:satMod val="200000"/>
              </a:schemeClr>
            </a:gs>
            <a:gs pos="100000">
              <a:schemeClr val="phClr">
                <a:tint val="100000"/>
                <a:shade val="89000"/>
                <a:satMod val="150000"/>
                <a:lumMod val="90000"/>
              </a:schemeClr>
            </a:gs>
          </a:gsLst>
          <a:path path="circle">
            <a:fillToRect l="40000" t="30000" r="40000" b="30000"/>
          </a:path>
        </a:gradFill>
        <a:gradFill rotWithShape="1">
          <a:gsLst>
            <a:gs pos="0">
              <a:schemeClr val="phClr">
                <a:tint val="100000"/>
                <a:shade val="90000"/>
                <a:satMod val="200000"/>
                <a:lumMod val="90000"/>
              </a:schemeClr>
            </a:gs>
            <a:gs pos="43000">
              <a:schemeClr val="phClr">
                <a:tint val="85000"/>
                <a:shade val="100000"/>
                <a:satMod val="300000"/>
                <a:lumMod val="100000"/>
              </a:schemeClr>
            </a:gs>
            <a:gs pos="100000">
              <a:schemeClr val="phClr">
                <a:tint val="85000"/>
                <a:shade val="100000"/>
                <a:satMod val="300000"/>
                <a:lumMod val="100000"/>
              </a:schemeClr>
            </a:gs>
          </a:gsLst>
          <a:lin ang="5400000" scaled="1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1241</Words>
  <Application>Microsoft Office PowerPoint</Application>
  <PresentationFormat>화면 슬라이드 쇼(4:3)</PresentationFormat>
  <Paragraphs>882</Paragraphs>
  <Slides>76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76</vt:i4>
      </vt:variant>
    </vt:vector>
  </HeadingPairs>
  <TitlesOfParts>
    <vt:vector size="77" baseType="lpstr">
      <vt:lpstr>New_Natural01</vt:lpstr>
      <vt:lpstr>PowerPoint 프레젠테이션</vt:lpstr>
      <vt:lpstr>이벤트-구동 프로그래밍</vt:lpstr>
      <vt:lpstr>이벤트 처리 과정</vt:lpstr>
      <vt:lpstr>이벤트 리스너</vt:lpstr>
      <vt:lpstr>이벤트 처리 과정</vt:lpstr>
      <vt:lpstr>이벤트 처리 과정</vt:lpstr>
      <vt:lpstr>이벤트 객체</vt:lpstr>
      <vt:lpstr>이벤트 처리기를 어디에…</vt:lpstr>
      <vt:lpstr>(1) 독립적인 클래스 작성</vt:lpstr>
      <vt:lpstr>독립적인 클래스 작성</vt:lpstr>
      <vt:lpstr>독립적인 클래스 방법</vt:lpstr>
      <vt:lpstr>내부 클래스 방법</vt:lpstr>
      <vt:lpstr>(2) 내부 클래스 방법</vt:lpstr>
      <vt:lpstr>내부 클래스 방법</vt:lpstr>
      <vt:lpstr>내부 클래스 방법 </vt:lpstr>
      <vt:lpstr>MyFrame에서 이벤트도 처리하는 방법</vt:lpstr>
      <vt:lpstr>(3) MyFrame이 이벤트도 처리</vt:lpstr>
      <vt:lpstr>(4) 무명 클래스를 사용하는 방법</vt:lpstr>
      <vt:lpstr>(5) 람다식을 이용하는 방법</vt:lpstr>
      <vt:lpstr>LAB: 키패드 만들기</vt:lpstr>
      <vt:lpstr>SOLUTION</vt:lpstr>
      <vt:lpstr>SOLUTION</vt:lpstr>
      <vt:lpstr>LAB: 퍼즐 게임</vt:lpstr>
      <vt:lpstr>SOLUTION</vt:lpstr>
      <vt:lpstr>SOLUTION</vt:lpstr>
      <vt:lpstr>SOLUTION</vt:lpstr>
      <vt:lpstr>LAB: 가위 바위 보 게임</vt:lpstr>
      <vt:lpstr>SOLUTION</vt:lpstr>
      <vt:lpstr>SOLUTION</vt:lpstr>
      <vt:lpstr>SOLUTION</vt:lpstr>
      <vt:lpstr>SOLUTION</vt:lpstr>
      <vt:lpstr>이벤트의 분류 </vt:lpstr>
      <vt:lpstr>저수준 이벤트</vt:lpstr>
      <vt:lpstr>의미적 이벤트</vt:lpstr>
      <vt:lpstr>액션 이벤트</vt:lpstr>
      <vt:lpstr>액션 이벤트 예제</vt:lpstr>
      <vt:lpstr>액션 이벤트 예제</vt:lpstr>
      <vt:lpstr>액션 이벤트 예제</vt:lpstr>
      <vt:lpstr>실행 결과 화면</vt:lpstr>
      <vt:lpstr>이벤트 발생원의 식별</vt:lpstr>
      <vt:lpstr>Key 이벤트</vt:lpstr>
      <vt:lpstr>키이벤트 예제</vt:lpstr>
      <vt:lpstr>키 이벤트 예제</vt:lpstr>
      <vt:lpstr>키 이벤트 예제</vt:lpstr>
      <vt:lpstr>액션 이벤트 예제</vt:lpstr>
      <vt:lpstr>실행 결과</vt:lpstr>
      <vt:lpstr>자동차 게임 예제</vt:lpstr>
      <vt:lpstr>자동차 게임 예제</vt:lpstr>
      <vt:lpstr>자동차 게임 예제</vt:lpstr>
      <vt:lpstr>실행 결과</vt:lpstr>
      <vt:lpstr>LAB: 신호등 </vt:lpstr>
      <vt:lpstr>SOLUTION </vt:lpstr>
      <vt:lpstr>SOLUTION </vt:lpstr>
      <vt:lpstr>Mouse 이벤트 </vt:lpstr>
      <vt:lpstr>MOUSELISTENER 인터페이스</vt:lpstr>
      <vt:lpstr>마우스 이벤트 순서</vt:lpstr>
      <vt:lpstr>MOUSEMOTIONLISTENER 인터페이스</vt:lpstr>
      <vt:lpstr>Mouse  이벤트 예제</vt:lpstr>
      <vt:lpstr>마우스 이벤트 예제</vt:lpstr>
      <vt:lpstr>마우스 이벤트 예제</vt:lpstr>
      <vt:lpstr>자동차 게임 예제(수정)</vt:lpstr>
      <vt:lpstr>자동차 게임 예제(수정)</vt:lpstr>
      <vt:lpstr>LAB: 사각형 그리기</vt:lpstr>
      <vt:lpstr>SOLUTION </vt:lpstr>
      <vt:lpstr>SOLUTION </vt:lpstr>
      <vt:lpstr>SOLUTION </vt:lpstr>
      <vt:lpstr>LAB: 그림 그리기</vt:lpstr>
      <vt:lpstr>SOLUTION </vt:lpstr>
      <vt:lpstr>SOLUTION </vt:lpstr>
      <vt:lpstr>어댑터 클래스</vt:lpstr>
      <vt:lpstr>리스너를 사용하는 경우</vt:lpstr>
      <vt:lpstr>어댑터를 사용하는 경우</vt:lpstr>
      <vt:lpstr>자동차 게임 예제(어댑터 버전)</vt:lpstr>
      <vt:lpstr>LAB: 카운터 </vt:lpstr>
      <vt:lpstr>SOLUTION </vt:lpstr>
      <vt:lpstr>Q &amp; A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쉽게 풀어쓴 C 프로그래밍</dc:title>
  <dc:creator>천인국</dc:creator>
  <cp:lastModifiedBy>sec</cp:lastModifiedBy>
  <cp:revision>581</cp:revision>
  <dcterms:created xsi:type="dcterms:W3CDTF">2007-06-29T06:43:39Z</dcterms:created>
  <dcterms:modified xsi:type="dcterms:W3CDTF">2016-01-19T12:30:30Z</dcterms:modified>
</cp:coreProperties>
</file>