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4"/>
  </p:notesMasterIdLst>
  <p:handoutMasterIdLst>
    <p:handoutMasterId r:id="rId7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830"/>
  </p:normalViewPr>
  <p:slideViewPr>
    <p:cSldViewPr snapToGrid="0">
      <p:cViewPr varScale="1">
        <p:scale>
          <a:sx n="105" d="100"/>
          <a:sy n="105" d="100"/>
        </p:scale>
        <p:origin x="-1836" y="-96"/>
      </p:cViewPr>
      <p:guideLst>
        <p:guide orient="horz" pos="2159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18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0506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>
                <a:latin typeface="Comic Sans MS"/>
                <a:ea typeface="HY엽서L"/>
              </a:rPr>
              <a:t>제</a:t>
            </a:r>
            <a:r>
              <a:rPr lang="en-US" altLang="ko-KR" sz="3600" i="1">
                <a:latin typeface="Comic Sans MS"/>
                <a:ea typeface="HY엽서L"/>
              </a:rPr>
              <a:t>1</a:t>
            </a:r>
            <a:r>
              <a:rPr lang="ko-KR" altLang="en-US" sz="3600" i="1">
                <a:latin typeface="Comic Sans MS"/>
                <a:ea typeface="HY엽서L"/>
              </a:rPr>
              <a:t>1장 그래픽 프로그래밍</a:t>
            </a: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  <p:pic>
        <p:nvPicPr>
          <p:cNvPr id="4100" name="그림 409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5349" y="1633690"/>
            <a:ext cx="5635026" cy="522431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사각형을 그리려면 Graphics 객체가 가지고 있는 drawRect()을 호출하면 된다.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(5) 그림을 그리는 메소드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465931" y="2762250"/>
            <a:ext cx="8212138" cy="7731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i="0" kern="1200" spc="5">
                <a:solidFill>
                  <a:srgbClr val="6A3E3E"/>
                </a:solidFill>
                <a:latin typeface="+mn-lt"/>
                <a:ea typeface="휴먼명조"/>
              </a:rPr>
              <a:t>g</a:t>
            </a:r>
            <a:r>
              <a:rPr lang="ko-KR" altLang="ko-KR" sz="1400" b="1" i="0" kern="1200" spc="5">
                <a:latin typeface="+mn-lt"/>
                <a:ea typeface="휴먼명조"/>
              </a:rPr>
              <a:t>.drawRect(50, 50, 50, 50);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i="0" kern="1200" spc="5">
                <a:solidFill>
                  <a:srgbClr val="6A3E3E"/>
                </a:solidFill>
                <a:latin typeface="+mn-lt"/>
                <a:ea typeface="휴먼명조"/>
              </a:rPr>
              <a:t>g</a:t>
            </a:r>
            <a:r>
              <a:rPr lang="ko-KR" altLang="ko-KR" sz="1400" b="1" i="0" kern="1200" spc="5">
                <a:latin typeface="+mn-lt"/>
                <a:ea typeface="휴먼명조"/>
              </a:rPr>
              <a:t>.drawOval(200, 50, 50, 50);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715225" y="4067100"/>
            <a:ext cx="2857500" cy="1905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전체 소스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713" y="1035050"/>
            <a:ext cx="7783512" cy="5478463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7F0055"/>
                </a:solidFill>
                <a:latin typeface="+mn-lt"/>
                <a:ea typeface="휴먼명조"/>
              </a:rPr>
              <a:t>public</a:t>
            </a:r>
            <a:r>
              <a:rPr lang="ko-KR" altLang="ko-KR" sz="1400">
                <a:latin typeface="+mn-lt"/>
                <a:ea typeface="휴먼명조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+mn-lt"/>
                <a:ea typeface="휴먼명조"/>
              </a:rPr>
              <a:t>class</a:t>
            </a:r>
            <a:r>
              <a:rPr lang="ko-KR" altLang="ko-KR" sz="1400">
                <a:latin typeface="+mn-lt"/>
                <a:ea typeface="휴먼명조"/>
              </a:rPr>
              <a:t> BasicPaint {</a:t>
            </a:r>
          </a:p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+mn-lt"/>
                <a:ea typeface="휴먼명조"/>
              </a:rPr>
              <a:t>  </a:t>
            </a:r>
          </a:p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+mn-lt"/>
                <a:ea typeface="휴먼명조"/>
              </a:rPr>
              <a:t>	</a:t>
            </a:r>
            <a:r>
              <a:rPr lang="ko-KR" altLang="ko-KR" sz="1400">
                <a:solidFill>
                  <a:srgbClr val="7F0055"/>
                </a:solidFill>
                <a:latin typeface="+mn-lt"/>
                <a:ea typeface="휴먼명조"/>
              </a:rPr>
              <a:t>public</a:t>
            </a:r>
            <a:r>
              <a:rPr lang="ko-KR" altLang="ko-KR" sz="1400">
                <a:latin typeface="+mn-lt"/>
                <a:ea typeface="휴먼명조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+mn-lt"/>
                <a:ea typeface="휴먼명조"/>
              </a:rPr>
              <a:t>static</a:t>
            </a:r>
            <a:r>
              <a:rPr lang="ko-KR" altLang="ko-KR" sz="1400">
                <a:latin typeface="+mn-lt"/>
                <a:ea typeface="휴먼명조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+mn-lt"/>
                <a:ea typeface="휴먼명조"/>
              </a:rPr>
              <a:t>void</a:t>
            </a:r>
            <a:r>
              <a:rPr lang="ko-KR" altLang="ko-KR" sz="1400">
                <a:latin typeface="+mn-lt"/>
                <a:ea typeface="휴먼명조"/>
              </a:rPr>
              <a:t> main(String[] </a:t>
            </a:r>
            <a:r>
              <a:rPr lang="ko-KR" altLang="ko-KR" sz="1400">
                <a:solidFill>
                  <a:srgbClr val="6A3E3E"/>
                </a:solidFill>
                <a:latin typeface="+mn-lt"/>
                <a:ea typeface="휴먼명조"/>
              </a:rPr>
              <a:t>args</a:t>
            </a:r>
            <a:r>
              <a:rPr lang="ko-KR" altLang="ko-KR" sz="1400">
                <a:latin typeface="+mn-lt"/>
                <a:ea typeface="휴먼명조"/>
              </a:rPr>
              <a:t>) {</a:t>
            </a:r>
          </a:p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+mn-lt"/>
                <a:ea typeface="휴먼명조"/>
              </a:rPr>
              <a:t>		JFrame </a:t>
            </a:r>
            <a:r>
              <a:rPr lang="ko-KR" altLang="ko-KR" sz="1400">
                <a:solidFill>
                  <a:srgbClr val="6A3E3E"/>
                </a:solidFill>
                <a:latin typeface="+mn-lt"/>
                <a:ea typeface="휴먼명조"/>
              </a:rPr>
              <a:t>f</a:t>
            </a:r>
            <a:r>
              <a:rPr lang="ko-KR" altLang="ko-KR" sz="1400">
                <a:latin typeface="+mn-lt"/>
                <a:ea typeface="휴먼명조"/>
              </a:rPr>
              <a:t> = </a:t>
            </a:r>
            <a:r>
              <a:rPr lang="ko-KR" altLang="ko-KR" sz="1400">
                <a:solidFill>
                  <a:srgbClr val="7F0055"/>
                </a:solidFill>
                <a:latin typeface="+mn-lt"/>
                <a:ea typeface="휴먼명조"/>
              </a:rPr>
              <a:t>new</a:t>
            </a:r>
            <a:r>
              <a:rPr lang="ko-KR" altLang="ko-KR" sz="1400">
                <a:latin typeface="+mn-lt"/>
                <a:ea typeface="휴먼명조"/>
              </a:rPr>
              <a:t> JFrame(</a:t>
            </a:r>
            <a:r>
              <a:rPr lang="ko-KR" altLang="ko-KR" sz="1400">
                <a:solidFill>
                  <a:srgbClr val="2A00FF"/>
                </a:solidFill>
                <a:latin typeface="+mn-lt"/>
                <a:ea typeface="휴먼명조"/>
              </a:rPr>
              <a:t>"그래픽 기초 프로그램"</a:t>
            </a:r>
            <a:r>
              <a:rPr lang="ko-KR" altLang="ko-KR" sz="1400">
                <a:latin typeface="+mn-lt"/>
                <a:ea typeface="휴먼명조"/>
              </a:rPr>
              <a:t>);</a:t>
            </a:r>
          </a:p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+mn-lt"/>
                <a:ea typeface="휴먼명조"/>
              </a:rPr>
              <a:t>		</a:t>
            </a:r>
            <a:r>
              <a:rPr lang="ko-KR" altLang="ko-KR" sz="1400">
                <a:solidFill>
                  <a:srgbClr val="6A3E3E"/>
                </a:solidFill>
                <a:latin typeface="+mn-lt"/>
                <a:ea typeface="휴먼명조"/>
              </a:rPr>
              <a:t>f</a:t>
            </a:r>
            <a:r>
              <a:rPr lang="ko-KR" altLang="ko-KR" sz="1400">
                <a:latin typeface="+mn-lt"/>
                <a:ea typeface="휴먼명조"/>
              </a:rPr>
              <a:t>.setDefaultCloseOperation(JFrame.</a:t>
            </a:r>
            <a:r>
              <a:rPr lang="ko-KR" altLang="ko-KR" sz="1400">
                <a:solidFill>
                  <a:srgbClr val="0000C0"/>
                </a:solidFill>
                <a:latin typeface="+mn-lt"/>
                <a:ea typeface="휴먼명조"/>
              </a:rPr>
              <a:t>EXIT_ON_CLOSE</a:t>
            </a:r>
            <a:r>
              <a:rPr lang="ko-KR" altLang="ko-KR" sz="1400">
                <a:latin typeface="+mn-lt"/>
                <a:ea typeface="휴먼명조"/>
              </a:rPr>
              <a:t>);</a:t>
            </a:r>
          </a:p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+mn-lt"/>
                <a:ea typeface="휴먼명조"/>
              </a:rPr>
              <a:t>		f.add(</a:t>
            </a:r>
            <a:r>
              <a:rPr lang="ko-KR" altLang="ko-KR" sz="1400">
                <a:solidFill>
                  <a:srgbClr val="7F0055"/>
                </a:solidFill>
                <a:latin typeface="+mn-lt"/>
                <a:ea typeface="휴먼명조"/>
              </a:rPr>
              <a:t>new</a:t>
            </a:r>
            <a:r>
              <a:rPr lang="ko-KR" altLang="ko-KR" sz="1400">
                <a:latin typeface="+mn-lt"/>
                <a:ea typeface="휴먼명조"/>
              </a:rPr>
              <a:t> MyPanel());</a:t>
            </a:r>
          </a:p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+mn-lt"/>
                <a:ea typeface="휴먼명조"/>
              </a:rPr>
              <a:t>		</a:t>
            </a:r>
            <a:r>
              <a:rPr lang="ko-KR" altLang="ko-KR" sz="1400">
                <a:solidFill>
                  <a:srgbClr val="6A3E3E"/>
                </a:solidFill>
                <a:latin typeface="+mn-lt"/>
                <a:ea typeface="휴먼명조"/>
              </a:rPr>
              <a:t>f</a:t>
            </a:r>
            <a:r>
              <a:rPr lang="ko-KR" altLang="ko-KR" sz="1400">
                <a:latin typeface="+mn-lt"/>
                <a:ea typeface="휴먼명조"/>
              </a:rPr>
              <a:t>.setSize(300, 200);</a:t>
            </a:r>
          </a:p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+mn-lt"/>
                <a:ea typeface="휴먼명조"/>
              </a:rPr>
              <a:t>		</a:t>
            </a:r>
            <a:r>
              <a:rPr lang="ko-KR" altLang="ko-KR" sz="1400">
                <a:solidFill>
                  <a:srgbClr val="6A3E3E"/>
                </a:solidFill>
                <a:latin typeface="+mn-lt"/>
                <a:ea typeface="휴먼명조"/>
              </a:rPr>
              <a:t>f</a:t>
            </a:r>
            <a:r>
              <a:rPr lang="ko-KR" altLang="ko-KR" sz="1400">
                <a:latin typeface="+mn-lt"/>
                <a:ea typeface="휴먼명조"/>
              </a:rPr>
              <a:t>.setVisible(</a:t>
            </a:r>
            <a:r>
              <a:rPr lang="ko-KR" altLang="ko-KR" sz="1400">
                <a:solidFill>
                  <a:srgbClr val="7F0055"/>
                </a:solidFill>
                <a:latin typeface="+mn-lt"/>
                <a:ea typeface="휴먼명조"/>
              </a:rPr>
              <a:t>true</a:t>
            </a:r>
            <a:r>
              <a:rPr lang="ko-KR" altLang="ko-KR" sz="1400">
                <a:latin typeface="+mn-lt"/>
                <a:ea typeface="휴먼명조"/>
              </a:rPr>
              <a:t>);</a:t>
            </a:r>
          </a:p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+mn-lt"/>
                <a:ea typeface="휴먼명조"/>
              </a:rPr>
              <a:t>	}</a:t>
            </a:r>
          </a:p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+mn-lt"/>
                <a:ea typeface="휴먼명조"/>
              </a:rPr>
              <a:t>}</a:t>
            </a:r>
          </a:p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+mn-lt"/>
                <a:ea typeface="휴먼명조"/>
              </a:rPr>
              <a:t>  </a:t>
            </a:r>
          </a:p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solidFill>
                  <a:srgbClr val="7F0055"/>
                </a:solidFill>
                <a:latin typeface="+mn-lt"/>
                <a:ea typeface="휴먼명조"/>
              </a:rPr>
              <a:t>class</a:t>
            </a:r>
            <a:r>
              <a:rPr lang="ko-KR" altLang="ko-KR" sz="1400">
                <a:latin typeface="+mn-lt"/>
                <a:ea typeface="휴먼명조"/>
              </a:rPr>
              <a:t> MyPanel </a:t>
            </a:r>
            <a:r>
              <a:rPr lang="ko-KR" altLang="ko-KR" sz="1400">
                <a:solidFill>
                  <a:srgbClr val="7F0055"/>
                </a:solidFill>
                <a:latin typeface="+mn-lt"/>
                <a:ea typeface="휴먼명조"/>
              </a:rPr>
              <a:t>extends</a:t>
            </a:r>
            <a:r>
              <a:rPr lang="ko-KR" altLang="ko-KR" sz="1400">
                <a:latin typeface="+mn-lt"/>
                <a:ea typeface="휴먼명조"/>
              </a:rPr>
              <a:t> JPanel {</a:t>
            </a:r>
          </a:p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+mn-lt"/>
                <a:ea typeface="휴먼명조"/>
              </a:rPr>
              <a:t>  </a:t>
            </a:r>
          </a:p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+mn-lt"/>
                <a:ea typeface="휴먼명조"/>
              </a:rPr>
              <a:t>	</a:t>
            </a:r>
            <a:r>
              <a:rPr lang="ko-KR" altLang="ko-KR" sz="1400">
                <a:solidFill>
                  <a:srgbClr val="7F0055"/>
                </a:solidFill>
                <a:latin typeface="+mn-lt"/>
                <a:ea typeface="휴먼명조"/>
              </a:rPr>
              <a:t>public</a:t>
            </a:r>
            <a:r>
              <a:rPr lang="ko-KR" altLang="ko-KR" sz="1400">
                <a:latin typeface="+mn-lt"/>
                <a:ea typeface="휴먼명조"/>
              </a:rPr>
              <a:t> MyPanel() {</a:t>
            </a:r>
          </a:p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+mn-lt"/>
                <a:ea typeface="휴먼명조"/>
              </a:rPr>
              <a:t>  </a:t>
            </a:r>
          </a:p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+mn-lt"/>
                <a:ea typeface="휴먼명조"/>
              </a:rPr>
              <a:t>		setBorder(BorderFactory.createLineBorder(Color.</a:t>
            </a:r>
            <a:r>
              <a:rPr lang="ko-KR" altLang="ko-KR" sz="1400">
                <a:solidFill>
                  <a:srgbClr val="0000C0"/>
                </a:solidFill>
                <a:latin typeface="+mn-lt"/>
                <a:ea typeface="휴먼명조"/>
              </a:rPr>
              <a:t>black</a:t>
            </a:r>
            <a:r>
              <a:rPr lang="ko-KR" altLang="ko-KR" sz="1400">
                <a:latin typeface="+mn-lt"/>
                <a:ea typeface="휴먼명조"/>
              </a:rPr>
              <a:t>));</a:t>
            </a:r>
          </a:p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+mn-lt"/>
                <a:ea typeface="휴먼명조"/>
              </a:rPr>
              <a:t>  </a:t>
            </a:r>
          </a:p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+mn-lt"/>
                <a:ea typeface="휴먼명조"/>
              </a:rPr>
              <a:t>	}</a:t>
            </a:r>
          </a:p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+mn-lt"/>
                <a:ea typeface="휴먼명조"/>
              </a:rPr>
              <a:t>  </a:t>
            </a:r>
          </a:p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+mn-lt"/>
                <a:ea typeface="휴먼명조"/>
              </a:rPr>
              <a:t>	</a:t>
            </a:r>
            <a:r>
              <a:rPr lang="ko-KR" altLang="ko-KR" sz="1400">
                <a:solidFill>
                  <a:srgbClr val="7F0055"/>
                </a:solidFill>
                <a:latin typeface="+mn-lt"/>
                <a:ea typeface="휴먼명조"/>
              </a:rPr>
              <a:t>protected</a:t>
            </a:r>
            <a:r>
              <a:rPr lang="ko-KR" altLang="ko-KR" sz="1400">
                <a:latin typeface="+mn-lt"/>
                <a:ea typeface="휴먼명조"/>
              </a:rPr>
              <a:t> </a:t>
            </a:r>
            <a:r>
              <a:rPr lang="ko-KR" altLang="ko-KR" sz="1400">
                <a:solidFill>
                  <a:srgbClr val="7F0055"/>
                </a:solidFill>
                <a:latin typeface="+mn-lt"/>
                <a:ea typeface="휴먼명조"/>
              </a:rPr>
              <a:t>void</a:t>
            </a:r>
            <a:r>
              <a:rPr lang="ko-KR" altLang="ko-KR" sz="1400">
                <a:latin typeface="+mn-lt"/>
                <a:ea typeface="휴먼명조"/>
              </a:rPr>
              <a:t> paintComponent(Graphics </a:t>
            </a:r>
            <a:r>
              <a:rPr lang="ko-KR" altLang="ko-KR" sz="1400">
                <a:solidFill>
                  <a:srgbClr val="6A3E3E"/>
                </a:solidFill>
                <a:latin typeface="+mn-lt"/>
                <a:ea typeface="휴먼명조"/>
              </a:rPr>
              <a:t>g</a:t>
            </a:r>
            <a:r>
              <a:rPr lang="ko-KR" altLang="ko-KR" sz="1400">
                <a:latin typeface="+mn-lt"/>
                <a:ea typeface="휴먼명조"/>
              </a:rPr>
              <a:t>) {</a:t>
            </a:r>
          </a:p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+mn-lt"/>
                <a:ea typeface="휴먼명조"/>
              </a:rPr>
              <a:t>		</a:t>
            </a:r>
            <a:r>
              <a:rPr lang="ko-KR" altLang="ko-KR" sz="1400">
                <a:solidFill>
                  <a:srgbClr val="7F0055"/>
                </a:solidFill>
                <a:latin typeface="+mn-lt"/>
                <a:ea typeface="휴먼명조"/>
              </a:rPr>
              <a:t>super</a:t>
            </a:r>
            <a:r>
              <a:rPr lang="ko-KR" altLang="ko-KR" sz="1400">
                <a:latin typeface="+mn-lt"/>
                <a:ea typeface="휴먼명조"/>
              </a:rPr>
              <a:t>.paintComponent(</a:t>
            </a:r>
            <a:r>
              <a:rPr lang="ko-KR" altLang="ko-KR" sz="1400">
                <a:solidFill>
                  <a:srgbClr val="6A3E3E"/>
                </a:solidFill>
                <a:latin typeface="+mn-lt"/>
                <a:ea typeface="휴먼명조"/>
              </a:rPr>
              <a:t>g</a:t>
            </a:r>
            <a:r>
              <a:rPr lang="ko-KR" altLang="ko-KR" sz="1400">
                <a:latin typeface="+mn-lt"/>
                <a:ea typeface="휴먼명조"/>
              </a:rPr>
              <a:t>);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ko-KR" sz="1400">
                <a:latin typeface="+mn-lt"/>
                <a:ea typeface="휴먼명조"/>
              </a:rPr>
              <a:t>	</a:t>
            </a:r>
            <a:r>
              <a:rPr lang="ko-KR" altLang="ko-KR" sz="1400" i="0" kern="1200" spc="5">
                <a:solidFill>
                  <a:srgbClr val="6A3E3E"/>
                </a:solidFill>
                <a:latin typeface="+mn-lt"/>
                <a:ea typeface="휴먼명조"/>
              </a:rPr>
              <a:t>g</a:t>
            </a:r>
            <a:r>
              <a:rPr lang="ko-KR" altLang="ko-KR" sz="1400" i="0" kern="1200" spc="5">
                <a:latin typeface="+mn-lt"/>
                <a:ea typeface="휴먼명조"/>
              </a:rPr>
              <a:t>.drawRect(50, 50, 50, 50);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ko-KR" altLang="en-US" sz="1400" i="0" kern="1200" spc="5">
                <a:solidFill>
                  <a:srgbClr val="6A3E3E"/>
                </a:solidFill>
                <a:latin typeface="+mn-lt"/>
                <a:ea typeface="휴먼명조"/>
              </a:rPr>
              <a:t>	</a:t>
            </a:r>
            <a:r>
              <a:rPr lang="ko-KR" altLang="ko-KR" sz="1400" i="0" kern="1200" spc="5">
                <a:solidFill>
                  <a:srgbClr val="6A3E3E"/>
                </a:solidFill>
                <a:latin typeface="+mn-lt"/>
                <a:ea typeface="휴먼명조"/>
              </a:rPr>
              <a:t>g</a:t>
            </a:r>
            <a:r>
              <a:rPr lang="ko-KR" altLang="ko-KR" sz="1400" i="0" kern="1200" spc="5">
                <a:latin typeface="+mn-lt"/>
                <a:ea typeface="휴먼명조"/>
              </a:rPr>
              <a:t>.drawOval(200, 50, 50, 50);</a:t>
            </a:r>
          </a:p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+mn-lt"/>
                <a:ea typeface="굴림"/>
              </a:rPr>
              <a:t>	</a:t>
            </a:r>
            <a:r>
              <a:rPr lang="ko-KR" altLang="ko-KR" sz="1400">
                <a:latin typeface="+mn-lt"/>
                <a:ea typeface="휴먼명조"/>
              </a:rPr>
              <a:t>}</a:t>
            </a:r>
          </a:p>
          <a:p>
            <a:pPr marL="127000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ko-KR" altLang="ko-KR" sz="1400">
                <a:latin typeface="+mn-lt"/>
                <a:ea typeface="휴먼명조"/>
              </a:rPr>
              <a:t>}</a:t>
            </a:r>
          </a:p>
        </p:txBody>
      </p:sp>
      <p:sp>
        <p:nvSpPr>
          <p:cNvPr id="133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3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실행 결과</a:t>
            </a:r>
          </a:p>
        </p:txBody>
      </p:sp>
      <p:pic>
        <p:nvPicPr>
          <p:cNvPr id="3" name="그림 2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3143250" y="2266875"/>
            <a:ext cx="2857500" cy="1905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기초 도형 그리기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endParaRPr lang="ko-KR" altLang="en-US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 rotWithShape="1">
          <a:blip r:embed="rId2"/>
          <a:srcRect b="4960"/>
          <a:stretch>
            <a:fillRect/>
          </a:stretch>
        </p:blipFill>
        <p:spPr>
          <a:xfrm>
            <a:off x="221456" y="1565275"/>
            <a:ext cx="8701088" cy="43815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직선 그리기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0100" y="1585913"/>
            <a:ext cx="8154988" cy="232568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6388" name="Line 6"/>
          <p:cNvSpPr>
            <a:spLocks noChangeShapeType="1"/>
          </p:cNvSpPr>
          <p:nvPr/>
        </p:nvSpPr>
        <p:spPr>
          <a:xfrm>
            <a:off x="2155825" y="4456113"/>
            <a:ext cx="3700463" cy="16986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oval" w="med" len="med"/>
          </a:ln>
          <a:effectLst/>
        </p:spPr>
        <p:txBody>
          <a:bodyPr wrap="square"/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사각형 그리기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5500" y="1552575"/>
            <a:ext cx="8091488" cy="299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412" name="Rectangle 6"/>
          <p:cNvSpPr>
            <a:spLocks noChangeArrowheads="1"/>
          </p:cNvSpPr>
          <p:nvPr/>
        </p:nvSpPr>
        <p:spPr>
          <a:xfrm>
            <a:off x="2779713" y="4797425"/>
            <a:ext cx="2627312" cy="1400175"/>
          </a:xfrm>
          <a:prstGeom prst="rect">
            <a:avLst/>
          </a:prstGeom>
          <a:noFill/>
          <a:ln w="38100">
            <a:solidFill>
              <a:schemeClr val="tx2"/>
            </a:solidFill>
            <a:miter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413" name="Oval 7"/>
          <p:cNvSpPr>
            <a:spLocks noChangeArrowheads="1"/>
          </p:cNvSpPr>
          <p:nvPr/>
        </p:nvSpPr>
        <p:spPr>
          <a:xfrm>
            <a:off x="2706688" y="4716463"/>
            <a:ext cx="166687" cy="1666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>
          <a:xfrm>
            <a:off x="3740150" y="4797425"/>
            <a:ext cx="63754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 sz="1400">
                <a:latin typeface="Trebuchet MS"/>
              </a:rPr>
              <a:t>width</a:t>
            </a:r>
          </a:p>
        </p:txBody>
      </p:sp>
      <p:sp>
        <p:nvSpPr>
          <p:cNvPr id="17415" name="Text Box 9"/>
          <p:cNvSpPr txBox="1">
            <a:spLocks noChangeArrowheads="1"/>
          </p:cNvSpPr>
          <p:nvPr/>
        </p:nvSpPr>
        <p:spPr>
          <a:xfrm>
            <a:off x="2846388" y="5383213"/>
            <a:ext cx="684212" cy="29178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 sz="1400">
                <a:latin typeface="Trebuchet MS"/>
              </a:rPr>
              <a:t>height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drawRoundRect()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 rotWithShape="1">
          <a:blip r:embed="rId2"/>
          <a:srcRect b="9520"/>
          <a:stretch>
            <a:fillRect/>
          </a:stretch>
        </p:blipFill>
        <p:spPr>
          <a:xfrm>
            <a:off x="1784350" y="1557338"/>
            <a:ext cx="5426075" cy="372586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타원 그리기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 rotWithShape="1">
          <a:blip r:embed="rId2"/>
          <a:srcRect b="7520"/>
          <a:stretch>
            <a:fillRect/>
          </a:stretch>
        </p:blipFill>
        <p:spPr>
          <a:xfrm>
            <a:off x="465138" y="1208088"/>
            <a:ext cx="8386762" cy="48704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호그리기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0113" y="1020763"/>
            <a:ext cx="7912100" cy="54403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484" name="모서리가 둥근 직사각형 1"/>
          <p:cNvSpPr>
            <a:spLocks noChangeArrowheads="1"/>
          </p:cNvSpPr>
          <p:nvPr/>
        </p:nvSpPr>
        <p:spPr>
          <a:xfrm>
            <a:off x="2776538" y="3741738"/>
            <a:ext cx="3624262" cy="2889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/>
              <a:t>아래 그림과 비슷한 얼굴을 그려보자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1509" name="_x95809072" descr="EMB000010e448f5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32063" y="2300288"/>
            <a:ext cx="3284537" cy="32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자바에서의 그래픽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095375" y="1416050"/>
            <a:ext cx="7373239" cy="50641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85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713" y="1035050"/>
            <a:ext cx="7783512" cy="4824413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Symbol"/>
              <a:buNone/>
              <a:defRPr lang="ko-KR"/>
            </a:pPr>
            <a:r>
              <a:rPr lang="en-US" altLang="en-US" sz="1600" b="1">
                <a:solidFill>
                  <a:srgbClr val="7F0055"/>
                </a:solidFill>
              </a:rPr>
              <a:t>import</a:t>
            </a:r>
            <a:r>
              <a:rPr lang="en-US" altLang="en-US" sz="1600"/>
              <a:t> javax.swing.*;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/>
            </a:pPr>
            <a:r>
              <a:rPr lang="en-US" altLang="en-US" sz="1600" b="1">
                <a:solidFill>
                  <a:srgbClr val="7F0055"/>
                </a:solidFill>
              </a:rPr>
              <a:t>import</a:t>
            </a:r>
            <a:r>
              <a:rPr lang="en-US" altLang="en-US" sz="1600"/>
              <a:t> java.awt.event.*;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/>
            </a:pPr>
            <a:r>
              <a:rPr lang="en-US" altLang="en-US" sz="1600" b="1">
                <a:solidFill>
                  <a:srgbClr val="7F0055"/>
                </a:solidFill>
              </a:rPr>
              <a:t>import</a:t>
            </a:r>
            <a:r>
              <a:rPr lang="en-US" altLang="en-US" sz="1600"/>
              <a:t> java.awt.*;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/>
            </a:pPr>
            <a:r>
              <a:rPr lang="en-US" altLang="en-US" sz="1600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/>
            </a:pPr>
            <a:r>
              <a:rPr lang="en-US" altLang="en-US" sz="1600" b="1">
                <a:solidFill>
                  <a:srgbClr val="7F0055"/>
                </a:solidFill>
              </a:rPr>
              <a:t>class</a:t>
            </a:r>
            <a:r>
              <a:rPr lang="en-US" altLang="en-US" sz="1600"/>
              <a:t> MyPanel </a:t>
            </a:r>
            <a:r>
              <a:rPr lang="en-US" altLang="en-US" sz="1600" b="1">
                <a:solidFill>
                  <a:srgbClr val="7F0055"/>
                </a:solidFill>
              </a:rPr>
              <a:t>extends</a:t>
            </a:r>
            <a:r>
              <a:rPr lang="en-US" altLang="en-US" sz="1600"/>
              <a:t> JPanel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/>
            </a:pPr>
            <a:r>
              <a:rPr lang="en-US" altLang="en-US" sz="1600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/>
            </a:pPr>
            <a:r>
              <a:rPr lang="en-US" altLang="en-US" sz="1600"/>
              <a:t>       </a:t>
            </a:r>
            <a:r>
              <a:rPr lang="en-US" altLang="en-US" sz="1600" b="1">
                <a:solidFill>
                  <a:srgbClr val="7F0055"/>
                </a:solidFill>
              </a:rPr>
              <a:t>public</a:t>
            </a:r>
            <a:r>
              <a:rPr lang="en-US" altLang="en-US" sz="1600"/>
              <a:t> </a:t>
            </a:r>
            <a:r>
              <a:rPr lang="en-US" altLang="en-US" sz="1600" b="1">
                <a:solidFill>
                  <a:srgbClr val="7F0055"/>
                </a:solidFill>
              </a:rPr>
              <a:t>void</a:t>
            </a:r>
            <a:r>
              <a:rPr lang="en-US" altLang="en-US" sz="1600"/>
              <a:t> paintComponent(Graphics g)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ko-KR" sz="1600" b="1">
                <a:solidFill>
                  <a:srgbClr val="7F0055"/>
                </a:solidFill>
                <a:latin typeface="맑은 고딕"/>
              </a:rPr>
              <a:t>           super</a:t>
            </a:r>
            <a:r>
              <a:rPr lang="en-US" altLang="ko-KR" sz="1600">
                <a:solidFill>
                  <a:srgbClr val="000000"/>
                </a:solidFill>
                <a:latin typeface="맑은 고딕"/>
              </a:rPr>
              <a:t>.paintComponent(g);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/>
            </a:pPr>
            <a:r>
              <a:rPr lang="en-US" altLang="en-US" sz="1600"/>
              <a:t>             g.setColor(Color.</a:t>
            </a:r>
            <a:r>
              <a:rPr lang="en-US" altLang="en-US" sz="1600" i="1">
                <a:solidFill>
                  <a:srgbClr val="0000C0"/>
                </a:solidFill>
              </a:rPr>
              <a:t>YELLOW</a:t>
            </a:r>
            <a:r>
              <a:rPr lang="en-US" altLang="en-US" sz="1600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/>
            </a:pPr>
            <a:r>
              <a:rPr lang="en-US" altLang="en-US" sz="1600"/>
              <a:t>             g.fillOval(20, 30, 200, 200);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/>
            </a:pPr>
            <a:r>
              <a:rPr lang="en-US" altLang="en-US" sz="1600"/>
              <a:t>             g.setColor(Color.</a:t>
            </a:r>
            <a:r>
              <a:rPr lang="en-US" altLang="en-US" sz="1600" i="1">
                <a:solidFill>
                  <a:srgbClr val="0000C0"/>
                </a:solidFill>
              </a:rPr>
              <a:t>BLACK</a:t>
            </a:r>
            <a:r>
              <a:rPr lang="en-US" altLang="en-US" sz="1600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/>
            </a:pPr>
            <a:r>
              <a:rPr lang="en-US" altLang="en-US" sz="1600"/>
              <a:t>             </a:t>
            </a:r>
            <a:r>
              <a:rPr lang="en-US" altLang="en-US" sz="1600">
                <a:solidFill>
                  <a:srgbClr val="008000"/>
                </a:solidFill>
              </a:rPr>
              <a:t>// </a:t>
            </a:r>
            <a:r>
              <a:rPr lang="en-US" altLang="en-US" sz="1600">
                <a:solidFill>
                  <a:srgbClr val="008000"/>
                </a:solidFill>
                <a:latin typeface="굴림"/>
              </a:rPr>
              <a:t>왼쪽</a:t>
            </a:r>
            <a:r>
              <a:rPr lang="en-US" altLang="en-US" sz="1600">
                <a:solidFill>
                  <a:srgbClr val="008000"/>
                </a:solidFill>
              </a:rPr>
              <a:t> </a:t>
            </a:r>
            <a:r>
              <a:rPr lang="en-US" altLang="en-US" sz="1600">
                <a:solidFill>
                  <a:srgbClr val="008000"/>
                </a:solidFill>
                <a:latin typeface="굴림"/>
              </a:rPr>
              <a:t>눈을</a:t>
            </a:r>
            <a:r>
              <a:rPr lang="en-US" altLang="en-US" sz="1600">
                <a:solidFill>
                  <a:srgbClr val="008000"/>
                </a:solidFill>
              </a:rPr>
              <a:t> </a:t>
            </a:r>
            <a:r>
              <a:rPr lang="en-US" altLang="en-US" sz="1600">
                <a:solidFill>
                  <a:srgbClr val="008000"/>
                </a:solidFill>
                <a:latin typeface="굴림"/>
              </a:rPr>
              <a:t>그린다</a:t>
            </a:r>
            <a:r>
              <a:rPr lang="en-US" altLang="en-US" sz="1600">
                <a:solidFill>
                  <a:srgbClr val="008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/>
            </a:pPr>
            <a:r>
              <a:rPr lang="en-US" altLang="en-US" sz="1600"/>
              <a:t>             g.drawArc(60, 80, 50, 50, 180, -180);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/>
            </a:pPr>
            <a:r>
              <a:rPr lang="en-US" altLang="en-US" sz="1600"/>
              <a:t>            </a:t>
            </a:r>
            <a:r>
              <a:rPr lang="en-US" altLang="en-US" sz="1600">
                <a:solidFill>
                  <a:srgbClr val="008000"/>
                </a:solidFill>
              </a:rPr>
              <a:t> // </a:t>
            </a:r>
            <a:r>
              <a:rPr lang="en-US" altLang="en-US" sz="1600">
                <a:solidFill>
                  <a:srgbClr val="008000"/>
                </a:solidFill>
                <a:latin typeface="굴림"/>
              </a:rPr>
              <a:t>오른쪽</a:t>
            </a:r>
            <a:r>
              <a:rPr lang="en-US" altLang="en-US" sz="1600">
                <a:solidFill>
                  <a:srgbClr val="008000"/>
                </a:solidFill>
              </a:rPr>
              <a:t> </a:t>
            </a:r>
            <a:r>
              <a:rPr lang="en-US" altLang="en-US" sz="1600">
                <a:solidFill>
                  <a:srgbClr val="008000"/>
                </a:solidFill>
                <a:latin typeface="굴림"/>
              </a:rPr>
              <a:t>눈을</a:t>
            </a:r>
            <a:r>
              <a:rPr lang="en-US" altLang="en-US" sz="1600">
                <a:solidFill>
                  <a:srgbClr val="008000"/>
                </a:solidFill>
              </a:rPr>
              <a:t> </a:t>
            </a:r>
            <a:r>
              <a:rPr lang="en-US" altLang="en-US" sz="1600">
                <a:solidFill>
                  <a:srgbClr val="008000"/>
                </a:solidFill>
                <a:latin typeface="굴림"/>
              </a:rPr>
              <a:t>그린다</a:t>
            </a:r>
            <a:r>
              <a:rPr lang="en-US" altLang="en-US" sz="1600">
                <a:solidFill>
                  <a:srgbClr val="008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/>
            </a:pPr>
            <a:r>
              <a:rPr lang="en-US" altLang="en-US" sz="1600"/>
              <a:t>             g.drawArc(150, 80, 50, 50, 180, -180);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/>
            </a:pPr>
            <a:r>
              <a:rPr lang="en-US" altLang="en-US" sz="1600"/>
              <a:t>            </a:t>
            </a:r>
            <a:r>
              <a:rPr lang="en-US" altLang="en-US" sz="1600">
                <a:solidFill>
                  <a:srgbClr val="008000"/>
                </a:solidFill>
              </a:rPr>
              <a:t> // </a:t>
            </a:r>
            <a:r>
              <a:rPr lang="en-US" altLang="en-US" sz="1600">
                <a:solidFill>
                  <a:srgbClr val="008000"/>
                </a:solidFill>
                <a:latin typeface="굴림"/>
              </a:rPr>
              <a:t>입을</a:t>
            </a:r>
            <a:r>
              <a:rPr lang="en-US" altLang="en-US" sz="1600">
                <a:solidFill>
                  <a:srgbClr val="008000"/>
                </a:solidFill>
              </a:rPr>
              <a:t> </a:t>
            </a:r>
            <a:r>
              <a:rPr lang="en-US" altLang="en-US" sz="1600">
                <a:solidFill>
                  <a:srgbClr val="008000"/>
                </a:solidFill>
                <a:latin typeface="굴림"/>
              </a:rPr>
              <a:t>그린다</a:t>
            </a:r>
            <a:r>
              <a:rPr lang="en-US" altLang="en-US" sz="1600">
                <a:solidFill>
                  <a:srgbClr val="008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/>
            </a:pPr>
            <a:r>
              <a:rPr lang="en-US" altLang="en-US" sz="1600"/>
              <a:t>             g.drawArc(70, 130, 100, 70, 180, 180);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/>
            </a:pPr>
            <a:r>
              <a:rPr lang="en-US" altLang="en-US" sz="1600"/>
              <a:t>       }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/>
            </a:pPr>
            <a:r>
              <a:rPr lang="en-US" altLang="en-US" sz="1600"/>
              <a:t>}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/>
            </a:pPr>
            <a:endParaRPr lang="en-US" altLang="en-US" sz="1600"/>
          </a:p>
        </p:txBody>
      </p:sp>
      <p:sp>
        <p:nvSpPr>
          <p:cNvPr id="22532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22533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713" y="1035050"/>
            <a:ext cx="7783512" cy="3233738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rmAutofit fontScale="95000"/>
          </a:bodyPr>
          <a:lstStyle/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 b="1">
                <a:solidFill>
                  <a:srgbClr val="7F0055"/>
                </a:solidFill>
              </a:rPr>
              <a:t>public</a:t>
            </a:r>
            <a:r>
              <a:rPr lang="en-US" altLang="en-US" sz="1599"/>
              <a:t> </a:t>
            </a:r>
            <a:r>
              <a:rPr lang="en-US" altLang="en-US" sz="1599" b="1">
                <a:solidFill>
                  <a:srgbClr val="7F0055"/>
                </a:solidFill>
              </a:rPr>
              <a:t>class</a:t>
            </a:r>
            <a:r>
              <a:rPr lang="en-US" altLang="en-US" sz="1599"/>
              <a:t> SnowManFace </a:t>
            </a:r>
            <a:r>
              <a:rPr lang="en-US" altLang="en-US" sz="1599" b="1">
                <a:solidFill>
                  <a:srgbClr val="7F0055"/>
                </a:solidFill>
              </a:rPr>
              <a:t>extends</a:t>
            </a:r>
            <a:r>
              <a:rPr lang="en-US" altLang="en-US" sz="1599"/>
              <a:t> JFrame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</a:t>
            </a:r>
            <a:r>
              <a:rPr lang="en-US" altLang="en-US" sz="1599" b="1">
                <a:solidFill>
                  <a:srgbClr val="7F0055"/>
                </a:solidFill>
              </a:rPr>
              <a:t>public</a:t>
            </a:r>
            <a:r>
              <a:rPr lang="en-US" altLang="en-US" sz="1599"/>
              <a:t> SnowManFace()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setSize(280, 300);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setDefaultCloseOperation(JFrame.</a:t>
            </a:r>
            <a:r>
              <a:rPr lang="en-US" altLang="en-US" sz="1599" i="1">
                <a:solidFill>
                  <a:srgbClr val="0000C0"/>
                </a:solidFill>
              </a:rPr>
              <a:t>EXIT_ON_CLOSE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setTitle(</a:t>
            </a:r>
            <a:r>
              <a:rPr lang="en-US" altLang="en-US" sz="1599">
                <a:solidFill>
                  <a:srgbClr val="2A00FF"/>
                </a:solidFill>
              </a:rPr>
              <a:t>"</a:t>
            </a:r>
            <a:r>
              <a:rPr lang="en-US" altLang="en-US" sz="1599">
                <a:solidFill>
                  <a:srgbClr val="2A00FF"/>
                </a:solidFill>
                <a:latin typeface="굴림"/>
              </a:rPr>
              <a:t>눈사람</a:t>
            </a:r>
            <a:r>
              <a:rPr lang="en-US" altLang="en-US" sz="1599">
                <a:solidFill>
                  <a:srgbClr val="2A00FF"/>
                </a:solidFill>
              </a:rPr>
              <a:t> </a:t>
            </a:r>
            <a:r>
              <a:rPr lang="en-US" altLang="en-US" sz="1599">
                <a:solidFill>
                  <a:srgbClr val="2A00FF"/>
                </a:solidFill>
                <a:latin typeface="굴림"/>
              </a:rPr>
              <a:t>얼굴</a:t>
            </a:r>
            <a:r>
              <a:rPr lang="en-US" altLang="en-US" sz="1599">
                <a:solidFill>
                  <a:srgbClr val="2A00FF"/>
                </a:solidFill>
              </a:rPr>
              <a:t>"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setVisible(</a:t>
            </a:r>
            <a:r>
              <a:rPr lang="en-US" altLang="en-US" sz="1599" b="1">
                <a:solidFill>
                  <a:srgbClr val="7F0055"/>
                </a:solidFill>
              </a:rPr>
              <a:t>true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add(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MyPanel());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}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</a:t>
            </a:r>
            <a:r>
              <a:rPr lang="en-US" altLang="en-US" sz="1599" b="1">
                <a:solidFill>
                  <a:srgbClr val="7F0055"/>
                </a:solidFill>
              </a:rPr>
              <a:t>public</a:t>
            </a:r>
            <a:r>
              <a:rPr lang="en-US" altLang="en-US" sz="1599"/>
              <a:t> </a:t>
            </a:r>
            <a:r>
              <a:rPr lang="en-US" altLang="en-US" sz="1599" b="1">
                <a:solidFill>
                  <a:srgbClr val="7F0055"/>
                </a:solidFill>
              </a:rPr>
              <a:t>static</a:t>
            </a:r>
            <a:r>
              <a:rPr lang="en-US" altLang="en-US" sz="1599"/>
              <a:t> </a:t>
            </a:r>
            <a:r>
              <a:rPr lang="en-US" altLang="en-US" sz="1599" b="1">
                <a:solidFill>
                  <a:srgbClr val="7F0055"/>
                </a:solidFill>
              </a:rPr>
              <a:t>void</a:t>
            </a:r>
            <a:r>
              <a:rPr lang="en-US" altLang="en-US" sz="1599"/>
              <a:t> main(String[] args)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SnowManFace s=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SnowManFace();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}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}</a:t>
            </a:r>
            <a:endParaRPr lang="en-US" altLang="ko-KR" sz="1599"/>
          </a:p>
        </p:txBody>
      </p:sp>
      <p:sp>
        <p:nvSpPr>
          <p:cNvPr id="2355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2355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23558" name="Rectangle 15"/>
          <p:cNvSpPr>
            <a:spLocks noChangeArrowheads="1"/>
          </p:cNvSpPr>
          <p:nvPr/>
        </p:nvSpPr>
        <p:spPr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3559" name="_x217912976" descr="EMB00000cc4473b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76338" y="4462463"/>
            <a:ext cx="1778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중간 점검 문제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Symbol"/>
              <a:buNone/>
              <a:defRPr lang="ko-KR" altLang="en-US"/>
            </a:pPr>
            <a:r>
              <a:rPr lang="en-US" altLang="ko-KR"/>
              <a:t>1. SnowManFace</a:t>
            </a:r>
            <a:r>
              <a:rPr lang="ko-KR" altLang="en-US"/>
              <a:t>에 버튼을 추가하고 이 버튼이 눌리면 찡그린 얼굴로 변경되도록 소스를 수정하라</a:t>
            </a:r>
            <a:r>
              <a:rPr lang="en-US" altLang="ko-KR"/>
              <a:t>.</a:t>
            </a:r>
          </a:p>
          <a:p>
            <a:pPr marL="0" indent="0" eaLnBrk="1" hangingPunct="1">
              <a:buFont typeface="Symbol"/>
              <a:buNone/>
              <a:defRPr lang="ko-KR" altLang="en-US"/>
            </a:pPr>
            <a:r>
              <a:rPr lang="en-US" altLang="ko-KR"/>
              <a:t>2. </a:t>
            </a:r>
            <a:r>
              <a:rPr lang="ko-KR" altLang="en-US"/>
              <a:t>얼굴의 디테일을 좀 더 추가하여 보자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프랙탈(fractal)은 자기 유사성을 가지는 기하학적 구조를 프랙털 구조를 말한다.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Lab: 프랙탈로 나무 그리기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667600" y="2952000"/>
            <a:ext cx="3810000" cy="33337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circleNumDbPlain"/>
              <a:defRPr lang="ko-KR" altLang="en-US"/>
            </a:pPr>
            <a:r>
              <a:rPr lang="ko-KR" altLang="en-US"/>
              <a:t>나무 줄기를 그린다. </a:t>
            </a:r>
          </a:p>
          <a:p>
            <a:pPr>
              <a:buAutoNum type="circleNumDbPlain"/>
              <a:defRPr lang="ko-KR" altLang="en-US"/>
            </a:pPr>
            <a:r>
              <a:rPr lang="ko-KR" altLang="en-US"/>
              <a:t>줄기의 끝에서 특정한 각도로 2개의 가지를 그린다. </a:t>
            </a:r>
          </a:p>
          <a:p>
            <a:pPr>
              <a:buAutoNum type="circleNumDbPlain"/>
              <a:defRPr lang="ko-KR" altLang="en-US"/>
            </a:pPr>
            <a:r>
              <a:rPr lang="ko-KR" altLang="en-US"/>
              <a:t>동일한 과정을 가지의 끝에서 반복한다. 충분한 가지가 생성될 때까지 이 과정을 반복한다.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프랙탈 트리를 그리는 알고리즘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4499" y="3533775"/>
            <a:ext cx="5715000" cy="18859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433387" y="1425575"/>
            <a:ext cx="7783512" cy="47577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import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java.awt.Color;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import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java.awt.Graphics;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import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javax.swing.JFrame;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public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</a:t>
            </a:r>
            <a:r>
              <a:rPr lang="en-US" altLang="en-US" sz="1400" b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class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DrawTreeFrame </a:t>
            </a:r>
            <a:r>
              <a:rPr lang="en-US" altLang="en-US" sz="1400" b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extends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JFrame {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	</a:t>
            </a:r>
            <a:r>
              <a:rPr lang="en-US" altLang="en-US" sz="1400" b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public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DrawTreeFrame() {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		setSize(800, 700);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		setDefaultCloseOperation(</a:t>
            </a:r>
            <a:r>
              <a:rPr lang="en-US" altLang="en-US" sz="1400" b="1" kern="1200" spc="5">
                <a:solidFill>
                  <a:srgbClr val="0000C0"/>
                </a:solidFill>
                <a:latin typeface="굴림체"/>
                <a:ea typeface="휴먼명조"/>
                <a:cs typeface="+mn-cs"/>
              </a:rPr>
              <a:t>EXIT_ON_CLOSE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		setVisible(</a:t>
            </a:r>
            <a:r>
              <a:rPr lang="en-US" altLang="en-US" sz="1400" b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true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	}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	</a:t>
            </a:r>
            <a:r>
              <a:rPr lang="en-US" altLang="en-US" sz="1400" b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private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</a:t>
            </a:r>
            <a:r>
              <a:rPr lang="en-US" altLang="en-US" sz="1400" b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void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drawTree(Graphics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g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, </a:t>
            </a:r>
            <a:r>
              <a:rPr lang="en-US" altLang="en-US" sz="1400" b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int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x1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, </a:t>
            </a:r>
            <a:r>
              <a:rPr lang="en-US" altLang="en-US" sz="1400" b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int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y1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, </a:t>
            </a:r>
            <a:r>
              <a:rPr lang="en-US" altLang="en-US" sz="1400" b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double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angle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, </a:t>
            </a:r>
            <a:r>
              <a:rPr lang="en-US" altLang="en-US" sz="1400" b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int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depth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) {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		</a:t>
            </a:r>
            <a:r>
              <a:rPr lang="en-US" altLang="en-US" sz="1400" b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if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(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depth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== 0)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			</a:t>
            </a:r>
            <a:r>
              <a:rPr lang="en-US" altLang="en-US" sz="1400" b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return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		</a:t>
            </a:r>
            <a:r>
              <a:rPr lang="en-US" altLang="en-US" sz="1400" b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int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x2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=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x1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+ (</a:t>
            </a:r>
            <a:r>
              <a:rPr lang="en-US" altLang="en-US" sz="1400" b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int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) (Math.cos(Math.toRadians(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angle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)) *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depth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* 10.0);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		</a:t>
            </a:r>
            <a:r>
              <a:rPr lang="en-US" altLang="en-US" sz="1400" b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int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y2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=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y1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+ (</a:t>
            </a:r>
            <a:r>
              <a:rPr lang="en-US" altLang="en-US" sz="1400" b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int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) (Math.sin(Math.toRadians(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angle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)) *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depth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* 10.0);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		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g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.drawLine(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x1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,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y1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,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x2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,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y2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		drawTree(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g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,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x2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,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y2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,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angle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- 20,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depth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- 1);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		drawTree(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g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,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x2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,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y2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,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angle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+ 20,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depth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- 1);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	}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433388" y="1425575"/>
            <a:ext cx="7783512" cy="23479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	</a:t>
            </a:r>
            <a:r>
              <a:rPr lang="en-US" altLang="en-US" sz="1400" b="1" kern="1200" spc="5">
                <a:solidFill>
                  <a:srgbClr val="646464"/>
                </a:solidFill>
                <a:latin typeface="굴림체"/>
                <a:ea typeface="휴먼명조"/>
                <a:cs typeface="+mn-cs"/>
              </a:rPr>
              <a:t>@Override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	</a:t>
            </a:r>
            <a:r>
              <a:rPr lang="en-US" altLang="en-US" sz="1400" b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public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</a:t>
            </a:r>
            <a:r>
              <a:rPr lang="en-US" altLang="en-US" sz="1400" b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void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 paint(Graphics 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g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) {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		</a:t>
            </a:r>
            <a:r>
              <a:rPr lang="en-US" altLang="en-US" sz="1400" b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g</a:t>
            </a:r>
            <a:r>
              <a:rPr lang="en-US" altLang="en-US" sz="1400" b="1" kern="1200" spc="5">
                <a:latin typeface="굴림체"/>
                <a:ea typeface="휴먼명조"/>
                <a:cs typeface="+mn-cs"/>
              </a:rPr>
              <a:t>.setColor(Color.</a:t>
            </a:r>
            <a:r>
              <a:rPr lang="en-US" altLang="en-US" sz="1400" b="1" i="1" kern="1200" spc="5">
                <a:solidFill>
                  <a:srgbClr val="0000C0"/>
                </a:solidFill>
                <a:latin typeface="굴림체"/>
                <a:ea typeface="휴먼명조"/>
                <a:cs typeface="+mn-cs"/>
              </a:rPr>
              <a:t>BLACK</a:t>
            </a:r>
            <a:r>
              <a:rPr lang="en-US" altLang="en-US" sz="1400" b="1" i="1" kern="1200" spc="5">
                <a:latin typeface="굴림체"/>
                <a:ea typeface="휴먼명조"/>
                <a:cs typeface="+mn-cs"/>
              </a:rPr>
              <a:t>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i="1" kern="1200" spc="5">
                <a:latin typeface="굴림체"/>
                <a:ea typeface="휴먼명조"/>
                <a:cs typeface="+mn-cs"/>
              </a:rPr>
              <a:t>		drawTree(</a:t>
            </a:r>
            <a:r>
              <a:rPr lang="en-US" altLang="en-US" sz="1400" b="1" i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g</a:t>
            </a:r>
            <a:r>
              <a:rPr lang="en-US" altLang="en-US" sz="1400" b="1" i="1" kern="1200" spc="5">
                <a:latin typeface="굴림체"/>
                <a:ea typeface="휴먼명조"/>
                <a:cs typeface="+mn-cs"/>
              </a:rPr>
              <a:t>, 400, 600, -90, 10);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i="1" kern="1200" spc="5">
                <a:latin typeface="굴림체"/>
                <a:ea typeface="휴먼명조"/>
                <a:cs typeface="+mn-cs"/>
              </a:rPr>
              <a:t>	}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i="1" kern="1200" spc="5">
                <a:latin typeface="굴림체"/>
                <a:ea typeface="휴먼명조"/>
                <a:cs typeface="+mn-cs"/>
              </a:rPr>
              <a:t>  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i="1" kern="1200" spc="5">
                <a:latin typeface="굴림체"/>
                <a:ea typeface="휴먼명조"/>
                <a:cs typeface="+mn-cs"/>
              </a:rPr>
              <a:t>	</a:t>
            </a:r>
            <a:r>
              <a:rPr lang="en-US" altLang="en-US" sz="1400" b="1" i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public</a:t>
            </a:r>
            <a:r>
              <a:rPr lang="en-US" altLang="en-US" sz="1400" b="1" i="1" kern="1200" spc="5">
                <a:latin typeface="굴림체"/>
                <a:ea typeface="휴먼명조"/>
                <a:cs typeface="+mn-cs"/>
              </a:rPr>
              <a:t> </a:t>
            </a:r>
            <a:r>
              <a:rPr lang="en-US" altLang="en-US" sz="1400" b="1" i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static</a:t>
            </a:r>
            <a:r>
              <a:rPr lang="en-US" altLang="en-US" sz="1400" b="1" i="1" kern="1200" spc="5">
                <a:latin typeface="굴림체"/>
                <a:ea typeface="휴먼명조"/>
                <a:cs typeface="+mn-cs"/>
              </a:rPr>
              <a:t> </a:t>
            </a:r>
            <a:r>
              <a:rPr lang="en-US" altLang="en-US" sz="1400" b="1" i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void</a:t>
            </a:r>
            <a:r>
              <a:rPr lang="en-US" altLang="en-US" sz="1400" b="1" i="1" kern="1200" spc="5">
                <a:latin typeface="굴림체"/>
                <a:ea typeface="휴먼명조"/>
                <a:cs typeface="+mn-cs"/>
              </a:rPr>
              <a:t> main(String[] </a:t>
            </a:r>
            <a:r>
              <a:rPr lang="en-US" altLang="en-US" sz="1400" b="1" i="1" kern="1200" spc="5">
                <a:solidFill>
                  <a:srgbClr val="6A3E3E"/>
                </a:solidFill>
                <a:latin typeface="굴림체"/>
                <a:ea typeface="휴먼명조"/>
                <a:cs typeface="+mn-cs"/>
              </a:rPr>
              <a:t>args</a:t>
            </a:r>
            <a:r>
              <a:rPr lang="en-US" altLang="en-US" sz="1400" b="1" i="1" kern="1200" spc="5">
                <a:latin typeface="굴림체"/>
                <a:ea typeface="휴먼명조"/>
                <a:cs typeface="+mn-cs"/>
              </a:rPr>
              <a:t>) {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i="1" kern="1200" spc="5">
                <a:latin typeface="굴림체"/>
                <a:ea typeface="휴먼명조"/>
                <a:cs typeface="+mn-cs"/>
              </a:rPr>
              <a:t>		</a:t>
            </a:r>
            <a:r>
              <a:rPr lang="en-US" altLang="en-US" sz="1400" b="1" i="1" kern="1200" spc="5">
                <a:solidFill>
                  <a:srgbClr val="7F0055"/>
                </a:solidFill>
                <a:latin typeface="굴림체"/>
                <a:ea typeface="휴먼명조"/>
                <a:cs typeface="+mn-cs"/>
              </a:rPr>
              <a:t>new</a:t>
            </a:r>
            <a:r>
              <a:rPr lang="en-US" altLang="en-US" sz="1400" b="1" i="1" kern="1200" spc="5">
                <a:latin typeface="굴림체"/>
                <a:ea typeface="휴먼명조"/>
                <a:cs typeface="+mn-cs"/>
              </a:rPr>
              <a:t> DrawTreeFrame();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i="1" kern="1200" spc="5">
                <a:latin typeface="굴림체"/>
                <a:ea typeface="휴먼명조"/>
                <a:cs typeface="+mn-cs"/>
              </a:rPr>
              <a:t>	}</a:t>
            </a:r>
          </a:p>
          <a:p>
            <a:pPr marL="127000" indent="-342900" defTabSz="9144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accent5"/>
              </a:buClr>
              <a:buSzPct val="85000"/>
              <a:buFont typeface="Symbol"/>
              <a:buNone/>
              <a:defRPr lang="ko-KR" altLang="en-US"/>
            </a:pPr>
            <a:r>
              <a:rPr lang="en-US" altLang="en-US" sz="1400" b="1" i="1" kern="1200" spc="5">
                <a:latin typeface="굴림체"/>
                <a:ea typeface="휴먼명조"/>
                <a:cs typeface="+mn-cs"/>
              </a:rPr>
              <a:t>}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4944075" y="2980575"/>
            <a:ext cx="3810000" cy="33337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/>
              <a:t>java.awt </a:t>
            </a:r>
            <a:r>
              <a:rPr lang="ko-KR" altLang="en-US"/>
              <a:t>패키지의 일부인 </a:t>
            </a:r>
            <a:r>
              <a:rPr lang="en-US" altLang="ko-KR"/>
              <a:t>Color </a:t>
            </a:r>
            <a:r>
              <a:rPr lang="ko-KR" altLang="en-US"/>
              <a:t>클래스를 사용</a:t>
            </a:r>
          </a:p>
          <a:p>
            <a:pPr eaLnBrk="1" hangingPunct="1">
              <a:defRPr lang="ko-KR" altLang="en-US"/>
            </a:pPr>
            <a:r>
              <a:rPr lang="ko-KR" altLang="en-US"/>
              <a:t>빛의 </a:t>
            </a:r>
            <a:r>
              <a:rPr lang="en-US" altLang="ko-KR"/>
              <a:t>3</a:t>
            </a:r>
            <a:r>
              <a:rPr lang="ko-KR" altLang="en-US"/>
              <a:t>원색인 </a:t>
            </a:r>
            <a:r>
              <a:rPr lang="en-US" altLang="ko-KR"/>
              <a:t>Red </a:t>
            </a:r>
            <a:r>
              <a:rPr lang="ko-KR" altLang="en-US"/>
              <a:t>성분</a:t>
            </a:r>
            <a:r>
              <a:rPr lang="en-US" altLang="ko-KR"/>
              <a:t>, Green </a:t>
            </a:r>
            <a:r>
              <a:rPr lang="ko-KR" altLang="en-US"/>
              <a:t>성분</a:t>
            </a:r>
            <a:r>
              <a:rPr lang="en-US" altLang="ko-KR"/>
              <a:t>, Blue </a:t>
            </a:r>
            <a:r>
              <a:rPr lang="ko-KR" altLang="en-US"/>
              <a:t>성분이 얼마나 함유되어 있는지를 </a:t>
            </a:r>
            <a:r>
              <a:rPr lang="en-US" altLang="ko-KR"/>
              <a:t>0</a:t>
            </a:r>
            <a:r>
              <a:rPr lang="ko-KR" altLang="en-US"/>
              <a:t>에서 </a:t>
            </a:r>
            <a:r>
              <a:rPr lang="en-US" altLang="ko-KR"/>
              <a:t>255</a:t>
            </a:r>
            <a:r>
              <a:rPr lang="ko-KR" altLang="en-US"/>
              <a:t>까지의 수를 사용하여 나타낸다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색상</a:t>
            </a:r>
          </a:p>
        </p:txBody>
      </p:sp>
      <p:pic>
        <p:nvPicPr>
          <p:cNvPr id="25605" name="_x217912336" descr="EMB00000cc4474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3213" y="3228975"/>
            <a:ext cx="2447925" cy="2332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색상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328738" y="1452563"/>
          <a:ext cx="6940550" cy="4598986"/>
        </p:xfrm>
        <a:graphic>
          <a:graphicData uri="http://schemas.openxmlformats.org/drawingml/2006/table">
            <a:tbl>
              <a:tblPr/>
              <a:tblGrid>
                <a:gridCol w="1968216"/>
                <a:gridCol w="1735762"/>
                <a:gridCol w="3236572"/>
              </a:tblGrid>
              <a:tr h="32849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200" kern="0" spc="5">
                          <a:solidFill>
                            <a:srgbClr val="000000"/>
                          </a:solidFill>
                          <a:latin typeface="+mj-lt"/>
                          <a:ea typeface="굴림"/>
                        </a:rPr>
                        <a:t>클래스 변수 이름</a:t>
                      </a:r>
                      <a:endParaRPr lang="ko-KR" altLang="en-US" sz="12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780" marR="64780" marT="17911" marB="17911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200" kern="0" spc="5">
                          <a:solidFill>
                            <a:srgbClr val="000000"/>
                          </a:solidFill>
                          <a:latin typeface="+mj-lt"/>
                          <a:ea typeface="굴림"/>
                        </a:rPr>
                        <a:t>색 상</a:t>
                      </a:r>
                      <a:endParaRPr lang="ko-KR" altLang="en-US" sz="12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RGB </a:t>
                      </a:r>
                      <a:r>
                        <a:rPr lang="ko-KR" altLang="en-US" sz="1200" kern="0" spc="5">
                          <a:solidFill>
                            <a:srgbClr val="000000"/>
                          </a:solidFill>
                          <a:latin typeface="+mj-lt"/>
                          <a:ea typeface="굴림"/>
                        </a:rPr>
                        <a:t>값</a:t>
                      </a:r>
                      <a:endParaRPr lang="ko-KR" altLang="en-US" sz="12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32849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Color.black</a:t>
                      </a:r>
                    </a:p>
                  </a:txBody>
                  <a:tcPr marL="64780" marR="64780" marT="17911" marB="17911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black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(0,0,0)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</a:tr>
              <a:tr h="32849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Color.blue</a:t>
                      </a:r>
                    </a:p>
                  </a:txBody>
                  <a:tcPr marL="64780" marR="64780" marT="17911" marB="17911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blue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(0,0,255)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32849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Color.cyan</a:t>
                      </a:r>
                    </a:p>
                  </a:txBody>
                  <a:tcPr marL="64780" marR="64780" marT="17911" marB="17911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cyan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(0,255,255)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</a:tr>
              <a:tr h="32849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Color.gray</a:t>
                      </a:r>
                    </a:p>
                  </a:txBody>
                  <a:tcPr marL="64780" marR="64780" marT="17911" marB="17911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gray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(128,128,128)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32849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Color.darkGray</a:t>
                      </a:r>
                    </a:p>
                  </a:txBody>
                  <a:tcPr marL="64780" marR="64780" marT="17911" marB="17911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dark gray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(64,64,64)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</a:tr>
              <a:tr h="32849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Color.lightGray</a:t>
                      </a:r>
                    </a:p>
                  </a:txBody>
                  <a:tcPr marL="64780" marR="64780" marT="17911" marB="17911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light gray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(192,192,192)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32849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Color.green</a:t>
                      </a:r>
                    </a:p>
                  </a:txBody>
                  <a:tcPr marL="64780" marR="64780" marT="17911" marB="17911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green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(0,255,0)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</a:tr>
              <a:tr h="32849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Color.magenta</a:t>
                      </a:r>
                    </a:p>
                  </a:txBody>
                  <a:tcPr marL="64780" marR="64780" marT="17911" marB="17911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magenta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(255,0,255)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32849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Color.orange</a:t>
                      </a:r>
                    </a:p>
                  </a:txBody>
                  <a:tcPr marL="64780" marR="64780" marT="17911" marB="17911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orange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(255,200,0)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</a:tr>
              <a:tr h="32849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Color.pink</a:t>
                      </a:r>
                    </a:p>
                  </a:txBody>
                  <a:tcPr marL="64780" marR="64780" marT="17911" marB="17911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pink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(255,175,175)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32849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Color.red</a:t>
                      </a:r>
                    </a:p>
                  </a:txBody>
                  <a:tcPr marL="64780" marR="64780" marT="17911" marB="17911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red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(255,0,0)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</a:tr>
              <a:tr h="32849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Color.white</a:t>
                      </a:r>
                    </a:p>
                  </a:txBody>
                  <a:tcPr marL="64780" marR="64780" marT="17911" marB="17911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white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(255,255,255)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32849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Color.yellow</a:t>
                      </a:r>
                    </a:p>
                  </a:txBody>
                  <a:tcPr marL="64780" marR="64780" marT="17911" marB="17911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yellow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(255,255,0)</a:t>
                      </a:r>
                    </a:p>
                  </a:txBody>
                  <a:tcPr marL="64780" marR="64780" marT="17911" marB="17911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/>
              <a:t>색상</a:t>
            </a:r>
            <a:r>
              <a:rPr lang="en-US" altLang="ko-KR"/>
              <a:t> </a:t>
            </a:r>
            <a:r>
              <a:rPr lang="ko-KR" altLang="en-US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latinLnBrk="0" hangingPunct="1">
              <a:defRPr lang="ko-KR"/>
            </a:pPr>
            <a:r>
              <a:rPr lang="ko-KR" altLang="en-US"/>
              <a:t>마젠타 색상을 얻는 방법</a:t>
            </a:r>
          </a:p>
          <a:p>
            <a:pPr marL="457200" indent="-457200" eaLnBrk="1" latinLnBrk="0" hangingPunct="1">
              <a:buFont typeface="+mj-ea"/>
              <a:buAutoNum type="circleNumDbPlain"/>
              <a:defRPr lang="ko-KR"/>
            </a:pPr>
            <a:r>
              <a:rPr lang="en-US" altLang="ko-KR"/>
              <a:t>Color c = Color.magenta;</a:t>
            </a:r>
          </a:p>
          <a:p>
            <a:pPr marL="457200" indent="-457200" eaLnBrk="1" latinLnBrk="0" hangingPunct="1">
              <a:buFont typeface="+mj-ea"/>
              <a:buAutoNum type="circleNumDbPlain"/>
              <a:defRPr lang="ko-KR"/>
            </a:pPr>
            <a:r>
              <a:rPr lang="en-US" altLang="ko-KR"/>
              <a:t>Color c = </a:t>
            </a:r>
            <a:r>
              <a:rPr lang="en-US" altLang="ko-KR" b="1"/>
              <a:t>new</a:t>
            </a:r>
            <a:r>
              <a:rPr lang="ko-KR" altLang="en-US"/>
              <a:t> </a:t>
            </a:r>
            <a:r>
              <a:rPr lang="en-US" altLang="ko-KR"/>
              <a:t>Color (255,0,255);</a:t>
            </a:r>
          </a:p>
          <a:p>
            <a:pPr eaLnBrk="1" hangingPunct="1">
              <a:defRPr lang="ko-KR"/>
            </a:pPr>
            <a:endParaRPr lang="en-US" altLang="ko-KR"/>
          </a:p>
          <a:p>
            <a:pPr eaLnBrk="1" hangingPunct="1">
              <a:defRPr lang="ko-KR"/>
            </a:pPr>
            <a:r>
              <a:rPr lang="en-US" altLang="ko-KR"/>
              <a:t>Color</a:t>
            </a:r>
            <a:r>
              <a:rPr lang="ko-KR" altLang="en-US"/>
              <a:t>는 </a:t>
            </a:r>
            <a:r>
              <a:rPr lang="ko-KR" altLang="en-US">
                <a:solidFill>
                  <a:srgbClr val="FF0000"/>
                </a:solidFill>
              </a:rPr>
              <a:t>알파값</a:t>
            </a:r>
            <a:r>
              <a:rPr lang="en-US" altLang="ko-KR">
                <a:solidFill>
                  <a:srgbClr val="FF0000"/>
                </a:solidFill>
              </a:rPr>
              <a:t>(alpha)</a:t>
            </a:r>
            <a:r>
              <a:rPr lang="ko-KR" altLang="en-US"/>
              <a:t>을 가질 수 있다</a:t>
            </a:r>
            <a:r>
              <a:rPr lang="en-US" altLang="ko-KR"/>
              <a:t>. </a:t>
            </a:r>
            <a:r>
              <a:rPr lang="ko-KR" altLang="en-US"/>
              <a:t>알파값이란 색상의 투명도를 나타낸다</a:t>
            </a:r>
            <a:r>
              <a:rPr lang="en-US" altLang="ko-KR"/>
              <a:t>. </a:t>
            </a:r>
          </a:p>
          <a:p>
            <a:pPr eaLnBrk="1" hangingPunct="1">
              <a:defRPr lang="ko-KR"/>
            </a:pP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Color c = </a:t>
            </a:r>
            <a:r>
              <a:rPr lang="en-US" altLang="ko-KR" b="1"/>
              <a:t>new</a:t>
            </a:r>
            <a:r>
              <a:rPr lang="ko-KR" altLang="en-US"/>
              <a:t> </a:t>
            </a:r>
            <a:r>
              <a:rPr lang="en-US" altLang="ko-KR"/>
              <a:t>Color (255, 0, 0, 128);</a:t>
            </a:r>
          </a:p>
          <a:p>
            <a:pPr eaLnBrk="1" hangingPunct="1">
              <a:defRPr lang="ko-KR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400"/>
              <a:t>자바 그래픽의 두가지 방법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4413" y="1500188"/>
            <a:ext cx="6619875" cy="45624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/>
              <a:t>컴포넌트 색상 설정 메소드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638300" y="1622425"/>
          <a:ext cx="5359400" cy="1850080"/>
        </p:xfrm>
        <a:graphic>
          <a:graphicData uri="http://schemas.openxmlformats.org/drawingml/2006/table">
            <a:tbl>
              <a:tblPr/>
              <a:tblGrid>
                <a:gridCol w="2283987"/>
                <a:gridCol w="3075413"/>
              </a:tblGrid>
              <a:tr h="37704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n-lt"/>
                          <a:ea typeface="굴림"/>
                        </a:rPr>
                        <a:t>생 성 자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4767" marR="64767" marT="17900" marB="17900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n-lt"/>
                          <a:ea typeface="굴림"/>
                        </a:rPr>
                        <a:t>설 명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4767" marR="64767" marT="17900" marB="17900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718295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n-lt"/>
                        </a:rPr>
                        <a:t>setBackground(Color c)</a:t>
                      </a:r>
                    </a:p>
                  </a:txBody>
                  <a:tcPr marL="64767" marR="64767" marT="17900" marB="17900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n-lt"/>
                          <a:ea typeface="굴림"/>
                        </a:rPr>
                        <a:t>컴포넌트 객체에서 배경색을 설정한다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4767" marR="64767" marT="17900" marB="17900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</a:tr>
              <a:tr h="37704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n-lt"/>
                        </a:rPr>
                        <a:t>setColor(Color c)</a:t>
                      </a:r>
                    </a:p>
                  </a:txBody>
                  <a:tcPr marL="64767" marR="64767" marT="17900" marB="17900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n-lt"/>
                          <a:ea typeface="굴림"/>
                        </a:rPr>
                        <a:t>전경색을 설정한다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4767" marR="64767" marT="17900" marB="17900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704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400" kern="0" spc="5">
                          <a:solidFill>
                            <a:srgbClr val="000000"/>
                          </a:solidFill>
                          <a:latin typeface="+mn-lt"/>
                        </a:rPr>
                        <a:t>Color getColor()</a:t>
                      </a:r>
                    </a:p>
                  </a:txBody>
                  <a:tcPr marL="64767" marR="64767" marT="17900" marB="17900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400" kern="0" spc="5">
                          <a:solidFill>
                            <a:srgbClr val="000000"/>
                          </a:solidFill>
                          <a:latin typeface="+mn-lt"/>
                          <a:ea typeface="굴림"/>
                        </a:rPr>
                        <a:t>현재의 전경색을 반환한다</a:t>
                      </a:r>
                      <a:r>
                        <a:rPr lang="en-US" altLang="ko-KR" sz="1400" kern="0" spc="5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ko-KR" altLang="en-US" sz="1400" kern="0" spc="5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4767" marR="64767" marT="17900" marB="17900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850" y="1035050"/>
            <a:ext cx="7826375" cy="5068888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600" b="1">
                <a:solidFill>
                  <a:srgbClr val="7F0055"/>
                </a:solidFill>
              </a:rPr>
              <a:t>import</a:t>
            </a:r>
            <a:r>
              <a:rPr lang="en-US" altLang="en-US" sz="1600"/>
              <a:t> javax.swing.*;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600" b="1">
                <a:solidFill>
                  <a:srgbClr val="7F0055"/>
                </a:solidFill>
              </a:rPr>
              <a:t>import</a:t>
            </a:r>
            <a:r>
              <a:rPr lang="en-US" altLang="en-US" sz="1600"/>
              <a:t> java.awt.event.*;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600" b="1">
                <a:solidFill>
                  <a:srgbClr val="7F0055"/>
                </a:solidFill>
              </a:rPr>
              <a:t>import</a:t>
            </a:r>
            <a:r>
              <a:rPr lang="en-US" altLang="en-US" sz="1600"/>
              <a:t> java.awt.*;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600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600" b="1">
                <a:solidFill>
                  <a:srgbClr val="7F0055"/>
                </a:solidFill>
              </a:rPr>
              <a:t>class</a:t>
            </a:r>
            <a:r>
              <a:rPr lang="en-US" altLang="en-US" sz="1600"/>
              <a:t> MyPanel </a:t>
            </a:r>
            <a:r>
              <a:rPr lang="en-US" altLang="en-US" sz="1600" b="1">
                <a:solidFill>
                  <a:srgbClr val="7F0055"/>
                </a:solidFill>
              </a:rPr>
              <a:t>extends</a:t>
            </a:r>
            <a:r>
              <a:rPr lang="en-US" altLang="en-US" sz="1600"/>
              <a:t> JPanel </a:t>
            </a:r>
            <a:r>
              <a:rPr lang="en-US" altLang="en-US" sz="1600" b="1">
                <a:solidFill>
                  <a:srgbClr val="7F0055"/>
                </a:solidFill>
              </a:rPr>
              <a:t>implements</a:t>
            </a:r>
            <a:r>
              <a:rPr lang="en-US" altLang="en-US" sz="1600"/>
              <a:t> ActionListener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600"/>
              <a:t>       JButton </a:t>
            </a:r>
            <a:r>
              <a:rPr lang="en-US" altLang="en-US" sz="1600">
                <a:solidFill>
                  <a:srgbClr val="0000C0"/>
                </a:solidFill>
              </a:rPr>
              <a:t>button</a:t>
            </a:r>
            <a:r>
              <a:rPr lang="en-US" altLang="en-US" sz="1600"/>
              <a:t>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600"/>
              <a:t>       Color </a:t>
            </a:r>
            <a:r>
              <a:rPr lang="en-US" altLang="en-US" sz="1600">
                <a:solidFill>
                  <a:srgbClr val="0000C0"/>
                </a:solidFill>
              </a:rPr>
              <a:t>color</a:t>
            </a:r>
            <a:r>
              <a:rPr lang="en-US" altLang="en-US" sz="1600"/>
              <a:t> = </a:t>
            </a:r>
            <a:r>
              <a:rPr lang="en-US" altLang="en-US" sz="1600" b="1">
                <a:solidFill>
                  <a:srgbClr val="7F0055"/>
                </a:solidFill>
              </a:rPr>
              <a:t>new</a:t>
            </a:r>
            <a:r>
              <a:rPr lang="en-US" altLang="en-US" sz="1600"/>
              <a:t> Color(0, 0, 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600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600"/>
              <a:t>       </a:t>
            </a:r>
            <a:r>
              <a:rPr lang="en-US" altLang="en-US" sz="1600" b="1">
                <a:solidFill>
                  <a:srgbClr val="7F0055"/>
                </a:solidFill>
              </a:rPr>
              <a:t>public</a:t>
            </a:r>
            <a:r>
              <a:rPr lang="en-US" altLang="en-US" sz="1600"/>
              <a:t> MyPanel()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600"/>
              <a:t>             setLayout(</a:t>
            </a:r>
            <a:r>
              <a:rPr lang="en-US" altLang="en-US" sz="1600" b="1">
                <a:solidFill>
                  <a:srgbClr val="7F0055"/>
                </a:solidFill>
              </a:rPr>
              <a:t>new</a:t>
            </a:r>
            <a:r>
              <a:rPr lang="en-US" altLang="en-US" sz="1600"/>
              <a:t> BorderLayout());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600"/>
              <a:t>             </a:t>
            </a:r>
            <a:r>
              <a:rPr lang="en-US" altLang="en-US" sz="1600">
                <a:solidFill>
                  <a:srgbClr val="0000C0"/>
                </a:solidFill>
              </a:rPr>
              <a:t>button</a:t>
            </a:r>
            <a:r>
              <a:rPr lang="en-US" altLang="en-US" sz="1600"/>
              <a:t> = </a:t>
            </a:r>
            <a:r>
              <a:rPr lang="en-US" altLang="en-US" sz="1600" b="1">
                <a:solidFill>
                  <a:srgbClr val="7F0055"/>
                </a:solidFill>
              </a:rPr>
              <a:t>new</a:t>
            </a:r>
            <a:r>
              <a:rPr lang="en-US" altLang="en-US" sz="1600"/>
              <a:t> JButton(</a:t>
            </a:r>
            <a:r>
              <a:rPr lang="en-US" altLang="en-US" sz="1600">
                <a:solidFill>
                  <a:srgbClr val="2A00FF"/>
                </a:solidFill>
              </a:rPr>
              <a:t>"</a:t>
            </a:r>
            <a:r>
              <a:rPr lang="en-US" altLang="en-US" sz="1600">
                <a:solidFill>
                  <a:srgbClr val="2A00FF"/>
                </a:solidFill>
                <a:latin typeface="바탕"/>
                <a:ea typeface="바탕"/>
              </a:rPr>
              <a:t>색상</a:t>
            </a:r>
            <a:r>
              <a:rPr lang="en-US" altLang="en-US" sz="1600">
                <a:solidFill>
                  <a:srgbClr val="2A00FF"/>
                </a:solidFill>
              </a:rPr>
              <a:t> </a:t>
            </a:r>
            <a:r>
              <a:rPr lang="en-US" altLang="en-US" sz="1600">
                <a:solidFill>
                  <a:srgbClr val="2A00FF"/>
                </a:solidFill>
                <a:latin typeface="바탕"/>
                <a:ea typeface="바탕"/>
              </a:rPr>
              <a:t>변경</a:t>
            </a:r>
            <a:r>
              <a:rPr lang="en-US" altLang="en-US" sz="1600">
                <a:solidFill>
                  <a:srgbClr val="2A00FF"/>
                </a:solidFill>
              </a:rPr>
              <a:t>"</a:t>
            </a:r>
            <a:r>
              <a:rPr lang="en-US" altLang="en-US" sz="1600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600"/>
              <a:t>             </a:t>
            </a:r>
            <a:r>
              <a:rPr lang="en-US" altLang="en-US" sz="1600">
                <a:solidFill>
                  <a:srgbClr val="0000C0"/>
                </a:solidFill>
              </a:rPr>
              <a:t>button</a:t>
            </a:r>
            <a:r>
              <a:rPr lang="en-US" altLang="en-US" sz="1600"/>
              <a:t>.addActionListener(</a:t>
            </a:r>
            <a:r>
              <a:rPr lang="en-US" altLang="en-US" sz="1600" b="1">
                <a:solidFill>
                  <a:srgbClr val="7F0055"/>
                </a:solidFill>
              </a:rPr>
              <a:t>this</a:t>
            </a:r>
            <a:r>
              <a:rPr lang="en-US" altLang="en-US" sz="1600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600"/>
              <a:t>             add(</a:t>
            </a:r>
            <a:r>
              <a:rPr lang="en-US" altLang="en-US" sz="1600">
                <a:solidFill>
                  <a:srgbClr val="0000C0"/>
                </a:solidFill>
              </a:rPr>
              <a:t>button</a:t>
            </a:r>
            <a:r>
              <a:rPr lang="en-US" altLang="en-US" sz="1600"/>
              <a:t>, BorderLayout.</a:t>
            </a:r>
            <a:r>
              <a:rPr lang="en-US" altLang="en-US" sz="1600" i="1">
                <a:solidFill>
                  <a:srgbClr val="0000C0"/>
                </a:solidFill>
              </a:rPr>
              <a:t>SOUTH</a:t>
            </a:r>
            <a:r>
              <a:rPr lang="en-US" altLang="en-US" sz="1600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600"/>
              <a:t>       }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600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600"/>
              <a:t>       </a:t>
            </a:r>
            <a:r>
              <a:rPr lang="en-US" altLang="en-US" sz="1600" b="1">
                <a:solidFill>
                  <a:srgbClr val="7F0055"/>
                </a:solidFill>
              </a:rPr>
              <a:t>public</a:t>
            </a:r>
            <a:r>
              <a:rPr lang="en-US" altLang="en-US" sz="1600"/>
              <a:t> </a:t>
            </a:r>
            <a:r>
              <a:rPr lang="en-US" altLang="en-US" sz="1600" b="1">
                <a:solidFill>
                  <a:srgbClr val="7F0055"/>
                </a:solidFill>
              </a:rPr>
              <a:t>void</a:t>
            </a:r>
            <a:r>
              <a:rPr lang="en-US" altLang="en-US" sz="1600"/>
              <a:t> paintComponent(Graphics g)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600" b="1"/>
              <a:t>	       super</a:t>
            </a:r>
            <a:r>
              <a:rPr lang="en-US" altLang="ko-KR" sz="1600"/>
              <a:t>.paintComponent(g);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600"/>
              <a:t>             g.setColor(</a:t>
            </a:r>
            <a:r>
              <a:rPr lang="en-US" altLang="en-US" sz="1600">
                <a:solidFill>
                  <a:srgbClr val="0000C0"/>
                </a:solidFill>
              </a:rPr>
              <a:t>color</a:t>
            </a:r>
            <a:r>
              <a:rPr lang="en-US" altLang="en-US" sz="1600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600"/>
              <a:t>             g.fillRect(10, 10, 210, 220);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600"/>
              <a:t>       }</a:t>
            </a:r>
          </a:p>
        </p:txBody>
      </p:sp>
      <p:sp>
        <p:nvSpPr>
          <p:cNvPr id="29700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29701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713" y="1035050"/>
            <a:ext cx="7777162" cy="542290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rmAutofit fontScale="95000"/>
          </a:bodyPr>
          <a:lstStyle/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</a:t>
            </a:r>
            <a:r>
              <a:rPr lang="en-US" altLang="en-US" sz="1599" b="1">
                <a:solidFill>
                  <a:srgbClr val="7F0055"/>
                </a:solidFill>
              </a:rPr>
              <a:t>public</a:t>
            </a:r>
            <a:r>
              <a:rPr lang="en-US" altLang="en-US" sz="1599"/>
              <a:t> </a:t>
            </a:r>
            <a:r>
              <a:rPr lang="en-US" altLang="en-US" sz="1599" b="1">
                <a:solidFill>
                  <a:srgbClr val="7F0055"/>
                </a:solidFill>
              </a:rPr>
              <a:t>void</a:t>
            </a:r>
            <a:r>
              <a:rPr lang="en-US" altLang="en-US" sz="1599"/>
              <a:t> actionPerformed(ActionEvent e)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>
                <a:solidFill>
                  <a:srgbClr val="0000C0"/>
                </a:solidFill>
              </a:rPr>
              <a:t>color</a:t>
            </a:r>
            <a:r>
              <a:rPr lang="en-US" altLang="en-US" sz="1599"/>
              <a:t> = 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Color((</a:t>
            </a:r>
            <a:r>
              <a:rPr lang="en-US" altLang="en-US" sz="1599" b="1">
                <a:solidFill>
                  <a:srgbClr val="7F0055"/>
                </a:solidFill>
              </a:rPr>
              <a:t>int</a:t>
            </a:r>
            <a:r>
              <a:rPr lang="en-US" altLang="en-US" sz="1599"/>
              <a:t>) (Math.</a:t>
            </a:r>
            <a:r>
              <a:rPr lang="en-US" altLang="en-US" sz="1599" i="1"/>
              <a:t>random</a:t>
            </a:r>
            <a:r>
              <a:rPr lang="en-US" altLang="en-US" sz="1599"/>
              <a:t>()*255.0),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              (</a:t>
            </a:r>
            <a:r>
              <a:rPr lang="en-US" altLang="en-US" sz="1599" b="1">
                <a:solidFill>
                  <a:srgbClr val="7F0055"/>
                </a:solidFill>
              </a:rPr>
              <a:t>int</a:t>
            </a:r>
            <a:r>
              <a:rPr lang="en-US" altLang="en-US" sz="1599"/>
              <a:t>) (Math.</a:t>
            </a:r>
            <a:r>
              <a:rPr lang="en-US" altLang="en-US" sz="1599" i="1"/>
              <a:t>random</a:t>
            </a:r>
            <a:r>
              <a:rPr lang="en-US" altLang="en-US" sz="1599"/>
              <a:t>()*255.0),(</a:t>
            </a:r>
            <a:r>
              <a:rPr lang="en-US" altLang="en-US" sz="1599" b="1">
                <a:solidFill>
                  <a:srgbClr val="7F0055"/>
                </a:solidFill>
              </a:rPr>
              <a:t>int</a:t>
            </a:r>
            <a:r>
              <a:rPr lang="en-US" altLang="en-US" sz="1599"/>
              <a:t>) (Math.</a:t>
            </a:r>
            <a:r>
              <a:rPr lang="en-US" altLang="en-US" sz="1599" i="1"/>
              <a:t>random</a:t>
            </a:r>
            <a:r>
              <a:rPr lang="en-US" altLang="en-US" sz="1599"/>
              <a:t>()*255.0));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repaintComponent();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}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}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 b="1">
                <a:solidFill>
                  <a:srgbClr val="7F0055"/>
                </a:solidFill>
              </a:rPr>
              <a:t>public</a:t>
            </a:r>
            <a:r>
              <a:rPr lang="en-US" altLang="en-US" sz="1599"/>
              <a:t> </a:t>
            </a:r>
            <a:r>
              <a:rPr lang="en-US" altLang="en-US" sz="1599" b="1">
                <a:solidFill>
                  <a:srgbClr val="7F0055"/>
                </a:solidFill>
              </a:rPr>
              <a:t>class</a:t>
            </a:r>
            <a:r>
              <a:rPr lang="en-US" altLang="en-US" sz="1599"/>
              <a:t> ColorTest </a:t>
            </a:r>
            <a:r>
              <a:rPr lang="en-US" altLang="en-US" sz="1599" b="1">
                <a:solidFill>
                  <a:srgbClr val="7F0055"/>
                </a:solidFill>
              </a:rPr>
              <a:t>extends</a:t>
            </a:r>
            <a:r>
              <a:rPr lang="en-US" altLang="en-US" sz="1599"/>
              <a:t> JFrame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</a:t>
            </a:r>
            <a:r>
              <a:rPr lang="en-US" altLang="en-US" sz="1599" b="1">
                <a:solidFill>
                  <a:srgbClr val="7F0055"/>
                </a:solidFill>
              </a:rPr>
              <a:t>public</a:t>
            </a:r>
            <a:r>
              <a:rPr lang="en-US" altLang="en-US" sz="1599"/>
              <a:t> ColorTest()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setSize(240, 300);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setDefaultCloseOperation(JFrame.</a:t>
            </a:r>
            <a:r>
              <a:rPr lang="en-US" altLang="en-US" sz="1599" i="1">
                <a:solidFill>
                  <a:srgbClr val="0000C0"/>
                </a:solidFill>
              </a:rPr>
              <a:t>EXIT_ON_CLOSE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setTitle(</a:t>
            </a:r>
            <a:r>
              <a:rPr lang="en-US" altLang="en-US" sz="1599">
                <a:solidFill>
                  <a:srgbClr val="2A00FF"/>
                </a:solidFill>
              </a:rPr>
              <a:t>"Color Test"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setVisible(</a:t>
            </a:r>
            <a:r>
              <a:rPr lang="en-US" altLang="en-US" sz="1599" b="1">
                <a:solidFill>
                  <a:srgbClr val="7F0055"/>
                </a:solidFill>
              </a:rPr>
              <a:t>true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JPanel panel = 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MyPanel();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add(panel);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}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</a:t>
            </a:r>
            <a:r>
              <a:rPr lang="en-US" altLang="en-US" sz="1599" b="1">
                <a:solidFill>
                  <a:srgbClr val="7F0055"/>
                </a:solidFill>
              </a:rPr>
              <a:t>public</a:t>
            </a:r>
            <a:r>
              <a:rPr lang="en-US" altLang="en-US" sz="1599"/>
              <a:t> </a:t>
            </a:r>
            <a:r>
              <a:rPr lang="en-US" altLang="en-US" sz="1599" b="1">
                <a:solidFill>
                  <a:srgbClr val="7F0055"/>
                </a:solidFill>
              </a:rPr>
              <a:t>static</a:t>
            </a:r>
            <a:r>
              <a:rPr lang="en-US" altLang="en-US" sz="1599"/>
              <a:t> </a:t>
            </a:r>
            <a:r>
              <a:rPr lang="en-US" altLang="en-US" sz="1599" b="1">
                <a:solidFill>
                  <a:srgbClr val="7F0055"/>
                </a:solidFill>
              </a:rPr>
              <a:t>void</a:t>
            </a:r>
            <a:r>
              <a:rPr lang="en-US" altLang="en-US" sz="1599"/>
              <a:t> main(String[] args)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ColorTest s = 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ColorTest();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}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}</a:t>
            </a:r>
          </a:p>
        </p:txBody>
      </p:sp>
      <p:sp>
        <p:nvSpPr>
          <p:cNvPr id="30724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0725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0726" name="모서리가 둥근 직사각형 13"/>
          <p:cNvSpPr>
            <a:spLocks noChangeArrowheads="1"/>
          </p:cNvSpPr>
          <p:nvPr/>
        </p:nvSpPr>
        <p:spPr>
          <a:xfrm>
            <a:off x="1447800" y="1211263"/>
            <a:ext cx="6959600" cy="1397000"/>
          </a:xfrm>
          <a:prstGeom prst="roundRect">
            <a:avLst>
              <a:gd name="adj" fmla="val 16667"/>
            </a:avLst>
          </a:prstGeom>
          <a:solidFill>
            <a:srgbClr val="00B050">
              <a:alpha val="25100"/>
            </a:srgb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0727" name="TextBox 1"/>
          <p:cNvSpPr txBox="1">
            <a:spLocks noChangeArrowheads="1"/>
          </p:cNvSpPr>
          <p:nvPr/>
        </p:nvSpPr>
        <p:spPr>
          <a:xfrm>
            <a:off x="7408863" y="2730500"/>
            <a:ext cx="1535112" cy="201104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아직 학습하지 않았지만 버튼이 눌려지면 호출된다고 알아두자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728" name="자유형 2"/>
          <p:cNvSpPr/>
          <p:nvPr/>
        </p:nvSpPr>
        <p:spPr>
          <a:xfrm>
            <a:off x="6637338" y="2674938"/>
            <a:ext cx="720725" cy="796925"/>
          </a:xfrm>
          <a:custGeom>
            <a:avLst/>
            <a:gdLst>
              <a:gd name="T0" fmla="*/ 719666 w 719666"/>
              <a:gd name="T1" fmla="*/ 795898 h 795898"/>
              <a:gd name="T2" fmla="*/ 118533 w 719666"/>
              <a:gd name="T3" fmla="*/ 787432 h 795898"/>
              <a:gd name="T4" fmla="*/ 67733 w 719666"/>
              <a:gd name="T5" fmla="*/ 770498 h 795898"/>
              <a:gd name="T6" fmla="*/ 16933 w 719666"/>
              <a:gd name="T7" fmla="*/ 728165 h 795898"/>
              <a:gd name="T8" fmla="*/ 0 w 719666"/>
              <a:gd name="T9" fmla="*/ 668898 h 795898"/>
              <a:gd name="T10" fmla="*/ 8466 w 719666"/>
              <a:gd name="T11" fmla="*/ 550365 h 795898"/>
              <a:gd name="T12" fmla="*/ 16933 w 719666"/>
              <a:gd name="T13" fmla="*/ 524965 h 795898"/>
              <a:gd name="T14" fmla="*/ 42333 w 719666"/>
              <a:gd name="T15" fmla="*/ 491098 h 795898"/>
              <a:gd name="T16" fmla="*/ 67733 w 719666"/>
              <a:gd name="T17" fmla="*/ 440298 h 795898"/>
              <a:gd name="T18" fmla="*/ 76200 w 719666"/>
              <a:gd name="T19" fmla="*/ 414898 h 795898"/>
              <a:gd name="T20" fmla="*/ 118533 w 719666"/>
              <a:gd name="T21" fmla="*/ 364098 h 795898"/>
              <a:gd name="T22" fmla="*/ 143933 w 719666"/>
              <a:gd name="T23" fmla="*/ 330232 h 795898"/>
              <a:gd name="T24" fmla="*/ 177800 w 719666"/>
              <a:gd name="T25" fmla="*/ 296365 h 795898"/>
              <a:gd name="T26" fmla="*/ 254000 w 719666"/>
              <a:gd name="T27" fmla="*/ 203232 h 795898"/>
              <a:gd name="T28" fmla="*/ 270933 w 719666"/>
              <a:gd name="T29" fmla="*/ 169365 h 795898"/>
              <a:gd name="T30" fmla="*/ 304800 w 719666"/>
              <a:gd name="T31" fmla="*/ 118565 h 795898"/>
              <a:gd name="T32" fmla="*/ 304800 w 719666"/>
              <a:gd name="T33" fmla="*/ 25432 h 795898"/>
              <a:gd name="T34" fmla="*/ 279400 w 719666"/>
              <a:gd name="T35" fmla="*/ 16965 h 795898"/>
              <a:gd name="T36" fmla="*/ 245533 w 719666"/>
              <a:gd name="T37" fmla="*/ 32 h 79589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19666" h="795898">
                <a:moveTo>
                  <a:pt x="719666" y="795898"/>
                </a:moveTo>
                <a:cubicBezTo>
                  <a:pt x="519288" y="793076"/>
                  <a:pt x="318779" y="795234"/>
                  <a:pt x="118533" y="787432"/>
                </a:cubicBezTo>
                <a:cubicBezTo>
                  <a:pt x="100697" y="786737"/>
                  <a:pt x="84044" y="777747"/>
                  <a:pt x="67733" y="770498"/>
                </a:cubicBezTo>
                <a:cubicBezTo>
                  <a:pt x="46514" y="761067"/>
                  <a:pt x="32885" y="744117"/>
                  <a:pt x="16933" y="728165"/>
                </a:cubicBezTo>
                <a:cubicBezTo>
                  <a:pt x="12939" y="716184"/>
                  <a:pt x="0" y="679533"/>
                  <a:pt x="0" y="668898"/>
                </a:cubicBezTo>
                <a:cubicBezTo>
                  <a:pt x="0" y="629286"/>
                  <a:pt x="3838" y="589705"/>
                  <a:pt x="8466" y="550365"/>
                </a:cubicBezTo>
                <a:cubicBezTo>
                  <a:pt x="9509" y="541501"/>
                  <a:pt x="12505" y="532714"/>
                  <a:pt x="16933" y="524965"/>
                </a:cubicBezTo>
                <a:cubicBezTo>
                  <a:pt x="23934" y="512713"/>
                  <a:pt x="33866" y="502387"/>
                  <a:pt x="42333" y="491098"/>
                </a:cubicBezTo>
                <a:cubicBezTo>
                  <a:pt x="63216" y="407571"/>
                  <a:pt x="35383" y="494215"/>
                  <a:pt x="67733" y="440298"/>
                </a:cubicBezTo>
                <a:cubicBezTo>
                  <a:pt x="72325" y="432645"/>
                  <a:pt x="71772" y="422647"/>
                  <a:pt x="76200" y="414898"/>
                </a:cubicBezTo>
                <a:cubicBezTo>
                  <a:pt x="100813" y="371826"/>
                  <a:pt x="94777" y="392605"/>
                  <a:pt x="118533" y="364098"/>
                </a:cubicBezTo>
                <a:cubicBezTo>
                  <a:pt x="127567" y="353258"/>
                  <a:pt x="134641" y="340852"/>
                  <a:pt x="143933" y="330232"/>
                </a:cubicBezTo>
                <a:cubicBezTo>
                  <a:pt x="154446" y="318217"/>
                  <a:pt x="167579" y="308630"/>
                  <a:pt x="177800" y="296365"/>
                </a:cubicBezTo>
                <a:cubicBezTo>
                  <a:pt x="274441" y="180397"/>
                  <a:pt x="192243" y="264989"/>
                  <a:pt x="254000" y="203232"/>
                </a:cubicBezTo>
                <a:cubicBezTo>
                  <a:pt x="259644" y="191943"/>
                  <a:pt x="264439" y="180188"/>
                  <a:pt x="270933" y="169365"/>
                </a:cubicBezTo>
                <a:cubicBezTo>
                  <a:pt x="281404" y="151914"/>
                  <a:pt x="304800" y="118565"/>
                  <a:pt x="304800" y="118565"/>
                </a:cubicBezTo>
                <a:cubicBezTo>
                  <a:pt x="316348" y="83918"/>
                  <a:pt x="324858" y="70563"/>
                  <a:pt x="304800" y="25432"/>
                </a:cubicBezTo>
                <a:cubicBezTo>
                  <a:pt x="301175" y="17276"/>
                  <a:pt x="287382" y="20956"/>
                  <a:pt x="279400" y="16965"/>
                </a:cubicBezTo>
                <a:cubicBezTo>
                  <a:pt x="242403" y="-1534"/>
                  <a:pt x="266741" y="32"/>
                  <a:pt x="245533" y="32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tailEnd type="arrow" w="med" len="med"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/>
              <a:t>실행 결과</a:t>
            </a:r>
          </a:p>
        </p:txBody>
      </p:sp>
      <p:sp>
        <p:nvSpPr>
          <p:cNvPr id="31749" name="Rectangle 25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31750" name="그림 31749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677600" y="2476800"/>
            <a:ext cx="2286000" cy="2857500"/>
          </a:xfrm>
          <a:prstGeom prst="rect">
            <a:avLst/>
          </a:prstGeom>
        </p:spPr>
      </p:pic>
      <p:pic>
        <p:nvPicPr>
          <p:cNvPr id="31751" name="그림 31750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4572000" y="2506725"/>
            <a:ext cx="2286000" cy="2857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색상 선택기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>
          <a:xfrm>
            <a:off x="0" y="21002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3" name="그림 2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811025" y="1970250"/>
            <a:ext cx="5886450" cy="3848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713" y="1035050"/>
            <a:ext cx="7777162" cy="4449763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rmAutofit fontScale="95000"/>
          </a:bodyPr>
          <a:lstStyle/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 b="1">
                <a:solidFill>
                  <a:srgbClr val="7F0055"/>
                </a:solidFill>
              </a:rPr>
              <a:t>import</a:t>
            </a:r>
            <a:r>
              <a:rPr lang="en-US" altLang="en-US" sz="1599"/>
              <a:t> java.awt.*;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 b="1">
                <a:solidFill>
                  <a:srgbClr val="7F0055"/>
                </a:solidFill>
              </a:rPr>
              <a:t>import</a:t>
            </a:r>
            <a:r>
              <a:rPr lang="en-US" altLang="en-US" sz="1599"/>
              <a:t> java.awt.event.*;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 b="1">
                <a:solidFill>
                  <a:srgbClr val="7F0055"/>
                </a:solidFill>
              </a:rPr>
              <a:t>import</a:t>
            </a:r>
            <a:r>
              <a:rPr lang="en-US" altLang="en-US" sz="1599"/>
              <a:t> javax.swing.*;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 b="1">
                <a:solidFill>
                  <a:srgbClr val="7F0055"/>
                </a:solidFill>
              </a:rPr>
              <a:t>import</a:t>
            </a:r>
            <a:r>
              <a:rPr lang="en-US" altLang="en-US" sz="1599"/>
              <a:t> javax.swing.event.*;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 b="1">
                <a:solidFill>
                  <a:srgbClr val="7F0055"/>
                </a:solidFill>
              </a:rPr>
              <a:t>import</a:t>
            </a:r>
            <a:r>
              <a:rPr lang="en-US" altLang="en-US" sz="1599"/>
              <a:t> javax.swing.colorchooser.*;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 b="1">
                <a:solidFill>
                  <a:srgbClr val="7F0055"/>
                </a:solidFill>
              </a:rPr>
              <a:t>public</a:t>
            </a:r>
            <a:r>
              <a:rPr lang="en-US" altLang="en-US" sz="1599"/>
              <a:t> </a:t>
            </a:r>
            <a:r>
              <a:rPr lang="en-US" altLang="en-US" sz="1599" b="1">
                <a:solidFill>
                  <a:srgbClr val="7F0055"/>
                </a:solidFill>
              </a:rPr>
              <a:t>class</a:t>
            </a:r>
            <a:r>
              <a:rPr lang="en-US" altLang="en-US" sz="1599"/>
              <a:t> ColorChooserTest </a:t>
            </a:r>
            <a:r>
              <a:rPr lang="en-US" altLang="en-US" sz="1599" b="1">
                <a:solidFill>
                  <a:srgbClr val="7F0055"/>
                </a:solidFill>
              </a:rPr>
              <a:t>extends</a:t>
            </a:r>
            <a:r>
              <a:rPr lang="en-US" altLang="en-US" sz="1599"/>
              <a:t> JFrame </a:t>
            </a:r>
            <a:r>
              <a:rPr lang="en-US" altLang="en-US" sz="1599" b="1">
                <a:solidFill>
                  <a:srgbClr val="7F0055"/>
                </a:solidFill>
              </a:rPr>
              <a:t>implements</a:t>
            </a:r>
            <a:r>
              <a:rPr lang="en-US" altLang="en-US" sz="1599"/>
              <a:t> ChangeListener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</a:t>
            </a:r>
            <a:r>
              <a:rPr lang="en-US" altLang="en-US" sz="1599" b="1">
                <a:solidFill>
                  <a:srgbClr val="7F0055"/>
                </a:solidFill>
              </a:rPr>
              <a:t>protected</a:t>
            </a:r>
            <a:r>
              <a:rPr lang="en-US" altLang="en-US" sz="1599"/>
              <a:t> JColorChooser </a:t>
            </a:r>
            <a:r>
              <a:rPr lang="en-US" altLang="en-US" sz="1599">
                <a:solidFill>
                  <a:srgbClr val="0000C0"/>
                </a:solidFill>
              </a:rPr>
              <a:t>color</a:t>
            </a:r>
            <a:r>
              <a:rPr lang="en-US" altLang="en-US" sz="1599"/>
              <a:t>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</a:t>
            </a:r>
            <a:r>
              <a:rPr lang="en-US" altLang="en-US" sz="1599" b="1">
                <a:solidFill>
                  <a:srgbClr val="7F0055"/>
                </a:solidFill>
              </a:rPr>
              <a:t>public</a:t>
            </a:r>
            <a:r>
              <a:rPr lang="en-US" altLang="en-US" sz="1599"/>
              <a:t> ColorChooserTest()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setTitle(</a:t>
            </a:r>
            <a:r>
              <a:rPr lang="en-US" altLang="en-US" sz="1599">
                <a:solidFill>
                  <a:srgbClr val="2A00FF"/>
                </a:solidFill>
              </a:rPr>
              <a:t>"</a:t>
            </a:r>
            <a:r>
              <a:rPr lang="en-US" altLang="en-US" sz="1599">
                <a:solidFill>
                  <a:srgbClr val="2A00FF"/>
                </a:solidFill>
                <a:latin typeface="굴림"/>
              </a:rPr>
              <a:t>색상</a:t>
            </a:r>
            <a:r>
              <a:rPr lang="en-US" altLang="en-US" sz="1599">
                <a:solidFill>
                  <a:srgbClr val="2A00FF"/>
                </a:solidFill>
              </a:rPr>
              <a:t> </a:t>
            </a:r>
            <a:r>
              <a:rPr lang="en-US" altLang="en-US" sz="1599">
                <a:solidFill>
                  <a:srgbClr val="2A00FF"/>
                </a:solidFill>
                <a:latin typeface="굴림"/>
              </a:rPr>
              <a:t>선택기</a:t>
            </a:r>
            <a:r>
              <a:rPr lang="en-US" altLang="en-US" sz="1599"/>
              <a:t>  </a:t>
            </a:r>
            <a:r>
              <a:rPr lang="en-US" altLang="en-US" sz="1599">
                <a:solidFill>
                  <a:srgbClr val="2A00FF"/>
                </a:solidFill>
                <a:latin typeface="굴림"/>
              </a:rPr>
              <a:t>테스트</a:t>
            </a:r>
            <a:r>
              <a:rPr lang="en-US" altLang="en-US" sz="1599">
                <a:solidFill>
                  <a:srgbClr val="2A00FF"/>
                </a:solidFill>
              </a:rPr>
              <a:t>"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setDefaultCloseOperation(JFrame.</a:t>
            </a:r>
            <a:r>
              <a:rPr lang="en-US" altLang="en-US" sz="1599" i="1">
                <a:solidFill>
                  <a:srgbClr val="0000C0"/>
                </a:solidFill>
              </a:rPr>
              <a:t>EXIT_ON_CLOSE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>
                <a:solidFill>
                  <a:srgbClr val="0000C0"/>
                </a:solidFill>
              </a:rPr>
              <a:t>color</a:t>
            </a:r>
            <a:r>
              <a:rPr lang="en-US" altLang="en-US" sz="1599"/>
              <a:t> = 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JColorChooser();	</a:t>
            </a:r>
            <a:r>
              <a:rPr lang="en-US" altLang="en-US" sz="1599">
                <a:solidFill>
                  <a:srgbClr val="008000"/>
                </a:solidFill>
              </a:rPr>
              <a:t>// </a:t>
            </a:r>
            <a:r>
              <a:rPr lang="en-US" altLang="en-US" sz="1599">
                <a:solidFill>
                  <a:srgbClr val="008000"/>
                </a:solidFill>
                <a:latin typeface="굴림"/>
              </a:rPr>
              <a:t>생성자</a:t>
            </a:r>
            <a:r>
              <a:rPr lang="en-US" altLang="en-US" sz="1599">
                <a:solidFill>
                  <a:srgbClr val="008000"/>
                </a:solidFill>
              </a:rPr>
              <a:t> </a:t>
            </a:r>
            <a:r>
              <a:rPr lang="en-US" altLang="en-US" sz="1599">
                <a:solidFill>
                  <a:srgbClr val="008000"/>
                </a:solidFill>
                <a:latin typeface="굴림"/>
              </a:rPr>
              <a:t>호출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>
                <a:solidFill>
                  <a:srgbClr val="0000C0"/>
                </a:solidFill>
              </a:rPr>
              <a:t>color</a:t>
            </a:r>
            <a:r>
              <a:rPr lang="en-US" altLang="en-US" sz="1599"/>
              <a:t>.getSelectionModel().addChangeListener(</a:t>
            </a:r>
            <a:r>
              <a:rPr lang="en-US" altLang="en-US" sz="1599" b="1">
                <a:solidFill>
                  <a:srgbClr val="7F0055"/>
                </a:solidFill>
              </a:rPr>
              <a:t>this</a:t>
            </a:r>
            <a:r>
              <a:rPr lang="en-US" altLang="en-US" sz="1599"/>
              <a:t>);	</a:t>
            </a:r>
            <a:r>
              <a:rPr lang="en-US" altLang="en-US" sz="1599">
                <a:solidFill>
                  <a:srgbClr val="008000"/>
                </a:solidFill>
              </a:rPr>
              <a:t>// </a:t>
            </a:r>
            <a:r>
              <a:rPr lang="en-US" altLang="en-US" sz="1599">
                <a:solidFill>
                  <a:srgbClr val="008000"/>
                </a:solidFill>
                <a:latin typeface="굴림"/>
              </a:rPr>
              <a:t>리스너</a:t>
            </a:r>
            <a:r>
              <a:rPr lang="en-US" altLang="en-US" sz="1599">
                <a:solidFill>
                  <a:srgbClr val="008000"/>
                </a:solidFill>
              </a:rPr>
              <a:t> </a:t>
            </a:r>
            <a:r>
              <a:rPr lang="en-US" altLang="en-US" sz="1599">
                <a:solidFill>
                  <a:srgbClr val="008000"/>
                </a:solidFill>
                <a:latin typeface="굴림"/>
              </a:rPr>
              <a:t>등록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>
                <a:solidFill>
                  <a:srgbClr val="0000C0"/>
                </a:solidFill>
              </a:rPr>
              <a:t>color</a:t>
            </a:r>
            <a:r>
              <a:rPr lang="en-US" altLang="en-US" sz="1599"/>
              <a:t>.setBorder(BorderFactory.</a:t>
            </a:r>
            <a:r>
              <a:rPr lang="en-US" altLang="en-US" sz="1599" i="1"/>
              <a:t>createTitledBorder</a:t>
            </a:r>
            <a:r>
              <a:rPr lang="en-US" altLang="en-US" sz="1599"/>
              <a:t>(</a:t>
            </a:r>
            <a:r>
              <a:rPr lang="en-US" altLang="en-US" sz="1599">
                <a:solidFill>
                  <a:srgbClr val="2A00FF"/>
                </a:solidFill>
              </a:rPr>
              <a:t>"</a:t>
            </a:r>
            <a:r>
              <a:rPr lang="en-US" altLang="en-US" sz="1599">
                <a:solidFill>
                  <a:srgbClr val="2A00FF"/>
                </a:solidFill>
                <a:latin typeface="굴림"/>
              </a:rPr>
              <a:t>색상</a:t>
            </a:r>
            <a:r>
              <a:rPr lang="en-US" altLang="en-US" sz="1599">
                <a:solidFill>
                  <a:srgbClr val="2A00FF"/>
                </a:solidFill>
              </a:rPr>
              <a:t> </a:t>
            </a:r>
            <a:r>
              <a:rPr lang="en-US" altLang="en-US" sz="1599">
                <a:solidFill>
                  <a:srgbClr val="2A00FF"/>
                </a:solidFill>
                <a:latin typeface="굴림"/>
              </a:rPr>
              <a:t>선택</a:t>
            </a:r>
            <a:r>
              <a:rPr lang="en-US" altLang="en-US" sz="1599">
                <a:solidFill>
                  <a:srgbClr val="2A00FF"/>
                </a:solidFill>
              </a:rPr>
              <a:t>"</a:t>
            </a:r>
            <a:r>
              <a:rPr lang="en-US" altLang="en-US" sz="1599"/>
              <a:t>));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</p:txBody>
      </p:sp>
      <p:sp>
        <p:nvSpPr>
          <p:cNvPr id="3379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379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713" y="1035050"/>
            <a:ext cx="7777162" cy="397192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rmAutofit fontScale="95000"/>
          </a:bodyPr>
          <a:lstStyle/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JPanel panel = 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JPanel();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panel.add(</a:t>
            </a:r>
            <a:r>
              <a:rPr lang="en-US" altLang="en-US" sz="1599">
                <a:solidFill>
                  <a:srgbClr val="0000C0"/>
                </a:solidFill>
              </a:rPr>
              <a:t>color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add(panel);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pack();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 b="1">
                <a:solidFill>
                  <a:srgbClr val="7F0055"/>
                </a:solidFill>
              </a:rPr>
              <a:t>this</a:t>
            </a:r>
            <a:r>
              <a:rPr lang="en-US" altLang="en-US" sz="1599"/>
              <a:t>.setVisible(</a:t>
            </a:r>
            <a:r>
              <a:rPr lang="en-US" altLang="en-US" sz="1599" b="1">
                <a:solidFill>
                  <a:srgbClr val="7F0055"/>
                </a:solidFill>
              </a:rPr>
              <a:t>true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}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</a:t>
            </a:r>
            <a:r>
              <a:rPr lang="en-US" altLang="en-US" sz="1599" b="1">
                <a:solidFill>
                  <a:srgbClr val="7F0055"/>
                </a:solidFill>
              </a:rPr>
              <a:t>public</a:t>
            </a:r>
            <a:r>
              <a:rPr lang="en-US" altLang="en-US" sz="1599"/>
              <a:t> </a:t>
            </a:r>
            <a:r>
              <a:rPr lang="en-US" altLang="en-US" sz="1599" b="1">
                <a:solidFill>
                  <a:srgbClr val="7F0055"/>
                </a:solidFill>
              </a:rPr>
              <a:t>void</a:t>
            </a:r>
            <a:r>
              <a:rPr lang="en-US" altLang="en-US" sz="1599"/>
              <a:t> stateChanged(ChangeEvent e)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Color newColor = </a:t>
            </a:r>
            <a:r>
              <a:rPr lang="en-US" altLang="en-US" sz="1599">
                <a:solidFill>
                  <a:srgbClr val="0000C0"/>
                </a:solidFill>
              </a:rPr>
              <a:t>color</a:t>
            </a:r>
            <a:r>
              <a:rPr lang="en-US" altLang="en-US" sz="1599"/>
              <a:t>.getColor();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}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</a:t>
            </a:r>
            <a:r>
              <a:rPr lang="en-US" altLang="en-US" sz="1599" b="1">
                <a:solidFill>
                  <a:srgbClr val="7F0055"/>
                </a:solidFill>
              </a:rPr>
              <a:t>public</a:t>
            </a:r>
            <a:r>
              <a:rPr lang="en-US" altLang="en-US" sz="1599"/>
              <a:t> </a:t>
            </a:r>
            <a:r>
              <a:rPr lang="en-US" altLang="en-US" sz="1599" b="1">
                <a:solidFill>
                  <a:srgbClr val="7F0055"/>
                </a:solidFill>
              </a:rPr>
              <a:t>static</a:t>
            </a:r>
            <a:r>
              <a:rPr lang="en-US" altLang="en-US" sz="1599"/>
              <a:t> </a:t>
            </a:r>
            <a:r>
              <a:rPr lang="en-US" altLang="en-US" sz="1599" b="1">
                <a:solidFill>
                  <a:srgbClr val="7F0055"/>
                </a:solidFill>
              </a:rPr>
              <a:t>void</a:t>
            </a:r>
            <a:r>
              <a:rPr lang="en-US" altLang="en-US" sz="1599"/>
              <a:t> main(String[] args)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ColorChooserTest();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}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}</a:t>
            </a:r>
          </a:p>
          <a:p>
            <a:pPr algn="just"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</p:txBody>
      </p:sp>
      <p:sp>
        <p:nvSpPr>
          <p:cNvPr id="34820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4821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문자열 출력과 폰트</a:t>
            </a:r>
          </a:p>
        </p:txBody>
      </p:sp>
      <p:sp>
        <p:nvSpPr>
          <p:cNvPr id="186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 lang="ko-KR"/>
            </a:pPr>
            <a:r>
              <a:rPr lang="ko-KR" altLang="en-US"/>
              <a:t>문자열 출력 방법</a:t>
            </a:r>
          </a:p>
          <a:p>
            <a:pPr marL="457200" lvl="1" indent="0" algn="just" eaLnBrk="1" hangingPunct="1">
              <a:buFont typeface="Symbol"/>
              <a:buNone/>
              <a:defRPr lang="ko-KR"/>
            </a:pPr>
            <a:r>
              <a:rPr lang="en-US" altLang="ko-KR"/>
              <a:t>	</a:t>
            </a:r>
            <a:r>
              <a:rPr lang="en-US" altLang="ko-KR">
                <a:solidFill>
                  <a:srgbClr val="008000"/>
                </a:solidFill>
              </a:rPr>
              <a:t>// (x, y) </a:t>
            </a:r>
            <a:r>
              <a:rPr lang="ko-KR" altLang="en-US">
                <a:solidFill>
                  <a:srgbClr val="008000"/>
                </a:solidFill>
              </a:rPr>
              <a:t>위치에 문자열을 출력하려면</a:t>
            </a:r>
          </a:p>
          <a:p>
            <a:pPr marL="254000" indent="0" eaLnBrk="1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ko-KR">
                <a:solidFill>
                  <a:srgbClr val="000000"/>
                </a:solidFill>
                <a:latin typeface="+mj-lt"/>
              </a:rPr>
              <a:t>		g.drawString(</a:t>
            </a:r>
            <a:r>
              <a:rPr lang="en-US" altLang="ko-KR">
                <a:solidFill>
                  <a:srgbClr val="0000FF"/>
                </a:solidFill>
                <a:latin typeface="+mj-lt"/>
              </a:rPr>
              <a:t>"Hello World!"</a:t>
            </a:r>
            <a:r>
              <a:rPr lang="en-US" altLang="ko-KR">
                <a:solidFill>
                  <a:srgbClr val="000000"/>
                </a:solidFill>
                <a:latin typeface="+mj-lt"/>
              </a:rPr>
              <a:t>, x, y);</a:t>
            </a:r>
          </a:p>
          <a:p>
            <a:pPr algn="just" eaLnBrk="1" hangingPunct="1">
              <a:defRPr lang="ko-KR"/>
            </a:pPr>
            <a:endParaRPr lang="en-US" altLang="ko-KR"/>
          </a:p>
          <a:p>
            <a:pPr algn="just" eaLnBrk="1" hangingPunct="1">
              <a:defRPr lang="ko-KR"/>
            </a:pPr>
            <a:r>
              <a:rPr lang="ko-KR" altLang="en-US"/>
              <a:t>폰트를 지정하기 위해서는 </a:t>
            </a:r>
            <a:r>
              <a:rPr lang="en-US" altLang="ko-KR"/>
              <a:t>Font </a:t>
            </a:r>
            <a:r>
              <a:rPr lang="ko-KR" altLang="en-US"/>
              <a:t>클래스를 사용</a:t>
            </a:r>
          </a:p>
          <a:p>
            <a:pPr algn="just" eaLnBrk="1" hangingPunct="1">
              <a:defRPr lang="ko-KR"/>
            </a:pPr>
            <a:r>
              <a:rPr lang="en-US" altLang="ko-KR"/>
              <a:t>Font </a:t>
            </a:r>
            <a:r>
              <a:rPr lang="ko-KR" altLang="en-US"/>
              <a:t>객체는 폰트 이름</a:t>
            </a:r>
            <a:r>
              <a:rPr lang="en-US" altLang="ko-KR"/>
              <a:t>(Courier, Helvetica,..)</a:t>
            </a:r>
            <a:r>
              <a:rPr lang="ko-KR" altLang="en-US"/>
              <a:t>과 스타일</a:t>
            </a:r>
            <a:r>
              <a:rPr lang="en-US" altLang="ko-KR"/>
              <a:t>(plain, bold, italic,...), </a:t>
            </a:r>
            <a:r>
              <a:rPr lang="ko-KR" altLang="en-US"/>
              <a:t>크기</a:t>
            </a:r>
            <a:r>
              <a:rPr lang="en-US" altLang="ko-KR"/>
              <a:t>(12</a:t>
            </a:r>
            <a:r>
              <a:rPr lang="ko-KR" altLang="en-US"/>
              <a:t>포인트</a:t>
            </a:r>
            <a:r>
              <a:rPr lang="en-US" altLang="ko-KR"/>
              <a:t>,...)</a:t>
            </a:r>
            <a:r>
              <a:rPr lang="ko-KR" altLang="en-US"/>
              <a:t>의 </a:t>
            </a:r>
            <a:r>
              <a:rPr lang="en-US" altLang="ko-KR"/>
              <a:t>3</a:t>
            </a:r>
            <a:r>
              <a:rPr lang="ko-KR" altLang="en-US"/>
              <a:t>가지 속성</a:t>
            </a:r>
          </a:p>
          <a:p>
            <a:pPr algn="just" eaLnBrk="1" hangingPunct="1">
              <a:defRPr lang="ko-KR"/>
            </a:pPr>
            <a:endParaRPr lang="en-US" altLang="ko-KR"/>
          </a:p>
          <a:p>
            <a:pPr marL="457200" lvl="1" indent="0" algn="just" eaLnBrk="1" hangingPunct="1">
              <a:buFont typeface="Symbol"/>
              <a:buNone/>
              <a:defRPr lang="ko-KR"/>
            </a:pPr>
            <a:r>
              <a:rPr lang="en-US" altLang="ko-KR">
                <a:solidFill>
                  <a:srgbClr val="008000"/>
                </a:solidFill>
              </a:rPr>
              <a:t>	//  plain </a:t>
            </a:r>
            <a:r>
              <a:rPr lang="ko-KR" altLang="en-US">
                <a:solidFill>
                  <a:srgbClr val="008000"/>
                </a:solidFill>
              </a:rPr>
              <a:t>형식이고 크기는 </a:t>
            </a:r>
            <a:r>
              <a:rPr lang="en-US" altLang="ko-KR">
                <a:solidFill>
                  <a:srgbClr val="008000"/>
                </a:solidFill>
              </a:rPr>
              <a:t>10</a:t>
            </a:r>
            <a:r>
              <a:rPr lang="ko-KR" altLang="en-US">
                <a:solidFill>
                  <a:srgbClr val="008000"/>
                </a:solidFill>
              </a:rPr>
              <a:t>포인트</a:t>
            </a:r>
          </a:p>
          <a:p>
            <a:pPr marL="457200" lvl="1" indent="0" algn="just" eaLnBrk="1" hangingPunct="1">
              <a:buFont typeface="Symbol"/>
              <a:buNone/>
              <a:defRPr lang="ko-KR"/>
            </a:pPr>
            <a:r>
              <a:rPr lang="en-US" altLang="ko-KR"/>
              <a:t>	Font   font = </a:t>
            </a:r>
            <a:r>
              <a:rPr lang="en-US" altLang="ko-KR" b="1">
                <a:solidFill>
                  <a:srgbClr val="7F0055"/>
                </a:solidFill>
              </a:rPr>
              <a:t>new</a:t>
            </a:r>
            <a:r>
              <a:rPr lang="en-US" altLang="ko-KR"/>
              <a:t> Font(</a:t>
            </a:r>
            <a:r>
              <a:rPr lang="en-US" altLang="ko-KR">
                <a:solidFill>
                  <a:srgbClr val="0000FF"/>
                </a:solidFill>
              </a:rPr>
              <a:t>"Courier"</a:t>
            </a:r>
            <a:r>
              <a:rPr lang="en-US" altLang="ko-KR"/>
              <a:t>, Font.PLAIN, 10); </a:t>
            </a:r>
          </a:p>
          <a:p>
            <a:pPr marL="0" indent="0" eaLnBrk="1" hangingPunct="1">
              <a:buFont typeface="Symbol"/>
              <a:buNone/>
              <a:defRPr lang="ko-KR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폰트의 종류</a:t>
            </a:r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>
          <a:xfrm>
            <a:off x="0" y="254000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36868" name="_x97168064" descr="EMB000010e448fb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13000" y="4035425"/>
            <a:ext cx="3879850" cy="2076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322388" y="1465263"/>
          <a:ext cx="6788150" cy="1970088"/>
        </p:xfrm>
        <a:graphic>
          <a:graphicData uri="http://schemas.openxmlformats.org/drawingml/2006/table">
            <a:tbl>
              <a:tblPr/>
              <a:tblGrid>
                <a:gridCol w="1912390"/>
                <a:gridCol w="4875760"/>
              </a:tblGrid>
              <a:tr h="32834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200" kern="0" spc="5">
                          <a:solidFill>
                            <a:srgbClr val="000000"/>
                          </a:solidFill>
                          <a:latin typeface="+mj-lt"/>
                          <a:ea typeface="굴림"/>
                        </a:rPr>
                        <a:t>논리적인 폰트</a:t>
                      </a:r>
                      <a:endParaRPr lang="ko-KR" altLang="en-US" sz="12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771" marR="64771" marT="17903" marB="17903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200" kern="0" spc="5">
                          <a:solidFill>
                            <a:srgbClr val="000000"/>
                          </a:solidFill>
                          <a:latin typeface="+mj-lt"/>
                          <a:ea typeface="굴림"/>
                        </a:rPr>
                        <a:t>설 명</a:t>
                      </a:r>
                      <a:endParaRPr lang="ko-KR" altLang="en-US" sz="12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771" marR="64771" marT="17903" marB="17903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32834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"Serif"</a:t>
                      </a:r>
                    </a:p>
                  </a:txBody>
                  <a:tcPr marL="64771" marR="64771" marT="17903" marB="17903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200" kern="0" spc="5">
                          <a:solidFill>
                            <a:srgbClr val="000000"/>
                          </a:solidFill>
                          <a:latin typeface="+mj-lt"/>
                          <a:ea typeface="굴림"/>
                        </a:rPr>
                        <a:t>삐침</a:t>
                      </a:r>
                      <a:r>
                        <a:rPr lang="en-US" altLang="ko-KR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(serif)</a:t>
                      </a:r>
                      <a:r>
                        <a:rPr lang="ko-KR" altLang="en-US" sz="1200" kern="0" spc="5">
                          <a:solidFill>
                            <a:srgbClr val="000000"/>
                          </a:solidFill>
                          <a:latin typeface="+mj-lt"/>
                          <a:ea typeface="굴림"/>
                        </a:rPr>
                        <a:t>를 갖는 가변폭 글꼴</a:t>
                      </a:r>
                      <a:r>
                        <a:rPr lang="en-US" altLang="ko-KR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kern="0" spc="5">
                          <a:solidFill>
                            <a:srgbClr val="000000"/>
                          </a:solidFill>
                          <a:latin typeface="+mj-lt"/>
                          <a:ea typeface="굴림"/>
                        </a:rPr>
                        <a:t>대표적으로 </a:t>
                      </a:r>
                      <a:r>
                        <a:rPr lang="en-US" altLang="ko-KR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TimesRoman</a:t>
                      </a:r>
                      <a:r>
                        <a:rPr lang="ko-KR" altLang="en-US" sz="1200" kern="0" spc="5">
                          <a:solidFill>
                            <a:srgbClr val="000000"/>
                          </a:solidFill>
                          <a:latin typeface="+mj-lt"/>
                          <a:ea typeface="굴림"/>
                        </a:rPr>
                        <a:t>이 있다</a:t>
                      </a:r>
                      <a:r>
                        <a:rPr lang="en-US" altLang="ko-KR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2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771" marR="64771" marT="17903" marB="17903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</a:tr>
              <a:tr h="32834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"SansSerif"</a:t>
                      </a:r>
                    </a:p>
                  </a:txBody>
                  <a:tcPr marL="64771" marR="64771" marT="17903" marB="17903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200" kern="0" spc="5">
                          <a:solidFill>
                            <a:srgbClr val="000000"/>
                          </a:solidFill>
                          <a:latin typeface="+mj-lt"/>
                          <a:ea typeface="굴림"/>
                        </a:rPr>
                        <a:t>삐침</a:t>
                      </a:r>
                      <a:r>
                        <a:rPr lang="en-US" altLang="ko-KR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(serif)</a:t>
                      </a:r>
                      <a:r>
                        <a:rPr lang="ko-KR" altLang="en-US" sz="1200" kern="0" spc="5">
                          <a:solidFill>
                            <a:srgbClr val="000000"/>
                          </a:solidFill>
                          <a:latin typeface="+mj-lt"/>
                          <a:ea typeface="굴림"/>
                        </a:rPr>
                        <a:t>를 갖지않는 가변폭 글꼴</a:t>
                      </a:r>
                      <a:r>
                        <a:rPr lang="en-US" altLang="ko-KR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kern="0" spc="5">
                          <a:solidFill>
                            <a:srgbClr val="000000"/>
                          </a:solidFill>
                          <a:latin typeface="+mj-lt"/>
                          <a:ea typeface="굴림"/>
                        </a:rPr>
                        <a:t>대표적으로 </a:t>
                      </a:r>
                      <a:r>
                        <a:rPr lang="en-US" altLang="ko-KR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Helvetica</a:t>
                      </a:r>
                      <a:r>
                        <a:rPr lang="ko-KR" altLang="en-US" sz="1200" kern="0" spc="5">
                          <a:solidFill>
                            <a:srgbClr val="000000"/>
                          </a:solidFill>
                          <a:latin typeface="+mj-lt"/>
                          <a:ea typeface="굴림"/>
                        </a:rPr>
                        <a:t>가 있다</a:t>
                      </a:r>
                      <a:r>
                        <a:rPr lang="en-US" altLang="ko-KR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2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771" marR="64771" marT="17903" marB="17903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32834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"Monospaced"</a:t>
                      </a:r>
                    </a:p>
                  </a:txBody>
                  <a:tcPr marL="64771" marR="64771" marT="17903" marB="17903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200" kern="0" spc="5">
                          <a:solidFill>
                            <a:srgbClr val="000000"/>
                          </a:solidFill>
                          <a:latin typeface="+mj-lt"/>
                          <a:ea typeface="굴림"/>
                        </a:rPr>
                        <a:t>고정폭을 가지는 글꼴</a:t>
                      </a:r>
                      <a:r>
                        <a:rPr lang="en-US" altLang="ko-KR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kern="0" spc="5">
                          <a:solidFill>
                            <a:srgbClr val="000000"/>
                          </a:solidFill>
                          <a:latin typeface="+mj-lt"/>
                          <a:ea typeface="굴림"/>
                        </a:rPr>
                        <a:t>대표적으로 </a:t>
                      </a:r>
                      <a:r>
                        <a:rPr lang="en-US" altLang="ko-KR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Courier</a:t>
                      </a:r>
                      <a:r>
                        <a:rPr lang="ko-KR" altLang="en-US" sz="1200" kern="0" spc="5">
                          <a:solidFill>
                            <a:srgbClr val="000000"/>
                          </a:solidFill>
                          <a:latin typeface="+mj-lt"/>
                          <a:ea typeface="굴림"/>
                        </a:rPr>
                        <a:t>가 있다</a:t>
                      </a:r>
                      <a:r>
                        <a:rPr lang="en-US" altLang="ko-KR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.</a:t>
                      </a:r>
                      <a:endParaRPr lang="ko-KR" altLang="en-US" sz="12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771" marR="64771" marT="17903" marB="17903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</a:tr>
              <a:tr h="32834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"Dialog"</a:t>
                      </a:r>
                    </a:p>
                  </a:txBody>
                  <a:tcPr marL="64771" marR="64771" marT="17903" marB="17903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200" kern="0" spc="5">
                          <a:solidFill>
                            <a:srgbClr val="000000"/>
                          </a:solidFill>
                          <a:latin typeface="+mj-lt"/>
                          <a:ea typeface="굴림"/>
                        </a:rPr>
                        <a:t>대화상자에서 텍스트 출력을 위하여 사용되는 글꼴</a:t>
                      </a:r>
                      <a:endParaRPr lang="ko-KR" altLang="en-US" sz="12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771" marR="64771" marT="17903" marB="17903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32834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200" kern="0" spc="5">
                          <a:solidFill>
                            <a:srgbClr val="000000"/>
                          </a:solidFill>
                          <a:latin typeface="+mj-lt"/>
                        </a:rPr>
                        <a:t>"DialogInput"</a:t>
                      </a:r>
                    </a:p>
                  </a:txBody>
                  <a:tcPr marL="64771" marR="64771" marT="17903" marB="17903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200" kern="0" spc="5">
                          <a:solidFill>
                            <a:srgbClr val="000000"/>
                          </a:solidFill>
                          <a:latin typeface="+mj-lt"/>
                          <a:ea typeface="굴림"/>
                        </a:rPr>
                        <a:t>대화상자에서 텍스트 입력을 위하여 사용되는 글꼴</a:t>
                      </a:r>
                      <a:endParaRPr lang="ko-KR" altLang="en-US" sz="1200" kern="0" spc="5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4771" marR="64771" marT="17903" marB="17903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</a:lnB>
                    <a:solidFill>
                      <a:srgbClr val="F9EA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/>
              <a:t>폰트의 지정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28713" y="1289050"/>
            <a:ext cx="7777162" cy="23939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 latinLnBrk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en-US" altLang="ko-KR" sz="1400" b="1" kern="0">
                <a:solidFill>
                  <a:srgbClr val="7F0055"/>
                </a:solidFill>
                <a:latin typeface="+mj-lt"/>
              </a:rPr>
              <a:t>public void</a:t>
            </a:r>
            <a:r>
              <a:rPr lang="en-US" altLang="ko-KR" sz="1400" kern="0">
                <a:solidFill>
                  <a:srgbClr val="000000"/>
                </a:solidFill>
                <a:latin typeface="+mj-lt"/>
              </a:rPr>
              <a:t> paint(Graphics g)</a:t>
            </a:r>
          </a:p>
          <a:p>
            <a:pPr marL="254000" indent="0" latinLnBrk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en-US" altLang="ko-KR" sz="1400" kern="0">
                <a:solidFill>
                  <a:srgbClr val="000000"/>
                </a:solidFill>
                <a:latin typeface="+mj-lt"/>
              </a:rPr>
              <a:t>{</a:t>
            </a:r>
          </a:p>
          <a:p>
            <a:pPr marL="254000" indent="0" latinLnBrk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en-US" altLang="ko-KR" sz="1400" kern="0">
                <a:solidFill>
                  <a:srgbClr val="000000"/>
                </a:solidFill>
                <a:latin typeface="+mj-lt"/>
              </a:rPr>
              <a:t>		Font f = </a:t>
            </a:r>
            <a:r>
              <a:rPr lang="en-US" altLang="ko-KR" sz="1400" b="1" kern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400" kern="0">
                <a:solidFill>
                  <a:srgbClr val="000000"/>
                </a:solidFill>
                <a:latin typeface="+mj-lt"/>
              </a:rPr>
              <a:t> Font(</a:t>
            </a:r>
            <a:r>
              <a:rPr lang="en-US" altLang="ko-KR" sz="1400" kern="0">
                <a:solidFill>
                  <a:srgbClr val="0000FF"/>
                </a:solidFill>
                <a:latin typeface="+mj-lt"/>
              </a:rPr>
              <a:t>"Serif"</a:t>
            </a:r>
            <a:r>
              <a:rPr lang="en-US" altLang="ko-KR" sz="1400" kern="0">
                <a:solidFill>
                  <a:srgbClr val="000000"/>
                </a:solidFill>
                <a:latin typeface="+mj-lt"/>
              </a:rPr>
              <a:t>, Font.</a:t>
            </a:r>
            <a:r>
              <a:rPr lang="en-US" altLang="ko-KR" sz="1400" i="1" kern="0">
                <a:solidFill>
                  <a:srgbClr val="0000FF"/>
                </a:solidFill>
                <a:latin typeface="+mj-lt"/>
              </a:rPr>
              <a:t>BOLD</a:t>
            </a:r>
            <a:r>
              <a:rPr lang="en-US" altLang="ko-KR" sz="1400" kern="0">
                <a:solidFill>
                  <a:srgbClr val="000000"/>
                </a:solidFill>
                <a:latin typeface="+mj-lt"/>
              </a:rPr>
              <a:t> | Font.</a:t>
            </a:r>
            <a:r>
              <a:rPr lang="en-US" altLang="ko-KR" sz="1400" i="1" kern="0">
                <a:solidFill>
                  <a:srgbClr val="0000FF"/>
                </a:solidFill>
                <a:latin typeface="+mj-lt"/>
              </a:rPr>
              <a:t>ITALIC</a:t>
            </a:r>
            <a:r>
              <a:rPr lang="en-US" altLang="ko-KR" sz="1400" kern="0">
                <a:solidFill>
                  <a:srgbClr val="000000"/>
                </a:solidFill>
                <a:latin typeface="+mj-lt"/>
              </a:rPr>
              <a:t>, 12);</a:t>
            </a:r>
          </a:p>
          <a:p>
            <a:pPr marL="254000" indent="0" latinLnBrk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en-US" altLang="ko-KR" sz="1400" kern="0">
                <a:solidFill>
                  <a:srgbClr val="000000"/>
                </a:solidFill>
                <a:latin typeface="+mj-lt"/>
              </a:rPr>
              <a:t>		g.setFont(f);</a:t>
            </a:r>
          </a:p>
          <a:p>
            <a:pPr marL="254000" indent="0" latinLnBrk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en-US" altLang="ko-KR" sz="1400" kern="0">
                <a:solidFill>
                  <a:srgbClr val="000000"/>
                </a:solidFill>
                <a:latin typeface="+mj-lt"/>
              </a:rPr>
              <a:t>		...</a:t>
            </a:r>
          </a:p>
          <a:p>
            <a:pPr marL="254000" indent="0" latinLnBrk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en-US" altLang="ko-KR" sz="1400" kern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713" y="3930650"/>
            <a:ext cx="7777162" cy="12842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 latinLnBrk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en-US" altLang="ko-KR" sz="1400" kern="0">
                <a:solidFill>
                  <a:srgbClr val="000000"/>
                </a:solidFill>
                <a:latin typeface="+mj-lt"/>
              </a:rPr>
              <a:t>JLabel myLabel = </a:t>
            </a:r>
            <a:r>
              <a:rPr lang="en-US" altLang="ko-KR" sz="1400" b="1" kern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400" kern="0">
                <a:solidFill>
                  <a:srgbClr val="000000"/>
                </a:solidFill>
                <a:latin typeface="+mj-lt"/>
              </a:rPr>
              <a:t> JLabel(</a:t>
            </a:r>
            <a:r>
              <a:rPr lang="en-US" altLang="ko-KR" sz="1400" kern="0">
                <a:solidFill>
                  <a:srgbClr val="0000FF"/>
                </a:solidFill>
                <a:latin typeface="+mj-lt"/>
              </a:rPr>
              <a:t>"</a:t>
            </a:r>
            <a:r>
              <a:rPr lang="ko-KR" altLang="en-US" sz="1400" kern="0">
                <a:solidFill>
                  <a:srgbClr val="0000FF"/>
                </a:solidFill>
                <a:latin typeface="+mj-lt"/>
              </a:rPr>
              <a:t>폰트 색상“</a:t>
            </a:r>
            <a:r>
              <a:rPr lang="en-US" altLang="ko-KR" sz="1400" kern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254000" indent="0" latinLnBrk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en-US" altLang="ko-KR" sz="1400" kern="0">
                <a:solidFill>
                  <a:srgbClr val="000000"/>
                </a:solidFill>
                <a:latin typeface="+mj-lt"/>
              </a:rPr>
              <a:t>Font f = </a:t>
            </a:r>
            <a:r>
              <a:rPr lang="en-US" altLang="ko-KR" sz="1400" b="1" kern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400" kern="0">
                <a:solidFill>
                  <a:srgbClr val="000000"/>
                </a:solidFill>
                <a:latin typeface="+mj-lt"/>
              </a:rPr>
              <a:t> Font(</a:t>
            </a:r>
            <a:r>
              <a:rPr lang="en-US" altLang="ko-KR" sz="1400" kern="0">
                <a:solidFill>
                  <a:srgbClr val="0000FF"/>
                </a:solidFill>
                <a:latin typeface="+mj-lt"/>
              </a:rPr>
              <a:t>"Dialog</a:t>
            </a:r>
            <a:r>
              <a:rPr lang="en-US" altLang="ko-KR" sz="1400" kern="0">
                <a:solidFill>
                  <a:srgbClr val="000000"/>
                </a:solidFill>
                <a:latin typeface="+mj-lt"/>
              </a:rPr>
              <a:t>", Font.</a:t>
            </a:r>
            <a:r>
              <a:rPr lang="en-US" altLang="ko-KR" sz="1400" i="1" kern="0">
                <a:solidFill>
                  <a:srgbClr val="0000FF"/>
                </a:solidFill>
                <a:latin typeface="+mj-lt"/>
              </a:rPr>
              <a:t>ITALIC</a:t>
            </a:r>
            <a:r>
              <a:rPr lang="en-US" altLang="ko-KR" sz="1400" kern="0">
                <a:solidFill>
                  <a:srgbClr val="000000"/>
                </a:solidFill>
                <a:latin typeface="+mj-lt"/>
              </a:rPr>
              <a:t>, 10);	</a:t>
            </a:r>
            <a:r>
              <a:rPr lang="en-US" altLang="ko-KR" sz="1400" kern="0">
                <a:solidFill>
                  <a:srgbClr val="008000"/>
                </a:solidFill>
                <a:latin typeface="+mj-lt"/>
              </a:rPr>
              <a:t>// ①</a:t>
            </a:r>
          </a:p>
          <a:p>
            <a:pPr marL="254000" indent="0" latinLnBrk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en-US" altLang="ko-KR" sz="1400" kern="0">
                <a:solidFill>
                  <a:srgbClr val="000000"/>
                </a:solidFill>
                <a:latin typeface="+mj-lt"/>
              </a:rPr>
              <a:t>myLabel.setFont(f);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754000" y="2185200"/>
            <a:ext cx="2857500" cy="1905000"/>
          </a:xfrm>
          <a:prstGeom prst="rect">
            <a:avLst/>
          </a:prstGeom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간단한 예제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868363"/>
            <a:ext cx="7769225" cy="588010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rmAutofit fontScale="95000"/>
          </a:bodyPr>
          <a:lstStyle/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 b="1">
                <a:solidFill>
                  <a:srgbClr val="7F0055"/>
                </a:solidFill>
              </a:rPr>
              <a:t>…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 b="1">
                <a:solidFill>
                  <a:srgbClr val="7F0055"/>
                </a:solidFill>
              </a:rPr>
              <a:t>class</a:t>
            </a:r>
            <a:r>
              <a:rPr lang="en-US" altLang="en-US" sz="1599"/>
              <a:t> MyPanel </a:t>
            </a:r>
            <a:r>
              <a:rPr lang="en-US" altLang="en-US" sz="1599" b="1">
                <a:solidFill>
                  <a:srgbClr val="7F0055"/>
                </a:solidFill>
              </a:rPr>
              <a:t>extends</a:t>
            </a:r>
            <a:r>
              <a:rPr lang="en-US" altLang="en-US" sz="1599"/>
              <a:t> JPanel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/>
              <a:t> </a:t>
            </a:r>
            <a:r>
              <a:rPr lang="en-US" altLang="en-US" sz="1599"/>
              <a:t>       Font </a:t>
            </a:r>
            <a:r>
              <a:rPr lang="en-US" altLang="en-US" sz="1599">
                <a:solidFill>
                  <a:srgbClr val="0000C0"/>
                </a:solidFill>
              </a:rPr>
              <a:t>f1</a:t>
            </a:r>
            <a:r>
              <a:rPr lang="en-US" altLang="en-US" sz="1599"/>
              <a:t>, </a:t>
            </a:r>
            <a:r>
              <a:rPr lang="en-US" altLang="en-US" sz="1599">
                <a:solidFill>
                  <a:srgbClr val="0000C0"/>
                </a:solidFill>
              </a:rPr>
              <a:t>f2</a:t>
            </a:r>
            <a:r>
              <a:rPr lang="en-US" altLang="en-US" sz="1599"/>
              <a:t>, </a:t>
            </a:r>
            <a:r>
              <a:rPr lang="en-US" altLang="en-US" sz="1599">
                <a:solidFill>
                  <a:srgbClr val="0000C0"/>
                </a:solidFill>
              </a:rPr>
              <a:t>f3</a:t>
            </a:r>
            <a:r>
              <a:rPr lang="en-US" altLang="en-US" sz="1599"/>
              <a:t>, </a:t>
            </a:r>
            <a:r>
              <a:rPr lang="en-US" altLang="en-US" sz="1599">
                <a:solidFill>
                  <a:srgbClr val="0000C0"/>
                </a:solidFill>
              </a:rPr>
              <a:t>f4</a:t>
            </a:r>
            <a:r>
              <a:rPr lang="en-US" altLang="en-US" sz="1599"/>
              <a:t>, </a:t>
            </a:r>
            <a:r>
              <a:rPr lang="en-US" altLang="en-US" sz="1599">
                <a:solidFill>
                  <a:srgbClr val="0000C0"/>
                </a:solidFill>
              </a:rPr>
              <a:t>f5</a:t>
            </a:r>
            <a:r>
              <a:rPr lang="en-US" altLang="en-US" sz="1599"/>
              <a:t>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</a:t>
            </a:r>
            <a:r>
              <a:rPr lang="en-US" altLang="en-US" sz="1599" b="1">
                <a:solidFill>
                  <a:srgbClr val="7F0055"/>
                </a:solidFill>
              </a:rPr>
              <a:t>public</a:t>
            </a:r>
            <a:r>
              <a:rPr lang="en-US" altLang="en-US" sz="1599"/>
              <a:t> MyPanel()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>
                <a:solidFill>
                  <a:srgbClr val="0000C0"/>
                </a:solidFill>
              </a:rPr>
              <a:t>f1</a:t>
            </a:r>
            <a:r>
              <a:rPr lang="en-US" altLang="en-US" sz="1599"/>
              <a:t> = 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Font(</a:t>
            </a:r>
            <a:r>
              <a:rPr lang="en-US" altLang="en-US" sz="1599">
                <a:solidFill>
                  <a:srgbClr val="2A00FF"/>
                </a:solidFill>
              </a:rPr>
              <a:t>"Serif"</a:t>
            </a:r>
            <a:r>
              <a:rPr lang="en-US" altLang="en-US" sz="1599"/>
              <a:t>, Font.</a:t>
            </a:r>
            <a:r>
              <a:rPr lang="en-US" altLang="en-US" sz="1599" i="1">
                <a:solidFill>
                  <a:srgbClr val="0000C0"/>
                </a:solidFill>
              </a:rPr>
              <a:t>PLAIN</a:t>
            </a:r>
            <a:r>
              <a:rPr lang="en-US" altLang="en-US" sz="1599"/>
              <a:t>, 20);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>
                <a:solidFill>
                  <a:srgbClr val="0000C0"/>
                </a:solidFill>
              </a:rPr>
              <a:t>f2</a:t>
            </a:r>
            <a:r>
              <a:rPr lang="en-US" altLang="en-US" sz="1599"/>
              <a:t> = 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Font(</a:t>
            </a:r>
            <a:r>
              <a:rPr lang="en-US" altLang="en-US" sz="1599">
                <a:solidFill>
                  <a:srgbClr val="2A00FF"/>
                </a:solidFill>
              </a:rPr>
              <a:t>"San Serif"</a:t>
            </a:r>
            <a:r>
              <a:rPr lang="en-US" altLang="en-US" sz="1599"/>
              <a:t>, Font.</a:t>
            </a:r>
            <a:r>
              <a:rPr lang="en-US" altLang="en-US" sz="1599" i="1">
                <a:solidFill>
                  <a:srgbClr val="0000C0"/>
                </a:solidFill>
              </a:rPr>
              <a:t>BOLD</a:t>
            </a:r>
            <a:r>
              <a:rPr lang="en-US" altLang="en-US" sz="1599"/>
              <a:t>, 20);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>
                <a:solidFill>
                  <a:srgbClr val="0000C0"/>
                </a:solidFill>
              </a:rPr>
              <a:t>f3</a:t>
            </a:r>
            <a:r>
              <a:rPr lang="en-US" altLang="en-US" sz="1599"/>
              <a:t> = 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Font(</a:t>
            </a:r>
            <a:r>
              <a:rPr lang="en-US" altLang="en-US" sz="1599">
                <a:solidFill>
                  <a:srgbClr val="2A00FF"/>
                </a:solidFill>
              </a:rPr>
              <a:t>"Monospaced"</a:t>
            </a:r>
            <a:r>
              <a:rPr lang="en-US" altLang="en-US" sz="1599"/>
              <a:t>, Font.</a:t>
            </a:r>
            <a:r>
              <a:rPr lang="en-US" altLang="en-US" sz="1599" i="1">
                <a:solidFill>
                  <a:srgbClr val="0000C0"/>
                </a:solidFill>
              </a:rPr>
              <a:t>ITALIC</a:t>
            </a:r>
            <a:r>
              <a:rPr lang="en-US" altLang="en-US" sz="1599"/>
              <a:t>, 20);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>
                <a:solidFill>
                  <a:srgbClr val="0000C0"/>
                </a:solidFill>
              </a:rPr>
              <a:t>f4</a:t>
            </a:r>
            <a:r>
              <a:rPr lang="en-US" altLang="en-US" sz="1599"/>
              <a:t> = 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Font(</a:t>
            </a:r>
            <a:r>
              <a:rPr lang="en-US" altLang="en-US" sz="1599">
                <a:solidFill>
                  <a:srgbClr val="2A00FF"/>
                </a:solidFill>
              </a:rPr>
              <a:t>"Dialog"</a:t>
            </a:r>
            <a:r>
              <a:rPr lang="en-US" altLang="en-US" sz="1599"/>
              <a:t>, Font.</a:t>
            </a:r>
            <a:r>
              <a:rPr lang="en-US" altLang="en-US" sz="1599" i="1">
                <a:solidFill>
                  <a:srgbClr val="0000C0"/>
                </a:solidFill>
              </a:rPr>
              <a:t>BOLD</a:t>
            </a:r>
            <a:r>
              <a:rPr lang="en-US" altLang="en-US" sz="1599"/>
              <a:t> | Font.</a:t>
            </a:r>
            <a:r>
              <a:rPr lang="en-US" altLang="en-US" sz="1599" i="1">
                <a:solidFill>
                  <a:srgbClr val="0000C0"/>
                </a:solidFill>
              </a:rPr>
              <a:t>ITALIC</a:t>
            </a:r>
            <a:r>
              <a:rPr lang="en-US" altLang="en-US" sz="1599"/>
              <a:t>, 20);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>
                <a:solidFill>
                  <a:srgbClr val="0000C0"/>
                </a:solidFill>
              </a:rPr>
              <a:t>f5</a:t>
            </a:r>
            <a:r>
              <a:rPr lang="en-US" altLang="en-US" sz="1599"/>
              <a:t> = 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Font(</a:t>
            </a:r>
            <a:r>
              <a:rPr lang="en-US" altLang="en-US" sz="1599">
                <a:solidFill>
                  <a:srgbClr val="2A00FF"/>
                </a:solidFill>
              </a:rPr>
              <a:t>"DialogInput"</a:t>
            </a:r>
            <a:r>
              <a:rPr lang="en-US" altLang="en-US" sz="1599"/>
              <a:t>, Font.</a:t>
            </a:r>
            <a:r>
              <a:rPr lang="en-US" altLang="en-US" sz="1599" i="1">
                <a:solidFill>
                  <a:srgbClr val="0000C0"/>
                </a:solidFill>
              </a:rPr>
              <a:t>BOLD</a:t>
            </a:r>
            <a:r>
              <a:rPr lang="en-US" altLang="en-US" sz="1599"/>
              <a:t>, 20);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}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</a:t>
            </a:r>
            <a:r>
              <a:rPr lang="en-US" altLang="en-US" sz="1599" b="1">
                <a:solidFill>
                  <a:srgbClr val="7F0055"/>
                </a:solidFill>
              </a:rPr>
              <a:t>public</a:t>
            </a:r>
            <a:r>
              <a:rPr lang="en-US" altLang="en-US" sz="1599"/>
              <a:t> </a:t>
            </a:r>
            <a:r>
              <a:rPr lang="en-US" altLang="en-US" sz="1599" b="1">
                <a:solidFill>
                  <a:srgbClr val="7F0055"/>
                </a:solidFill>
              </a:rPr>
              <a:t>void</a:t>
            </a:r>
            <a:r>
              <a:rPr lang="en-US" altLang="en-US" sz="1599"/>
              <a:t> paintComponent(Graphics g)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b="1"/>
              <a:t>	        super</a:t>
            </a:r>
            <a:r>
              <a:rPr lang="en-US" altLang="ko-KR" sz="1599"/>
              <a:t>.paintComponent(g);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g.setFont(</a:t>
            </a:r>
            <a:r>
              <a:rPr lang="en-US" altLang="en-US" sz="1599">
                <a:solidFill>
                  <a:srgbClr val="0000C0"/>
                </a:solidFill>
              </a:rPr>
              <a:t>f1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g.drawString(</a:t>
            </a:r>
            <a:r>
              <a:rPr lang="en-US" altLang="en-US" sz="1599">
                <a:solidFill>
                  <a:srgbClr val="2A00FF"/>
                </a:solidFill>
              </a:rPr>
              <a:t>"Serif 20 points PLAIN"</a:t>
            </a:r>
            <a:r>
              <a:rPr lang="en-US" altLang="en-US" sz="1599"/>
              <a:t>, 10, 50);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g.setFont(</a:t>
            </a:r>
            <a:r>
              <a:rPr lang="en-US" altLang="en-US" sz="1599">
                <a:solidFill>
                  <a:srgbClr val="0000C0"/>
                </a:solidFill>
              </a:rPr>
              <a:t>f2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g.drawString(</a:t>
            </a:r>
            <a:r>
              <a:rPr lang="en-US" altLang="en-US" sz="1599">
                <a:solidFill>
                  <a:srgbClr val="2A00FF"/>
                </a:solidFill>
              </a:rPr>
              <a:t>"SanSerif 20 points BOLD"</a:t>
            </a:r>
            <a:r>
              <a:rPr lang="en-US" altLang="en-US" sz="1599"/>
              <a:t>, 10, 70);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g.setFont(</a:t>
            </a:r>
            <a:r>
              <a:rPr lang="en-US" altLang="en-US" sz="1599">
                <a:solidFill>
                  <a:srgbClr val="0000C0"/>
                </a:solidFill>
              </a:rPr>
              <a:t>f3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g.drawString(</a:t>
            </a:r>
            <a:r>
              <a:rPr lang="en-US" altLang="en-US" sz="1599">
                <a:solidFill>
                  <a:srgbClr val="2A00FF"/>
                </a:solidFill>
              </a:rPr>
              <a:t>"Monospaced 20 points ITALIC"</a:t>
            </a:r>
            <a:r>
              <a:rPr lang="en-US" altLang="en-US" sz="1599"/>
              <a:t>, 10, 90);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g.setFont(</a:t>
            </a:r>
            <a:r>
              <a:rPr lang="en-US" altLang="en-US" sz="1599">
                <a:solidFill>
                  <a:srgbClr val="0000C0"/>
                </a:solidFill>
              </a:rPr>
              <a:t>f4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g.drawString(</a:t>
            </a:r>
            <a:r>
              <a:rPr lang="en-US" altLang="en-US" sz="1599">
                <a:solidFill>
                  <a:srgbClr val="2A00FF"/>
                </a:solidFill>
              </a:rPr>
              <a:t>"Dialog 20 points BOLD + ITALIC"</a:t>
            </a:r>
            <a:r>
              <a:rPr lang="en-US" altLang="en-US" sz="1599"/>
              <a:t>, 10, 110);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g.setFont(</a:t>
            </a:r>
            <a:r>
              <a:rPr lang="en-US" altLang="en-US" sz="1599">
                <a:solidFill>
                  <a:srgbClr val="0000C0"/>
                </a:solidFill>
              </a:rPr>
              <a:t>f5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g.drawString(</a:t>
            </a:r>
            <a:r>
              <a:rPr lang="en-US" altLang="en-US" sz="1599">
                <a:solidFill>
                  <a:srgbClr val="2A00FF"/>
                </a:solidFill>
              </a:rPr>
              <a:t>"DialogInput 20 points BOLD"</a:t>
            </a:r>
            <a:r>
              <a:rPr lang="en-US" altLang="en-US" sz="1599"/>
              <a:t>, 10, 130);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}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}</a:t>
            </a:r>
          </a:p>
        </p:txBody>
      </p:sp>
      <p:sp>
        <p:nvSpPr>
          <p:cNvPr id="3891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891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9663" y="1062038"/>
            <a:ext cx="7769225" cy="3484562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rmAutofit fontScale="95000"/>
          </a:bodyPr>
          <a:lstStyle/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 b="1">
                <a:solidFill>
                  <a:srgbClr val="7F0055"/>
                </a:solidFill>
              </a:rPr>
              <a:t>public</a:t>
            </a:r>
            <a:r>
              <a:rPr lang="en-US" altLang="en-US" sz="1599"/>
              <a:t> </a:t>
            </a:r>
            <a:r>
              <a:rPr lang="en-US" altLang="en-US" sz="1599" b="1">
                <a:solidFill>
                  <a:srgbClr val="7F0055"/>
                </a:solidFill>
              </a:rPr>
              <a:t>class</a:t>
            </a:r>
            <a:r>
              <a:rPr lang="en-US" altLang="en-US" sz="1599"/>
              <a:t> FontTest </a:t>
            </a:r>
            <a:r>
              <a:rPr lang="en-US" altLang="en-US" sz="1599" b="1">
                <a:solidFill>
                  <a:srgbClr val="7F0055"/>
                </a:solidFill>
              </a:rPr>
              <a:t>extends</a:t>
            </a:r>
            <a:r>
              <a:rPr lang="en-US" altLang="en-US" sz="1599"/>
              <a:t> JFrame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</a:t>
            </a:r>
            <a:r>
              <a:rPr lang="en-US" altLang="en-US" sz="1599" b="1">
                <a:solidFill>
                  <a:srgbClr val="7F0055"/>
                </a:solidFill>
              </a:rPr>
              <a:t>public</a:t>
            </a:r>
            <a:r>
              <a:rPr lang="en-US" altLang="en-US" sz="1599"/>
              <a:t> FontTest()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setSize(500, 200);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setDefaultCloseOperation(JFrame.</a:t>
            </a:r>
            <a:r>
              <a:rPr lang="en-US" altLang="en-US" sz="1599" i="1">
                <a:solidFill>
                  <a:srgbClr val="0000C0"/>
                </a:solidFill>
              </a:rPr>
              <a:t>EXIT_ON_CLOSE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setTitle(</a:t>
            </a:r>
            <a:r>
              <a:rPr lang="en-US" altLang="en-US" sz="1599">
                <a:solidFill>
                  <a:srgbClr val="2A00FF"/>
                </a:solidFill>
              </a:rPr>
              <a:t>"Font Test"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setVisible(</a:t>
            </a:r>
            <a:r>
              <a:rPr lang="en-US" altLang="en-US" sz="1599" b="1">
                <a:solidFill>
                  <a:srgbClr val="7F0055"/>
                </a:solidFill>
              </a:rPr>
              <a:t>true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JPanel panel = 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MyPanel();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add(panel);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}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</a:t>
            </a:r>
            <a:r>
              <a:rPr lang="en-US" altLang="en-US" sz="1599" b="1">
                <a:solidFill>
                  <a:srgbClr val="7F0055"/>
                </a:solidFill>
              </a:rPr>
              <a:t>public</a:t>
            </a:r>
            <a:r>
              <a:rPr lang="en-US" altLang="en-US" sz="1599"/>
              <a:t> </a:t>
            </a:r>
            <a:r>
              <a:rPr lang="en-US" altLang="en-US" sz="1599" b="1">
                <a:solidFill>
                  <a:srgbClr val="7F0055"/>
                </a:solidFill>
              </a:rPr>
              <a:t>static</a:t>
            </a:r>
            <a:r>
              <a:rPr lang="en-US" altLang="en-US" sz="1599"/>
              <a:t> </a:t>
            </a:r>
            <a:r>
              <a:rPr lang="en-US" altLang="en-US" sz="1599" b="1">
                <a:solidFill>
                  <a:srgbClr val="7F0055"/>
                </a:solidFill>
              </a:rPr>
              <a:t>void</a:t>
            </a:r>
            <a:r>
              <a:rPr lang="en-US" altLang="en-US" sz="1599"/>
              <a:t> main(String[] args)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FontTest s = 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FontTest();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}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}</a:t>
            </a:r>
          </a:p>
        </p:txBody>
      </p:sp>
      <p:sp>
        <p:nvSpPr>
          <p:cNvPr id="39940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9941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9942" name="Rectangle 15"/>
          <p:cNvSpPr>
            <a:spLocks noChangeArrowheads="1"/>
          </p:cNvSpPr>
          <p:nvPr/>
        </p:nvSpPr>
        <p:spPr>
          <a:xfrm>
            <a:off x="0" y="263207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39943" name="_x273271184" descr="EMB00000cc44789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9663" y="4605338"/>
            <a:ext cx="4359275" cy="174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/>
              <a:t>이미지 출력</a:t>
            </a:r>
          </a:p>
        </p:txBody>
      </p:sp>
      <p:sp>
        <p:nvSpPr>
          <p:cNvPr id="512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/>
              <a:t>자바는 </a:t>
            </a:r>
            <a:r>
              <a:rPr lang="en-US" altLang="ko-KR"/>
              <a:t>GIF, PNG JPEG </a:t>
            </a:r>
            <a:r>
              <a:rPr lang="ko-KR" altLang="en-US"/>
              <a:t>타입의 이미지를 화면에 그릴 수 있다</a:t>
            </a:r>
            <a:r>
              <a:rPr lang="en-US" altLang="ko-KR"/>
              <a:t>.</a:t>
            </a:r>
          </a:p>
          <a:p>
            <a:pPr eaLnBrk="1" hangingPunct="1">
              <a:defRPr lang="ko-KR" altLang="en-US"/>
            </a:pPr>
            <a:endParaRPr lang="ko-KR" altLang="en-US"/>
          </a:p>
          <a:p>
            <a:pPr eaLnBrk="1" hangingPunct="1"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62062" y="2674938"/>
            <a:ext cx="6619875" cy="20129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00050" lvl="1" indent="0" latinLnBrk="0">
              <a:buFont typeface="Symbol"/>
              <a:buNone/>
              <a:defRPr lang="ko-KR"/>
            </a:pPr>
            <a:r>
              <a:rPr lang="en-US" altLang="ko-KR" sz="1800"/>
              <a:t>BufferedImage img = null;</a:t>
            </a:r>
          </a:p>
          <a:p>
            <a:pPr marL="400050" lvl="1" indent="0" latinLnBrk="0">
              <a:buFont typeface="Symbol"/>
              <a:buNone/>
              <a:defRPr lang="ko-KR"/>
            </a:pPr>
            <a:r>
              <a:rPr lang="en-US" altLang="ko-KR" sz="1800" b="1"/>
              <a:t>try </a:t>
            </a:r>
            <a:r>
              <a:rPr lang="en-US" altLang="ko-KR" sz="1800"/>
              <a:t>{</a:t>
            </a:r>
          </a:p>
          <a:p>
            <a:pPr marL="400050" lvl="1" indent="0" latinLnBrk="0">
              <a:buFont typeface="Symbol"/>
              <a:buNone/>
              <a:defRPr lang="ko-KR"/>
            </a:pPr>
            <a:r>
              <a:rPr lang="en-US" altLang="ko-KR" sz="1800"/>
              <a:t>	img = ImageIO.read(</a:t>
            </a:r>
            <a:r>
              <a:rPr lang="en-US" altLang="ko-KR" sz="1800" b="1"/>
              <a:t>new</a:t>
            </a:r>
            <a:r>
              <a:rPr lang="en-US" altLang="ko-KR" sz="1800"/>
              <a:t> File("strawberry.jpg"));</a:t>
            </a:r>
          </a:p>
          <a:p>
            <a:pPr marL="400050" lvl="1" indent="0" latinLnBrk="0">
              <a:buFont typeface="Symbol"/>
              <a:buNone/>
              <a:defRPr lang="ko-KR"/>
            </a:pPr>
            <a:r>
              <a:rPr lang="en-US" altLang="ko-KR" sz="1800"/>
              <a:t>} </a:t>
            </a:r>
            <a:r>
              <a:rPr lang="en-US" altLang="ko-KR" sz="1800" b="1"/>
              <a:t>catch </a:t>
            </a:r>
            <a:r>
              <a:rPr lang="en-US" altLang="ko-KR" sz="1800"/>
              <a:t>(IOException e) {</a:t>
            </a:r>
          </a:p>
          <a:p>
            <a:pPr marL="400050" lvl="1" indent="0" latinLnBrk="0">
              <a:buFont typeface="Symbol"/>
              <a:buNone/>
              <a:defRPr lang="ko-KR"/>
            </a:pPr>
            <a:r>
              <a:rPr lang="en-US" altLang="ko-KR" sz="1800"/>
              <a:t>	…</a:t>
            </a:r>
          </a:p>
          <a:p>
            <a:pPr marL="400050" lvl="1" indent="0" latinLnBrk="0">
              <a:buFont typeface="Symbol"/>
              <a:buNone/>
              <a:defRPr lang="ko-KR"/>
            </a:pPr>
            <a:r>
              <a:rPr lang="en-US" altLang="ko-KR" sz="1800"/>
              <a:t>}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endParaRPr lang="en-US" altLang="ko-KR" sz="140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88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5063" y="1085850"/>
            <a:ext cx="7769225" cy="3783013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>
                <a:solidFill>
                  <a:srgbClr val="008000"/>
                </a:solidFill>
                <a:latin typeface="+mj-lt"/>
                <a:ea typeface="굴림"/>
              </a:rPr>
              <a:t>// </a:t>
            </a:r>
            <a:r>
              <a:rPr lang="en-US" altLang="en-US" sz="1400">
                <a:solidFill>
                  <a:srgbClr val="008000"/>
                </a:solidFill>
                <a:latin typeface="굴림"/>
                <a:ea typeface="굴림"/>
              </a:rPr>
              <a:t>소스를 입력하고 Ctrl+Shift+O를 눌러서 필요한 파일을 포함한다.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>
                <a:latin typeface="굴림"/>
                <a:ea typeface="굴림"/>
              </a:rPr>
              <a:t>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solidFill>
                  <a:srgbClr val="7F0055"/>
                </a:solidFill>
                <a:latin typeface="굴림"/>
                <a:ea typeface="휴먼명조"/>
              </a:rPr>
              <a:t>public</a:t>
            </a:r>
            <a:r>
              <a:rPr lang="en-US" altLang="en-US" sz="1400" b="1">
                <a:latin typeface="굴림"/>
                <a:ea typeface="휴먼명조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굴림"/>
                <a:ea typeface="휴먼명조"/>
              </a:rPr>
              <a:t>class</a:t>
            </a:r>
            <a:r>
              <a:rPr lang="en-US" altLang="en-US" sz="1400" b="1">
                <a:latin typeface="굴림"/>
                <a:ea typeface="휴먼명조"/>
              </a:rPr>
              <a:t> LoadImageApp </a:t>
            </a:r>
            <a:r>
              <a:rPr lang="en-US" altLang="en-US" sz="1400" b="1">
                <a:solidFill>
                  <a:srgbClr val="7F0055"/>
                </a:solidFill>
                <a:latin typeface="굴림"/>
                <a:ea typeface="휴먼명조"/>
              </a:rPr>
              <a:t>extends</a:t>
            </a:r>
            <a:r>
              <a:rPr lang="en-US" altLang="en-US" sz="1400" b="1">
                <a:latin typeface="굴림"/>
                <a:ea typeface="휴먼명조"/>
              </a:rPr>
              <a:t> JPanel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굴림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굴림"/>
                <a:ea typeface="휴먼명조"/>
              </a:rPr>
              <a:t>	BufferedImage </a:t>
            </a:r>
            <a:r>
              <a:rPr lang="en-US" altLang="en-US" sz="1400" b="1">
                <a:solidFill>
                  <a:srgbClr val="0000C0"/>
                </a:solidFill>
                <a:latin typeface="굴림"/>
                <a:ea typeface="휴먼명조"/>
              </a:rPr>
              <a:t>img</a:t>
            </a:r>
            <a:r>
              <a:rPr lang="en-US" altLang="en-US" sz="1400" b="1">
                <a:latin typeface="굴림"/>
                <a:ea typeface="휴먼명조"/>
              </a:rPr>
              <a:t>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굴림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굴림"/>
                <a:ea typeface="휴먼명조"/>
              </a:rPr>
              <a:t>	</a:t>
            </a:r>
            <a:r>
              <a:rPr lang="en-US" altLang="en-US" sz="1400" b="1">
                <a:solidFill>
                  <a:srgbClr val="7F0055"/>
                </a:solidFill>
                <a:latin typeface="굴림"/>
                <a:ea typeface="휴먼명조"/>
              </a:rPr>
              <a:t>public</a:t>
            </a:r>
            <a:r>
              <a:rPr lang="en-US" altLang="en-US" sz="1400" b="1">
                <a:latin typeface="굴림"/>
                <a:ea typeface="휴먼명조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굴림"/>
                <a:ea typeface="휴먼명조"/>
              </a:rPr>
              <a:t>void</a:t>
            </a:r>
            <a:r>
              <a:rPr lang="en-US" altLang="en-US" sz="1400" b="1">
                <a:latin typeface="굴림"/>
                <a:ea typeface="휴먼명조"/>
              </a:rPr>
              <a:t> paint(Graphics </a:t>
            </a:r>
            <a:r>
              <a:rPr lang="en-US" altLang="en-US" sz="1400" b="1">
                <a:solidFill>
                  <a:srgbClr val="6A3E3E"/>
                </a:solidFill>
                <a:latin typeface="굴림"/>
                <a:ea typeface="휴먼명조"/>
              </a:rPr>
              <a:t>g</a:t>
            </a:r>
            <a:r>
              <a:rPr lang="en-US" altLang="en-US" sz="1400" b="1">
                <a:latin typeface="굴림"/>
                <a:ea typeface="휴먼명조"/>
              </a:rPr>
              <a:t>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굴림"/>
                <a:ea typeface="휴먼명조"/>
              </a:rPr>
              <a:t>		</a:t>
            </a:r>
            <a:r>
              <a:rPr lang="en-US" altLang="en-US" sz="1400" b="1">
                <a:solidFill>
                  <a:srgbClr val="6A3E3E"/>
                </a:solidFill>
                <a:latin typeface="굴림"/>
                <a:ea typeface="휴먼명조"/>
              </a:rPr>
              <a:t>g</a:t>
            </a:r>
            <a:r>
              <a:rPr lang="en-US" altLang="en-US" sz="1400" b="1">
                <a:latin typeface="굴림"/>
                <a:ea typeface="휴먼명조"/>
              </a:rPr>
              <a:t>.drawImage(</a:t>
            </a:r>
            <a:r>
              <a:rPr lang="en-US" altLang="en-US" sz="1400" b="1">
                <a:solidFill>
                  <a:srgbClr val="0000C0"/>
                </a:solidFill>
                <a:latin typeface="굴림"/>
                <a:ea typeface="휴먼명조"/>
              </a:rPr>
              <a:t>img</a:t>
            </a:r>
            <a:r>
              <a:rPr lang="en-US" altLang="en-US" sz="1400" b="1">
                <a:latin typeface="굴림"/>
                <a:ea typeface="휴먼명조"/>
              </a:rPr>
              <a:t>, 0, 0, </a:t>
            </a:r>
            <a:r>
              <a:rPr lang="en-US" altLang="en-US" sz="1400" b="1">
                <a:solidFill>
                  <a:srgbClr val="7F0055"/>
                </a:solidFill>
                <a:latin typeface="굴림"/>
                <a:ea typeface="휴먼명조"/>
              </a:rPr>
              <a:t>null</a:t>
            </a:r>
            <a:r>
              <a:rPr lang="en-US" altLang="en-US" sz="1400" b="1">
                <a:latin typeface="굴림"/>
                <a:ea typeface="휴먼명조"/>
              </a:rPr>
              <a:t>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굴림"/>
                <a:ea typeface="휴먼명조"/>
              </a:rPr>
              <a:t>	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굴림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굴림"/>
                <a:ea typeface="휴먼명조"/>
              </a:rPr>
              <a:t>	</a:t>
            </a:r>
            <a:r>
              <a:rPr lang="en-US" altLang="en-US" sz="1400" b="1">
                <a:solidFill>
                  <a:srgbClr val="7F0055"/>
                </a:solidFill>
                <a:latin typeface="굴림"/>
                <a:ea typeface="휴먼명조"/>
              </a:rPr>
              <a:t>public</a:t>
            </a:r>
            <a:r>
              <a:rPr lang="en-US" altLang="en-US" sz="1400" b="1">
                <a:latin typeface="굴림"/>
                <a:ea typeface="휴먼명조"/>
              </a:rPr>
              <a:t> LoadImageApp()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굴림"/>
                <a:ea typeface="휴먼명조"/>
              </a:rPr>
              <a:t>		</a:t>
            </a:r>
            <a:r>
              <a:rPr lang="en-US" altLang="en-US" sz="1400" b="1">
                <a:solidFill>
                  <a:srgbClr val="7F0055"/>
                </a:solidFill>
                <a:latin typeface="굴림"/>
                <a:ea typeface="휴먼명조"/>
              </a:rPr>
              <a:t>try</a:t>
            </a:r>
            <a:r>
              <a:rPr lang="en-US" altLang="en-US" sz="1400" b="1">
                <a:latin typeface="굴림"/>
                <a:ea typeface="휴먼명조"/>
              </a:rPr>
              <a:t>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굴림"/>
                <a:ea typeface="휴먼명조"/>
              </a:rPr>
              <a:t>			</a:t>
            </a:r>
            <a:r>
              <a:rPr lang="en-US" altLang="en-US" sz="1400" b="1">
                <a:solidFill>
                  <a:srgbClr val="0000C0"/>
                </a:solidFill>
                <a:latin typeface="굴림"/>
                <a:ea typeface="휴먼명조"/>
              </a:rPr>
              <a:t>img</a:t>
            </a:r>
            <a:r>
              <a:rPr lang="en-US" altLang="en-US" sz="1400" b="1">
                <a:latin typeface="굴림"/>
                <a:ea typeface="휴먼명조"/>
              </a:rPr>
              <a:t> = ImageIO.</a:t>
            </a:r>
            <a:r>
              <a:rPr lang="en-US" altLang="en-US" sz="1400" b="1" i="1">
                <a:latin typeface="굴림"/>
                <a:ea typeface="휴먼명조"/>
              </a:rPr>
              <a:t>read(</a:t>
            </a:r>
            <a:r>
              <a:rPr lang="en-US" altLang="en-US" sz="1400" b="1" i="1">
                <a:solidFill>
                  <a:srgbClr val="7F0055"/>
                </a:solidFill>
                <a:latin typeface="굴림"/>
                <a:ea typeface="휴먼명조"/>
              </a:rPr>
              <a:t>new</a:t>
            </a:r>
            <a:r>
              <a:rPr lang="en-US" altLang="en-US" sz="1400" b="1" i="1">
                <a:latin typeface="굴림"/>
                <a:ea typeface="휴먼명조"/>
              </a:rPr>
              <a:t> File(</a:t>
            </a:r>
            <a:r>
              <a:rPr lang="en-US" altLang="en-US" sz="1400" b="1" i="1">
                <a:solidFill>
                  <a:srgbClr val="2A00FF"/>
                </a:solidFill>
                <a:latin typeface="굴림"/>
                <a:ea typeface="휴먼명조"/>
              </a:rPr>
              <a:t>"dog.png"</a:t>
            </a:r>
            <a:r>
              <a:rPr lang="en-US" altLang="en-US" sz="1400" b="1" i="1">
                <a:latin typeface="굴림"/>
                <a:ea typeface="휴먼명조"/>
              </a:rPr>
              <a:t>));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 i="1">
                <a:latin typeface="굴림"/>
                <a:ea typeface="휴먼명조"/>
              </a:rPr>
              <a:t>		} </a:t>
            </a:r>
            <a:r>
              <a:rPr lang="en-US" altLang="en-US" sz="1400" b="1" i="1">
                <a:solidFill>
                  <a:srgbClr val="7F0055"/>
                </a:solidFill>
                <a:latin typeface="굴림"/>
                <a:ea typeface="휴먼명조"/>
              </a:rPr>
              <a:t>catch</a:t>
            </a:r>
            <a:r>
              <a:rPr lang="en-US" altLang="en-US" sz="1400" b="1" i="1">
                <a:latin typeface="굴림"/>
                <a:ea typeface="휴먼명조"/>
              </a:rPr>
              <a:t> (IOException </a:t>
            </a:r>
            <a:r>
              <a:rPr lang="en-US" altLang="en-US" sz="1400" b="1" i="1">
                <a:solidFill>
                  <a:srgbClr val="6A3E3E"/>
                </a:solidFill>
                <a:latin typeface="굴림"/>
                <a:ea typeface="휴먼명조"/>
              </a:rPr>
              <a:t>e</a:t>
            </a:r>
            <a:r>
              <a:rPr lang="en-US" altLang="en-US" sz="1400" b="1" i="1">
                <a:latin typeface="굴림"/>
                <a:ea typeface="휴먼명조"/>
              </a:rPr>
              <a:t>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 i="1">
                <a:latin typeface="굴림"/>
                <a:ea typeface="휴먼명조"/>
              </a:rPr>
              <a:t>		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 i="1">
                <a:latin typeface="굴림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 i="1">
                <a:latin typeface="굴림"/>
                <a:ea typeface="휴먼명조"/>
              </a:rPr>
              <a:t>	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 i="1">
                <a:latin typeface="굴림"/>
                <a:ea typeface="휴먼명조"/>
              </a:rPr>
              <a:t>  </a:t>
            </a:r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2229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2231" name="TextBox 6"/>
          <p:cNvSpPr txBox="1">
            <a:spLocks noChangeArrowheads="1"/>
          </p:cNvSpPr>
          <p:nvPr/>
        </p:nvSpPr>
        <p:spPr>
          <a:xfrm>
            <a:off x="6553200" y="4632325"/>
            <a:ext cx="1535113" cy="15570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ko-KR" altLang="en-US" sz="1600">
                <a:solidFill>
                  <a:srgbClr val="FF0000"/>
                </a:solidFill>
              </a:rPr>
              <a:t>아직 학습하지 않았지만 파일을 읽을 때 오류를 처리하는 코드이다</a:t>
            </a:r>
            <a:r>
              <a:rPr lang="en-US" altLang="ko-KR" sz="1600">
                <a:solidFill>
                  <a:srgbClr val="FF0000"/>
                </a:solidFill>
              </a:rPr>
              <a:t>.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52232" name="자유형 7"/>
          <p:cNvSpPr/>
          <p:nvPr/>
        </p:nvSpPr>
        <p:spPr>
          <a:xfrm>
            <a:off x="6564313" y="3946525"/>
            <a:ext cx="719137" cy="795338"/>
          </a:xfrm>
          <a:custGeom>
            <a:avLst/>
            <a:gdLst>
              <a:gd name="T0" fmla="*/ 719666 w 719666"/>
              <a:gd name="T1" fmla="*/ 795898 h 795898"/>
              <a:gd name="T2" fmla="*/ 118533 w 719666"/>
              <a:gd name="T3" fmla="*/ 787432 h 795898"/>
              <a:gd name="T4" fmla="*/ 67733 w 719666"/>
              <a:gd name="T5" fmla="*/ 770498 h 795898"/>
              <a:gd name="T6" fmla="*/ 16933 w 719666"/>
              <a:gd name="T7" fmla="*/ 728165 h 795898"/>
              <a:gd name="T8" fmla="*/ 0 w 719666"/>
              <a:gd name="T9" fmla="*/ 668898 h 795898"/>
              <a:gd name="T10" fmla="*/ 8466 w 719666"/>
              <a:gd name="T11" fmla="*/ 550365 h 795898"/>
              <a:gd name="T12" fmla="*/ 16933 w 719666"/>
              <a:gd name="T13" fmla="*/ 524965 h 795898"/>
              <a:gd name="T14" fmla="*/ 42333 w 719666"/>
              <a:gd name="T15" fmla="*/ 491098 h 795898"/>
              <a:gd name="T16" fmla="*/ 67733 w 719666"/>
              <a:gd name="T17" fmla="*/ 440298 h 795898"/>
              <a:gd name="T18" fmla="*/ 76200 w 719666"/>
              <a:gd name="T19" fmla="*/ 414898 h 795898"/>
              <a:gd name="T20" fmla="*/ 118533 w 719666"/>
              <a:gd name="T21" fmla="*/ 364098 h 795898"/>
              <a:gd name="T22" fmla="*/ 143933 w 719666"/>
              <a:gd name="T23" fmla="*/ 330232 h 795898"/>
              <a:gd name="T24" fmla="*/ 177800 w 719666"/>
              <a:gd name="T25" fmla="*/ 296365 h 795898"/>
              <a:gd name="T26" fmla="*/ 254000 w 719666"/>
              <a:gd name="T27" fmla="*/ 203232 h 795898"/>
              <a:gd name="T28" fmla="*/ 270933 w 719666"/>
              <a:gd name="T29" fmla="*/ 169365 h 795898"/>
              <a:gd name="T30" fmla="*/ 304800 w 719666"/>
              <a:gd name="T31" fmla="*/ 118565 h 795898"/>
              <a:gd name="T32" fmla="*/ 304800 w 719666"/>
              <a:gd name="T33" fmla="*/ 25432 h 795898"/>
              <a:gd name="T34" fmla="*/ 279400 w 719666"/>
              <a:gd name="T35" fmla="*/ 16965 h 795898"/>
              <a:gd name="T36" fmla="*/ 245533 w 719666"/>
              <a:gd name="T37" fmla="*/ 32 h 79589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19666" h="795898">
                <a:moveTo>
                  <a:pt x="719666" y="795898"/>
                </a:moveTo>
                <a:cubicBezTo>
                  <a:pt x="519288" y="793076"/>
                  <a:pt x="318779" y="795234"/>
                  <a:pt x="118533" y="787432"/>
                </a:cubicBezTo>
                <a:cubicBezTo>
                  <a:pt x="100697" y="786737"/>
                  <a:pt x="84044" y="777747"/>
                  <a:pt x="67733" y="770498"/>
                </a:cubicBezTo>
                <a:cubicBezTo>
                  <a:pt x="46514" y="761067"/>
                  <a:pt x="32885" y="744117"/>
                  <a:pt x="16933" y="728165"/>
                </a:cubicBezTo>
                <a:cubicBezTo>
                  <a:pt x="12939" y="716184"/>
                  <a:pt x="0" y="679533"/>
                  <a:pt x="0" y="668898"/>
                </a:cubicBezTo>
                <a:cubicBezTo>
                  <a:pt x="0" y="629286"/>
                  <a:pt x="3838" y="589705"/>
                  <a:pt x="8466" y="550365"/>
                </a:cubicBezTo>
                <a:cubicBezTo>
                  <a:pt x="9509" y="541501"/>
                  <a:pt x="12505" y="532714"/>
                  <a:pt x="16933" y="524965"/>
                </a:cubicBezTo>
                <a:cubicBezTo>
                  <a:pt x="23934" y="512713"/>
                  <a:pt x="33866" y="502387"/>
                  <a:pt x="42333" y="491098"/>
                </a:cubicBezTo>
                <a:cubicBezTo>
                  <a:pt x="63216" y="407571"/>
                  <a:pt x="35383" y="494215"/>
                  <a:pt x="67733" y="440298"/>
                </a:cubicBezTo>
                <a:cubicBezTo>
                  <a:pt x="72325" y="432645"/>
                  <a:pt x="71772" y="422647"/>
                  <a:pt x="76200" y="414898"/>
                </a:cubicBezTo>
                <a:cubicBezTo>
                  <a:pt x="100813" y="371826"/>
                  <a:pt x="94777" y="392605"/>
                  <a:pt x="118533" y="364098"/>
                </a:cubicBezTo>
                <a:cubicBezTo>
                  <a:pt x="127567" y="353258"/>
                  <a:pt x="134641" y="340852"/>
                  <a:pt x="143933" y="330232"/>
                </a:cubicBezTo>
                <a:cubicBezTo>
                  <a:pt x="154446" y="318217"/>
                  <a:pt x="167579" y="308630"/>
                  <a:pt x="177800" y="296365"/>
                </a:cubicBezTo>
                <a:cubicBezTo>
                  <a:pt x="274441" y="180397"/>
                  <a:pt x="192243" y="264989"/>
                  <a:pt x="254000" y="203232"/>
                </a:cubicBezTo>
                <a:cubicBezTo>
                  <a:pt x="259644" y="191943"/>
                  <a:pt x="264439" y="180188"/>
                  <a:pt x="270933" y="169365"/>
                </a:cubicBezTo>
                <a:cubicBezTo>
                  <a:pt x="281404" y="151914"/>
                  <a:pt x="304800" y="118565"/>
                  <a:pt x="304800" y="118565"/>
                </a:cubicBezTo>
                <a:cubicBezTo>
                  <a:pt x="316348" y="83918"/>
                  <a:pt x="324858" y="70563"/>
                  <a:pt x="304800" y="25432"/>
                </a:cubicBezTo>
                <a:cubicBezTo>
                  <a:pt x="301175" y="17276"/>
                  <a:pt x="287382" y="20956"/>
                  <a:pt x="279400" y="16965"/>
                </a:cubicBezTo>
                <a:cubicBezTo>
                  <a:pt x="242403" y="-1534"/>
                  <a:pt x="266741" y="32"/>
                  <a:pt x="245533" y="32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tailEnd type="arrow" w="med" len="med"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88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5063" y="1085850"/>
            <a:ext cx="7769225" cy="50736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+mj-lt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+mj-lt"/>
              </a:rPr>
              <a:t>	</a:t>
            </a:r>
            <a:r>
              <a:rPr lang="en-US" altLang="en-US" sz="1400" b="1">
                <a:solidFill>
                  <a:srgbClr val="7F0055"/>
                </a:solidFill>
                <a:latin typeface="+mj-lt"/>
                <a:ea typeface="휴먼명조"/>
              </a:rPr>
              <a:t>public</a:t>
            </a:r>
            <a:r>
              <a:rPr lang="en-US" altLang="en-US" sz="1400" b="1">
                <a:latin typeface="+mj-lt"/>
                <a:ea typeface="휴먼명조"/>
              </a:rPr>
              <a:t> Dimension getPreferredSize()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+mj-lt"/>
                <a:ea typeface="휴먼명조"/>
              </a:rPr>
              <a:t>		</a:t>
            </a:r>
            <a:r>
              <a:rPr lang="en-US" altLang="en-US" sz="1400" b="1">
                <a:solidFill>
                  <a:srgbClr val="7F0055"/>
                </a:solidFill>
                <a:latin typeface="+mj-lt"/>
                <a:ea typeface="휴먼명조"/>
              </a:rPr>
              <a:t>if</a:t>
            </a:r>
            <a:r>
              <a:rPr lang="en-US" altLang="en-US" sz="1400" b="1">
                <a:latin typeface="+mj-lt"/>
                <a:ea typeface="휴먼명조"/>
              </a:rPr>
              <a:t> (</a:t>
            </a:r>
            <a:r>
              <a:rPr lang="en-US" altLang="en-US" sz="1400" b="1">
                <a:solidFill>
                  <a:srgbClr val="0000C0"/>
                </a:solidFill>
                <a:latin typeface="+mj-lt"/>
                <a:ea typeface="휴먼명조"/>
              </a:rPr>
              <a:t>img</a:t>
            </a:r>
            <a:r>
              <a:rPr lang="en-US" altLang="en-US" sz="1400" b="1">
                <a:latin typeface="+mj-lt"/>
                <a:ea typeface="휴먼명조"/>
              </a:rPr>
              <a:t> == </a:t>
            </a:r>
            <a:r>
              <a:rPr lang="en-US" altLang="en-US" sz="1400" b="1">
                <a:solidFill>
                  <a:srgbClr val="7F0055"/>
                </a:solidFill>
                <a:latin typeface="+mj-lt"/>
                <a:ea typeface="휴먼명조"/>
              </a:rPr>
              <a:t>null</a:t>
            </a:r>
            <a:r>
              <a:rPr lang="en-US" altLang="en-US" sz="1400" b="1">
                <a:latin typeface="+mj-lt"/>
                <a:ea typeface="휴먼명조"/>
              </a:rPr>
              <a:t>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+mj-lt"/>
                <a:ea typeface="휴먼명조"/>
              </a:rPr>
              <a:t>			</a:t>
            </a:r>
            <a:r>
              <a:rPr lang="en-US" altLang="en-US" sz="1400" b="1">
                <a:solidFill>
                  <a:srgbClr val="7F0055"/>
                </a:solidFill>
                <a:latin typeface="+mj-lt"/>
                <a:ea typeface="휴먼명조"/>
              </a:rPr>
              <a:t>return</a:t>
            </a:r>
            <a:r>
              <a:rPr lang="en-US" altLang="en-US" sz="1400" b="1">
                <a:latin typeface="+mj-lt"/>
                <a:ea typeface="휴먼명조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en-US" altLang="en-US" sz="1400" b="1">
                <a:latin typeface="+mj-lt"/>
                <a:ea typeface="휴먼명조"/>
              </a:rPr>
              <a:t> Dimension(100, 100);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+mj-lt"/>
                <a:ea typeface="휴먼명조"/>
              </a:rPr>
              <a:t>		} </a:t>
            </a:r>
            <a:r>
              <a:rPr lang="en-US" altLang="en-US" sz="1400" b="1">
                <a:solidFill>
                  <a:srgbClr val="7F0055"/>
                </a:solidFill>
                <a:latin typeface="+mj-lt"/>
                <a:ea typeface="휴먼명조"/>
              </a:rPr>
              <a:t>else</a:t>
            </a:r>
            <a:r>
              <a:rPr lang="en-US" altLang="en-US" sz="1400" b="1">
                <a:latin typeface="+mj-lt"/>
                <a:ea typeface="휴먼명조"/>
              </a:rPr>
              <a:t>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+mj-lt"/>
                <a:ea typeface="휴먼명조"/>
              </a:rPr>
              <a:t>			</a:t>
            </a:r>
            <a:r>
              <a:rPr lang="en-US" altLang="en-US" sz="1400" b="1">
                <a:solidFill>
                  <a:srgbClr val="7F0055"/>
                </a:solidFill>
                <a:latin typeface="+mj-lt"/>
                <a:ea typeface="휴먼명조"/>
              </a:rPr>
              <a:t>return</a:t>
            </a:r>
            <a:r>
              <a:rPr lang="en-US" altLang="en-US" sz="1400" b="1">
                <a:latin typeface="+mj-lt"/>
                <a:ea typeface="휴먼명조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en-US" altLang="en-US" sz="1400" b="1">
                <a:latin typeface="+mj-lt"/>
                <a:ea typeface="휴먼명조"/>
              </a:rPr>
              <a:t> Dimension(</a:t>
            </a:r>
            <a:r>
              <a:rPr lang="en-US" altLang="en-US" sz="1400" b="1">
                <a:solidFill>
                  <a:srgbClr val="0000C0"/>
                </a:solidFill>
                <a:latin typeface="+mj-lt"/>
                <a:ea typeface="휴먼명조"/>
              </a:rPr>
              <a:t>img</a:t>
            </a:r>
            <a:r>
              <a:rPr lang="en-US" altLang="en-US" sz="1400" b="1">
                <a:latin typeface="+mj-lt"/>
                <a:ea typeface="휴먼명조"/>
              </a:rPr>
              <a:t>.getWidth(</a:t>
            </a:r>
            <a:r>
              <a:rPr lang="en-US" altLang="en-US" sz="1400" b="1">
                <a:solidFill>
                  <a:srgbClr val="7F0055"/>
                </a:solidFill>
                <a:latin typeface="+mj-lt"/>
                <a:ea typeface="휴먼명조"/>
              </a:rPr>
              <a:t>null</a:t>
            </a:r>
            <a:r>
              <a:rPr lang="en-US" altLang="en-US" sz="1400" b="1">
                <a:latin typeface="+mj-lt"/>
                <a:ea typeface="휴먼명조"/>
              </a:rPr>
              <a:t>), </a:t>
            </a:r>
            <a:r>
              <a:rPr lang="en-US" altLang="en-US" sz="1400" b="1">
                <a:solidFill>
                  <a:srgbClr val="0000C0"/>
                </a:solidFill>
                <a:latin typeface="+mj-lt"/>
                <a:ea typeface="휴먼명조"/>
              </a:rPr>
              <a:t>img</a:t>
            </a:r>
            <a:r>
              <a:rPr lang="en-US" altLang="en-US" sz="1400" b="1">
                <a:latin typeface="+mj-lt"/>
                <a:ea typeface="휴먼명조"/>
              </a:rPr>
              <a:t>.getHeight(</a:t>
            </a:r>
            <a:r>
              <a:rPr lang="en-US" altLang="en-US" sz="1400" b="1">
                <a:solidFill>
                  <a:srgbClr val="7F0055"/>
                </a:solidFill>
                <a:latin typeface="+mj-lt"/>
                <a:ea typeface="휴먼명조"/>
              </a:rPr>
              <a:t>null</a:t>
            </a:r>
            <a:r>
              <a:rPr lang="en-US" altLang="en-US" sz="1400" b="1">
                <a:latin typeface="+mj-lt"/>
                <a:ea typeface="휴먼명조"/>
              </a:rPr>
              <a:t>));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+mj-lt"/>
                <a:ea typeface="휴먼명조"/>
              </a:rPr>
              <a:t>		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+mj-lt"/>
                <a:ea typeface="휴먼명조"/>
              </a:rPr>
              <a:t>	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+mj-lt"/>
                <a:ea typeface="휴먼명조"/>
              </a:rPr>
              <a:t>	</a:t>
            </a:r>
            <a:r>
              <a:rPr lang="en-US" altLang="en-US" sz="1400" b="1">
                <a:solidFill>
                  <a:srgbClr val="7F0055"/>
                </a:solidFill>
                <a:latin typeface="+mj-lt"/>
                <a:ea typeface="휴먼명조"/>
              </a:rPr>
              <a:t>public</a:t>
            </a:r>
            <a:r>
              <a:rPr lang="en-US" altLang="en-US" sz="1400" b="1">
                <a:latin typeface="+mj-lt"/>
                <a:ea typeface="휴먼명조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+mj-lt"/>
                <a:ea typeface="휴먼명조"/>
              </a:rPr>
              <a:t>static</a:t>
            </a:r>
            <a:r>
              <a:rPr lang="en-US" altLang="en-US" sz="1400" b="1">
                <a:latin typeface="+mj-lt"/>
                <a:ea typeface="휴먼명조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+mj-lt"/>
                <a:ea typeface="휴먼명조"/>
              </a:rPr>
              <a:t>void</a:t>
            </a:r>
            <a:r>
              <a:rPr lang="en-US" altLang="en-US" sz="1400" b="1">
                <a:latin typeface="+mj-lt"/>
                <a:ea typeface="휴먼명조"/>
              </a:rPr>
              <a:t> main(String[] </a:t>
            </a:r>
            <a:r>
              <a:rPr lang="en-US" altLang="en-US" sz="1400" b="1">
                <a:solidFill>
                  <a:srgbClr val="6A3E3E"/>
                </a:solidFill>
                <a:latin typeface="+mj-lt"/>
                <a:ea typeface="휴먼명조"/>
              </a:rPr>
              <a:t>args</a:t>
            </a:r>
            <a:r>
              <a:rPr lang="en-US" altLang="en-US" sz="1400" b="1">
                <a:latin typeface="+mj-lt"/>
                <a:ea typeface="휴먼명조"/>
              </a:rPr>
              <a:t>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+mj-lt"/>
                <a:ea typeface="휴먼명조"/>
              </a:rPr>
              <a:t>		JFrame </a:t>
            </a:r>
            <a:r>
              <a:rPr lang="en-US" altLang="en-US" sz="1400" b="1">
                <a:solidFill>
                  <a:srgbClr val="6A3E3E"/>
                </a:solidFill>
                <a:latin typeface="+mj-lt"/>
                <a:ea typeface="휴먼명조"/>
              </a:rPr>
              <a:t>f</a:t>
            </a:r>
            <a:r>
              <a:rPr lang="en-US" altLang="en-US" sz="1400" b="1">
                <a:latin typeface="+mj-lt"/>
                <a:ea typeface="휴먼명조"/>
              </a:rPr>
              <a:t> = </a:t>
            </a:r>
            <a:r>
              <a:rPr lang="en-US" altLang="en-US" sz="1400" b="1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en-US" altLang="en-US" sz="1400" b="1">
                <a:latin typeface="+mj-lt"/>
                <a:ea typeface="휴먼명조"/>
              </a:rPr>
              <a:t> JFrame(</a:t>
            </a:r>
            <a:r>
              <a:rPr lang="en-US" altLang="en-US" sz="1400" b="1">
                <a:solidFill>
                  <a:srgbClr val="2A00FF"/>
                </a:solidFill>
                <a:latin typeface="+mj-lt"/>
                <a:ea typeface="휴먼명조"/>
              </a:rPr>
              <a:t>"</a:t>
            </a:r>
            <a:r>
              <a:rPr lang="en-US" altLang="en-US" sz="1400" b="1">
                <a:solidFill>
                  <a:srgbClr val="2A00FF"/>
                </a:solidFill>
                <a:latin typeface="휴먼명조"/>
                <a:ea typeface="휴먼명조"/>
              </a:rPr>
              <a:t>이미지 표시 예제"</a:t>
            </a:r>
            <a:r>
              <a:rPr lang="en-US" altLang="en-US" sz="1400" b="1">
                <a:latin typeface="휴먼명조"/>
                <a:ea typeface="휴먼명조"/>
              </a:rPr>
              <a:t>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휴먼명조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휴먼명조"/>
                <a:ea typeface="휴먼명조"/>
              </a:rPr>
              <a:t>		</a:t>
            </a:r>
            <a:r>
              <a:rPr lang="en-US" altLang="en-US" sz="1400" b="1">
                <a:solidFill>
                  <a:srgbClr val="6A3E3E"/>
                </a:solidFill>
                <a:latin typeface="휴먼명조"/>
                <a:ea typeface="휴먼명조"/>
              </a:rPr>
              <a:t>f</a:t>
            </a:r>
            <a:r>
              <a:rPr lang="en-US" altLang="en-US" sz="1400" b="1">
                <a:latin typeface="휴먼명조"/>
                <a:ea typeface="휴먼명조"/>
              </a:rPr>
              <a:t>.add(</a:t>
            </a:r>
            <a:r>
              <a:rPr lang="en-US" altLang="en-US" sz="1400" b="1">
                <a:solidFill>
                  <a:srgbClr val="7F0055"/>
                </a:solidFill>
                <a:latin typeface="휴먼명조"/>
                <a:ea typeface="휴먼명조"/>
              </a:rPr>
              <a:t>new</a:t>
            </a:r>
            <a:r>
              <a:rPr lang="en-US" altLang="en-US" sz="1400" b="1">
                <a:latin typeface="휴먼명조"/>
                <a:ea typeface="휴먼명조"/>
              </a:rPr>
              <a:t> LoadImageApp());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휴먼명조"/>
                <a:ea typeface="휴먼명조"/>
              </a:rPr>
              <a:t>		</a:t>
            </a:r>
            <a:r>
              <a:rPr lang="en-US" altLang="en-US" sz="1400" b="1">
                <a:solidFill>
                  <a:srgbClr val="6A3E3E"/>
                </a:solidFill>
                <a:latin typeface="휴먼명조"/>
                <a:ea typeface="휴먼명조"/>
              </a:rPr>
              <a:t>f</a:t>
            </a:r>
            <a:r>
              <a:rPr lang="en-US" altLang="en-US" sz="1400" b="1">
                <a:latin typeface="휴먼명조"/>
                <a:ea typeface="휴먼명조"/>
              </a:rPr>
              <a:t>.pack();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휴먼명조"/>
                <a:ea typeface="휴먼명조"/>
              </a:rPr>
              <a:t>		</a:t>
            </a:r>
            <a:r>
              <a:rPr lang="en-US" altLang="en-US" sz="1400" b="1">
                <a:solidFill>
                  <a:srgbClr val="6A3E3E"/>
                </a:solidFill>
                <a:latin typeface="휴먼명조"/>
                <a:ea typeface="휴먼명조"/>
              </a:rPr>
              <a:t>f</a:t>
            </a:r>
            <a:r>
              <a:rPr lang="en-US" altLang="en-US" sz="1400" b="1">
                <a:latin typeface="휴먼명조"/>
                <a:ea typeface="휴먼명조"/>
              </a:rPr>
              <a:t>.setVisible(</a:t>
            </a:r>
            <a:r>
              <a:rPr lang="en-US" altLang="en-US" sz="1400" b="1">
                <a:solidFill>
                  <a:srgbClr val="7F0055"/>
                </a:solidFill>
                <a:latin typeface="휴먼명조"/>
                <a:ea typeface="휴먼명조"/>
              </a:rPr>
              <a:t>true</a:t>
            </a:r>
            <a:r>
              <a:rPr lang="en-US" altLang="en-US" sz="1400" b="1">
                <a:latin typeface="휴먼명조"/>
                <a:ea typeface="휴먼명조"/>
              </a:rPr>
              <a:t>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>
                <a:latin typeface="휴먼명조"/>
                <a:ea typeface="휴먼명조"/>
              </a:rPr>
              <a:t>		</a:t>
            </a:r>
            <a:r>
              <a:rPr lang="en-US" altLang="en-US" sz="1400" b="1">
                <a:solidFill>
                  <a:srgbClr val="6A3E3E"/>
                </a:solidFill>
                <a:latin typeface="휴먼명조"/>
                <a:ea typeface="휴먼명조"/>
              </a:rPr>
              <a:t>f</a:t>
            </a:r>
            <a:r>
              <a:rPr lang="en-US" altLang="en-US" sz="1400" b="1">
                <a:latin typeface="휴먼명조"/>
                <a:ea typeface="휴먼명조"/>
              </a:rPr>
              <a:t>.setDefaultCloseOperation(JFrame.</a:t>
            </a:r>
            <a:r>
              <a:rPr lang="en-US" altLang="en-US" sz="1400" b="1" i="1">
                <a:solidFill>
                  <a:srgbClr val="0000C0"/>
                </a:solidFill>
                <a:latin typeface="휴먼명조"/>
                <a:ea typeface="휴먼명조"/>
              </a:rPr>
              <a:t>EXIT_ON_CLOSE</a:t>
            </a:r>
            <a:r>
              <a:rPr lang="en-US" altLang="en-US" sz="1400" b="1" i="1">
                <a:latin typeface="휴먼명조"/>
                <a:ea typeface="휴먼명조"/>
              </a:rPr>
              <a:t>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 i="1">
                <a:latin typeface="휴먼명조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 i="1">
                <a:latin typeface="휴먼명조"/>
                <a:ea typeface="휴먼명조"/>
              </a:rPr>
              <a:t>	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en-US" sz="1400" b="1" i="1">
                <a:latin typeface="휴먼명조"/>
                <a:ea typeface="휴먼명조"/>
              </a:rPr>
              <a:t>}</a:t>
            </a:r>
          </a:p>
        </p:txBody>
      </p:sp>
      <p:sp>
        <p:nvSpPr>
          <p:cNvPr id="53252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3253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/>
              <a:t>실행 결과</a:t>
            </a:r>
          </a:p>
        </p:txBody>
      </p:sp>
      <p:pic>
        <p:nvPicPr>
          <p:cNvPr id="54276" name="그림 54275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666999" y="2000250"/>
            <a:ext cx="3429000" cy="42005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drawImage()를 이용하여 이미지를 그릴 때, 일부만 그릴 수 있고 또 크기를 변경할 수 있다. 이러한 기능을 이용하여서 이미지를 16조각으로 나누어서 그리는 프로그램을 작성하여 보자.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LAB: </a:t>
            </a:r>
            <a:r>
              <a:rPr lang="ko-KR" altLang="en-US"/>
              <a:t>이미지</a:t>
            </a:r>
            <a:r>
              <a:rPr lang="en-US" altLang="ko-KR"/>
              <a:t> </a:t>
            </a:r>
            <a:r>
              <a:rPr lang="ko-KR" altLang="en-US"/>
              <a:t>나누어서 그리기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8750" y="2864598"/>
            <a:ext cx="7019925" cy="350326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drawImage() </a:t>
            </a:r>
            <a:r>
              <a:rPr lang="ko-KR" altLang="en-US"/>
              <a:t>메소드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233753"/>
            <a:ext cx="9144000" cy="347634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88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5063" y="123825"/>
            <a:ext cx="7769225" cy="653097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public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class</a:t>
            </a:r>
            <a:r>
              <a:rPr lang="ko-KR" altLang="ko-KR" sz="1400" b="1">
                <a:latin typeface="+mj-lt"/>
                <a:ea typeface="휴먼명조"/>
              </a:rPr>
              <a:t> MyImageFrame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extends</a:t>
            </a:r>
            <a:r>
              <a:rPr lang="ko-KR" altLang="ko-KR" sz="1400" b="1">
                <a:latin typeface="+mj-lt"/>
                <a:ea typeface="휴먼명조"/>
              </a:rPr>
              <a:t> JFrame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implements</a:t>
            </a:r>
            <a:r>
              <a:rPr lang="ko-KR" altLang="ko-KR" sz="1400" b="1">
                <a:latin typeface="+mj-lt"/>
                <a:ea typeface="휴먼명조"/>
              </a:rPr>
              <a:t> ActionListener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private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pieces</a:t>
            </a:r>
            <a:r>
              <a:rPr lang="ko-KR" altLang="ko-KR" sz="1400" b="1">
                <a:latin typeface="+mj-lt"/>
                <a:ea typeface="휴먼명조"/>
              </a:rPr>
              <a:t> = 4;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private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totalPieces</a:t>
            </a:r>
            <a:r>
              <a:rPr lang="ko-KR" altLang="ko-KR" sz="1400" b="1">
                <a:latin typeface="+mj-lt"/>
                <a:ea typeface="휴먼명조"/>
              </a:rPr>
              <a:t> =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pieces</a:t>
            </a:r>
            <a:r>
              <a:rPr lang="ko-KR" altLang="ko-KR" sz="1400" b="1">
                <a:latin typeface="+mj-lt"/>
                <a:ea typeface="휴먼명조"/>
              </a:rPr>
              <a:t> *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pieces</a:t>
            </a:r>
            <a:r>
              <a:rPr lang="ko-KR" altLang="ko-KR" sz="1400" b="1">
                <a:latin typeface="+mj-lt"/>
                <a:ea typeface="휴먼명조"/>
              </a:rPr>
              <a:t>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private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>
                <a:latin typeface="+mj-lt"/>
                <a:ea typeface="휴먼명조"/>
              </a:rPr>
              <a:t>[]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pieceNumber</a:t>
            </a:r>
            <a:r>
              <a:rPr lang="ko-KR" altLang="ko-KR" sz="1400" b="1">
                <a:latin typeface="+mj-lt"/>
                <a:ea typeface="휴먼명조"/>
              </a:rPr>
              <a:t>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private</a:t>
            </a:r>
            <a:r>
              <a:rPr lang="ko-KR" altLang="ko-KR" sz="1400" b="1">
                <a:latin typeface="+mj-lt"/>
                <a:ea typeface="휴먼명조"/>
              </a:rPr>
              <a:t> BufferedImage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img</a:t>
            </a:r>
            <a:r>
              <a:rPr lang="ko-KR" altLang="ko-KR" sz="1400" b="1">
                <a:latin typeface="+mj-lt"/>
                <a:ea typeface="휴먼명조"/>
              </a:rPr>
              <a:t>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public</a:t>
            </a:r>
            <a:r>
              <a:rPr lang="ko-KR" altLang="ko-KR" sz="1400" b="1">
                <a:latin typeface="+mj-lt"/>
                <a:ea typeface="휴먼명조"/>
              </a:rPr>
              <a:t> MyImageFrame()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setTitle(</a:t>
            </a:r>
            <a:r>
              <a:rPr lang="ko-KR" altLang="ko-KR" sz="1400" b="1">
                <a:solidFill>
                  <a:srgbClr val="2A00FF"/>
                </a:solidFill>
                <a:latin typeface="+mj-lt"/>
                <a:ea typeface="휴먼명조"/>
              </a:rPr>
              <a:t>"Image Draw Test"</a:t>
            </a:r>
            <a:r>
              <a:rPr lang="ko-KR" altLang="ko-KR" sz="1400" b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try</a:t>
            </a:r>
            <a:r>
              <a:rPr lang="ko-KR" altLang="ko-KR" sz="1400" b="1">
                <a:latin typeface="+mj-lt"/>
                <a:ea typeface="휴먼명조"/>
              </a:rPr>
              <a:t>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img</a:t>
            </a:r>
            <a:r>
              <a:rPr lang="ko-KR" altLang="ko-KR" sz="1400" b="1">
                <a:latin typeface="+mj-lt"/>
                <a:ea typeface="휴먼명조"/>
              </a:rPr>
              <a:t> = ImageIO.</a:t>
            </a:r>
            <a:r>
              <a:rPr lang="ko-KR" altLang="ko-KR" sz="1400" b="1" i="1">
                <a:latin typeface="+mj-lt"/>
                <a:ea typeface="휴먼명조"/>
              </a:rPr>
              <a:t>read(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ko-KR" altLang="ko-KR" sz="1400" b="1" i="1">
                <a:latin typeface="+mj-lt"/>
                <a:ea typeface="휴먼명조"/>
              </a:rPr>
              <a:t> File(</a:t>
            </a:r>
            <a:r>
              <a:rPr lang="ko-KR" altLang="ko-KR" sz="1400" b="1" i="1">
                <a:solidFill>
                  <a:srgbClr val="2A00FF"/>
                </a:solidFill>
                <a:latin typeface="+mj-lt"/>
                <a:ea typeface="휴먼명조"/>
              </a:rPr>
              <a:t>"hubble.jpg"</a:t>
            </a:r>
            <a:r>
              <a:rPr lang="ko-KR" altLang="ko-KR" sz="1400" b="1" i="1">
                <a:latin typeface="+mj-lt"/>
                <a:ea typeface="휴먼명조"/>
              </a:rPr>
              <a:t>));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} 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catch</a:t>
            </a:r>
            <a:r>
              <a:rPr lang="ko-KR" altLang="ko-KR" sz="1400" b="1" i="1">
                <a:latin typeface="+mj-lt"/>
                <a:ea typeface="휴먼명조"/>
              </a:rPr>
              <a:t> (IOException 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e</a:t>
            </a:r>
            <a:r>
              <a:rPr lang="ko-KR" altLang="ko-KR" sz="1400" b="1" i="1">
                <a:latin typeface="+mj-lt"/>
                <a:ea typeface="휴먼명조"/>
              </a:rPr>
              <a:t>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	System.</a:t>
            </a:r>
            <a:r>
              <a:rPr lang="ko-KR" altLang="ko-KR" sz="1400" b="1" i="1">
                <a:solidFill>
                  <a:srgbClr val="0000C0"/>
                </a:solidFill>
                <a:latin typeface="+mj-lt"/>
                <a:ea typeface="휴먼명조"/>
              </a:rPr>
              <a:t>out</a:t>
            </a:r>
            <a:r>
              <a:rPr lang="ko-KR" altLang="ko-KR" sz="1400" b="1" i="1">
                <a:latin typeface="+mj-lt"/>
                <a:ea typeface="휴먼명조"/>
              </a:rPr>
              <a:t>.println(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e</a:t>
            </a:r>
            <a:r>
              <a:rPr lang="ko-KR" altLang="ko-KR" sz="1400" b="1" i="1">
                <a:latin typeface="+mj-lt"/>
                <a:ea typeface="휴먼명조"/>
              </a:rPr>
              <a:t>.getMessage());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	System.exit(0);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</a:t>
            </a:r>
            <a:r>
              <a:rPr lang="ko-KR" altLang="ko-KR" sz="1400" b="1" i="1">
                <a:solidFill>
                  <a:srgbClr val="0000C0"/>
                </a:solidFill>
                <a:latin typeface="+mj-lt"/>
                <a:ea typeface="휴먼명조"/>
              </a:rPr>
              <a:t>pieceNumber</a:t>
            </a:r>
            <a:r>
              <a:rPr lang="ko-KR" altLang="ko-KR" sz="1400" b="1" i="1">
                <a:latin typeface="+mj-lt"/>
                <a:ea typeface="휴먼명조"/>
              </a:rPr>
              <a:t> = 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ko-KR" altLang="ko-KR" sz="1400" b="1" i="1">
                <a:latin typeface="+mj-lt"/>
                <a:ea typeface="휴먼명조"/>
              </a:rPr>
              <a:t> 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 i="1">
                <a:latin typeface="+mj-lt"/>
                <a:ea typeface="휴먼명조"/>
              </a:rPr>
              <a:t>[</a:t>
            </a:r>
            <a:r>
              <a:rPr lang="ko-KR" altLang="ko-KR" sz="1400" b="1" i="1">
                <a:solidFill>
                  <a:srgbClr val="0000C0"/>
                </a:solidFill>
                <a:latin typeface="+mj-lt"/>
                <a:ea typeface="휴먼명조"/>
              </a:rPr>
              <a:t>totalPieces</a:t>
            </a:r>
            <a:r>
              <a:rPr lang="ko-KR" altLang="ko-KR" sz="1400" b="1" i="1">
                <a:latin typeface="+mj-lt"/>
                <a:ea typeface="휴먼명조"/>
              </a:rPr>
              <a:t>];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for</a:t>
            </a:r>
            <a:r>
              <a:rPr lang="ko-KR" altLang="ko-KR" sz="1400" b="1" i="1">
                <a:latin typeface="+mj-lt"/>
                <a:ea typeface="휴먼명조"/>
              </a:rPr>
              <a:t> (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 i="1">
                <a:latin typeface="+mj-lt"/>
                <a:ea typeface="휴먼명조"/>
              </a:rPr>
              <a:t> 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i</a:t>
            </a:r>
            <a:r>
              <a:rPr lang="ko-KR" altLang="ko-KR" sz="1400" b="1" i="1">
                <a:latin typeface="+mj-lt"/>
                <a:ea typeface="휴먼명조"/>
              </a:rPr>
              <a:t> = 0; 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i</a:t>
            </a:r>
            <a:r>
              <a:rPr lang="ko-KR" altLang="ko-KR" sz="1400" b="1" i="1">
                <a:latin typeface="+mj-lt"/>
                <a:ea typeface="휴먼명조"/>
              </a:rPr>
              <a:t> &lt; </a:t>
            </a:r>
            <a:r>
              <a:rPr lang="ko-KR" altLang="ko-KR" sz="1400" b="1" i="1">
                <a:solidFill>
                  <a:srgbClr val="0000C0"/>
                </a:solidFill>
                <a:latin typeface="+mj-lt"/>
                <a:ea typeface="휴먼명조"/>
              </a:rPr>
              <a:t>totalPieces</a:t>
            </a:r>
            <a:r>
              <a:rPr lang="ko-KR" altLang="ko-KR" sz="1400" b="1" i="1">
                <a:latin typeface="+mj-lt"/>
                <a:ea typeface="휴먼명조"/>
              </a:rPr>
              <a:t>; 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i</a:t>
            </a:r>
            <a:r>
              <a:rPr lang="ko-KR" altLang="ko-KR" sz="1400" b="1" i="1">
                <a:latin typeface="+mj-lt"/>
                <a:ea typeface="휴먼명조"/>
              </a:rPr>
              <a:t>++)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	</a:t>
            </a:r>
            <a:r>
              <a:rPr lang="ko-KR" altLang="ko-KR" sz="1400" b="1" i="1">
                <a:solidFill>
                  <a:srgbClr val="0000C0"/>
                </a:solidFill>
                <a:latin typeface="+mj-lt"/>
                <a:ea typeface="휴먼명조"/>
              </a:rPr>
              <a:t>pieceNumber</a:t>
            </a:r>
            <a:r>
              <a:rPr lang="ko-KR" altLang="ko-KR" sz="1400" b="1" i="1">
                <a:latin typeface="+mj-lt"/>
                <a:ea typeface="휴먼명조"/>
              </a:rPr>
              <a:t>[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i</a:t>
            </a:r>
            <a:r>
              <a:rPr lang="ko-KR" altLang="ko-KR" sz="1400" b="1" i="1">
                <a:latin typeface="+mj-lt"/>
                <a:ea typeface="휴먼명조"/>
              </a:rPr>
              <a:t>] = 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i</a:t>
            </a:r>
            <a:r>
              <a:rPr lang="ko-KR" altLang="ko-KR" sz="1400" b="1" i="1">
                <a:latin typeface="+mj-lt"/>
                <a:ea typeface="휴먼명조"/>
              </a:rPr>
              <a:t>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add(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ko-KR" altLang="ko-KR" sz="1400" b="1" i="1">
                <a:latin typeface="+mj-lt"/>
                <a:ea typeface="휴먼명조"/>
              </a:rPr>
              <a:t> MyPanel(), BorderLayout.</a:t>
            </a:r>
            <a:r>
              <a:rPr lang="ko-KR" altLang="ko-KR" sz="1400" b="1" i="1">
                <a:solidFill>
                  <a:srgbClr val="0000C0"/>
                </a:solidFill>
                <a:latin typeface="+mj-lt"/>
                <a:ea typeface="휴먼명조"/>
              </a:rPr>
              <a:t>CENTER</a:t>
            </a:r>
            <a:r>
              <a:rPr lang="ko-KR" altLang="ko-KR" sz="1400" b="1" i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JButton 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button</a:t>
            </a:r>
            <a:r>
              <a:rPr lang="ko-KR" altLang="ko-KR" sz="1400" b="1" i="1">
                <a:latin typeface="+mj-lt"/>
                <a:ea typeface="휴먼명조"/>
              </a:rPr>
              <a:t> = 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ko-KR" altLang="ko-KR" sz="1400" b="1" i="1">
                <a:latin typeface="+mj-lt"/>
                <a:ea typeface="휴먼명조"/>
              </a:rPr>
              <a:t> JButton(</a:t>
            </a:r>
            <a:r>
              <a:rPr lang="ko-KR" altLang="ko-KR" sz="1400" b="1" i="1">
                <a:solidFill>
                  <a:srgbClr val="2A00FF"/>
                </a:solidFill>
                <a:latin typeface="+mj-lt"/>
                <a:ea typeface="휴먼명조"/>
              </a:rPr>
              <a:t>"DIVIDE"</a:t>
            </a:r>
            <a:r>
              <a:rPr lang="ko-KR" altLang="ko-KR" sz="1400" b="1" i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button</a:t>
            </a:r>
            <a:r>
              <a:rPr lang="ko-KR" altLang="ko-KR" sz="1400" b="1" i="1">
                <a:latin typeface="+mj-lt"/>
                <a:ea typeface="휴먼명조"/>
              </a:rPr>
              <a:t>.addActionListener(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this</a:t>
            </a:r>
            <a:r>
              <a:rPr lang="ko-KR" altLang="ko-KR" sz="1400" b="1" i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add(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button</a:t>
            </a:r>
            <a:r>
              <a:rPr lang="ko-KR" altLang="ko-KR" sz="1400" b="1" i="1">
                <a:latin typeface="+mj-lt"/>
                <a:ea typeface="휴먼명조"/>
              </a:rPr>
              <a:t>, BorderLayout.</a:t>
            </a:r>
            <a:r>
              <a:rPr lang="ko-KR" altLang="ko-KR" sz="1400" b="1" i="1">
                <a:solidFill>
                  <a:srgbClr val="0000C0"/>
                </a:solidFill>
                <a:latin typeface="+mj-lt"/>
                <a:ea typeface="휴먼명조"/>
              </a:rPr>
              <a:t>SOUTH</a:t>
            </a:r>
            <a:r>
              <a:rPr lang="ko-KR" altLang="ko-KR" sz="1400" b="1" i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setSize(</a:t>
            </a:r>
            <a:r>
              <a:rPr lang="ko-KR" altLang="ko-KR" sz="1400" b="1" i="1">
                <a:solidFill>
                  <a:srgbClr val="0000C0"/>
                </a:solidFill>
                <a:latin typeface="+mj-lt"/>
                <a:ea typeface="휴먼명조"/>
              </a:rPr>
              <a:t>img</a:t>
            </a:r>
            <a:r>
              <a:rPr lang="ko-KR" altLang="ko-KR" sz="1400" b="1" i="1">
                <a:latin typeface="+mj-lt"/>
                <a:ea typeface="휴먼명조"/>
              </a:rPr>
              <a:t>.getWidth(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null</a:t>
            </a:r>
            <a:r>
              <a:rPr lang="ko-KR" altLang="ko-KR" sz="1400" b="1" i="1">
                <a:latin typeface="+mj-lt"/>
                <a:ea typeface="휴먼명조"/>
              </a:rPr>
              <a:t>), </a:t>
            </a:r>
            <a:r>
              <a:rPr lang="ko-KR" altLang="ko-KR" sz="1400" b="1" i="1">
                <a:solidFill>
                  <a:srgbClr val="0000C0"/>
                </a:solidFill>
                <a:latin typeface="+mj-lt"/>
                <a:ea typeface="휴먼명조"/>
              </a:rPr>
              <a:t>img</a:t>
            </a:r>
            <a:r>
              <a:rPr lang="ko-KR" altLang="ko-KR" sz="1400" b="1" i="1">
                <a:latin typeface="+mj-lt"/>
                <a:ea typeface="휴먼명조"/>
              </a:rPr>
              <a:t>.getHeight(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null</a:t>
            </a:r>
            <a:r>
              <a:rPr lang="ko-KR" altLang="ko-KR" sz="1400" b="1" i="1">
                <a:latin typeface="+mj-lt"/>
                <a:ea typeface="휴먼명조"/>
              </a:rPr>
              <a:t>));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setVisible(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true</a:t>
            </a:r>
            <a:r>
              <a:rPr lang="ko-KR" altLang="ko-KR" sz="1400" b="1" i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}</a:t>
            </a:r>
          </a:p>
        </p:txBody>
      </p:sp>
      <p:sp>
        <p:nvSpPr>
          <p:cNvPr id="53252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3253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88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5063" y="2114550"/>
            <a:ext cx="7769225" cy="45402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void</a:t>
            </a:r>
            <a:r>
              <a:rPr lang="ko-KR" altLang="ko-KR" sz="1400" b="1">
                <a:latin typeface="+mj-lt"/>
                <a:ea typeface="휴먼명조"/>
              </a:rPr>
              <a:t> divide()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Random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rand</a:t>
            </a:r>
            <a:r>
              <a:rPr lang="ko-KR" altLang="ko-KR" sz="1400" b="1">
                <a:latin typeface="+mj-lt"/>
                <a:ea typeface="휴먼명조"/>
              </a:rPr>
              <a:t> =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ko-KR" altLang="ko-KR" sz="1400" b="1">
                <a:latin typeface="+mj-lt"/>
                <a:ea typeface="휴먼명조"/>
              </a:rPr>
              <a:t> Random();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ri</a:t>
            </a:r>
            <a:r>
              <a:rPr lang="ko-KR" altLang="ko-KR" sz="1400" b="1">
                <a:latin typeface="+mj-lt"/>
                <a:ea typeface="휴먼명조"/>
              </a:rPr>
              <a:t>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for</a:t>
            </a:r>
            <a:r>
              <a:rPr lang="ko-KR" altLang="ko-KR" sz="1400" b="1">
                <a:latin typeface="+mj-lt"/>
                <a:ea typeface="휴먼명조"/>
              </a:rPr>
              <a:t> (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i</a:t>
            </a:r>
            <a:r>
              <a:rPr lang="ko-KR" altLang="ko-KR" sz="1400" b="1">
                <a:latin typeface="+mj-lt"/>
                <a:ea typeface="휴먼명조"/>
              </a:rPr>
              <a:t> = 0;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i</a:t>
            </a:r>
            <a:r>
              <a:rPr lang="ko-KR" altLang="ko-KR" sz="1400" b="1">
                <a:latin typeface="+mj-lt"/>
                <a:ea typeface="휴먼명조"/>
              </a:rPr>
              <a:t> &lt;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totalPieces</a:t>
            </a:r>
            <a:r>
              <a:rPr lang="ko-KR" altLang="ko-KR" sz="1400" b="1">
                <a:latin typeface="+mj-lt"/>
                <a:ea typeface="휴먼명조"/>
              </a:rPr>
              <a:t>;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i</a:t>
            </a:r>
            <a:r>
              <a:rPr lang="ko-KR" altLang="ko-KR" sz="1400" b="1">
                <a:latin typeface="+mj-lt"/>
                <a:ea typeface="휴먼명조"/>
              </a:rPr>
              <a:t>++)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ri</a:t>
            </a:r>
            <a:r>
              <a:rPr lang="ko-KR" altLang="ko-KR" sz="1400" b="1">
                <a:latin typeface="+mj-lt"/>
                <a:ea typeface="휴먼명조"/>
              </a:rPr>
              <a:t> =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rand</a:t>
            </a:r>
            <a:r>
              <a:rPr lang="ko-KR" altLang="ko-KR" sz="1400" b="1">
                <a:latin typeface="+mj-lt"/>
                <a:ea typeface="휴먼명조"/>
              </a:rPr>
              <a:t>.nextInt(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totalPieces</a:t>
            </a:r>
            <a:r>
              <a:rPr lang="ko-KR" altLang="ko-KR" sz="1400" b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tmp</a:t>
            </a:r>
            <a:r>
              <a:rPr lang="ko-KR" altLang="ko-KR" sz="1400" b="1">
                <a:latin typeface="+mj-lt"/>
                <a:ea typeface="휴먼명조"/>
              </a:rPr>
              <a:t> =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pieceNumber</a:t>
            </a:r>
            <a:r>
              <a:rPr lang="ko-KR" altLang="ko-KR" sz="1400" b="1">
                <a:latin typeface="+mj-lt"/>
                <a:ea typeface="휴먼명조"/>
              </a:rPr>
              <a:t>[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i</a:t>
            </a:r>
            <a:r>
              <a:rPr lang="ko-KR" altLang="ko-KR" sz="1400" b="1">
                <a:latin typeface="+mj-lt"/>
                <a:ea typeface="휴먼명조"/>
              </a:rPr>
              <a:t>];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pieceNumber</a:t>
            </a:r>
            <a:r>
              <a:rPr lang="ko-KR" altLang="ko-KR" sz="1400" b="1">
                <a:latin typeface="+mj-lt"/>
                <a:ea typeface="휴먼명조"/>
              </a:rPr>
              <a:t>[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i</a:t>
            </a:r>
            <a:r>
              <a:rPr lang="ko-KR" altLang="ko-KR" sz="1400" b="1">
                <a:latin typeface="+mj-lt"/>
                <a:ea typeface="휴먼명조"/>
              </a:rPr>
              <a:t>] =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pieceNumber</a:t>
            </a:r>
            <a:r>
              <a:rPr lang="ko-KR" altLang="ko-KR" sz="1400" b="1">
                <a:latin typeface="+mj-lt"/>
                <a:ea typeface="휴먼명조"/>
              </a:rPr>
              <a:t>[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ri</a:t>
            </a:r>
            <a:r>
              <a:rPr lang="ko-KR" altLang="ko-KR" sz="1400" b="1">
                <a:latin typeface="+mj-lt"/>
                <a:ea typeface="휴먼명조"/>
              </a:rPr>
              <a:t>];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pieceNumber</a:t>
            </a:r>
            <a:r>
              <a:rPr lang="ko-KR" altLang="ko-KR" sz="1400" b="1">
                <a:latin typeface="+mj-lt"/>
                <a:ea typeface="휴먼명조"/>
              </a:rPr>
              <a:t>[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ri</a:t>
            </a:r>
            <a:r>
              <a:rPr lang="ko-KR" altLang="ko-KR" sz="1400" b="1">
                <a:latin typeface="+mj-lt"/>
                <a:ea typeface="휴먼명조"/>
              </a:rPr>
              <a:t>] =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tmp</a:t>
            </a:r>
            <a:r>
              <a:rPr lang="ko-KR" altLang="ko-KR" sz="1400" b="1">
                <a:latin typeface="+mj-lt"/>
                <a:ea typeface="휴먼명조"/>
              </a:rPr>
              <a:t>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class</a:t>
            </a:r>
            <a:r>
              <a:rPr lang="ko-KR" altLang="ko-KR" sz="1400" b="1">
                <a:latin typeface="+mj-lt"/>
                <a:ea typeface="휴먼명조"/>
              </a:rPr>
              <a:t> MyPanel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extends</a:t>
            </a:r>
            <a:r>
              <a:rPr lang="ko-KR" altLang="ko-KR" sz="1400" b="1">
                <a:latin typeface="+mj-lt"/>
                <a:ea typeface="휴먼명조"/>
              </a:rPr>
              <a:t> JPanel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public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void</a:t>
            </a:r>
            <a:r>
              <a:rPr lang="ko-KR" altLang="ko-KR" sz="1400" b="1">
                <a:latin typeface="+mj-lt"/>
                <a:ea typeface="휴먼명조"/>
              </a:rPr>
              <a:t> paintComponent(Graphics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g</a:t>
            </a:r>
            <a:r>
              <a:rPr lang="ko-KR" altLang="ko-KR" sz="1400" b="1">
                <a:latin typeface="+mj-lt"/>
                <a:ea typeface="휴먼명조"/>
              </a:rPr>
              <a:t>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super</a:t>
            </a:r>
            <a:r>
              <a:rPr lang="ko-KR" altLang="ko-KR" sz="1400" b="1">
                <a:latin typeface="+mj-lt"/>
                <a:ea typeface="휴먼명조"/>
              </a:rPr>
              <a:t>.paintComponent(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g</a:t>
            </a:r>
            <a:r>
              <a:rPr lang="ko-KR" altLang="ko-KR" sz="1400" b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pieceWidth</a:t>
            </a:r>
            <a:r>
              <a:rPr lang="ko-KR" altLang="ko-KR" sz="1400" b="1">
                <a:latin typeface="+mj-lt"/>
                <a:ea typeface="휴먼명조"/>
              </a:rPr>
              <a:t> =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img</a:t>
            </a:r>
            <a:r>
              <a:rPr lang="ko-KR" altLang="ko-KR" sz="1400" b="1">
                <a:latin typeface="+mj-lt"/>
                <a:ea typeface="휴먼명조"/>
              </a:rPr>
              <a:t>.getWidth(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null</a:t>
            </a:r>
            <a:r>
              <a:rPr lang="ko-KR" altLang="ko-KR" sz="1400" b="1">
                <a:latin typeface="+mj-lt"/>
                <a:ea typeface="휴먼명조"/>
              </a:rPr>
              <a:t>) /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pieces</a:t>
            </a:r>
            <a:r>
              <a:rPr lang="ko-KR" altLang="ko-KR" sz="1400" b="1">
                <a:latin typeface="+mj-lt"/>
                <a:ea typeface="휴먼명조"/>
              </a:rPr>
              <a:t>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pieceHeight</a:t>
            </a:r>
            <a:r>
              <a:rPr lang="ko-KR" altLang="ko-KR" sz="1400" b="1">
                <a:latin typeface="+mj-lt"/>
                <a:ea typeface="휴먼명조"/>
              </a:rPr>
              <a:t> =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img</a:t>
            </a:r>
            <a:r>
              <a:rPr lang="ko-KR" altLang="ko-KR" sz="1400" b="1">
                <a:latin typeface="+mj-lt"/>
                <a:ea typeface="휴먼명조"/>
              </a:rPr>
              <a:t>.getHeight(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null</a:t>
            </a:r>
            <a:r>
              <a:rPr lang="ko-KR" altLang="ko-KR" sz="1400" b="1">
                <a:latin typeface="+mj-lt"/>
                <a:ea typeface="휴먼명조"/>
              </a:rPr>
              <a:t>) /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pieces</a:t>
            </a:r>
            <a:r>
              <a:rPr lang="ko-KR" altLang="ko-KR" sz="1400" b="1">
                <a:latin typeface="+mj-lt"/>
                <a:ea typeface="휴먼명조"/>
              </a:rPr>
              <a:t>;</a:t>
            </a:r>
          </a:p>
        </p:txBody>
      </p:sp>
      <p:sp>
        <p:nvSpPr>
          <p:cNvPr id="53252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3253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(1) 프레임 생성하기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465931" y="1590675"/>
            <a:ext cx="8212138" cy="20208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i="0" kern="1200" spc="5">
                <a:solidFill>
                  <a:srgbClr val="7F0055"/>
                </a:solidFill>
                <a:latin typeface="+mj-lt"/>
                <a:ea typeface="휴먼명조"/>
              </a:rPr>
              <a:t>public</a:t>
            </a:r>
            <a:r>
              <a:rPr lang="ko-KR" altLang="ko-KR" sz="1400" b="1" i="0" kern="1200" spc="5">
                <a:latin typeface="+mj-lt"/>
                <a:ea typeface="휴먼명조"/>
              </a:rPr>
              <a:t> </a:t>
            </a:r>
            <a:r>
              <a:rPr lang="ko-KR" altLang="ko-KR" sz="1400" b="1" i="0" kern="1200" spc="5">
                <a:solidFill>
                  <a:srgbClr val="7F0055"/>
                </a:solidFill>
                <a:latin typeface="+mj-lt"/>
                <a:ea typeface="휴먼명조"/>
              </a:rPr>
              <a:t>class</a:t>
            </a:r>
            <a:r>
              <a:rPr lang="ko-KR" altLang="ko-KR" sz="1400" b="1" i="0" kern="1200" spc="5">
                <a:latin typeface="+mj-lt"/>
                <a:ea typeface="휴먼명조"/>
              </a:rPr>
              <a:t> BasicPaint {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i="0" kern="1200" spc="5">
                <a:latin typeface="+mj-lt"/>
                <a:ea typeface="휴먼명조"/>
              </a:rPr>
              <a:t>  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i="0" kern="1200" spc="5">
                <a:latin typeface="+mj-lt"/>
                <a:ea typeface="휴먼명조"/>
              </a:rPr>
              <a:t>	</a:t>
            </a:r>
            <a:r>
              <a:rPr lang="ko-KR" altLang="ko-KR" sz="1400" b="1" i="0" kern="1200" spc="5">
                <a:solidFill>
                  <a:srgbClr val="7F0055"/>
                </a:solidFill>
                <a:latin typeface="+mj-lt"/>
                <a:ea typeface="휴먼명조"/>
              </a:rPr>
              <a:t>public</a:t>
            </a:r>
            <a:r>
              <a:rPr lang="ko-KR" altLang="ko-KR" sz="1400" b="1" i="0" kern="1200" spc="5">
                <a:latin typeface="+mj-lt"/>
                <a:ea typeface="휴먼명조"/>
              </a:rPr>
              <a:t> </a:t>
            </a:r>
            <a:r>
              <a:rPr lang="ko-KR" altLang="ko-KR" sz="1400" b="1" i="0" kern="1200" spc="5">
                <a:solidFill>
                  <a:srgbClr val="7F0055"/>
                </a:solidFill>
                <a:latin typeface="+mj-lt"/>
                <a:ea typeface="휴먼명조"/>
              </a:rPr>
              <a:t>static</a:t>
            </a:r>
            <a:r>
              <a:rPr lang="ko-KR" altLang="ko-KR" sz="1400" b="1" i="0" kern="1200" spc="5">
                <a:latin typeface="+mj-lt"/>
                <a:ea typeface="휴먼명조"/>
              </a:rPr>
              <a:t> </a:t>
            </a:r>
            <a:r>
              <a:rPr lang="ko-KR" altLang="ko-KR" sz="1400" b="1" i="0" kern="1200" spc="5">
                <a:solidFill>
                  <a:srgbClr val="7F0055"/>
                </a:solidFill>
                <a:latin typeface="+mj-lt"/>
                <a:ea typeface="휴먼명조"/>
              </a:rPr>
              <a:t>void</a:t>
            </a:r>
            <a:r>
              <a:rPr lang="ko-KR" altLang="ko-KR" sz="1400" b="1" i="0" kern="1200" spc="5">
                <a:latin typeface="+mj-lt"/>
                <a:ea typeface="휴먼명조"/>
              </a:rPr>
              <a:t> main(String[] </a:t>
            </a:r>
            <a:r>
              <a:rPr lang="ko-KR" altLang="ko-KR" sz="1400" b="1" i="0" kern="1200" spc="5">
                <a:solidFill>
                  <a:srgbClr val="6A3E3E"/>
                </a:solidFill>
                <a:latin typeface="+mj-lt"/>
                <a:ea typeface="휴먼명조"/>
              </a:rPr>
              <a:t>args</a:t>
            </a:r>
            <a:r>
              <a:rPr lang="ko-KR" altLang="ko-KR" sz="1400" b="1" i="0" kern="1200" spc="5">
                <a:latin typeface="+mj-lt"/>
                <a:ea typeface="휴먼명조"/>
              </a:rPr>
              <a:t>) {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i="0" kern="1200" spc="5">
                <a:latin typeface="+mj-lt"/>
                <a:ea typeface="휴먼명조"/>
              </a:rPr>
              <a:t>		JFrame </a:t>
            </a:r>
            <a:r>
              <a:rPr lang="ko-KR" altLang="ko-KR" sz="1400" b="1" i="0" kern="1200" spc="5">
                <a:solidFill>
                  <a:srgbClr val="6A3E3E"/>
                </a:solidFill>
                <a:latin typeface="+mj-lt"/>
                <a:ea typeface="휴먼명조"/>
              </a:rPr>
              <a:t>f</a:t>
            </a:r>
            <a:r>
              <a:rPr lang="ko-KR" altLang="ko-KR" sz="1400" b="1" i="0" kern="1200" spc="5">
                <a:latin typeface="+mj-lt"/>
                <a:ea typeface="휴먼명조"/>
              </a:rPr>
              <a:t> = </a:t>
            </a:r>
            <a:r>
              <a:rPr lang="ko-KR" altLang="ko-KR" sz="1400" b="1" i="0" kern="1200" spc="5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ko-KR" altLang="ko-KR" sz="1400" b="1" i="0" kern="1200" spc="5">
                <a:latin typeface="+mj-lt"/>
                <a:ea typeface="휴먼명조"/>
              </a:rPr>
              <a:t> JFrame(</a:t>
            </a:r>
            <a:r>
              <a:rPr lang="ko-KR" altLang="ko-KR" sz="1400" b="1" i="0" kern="1200" spc="5">
                <a:solidFill>
                  <a:srgbClr val="2A00FF"/>
                </a:solidFill>
                <a:latin typeface="+mj-lt"/>
                <a:ea typeface="휴먼명조"/>
              </a:rPr>
              <a:t>"</a:t>
            </a:r>
            <a:r>
              <a:rPr lang="ko-KR" altLang="ko-KR" sz="1400" b="1" i="0" kern="1200" spc="5">
                <a:solidFill>
                  <a:srgbClr val="2A00FF"/>
                </a:solidFill>
                <a:latin typeface="휴먼명조"/>
                <a:ea typeface="휴먼명조"/>
              </a:rPr>
              <a:t>그래픽 기초 프로그램"</a:t>
            </a:r>
            <a:r>
              <a:rPr lang="ko-KR" altLang="ko-KR" sz="1400" b="1" i="0" kern="1200" spc="5">
                <a:latin typeface="휴먼명조"/>
                <a:ea typeface="휴먼명조"/>
              </a:rPr>
              <a:t>);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i="0" kern="1200" spc="5">
                <a:latin typeface="휴먼명조"/>
                <a:ea typeface="휴먼명조"/>
              </a:rPr>
              <a:t>		</a:t>
            </a:r>
            <a:r>
              <a:rPr lang="ko-KR" altLang="ko-KR" sz="1400" b="1" i="0" kern="1200" spc="5">
                <a:solidFill>
                  <a:srgbClr val="6A3E3E"/>
                </a:solidFill>
                <a:latin typeface="휴먼명조"/>
                <a:ea typeface="휴먼명조"/>
              </a:rPr>
              <a:t>f</a:t>
            </a:r>
            <a:r>
              <a:rPr lang="ko-KR" altLang="ko-KR" sz="1400" b="1" i="0" kern="1200" spc="5">
                <a:latin typeface="휴먼명조"/>
                <a:ea typeface="휴먼명조"/>
              </a:rPr>
              <a:t>.setDefaultCloseOperation(JFrame.</a:t>
            </a:r>
            <a:r>
              <a:rPr lang="ko-KR" altLang="ko-KR" sz="1400" b="1" i="1" kern="1200" spc="5">
                <a:solidFill>
                  <a:srgbClr val="0000C0"/>
                </a:solidFill>
                <a:latin typeface="휴먼명조"/>
                <a:ea typeface="휴먼명조"/>
              </a:rPr>
              <a:t>EXIT_ON_CLOSE</a:t>
            </a:r>
            <a:r>
              <a:rPr lang="ko-KR" altLang="ko-KR" sz="1400" b="1" i="1" kern="1200" spc="5">
                <a:latin typeface="휴먼명조"/>
                <a:ea typeface="휴먼명조"/>
              </a:rPr>
              <a:t>);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i="1" kern="1200" spc="5">
                <a:latin typeface="휴먼명조"/>
                <a:ea typeface="휴먼명조"/>
              </a:rPr>
              <a:t>		</a:t>
            </a:r>
            <a:r>
              <a:rPr lang="ko-KR" altLang="ko-KR" sz="1400" b="1" i="1" kern="1200" spc="5">
                <a:solidFill>
                  <a:srgbClr val="6A3E3E"/>
                </a:solidFill>
                <a:latin typeface="휴먼명조"/>
                <a:ea typeface="휴먼명조"/>
              </a:rPr>
              <a:t>f</a:t>
            </a:r>
            <a:r>
              <a:rPr lang="ko-KR" altLang="ko-KR" sz="1400" b="1" i="1" kern="1200" spc="5">
                <a:latin typeface="휴먼명조"/>
                <a:ea typeface="휴먼명조"/>
              </a:rPr>
              <a:t>.setSize(300, 200);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i="1" kern="1200" spc="5">
                <a:latin typeface="휴먼명조"/>
                <a:ea typeface="휴먼명조"/>
              </a:rPr>
              <a:t>		</a:t>
            </a:r>
            <a:r>
              <a:rPr lang="ko-KR" altLang="ko-KR" sz="1400" b="1" i="1" kern="1200" spc="5">
                <a:solidFill>
                  <a:srgbClr val="6A3E3E"/>
                </a:solidFill>
                <a:latin typeface="휴먼명조"/>
                <a:ea typeface="휴먼명조"/>
              </a:rPr>
              <a:t>f</a:t>
            </a:r>
            <a:r>
              <a:rPr lang="ko-KR" altLang="ko-KR" sz="1400" b="1" i="1" kern="1200" spc="5">
                <a:latin typeface="휴먼명조"/>
                <a:ea typeface="휴먼명조"/>
              </a:rPr>
              <a:t>.setVisible(</a:t>
            </a:r>
            <a:r>
              <a:rPr lang="ko-KR" altLang="ko-KR" sz="1400" b="1" i="1" kern="1200" spc="5">
                <a:solidFill>
                  <a:srgbClr val="7F0055"/>
                </a:solidFill>
                <a:latin typeface="휴먼명조"/>
                <a:ea typeface="휴먼명조"/>
              </a:rPr>
              <a:t>true</a:t>
            </a:r>
            <a:r>
              <a:rPr lang="ko-KR" altLang="ko-KR" sz="1400" b="1" i="1" kern="1200" spc="5">
                <a:latin typeface="휴먼명조"/>
                <a:ea typeface="휴먼명조"/>
              </a:rPr>
              <a:t>);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i="1" kern="1200" spc="5">
                <a:latin typeface="휴먼명조"/>
                <a:ea typeface="휴먼명조"/>
              </a:rPr>
              <a:t>	}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i="1" kern="1200" spc="5">
                <a:latin typeface="휴먼명조"/>
                <a:ea typeface="휴먼명조"/>
              </a:rPr>
              <a:t>}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372400" y="4114800"/>
            <a:ext cx="2857500" cy="1905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88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5063" y="333375"/>
            <a:ext cx="7769225" cy="632142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b="1">
                <a:latin typeface="+mj-lt"/>
                <a:ea typeface="휴먼명조"/>
              </a:rPr>
              <a:t>	</a:t>
            </a:r>
            <a:r>
              <a:rPr lang="ko-KR" altLang="ko-KR" sz="1600" b="1">
                <a:solidFill>
                  <a:srgbClr val="7F0055"/>
                </a:solidFill>
                <a:latin typeface="+mj-lt"/>
                <a:ea typeface="휴먼명조"/>
              </a:rPr>
              <a:t>for</a:t>
            </a:r>
            <a:r>
              <a:rPr lang="ko-KR" altLang="ko-KR" sz="1600" b="1">
                <a:latin typeface="+mj-lt"/>
                <a:ea typeface="휴먼명조"/>
              </a:rPr>
              <a:t> (</a:t>
            </a:r>
            <a:r>
              <a:rPr lang="ko-KR" altLang="ko-KR" sz="16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600" b="1">
                <a:latin typeface="+mj-lt"/>
                <a:ea typeface="휴먼명조"/>
              </a:rPr>
              <a:t>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x</a:t>
            </a:r>
            <a:r>
              <a:rPr lang="ko-KR" altLang="ko-KR" sz="1600" b="1">
                <a:latin typeface="+mj-lt"/>
                <a:ea typeface="휴먼명조"/>
              </a:rPr>
              <a:t> = 0;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x</a:t>
            </a:r>
            <a:r>
              <a:rPr lang="ko-KR" altLang="ko-KR" sz="1600" b="1">
                <a:latin typeface="+mj-lt"/>
                <a:ea typeface="휴먼명조"/>
              </a:rPr>
              <a:t> &lt; </a:t>
            </a:r>
            <a:r>
              <a:rPr lang="ko-KR" altLang="ko-KR" sz="1600" b="1">
                <a:solidFill>
                  <a:srgbClr val="0000C0"/>
                </a:solidFill>
                <a:latin typeface="+mj-lt"/>
                <a:ea typeface="휴먼명조"/>
              </a:rPr>
              <a:t>pieces</a:t>
            </a:r>
            <a:r>
              <a:rPr lang="ko-KR" altLang="ko-KR" sz="1600" b="1">
                <a:latin typeface="+mj-lt"/>
                <a:ea typeface="휴먼명조"/>
              </a:rPr>
              <a:t>;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x</a:t>
            </a:r>
            <a:r>
              <a:rPr lang="ko-KR" altLang="ko-KR" sz="1600" b="1">
                <a:latin typeface="+mj-lt"/>
                <a:ea typeface="휴먼명조"/>
              </a:rPr>
              <a:t>++)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en-US" sz="1600" b="1">
                <a:latin typeface="+mj-lt"/>
                <a:ea typeface="휴먼명조"/>
              </a:rPr>
              <a:t>	</a:t>
            </a:r>
            <a:r>
              <a:rPr lang="ko-KR" altLang="ko-KR" sz="1600" b="1">
                <a:latin typeface="+mj-lt"/>
                <a:ea typeface="휴먼명조"/>
              </a:rPr>
              <a:t>	</a:t>
            </a:r>
            <a:r>
              <a:rPr lang="ko-KR" altLang="ko-KR" sz="16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600" b="1">
                <a:latin typeface="+mj-lt"/>
                <a:ea typeface="휴먼명조"/>
              </a:rPr>
              <a:t>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sx</a:t>
            </a:r>
            <a:r>
              <a:rPr lang="ko-KR" altLang="ko-KR" sz="1600" b="1">
                <a:latin typeface="+mj-lt"/>
                <a:ea typeface="휴먼명조"/>
              </a:rPr>
              <a:t> =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x</a:t>
            </a:r>
            <a:r>
              <a:rPr lang="ko-KR" altLang="ko-KR" sz="1600" b="1">
                <a:latin typeface="+mj-lt"/>
                <a:ea typeface="휴먼명조"/>
              </a:rPr>
              <a:t> *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pieceWidth</a:t>
            </a:r>
            <a:r>
              <a:rPr lang="ko-KR" altLang="ko-KR" sz="1600" b="1">
                <a:latin typeface="+mj-lt"/>
                <a:ea typeface="휴먼명조"/>
              </a:rPr>
              <a:t>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b="1">
                <a:latin typeface="+mj-lt"/>
                <a:ea typeface="휴먼명조"/>
              </a:rPr>
              <a:t>		</a:t>
            </a:r>
            <a:r>
              <a:rPr lang="ko-KR" altLang="ko-KR" sz="1600" b="1">
                <a:solidFill>
                  <a:srgbClr val="7F0055"/>
                </a:solidFill>
                <a:latin typeface="+mj-lt"/>
                <a:ea typeface="휴먼명조"/>
              </a:rPr>
              <a:t>for</a:t>
            </a:r>
            <a:r>
              <a:rPr lang="ko-KR" altLang="ko-KR" sz="1600" b="1">
                <a:latin typeface="+mj-lt"/>
                <a:ea typeface="휴먼명조"/>
              </a:rPr>
              <a:t> (</a:t>
            </a:r>
            <a:r>
              <a:rPr lang="ko-KR" altLang="ko-KR" sz="16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600" b="1">
                <a:latin typeface="+mj-lt"/>
                <a:ea typeface="휴먼명조"/>
              </a:rPr>
              <a:t>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y</a:t>
            </a:r>
            <a:r>
              <a:rPr lang="ko-KR" altLang="ko-KR" sz="1600" b="1">
                <a:latin typeface="+mj-lt"/>
                <a:ea typeface="휴먼명조"/>
              </a:rPr>
              <a:t> = 0;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y</a:t>
            </a:r>
            <a:r>
              <a:rPr lang="ko-KR" altLang="ko-KR" sz="1600" b="1">
                <a:latin typeface="+mj-lt"/>
                <a:ea typeface="휴먼명조"/>
              </a:rPr>
              <a:t> &lt; </a:t>
            </a:r>
            <a:r>
              <a:rPr lang="ko-KR" altLang="ko-KR" sz="1600" b="1">
                <a:solidFill>
                  <a:srgbClr val="0000C0"/>
                </a:solidFill>
                <a:latin typeface="+mj-lt"/>
                <a:ea typeface="휴먼명조"/>
              </a:rPr>
              <a:t>pieces</a:t>
            </a:r>
            <a:r>
              <a:rPr lang="ko-KR" altLang="ko-KR" sz="1600" b="1">
                <a:latin typeface="+mj-lt"/>
                <a:ea typeface="휴먼명조"/>
              </a:rPr>
              <a:t>;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y</a:t>
            </a:r>
            <a:r>
              <a:rPr lang="ko-KR" altLang="ko-KR" sz="1600" b="1">
                <a:latin typeface="+mj-lt"/>
                <a:ea typeface="휴먼명조"/>
              </a:rPr>
              <a:t>++)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b="1">
                <a:latin typeface="+mj-lt"/>
                <a:ea typeface="휴먼명조"/>
              </a:rPr>
              <a:t>			</a:t>
            </a:r>
            <a:r>
              <a:rPr lang="ko-KR" altLang="ko-KR" sz="16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600" b="1">
                <a:latin typeface="+mj-lt"/>
                <a:ea typeface="휴먼명조"/>
              </a:rPr>
              <a:t>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sy</a:t>
            </a:r>
            <a:r>
              <a:rPr lang="ko-KR" altLang="ko-KR" sz="1600" b="1">
                <a:latin typeface="+mj-lt"/>
                <a:ea typeface="휴먼명조"/>
              </a:rPr>
              <a:t> =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y</a:t>
            </a:r>
            <a:r>
              <a:rPr lang="ko-KR" altLang="ko-KR" sz="1600" b="1">
                <a:latin typeface="+mj-lt"/>
                <a:ea typeface="휴먼명조"/>
              </a:rPr>
              <a:t> *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pieceHeight</a:t>
            </a:r>
            <a:r>
              <a:rPr lang="ko-KR" altLang="ko-KR" sz="1600" b="1">
                <a:latin typeface="+mj-lt"/>
                <a:ea typeface="휴먼명조"/>
              </a:rPr>
              <a:t>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b="1">
                <a:latin typeface="+mj-lt"/>
                <a:ea typeface="휴먼명조"/>
              </a:rPr>
              <a:t>			</a:t>
            </a:r>
            <a:r>
              <a:rPr lang="ko-KR" altLang="ko-KR" sz="16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600" b="1">
                <a:latin typeface="+mj-lt"/>
                <a:ea typeface="휴먼명조"/>
              </a:rPr>
              <a:t>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number</a:t>
            </a:r>
            <a:r>
              <a:rPr lang="ko-KR" altLang="ko-KR" sz="1600" b="1">
                <a:latin typeface="+mj-lt"/>
                <a:ea typeface="휴먼명조"/>
              </a:rPr>
              <a:t> = </a:t>
            </a:r>
            <a:r>
              <a:rPr lang="ko-KR" altLang="ko-KR" sz="1600" b="1">
                <a:solidFill>
                  <a:srgbClr val="0000C0"/>
                </a:solidFill>
                <a:latin typeface="+mj-lt"/>
                <a:ea typeface="휴먼명조"/>
              </a:rPr>
              <a:t>pieceNumber</a:t>
            </a:r>
            <a:r>
              <a:rPr lang="ko-KR" altLang="ko-KR" sz="1600" b="1">
                <a:latin typeface="+mj-lt"/>
                <a:ea typeface="휴먼명조"/>
              </a:rPr>
              <a:t>[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x</a:t>
            </a:r>
            <a:r>
              <a:rPr lang="ko-KR" altLang="ko-KR" sz="1600" b="1">
                <a:latin typeface="+mj-lt"/>
                <a:ea typeface="휴먼명조"/>
              </a:rPr>
              <a:t> * </a:t>
            </a:r>
            <a:r>
              <a:rPr lang="ko-KR" altLang="ko-KR" sz="1600" b="1">
                <a:solidFill>
                  <a:srgbClr val="0000C0"/>
                </a:solidFill>
                <a:latin typeface="+mj-lt"/>
                <a:ea typeface="휴먼명조"/>
              </a:rPr>
              <a:t>pieces</a:t>
            </a:r>
            <a:r>
              <a:rPr lang="ko-KR" altLang="ko-KR" sz="1600" b="1">
                <a:latin typeface="+mj-lt"/>
                <a:ea typeface="휴먼명조"/>
              </a:rPr>
              <a:t> +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y</a:t>
            </a:r>
            <a:r>
              <a:rPr lang="ko-KR" altLang="ko-KR" sz="1600" b="1">
                <a:latin typeface="+mj-lt"/>
                <a:ea typeface="휴먼명조"/>
              </a:rPr>
              <a:t>];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b="1">
                <a:latin typeface="+mj-lt"/>
                <a:ea typeface="휴먼명조"/>
              </a:rPr>
              <a:t>			</a:t>
            </a:r>
            <a:r>
              <a:rPr lang="ko-KR" altLang="ko-KR" sz="16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600" b="1">
                <a:latin typeface="+mj-lt"/>
                <a:ea typeface="휴먼명조"/>
              </a:rPr>
              <a:t>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dx</a:t>
            </a:r>
            <a:r>
              <a:rPr lang="ko-KR" altLang="ko-KR" sz="1600" b="1">
                <a:latin typeface="+mj-lt"/>
                <a:ea typeface="휴먼명조"/>
              </a:rPr>
              <a:t> = (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number</a:t>
            </a:r>
            <a:r>
              <a:rPr lang="ko-KR" altLang="ko-KR" sz="1600" b="1">
                <a:latin typeface="+mj-lt"/>
                <a:ea typeface="휴먼명조"/>
              </a:rPr>
              <a:t> / </a:t>
            </a:r>
            <a:r>
              <a:rPr lang="ko-KR" altLang="ko-KR" sz="1600" b="1">
                <a:solidFill>
                  <a:srgbClr val="0000C0"/>
                </a:solidFill>
                <a:latin typeface="+mj-lt"/>
                <a:ea typeface="휴먼명조"/>
              </a:rPr>
              <a:t>pieces</a:t>
            </a:r>
            <a:r>
              <a:rPr lang="ko-KR" altLang="ko-KR" sz="1600" b="1">
                <a:latin typeface="+mj-lt"/>
                <a:ea typeface="휴먼명조"/>
              </a:rPr>
              <a:t>) *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pieceWidth</a:t>
            </a:r>
            <a:r>
              <a:rPr lang="ko-KR" altLang="ko-KR" sz="1600" b="1">
                <a:latin typeface="+mj-lt"/>
                <a:ea typeface="휴먼명조"/>
              </a:rPr>
              <a:t>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b="1">
                <a:latin typeface="+mj-lt"/>
                <a:ea typeface="휴먼명조"/>
              </a:rPr>
              <a:t>	</a:t>
            </a:r>
            <a:r>
              <a:rPr lang="ko-KR" altLang="en-US" sz="1600" b="1">
                <a:latin typeface="+mj-lt"/>
                <a:ea typeface="휴먼명조"/>
              </a:rPr>
              <a:t>	</a:t>
            </a:r>
            <a:r>
              <a:rPr lang="ko-KR" altLang="ko-KR" sz="1600" b="1">
                <a:latin typeface="+mj-lt"/>
                <a:ea typeface="휴먼명조"/>
              </a:rPr>
              <a:t>	</a:t>
            </a:r>
            <a:r>
              <a:rPr lang="ko-KR" altLang="ko-KR" sz="16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600" b="1">
                <a:latin typeface="+mj-lt"/>
                <a:ea typeface="휴먼명조"/>
              </a:rPr>
              <a:t>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dy</a:t>
            </a:r>
            <a:r>
              <a:rPr lang="ko-KR" altLang="ko-KR" sz="1600" b="1">
                <a:latin typeface="+mj-lt"/>
                <a:ea typeface="휴먼명조"/>
              </a:rPr>
              <a:t> = (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number</a:t>
            </a:r>
            <a:r>
              <a:rPr lang="ko-KR" altLang="ko-KR" sz="1600" b="1">
                <a:latin typeface="+mj-lt"/>
                <a:ea typeface="휴먼명조"/>
              </a:rPr>
              <a:t> % </a:t>
            </a:r>
            <a:r>
              <a:rPr lang="ko-KR" altLang="ko-KR" sz="1600" b="1">
                <a:solidFill>
                  <a:srgbClr val="0000C0"/>
                </a:solidFill>
                <a:latin typeface="+mj-lt"/>
                <a:ea typeface="휴먼명조"/>
              </a:rPr>
              <a:t>pieces</a:t>
            </a:r>
            <a:r>
              <a:rPr lang="ko-KR" altLang="ko-KR" sz="1600" b="1">
                <a:latin typeface="+mj-lt"/>
                <a:ea typeface="휴먼명조"/>
              </a:rPr>
              <a:t>) *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pieceHeight</a:t>
            </a:r>
            <a:r>
              <a:rPr lang="ko-KR" altLang="ko-KR" sz="1600" b="1">
                <a:latin typeface="+mj-lt"/>
                <a:ea typeface="휴먼명조"/>
              </a:rPr>
              <a:t>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b="1">
                <a:latin typeface="+mj-lt"/>
                <a:ea typeface="휴먼명조"/>
              </a:rPr>
              <a:t>	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g</a:t>
            </a:r>
            <a:r>
              <a:rPr lang="ko-KR" altLang="ko-KR" sz="1600" b="1">
                <a:latin typeface="+mj-lt"/>
                <a:ea typeface="휴먼명조"/>
              </a:rPr>
              <a:t>.drawImage(</a:t>
            </a:r>
            <a:r>
              <a:rPr lang="ko-KR" altLang="ko-KR" sz="1600" b="1">
                <a:solidFill>
                  <a:srgbClr val="0000C0"/>
                </a:solidFill>
                <a:latin typeface="+mj-lt"/>
                <a:ea typeface="휴먼명조"/>
              </a:rPr>
              <a:t>img</a:t>
            </a:r>
            <a:r>
              <a:rPr lang="ko-KR" altLang="ko-KR" sz="1600" b="1">
                <a:latin typeface="+mj-lt"/>
                <a:ea typeface="휴먼명조"/>
              </a:rPr>
              <a:t>,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dx</a:t>
            </a:r>
            <a:r>
              <a:rPr lang="ko-KR" altLang="ko-KR" sz="1600" b="1">
                <a:latin typeface="+mj-lt"/>
                <a:ea typeface="휴먼명조"/>
              </a:rPr>
              <a:t>,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dy</a:t>
            </a:r>
            <a:r>
              <a:rPr lang="ko-KR" altLang="ko-KR" sz="1600" b="1">
                <a:latin typeface="+mj-lt"/>
                <a:ea typeface="휴먼명조"/>
              </a:rPr>
              <a:t>,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dx</a:t>
            </a:r>
            <a:r>
              <a:rPr lang="ko-KR" altLang="ko-KR" sz="1600" b="1">
                <a:latin typeface="+mj-lt"/>
                <a:ea typeface="휴먼명조"/>
              </a:rPr>
              <a:t> +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pieceWidth</a:t>
            </a:r>
            <a:r>
              <a:rPr lang="ko-KR" altLang="ko-KR" sz="1600" b="1">
                <a:latin typeface="+mj-lt"/>
                <a:ea typeface="휴먼명조"/>
              </a:rPr>
              <a:t>,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dy</a:t>
            </a:r>
            <a:r>
              <a:rPr lang="ko-KR" altLang="ko-KR" sz="1600" b="1">
                <a:latin typeface="+mj-lt"/>
                <a:ea typeface="휴먼명조"/>
              </a:rPr>
              <a:t> +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pieceHeight</a:t>
            </a:r>
            <a:r>
              <a:rPr lang="ko-KR" altLang="ko-KR" sz="1600" b="1">
                <a:latin typeface="+mj-lt"/>
                <a:ea typeface="휴먼명조"/>
              </a:rPr>
              <a:t>,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b="1">
                <a:latin typeface="+mj-lt"/>
                <a:ea typeface="휴먼명조"/>
              </a:rPr>
              <a:t>		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sx</a:t>
            </a:r>
            <a:r>
              <a:rPr lang="ko-KR" altLang="ko-KR" sz="1600" b="1">
                <a:latin typeface="+mj-lt"/>
                <a:ea typeface="휴먼명조"/>
              </a:rPr>
              <a:t>,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sy</a:t>
            </a:r>
            <a:r>
              <a:rPr lang="ko-KR" altLang="ko-KR" sz="1600" b="1">
                <a:latin typeface="+mj-lt"/>
                <a:ea typeface="휴먼명조"/>
              </a:rPr>
              <a:t>,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sx</a:t>
            </a:r>
            <a:r>
              <a:rPr lang="ko-KR" altLang="ko-KR" sz="1600" b="1">
                <a:latin typeface="+mj-lt"/>
                <a:ea typeface="휴먼명조"/>
              </a:rPr>
              <a:t> +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pieceWidth</a:t>
            </a:r>
            <a:r>
              <a:rPr lang="ko-KR" altLang="ko-KR" sz="1600" b="1">
                <a:latin typeface="+mj-lt"/>
                <a:ea typeface="휴먼명조"/>
              </a:rPr>
              <a:t>,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sy</a:t>
            </a:r>
            <a:r>
              <a:rPr lang="ko-KR" altLang="ko-KR" sz="1600" b="1">
                <a:latin typeface="+mj-lt"/>
                <a:ea typeface="휴먼명조"/>
              </a:rPr>
              <a:t> +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pieceHeight</a:t>
            </a:r>
            <a:r>
              <a:rPr lang="ko-KR" altLang="ko-KR" sz="1600" b="1">
                <a:latin typeface="+mj-lt"/>
                <a:ea typeface="휴먼명조"/>
              </a:rPr>
              <a:t>, </a:t>
            </a:r>
            <a:r>
              <a:rPr lang="ko-KR" altLang="ko-KR" sz="1600" b="1">
                <a:solidFill>
                  <a:srgbClr val="7F0055"/>
                </a:solidFill>
                <a:latin typeface="+mj-lt"/>
                <a:ea typeface="휴먼명조"/>
              </a:rPr>
              <a:t>null</a:t>
            </a:r>
            <a:r>
              <a:rPr lang="ko-KR" altLang="ko-KR" sz="1600" b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b="1">
                <a:latin typeface="+mj-lt"/>
                <a:ea typeface="휴먼명조"/>
              </a:rPr>
              <a:t>		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b="1">
                <a:latin typeface="+mj-lt"/>
                <a:ea typeface="휴먼명조"/>
              </a:rPr>
              <a:t>	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b="1">
                <a:latin typeface="+mj-lt"/>
                <a:ea typeface="휴먼명조"/>
              </a:rPr>
              <a:t>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b="1">
                <a:latin typeface="+mj-lt"/>
                <a:ea typeface="휴먼명조"/>
              </a:rPr>
              <a:t>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b="1">
                <a:latin typeface="+mj-lt"/>
                <a:ea typeface="휴먼명조"/>
              </a:rPr>
              <a:t>	</a:t>
            </a:r>
            <a:r>
              <a:rPr lang="ko-KR" altLang="ko-KR" sz="1600" b="1">
                <a:solidFill>
                  <a:srgbClr val="7F0055"/>
                </a:solidFill>
                <a:latin typeface="+mj-lt"/>
                <a:ea typeface="휴먼명조"/>
              </a:rPr>
              <a:t>public</a:t>
            </a:r>
            <a:r>
              <a:rPr lang="ko-KR" altLang="ko-KR" sz="1600" b="1">
                <a:latin typeface="+mj-lt"/>
                <a:ea typeface="휴먼명조"/>
              </a:rPr>
              <a:t> </a:t>
            </a:r>
            <a:r>
              <a:rPr lang="ko-KR" altLang="ko-KR" sz="1600" b="1">
                <a:solidFill>
                  <a:srgbClr val="7F0055"/>
                </a:solidFill>
                <a:latin typeface="+mj-lt"/>
                <a:ea typeface="휴먼명조"/>
              </a:rPr>
              <a:t>static</a:t>
            </a:r>
            <a:r>
              <a:rPr lang="ko-KR" altLang="ko-KR" sz="1600" b="1">
                <a:latin typeface="+mj-lt"/>
                <a:ea typeface="휴먼명조"/>
              </a:rPr>
              <a:t> </a:t>
            </a:r>
            <a:r>
              <a:rPr lang="ko-KR" altLang="ko-KR" sz="1600" b="1">
                <a:solidFill>
                  <a:srgbClr val="7F0055"/>
                </a:solidFill>
                <a:latin typeface="+mj-lt"/>
                <a:ea typeface="휴먼명조"/>
              </a:rPr>
              <a:t>void</a:t>
            </a:r>
            <a:r>
              <a:rPr lang="ko-KR" altLang="ko-KR" sz="1600" b="1">
                <a:latin typeface="+mj-lt"/>
                <a:ea typeface="휴먼명조"/>
              </a:rPr>
              <a:t> main(String[]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args</a:t>
            </a:r>
            <a:r>
              <a:rPr lang="ko-KR" altLang="ko-KR" sz="1600" b="1">
                <a:latin typeface="+mj-lt"/>
                <a:ea typeface="휴먼명조"/>
              </a:rPr>
              <a:t>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b="1">
                <a:latin typeface="+mj-lt"/>
                <a:ea typeface="휴먼명조"/>
              </a:rPr>
              <a:t>		</a:t>
            </a:r>
            <a:r>
              <a:rPr lang="ko-KR" altLang="ko-KR" sz="1600" b="1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ko-KR" altLang="ko-KR" sz="1600" b="1">
                <a:latin typeface="+mj-lt"/>
                <a:ea typeface="휴먼명조"/>
              </a:rPr>
              <a:t> MyImageFrame();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b="1">
                <a:latin typeface="+mj-lt"/>
                <a:ea typeface="휴먼명조"/>
              </a:rPr>
              <a:t>	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b="1">
                <a:latin typeface="+mj-lt"/>
                <a:ea typeface="휴먼명조"/>
              </a:rPr>
              <a:t>	</a:t>
            </a:r>
            <a:r>
              <a:rPr lang="ko-KR" altLang="ko-KR" sz="1600" b="1">
                <a:solidFill>
                  <a:srgbClr val="7F0055"/>
                </a:solidFill>
                <a:latin typeface="+mj-lt"/>
                <a:ea typeface="휴먼명조"/>
              </a:rPr>
              <a:t>public</a:t>
            </a:r>
            <a:r>
              <a:rPr lang="ko-KR" altLang="ko-KR" sz="1600" b="1">
                <a:latin typeface="+mj-lt"/>
                <a:ea typeface="휴먼명조"/>
              </a:rPr>
              <a:t> </a:t>
            </a:r>
            <a:r>
              <a:rPr lang="ko-KR" altLang="ko-KR" sz="1600" b="1">
                <a:solidFill>
                  <a:srgbClr val="7F0055"/>
                </a:solidFill>
                <a:latin typeface="+mj-lt"/>
                <a:ea typeface="휴먼명조"/>
              </a:rPr>
              <a:t>void</a:t>
            </a:r>
            <a:r>
              <a:rPr lang="ko-KR" altLang="ko-KR" sz="1600" b="1">
                <a:latin typeface="+mj-lt"/>
                <a:ea typeface="휴먼명조"/>
              </a:rPr>
              <a:t> actionPerformed(ActionEvent </a:t>
            </a:r>
            <a:r>
              <a:rPr lang="ko-KR" altLang="ko-KR" sz="1600" b="1">
                <a:solidFill>
                  <a:srgbClr val="6A3E3E"/>
                </a:solidFill>
                <a:latin typeface="+mj-lt"/>
                <a:ea typeface="휴먼명조"/>
              </a:rPr>
              <a:t>e</a:t>
            </a:r>
            <a:r>
              <a:rPr lang="ko-KR" altLang="ko-KR" sz="1600" b="1">
                <a:latin typeface="+mj-lt"/>
                <a:ea typeface="휴먼명조"/>
              </a:rPr>
              <a:t>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b="1">
                <a:latin typeface="+mj-lt"/>
                <a:ea typeface="휴먼명조"/>
              </a:rPr>
              <a:t>		divide();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b="1">
                <a:latin typeface="+mj-lt"/>
                <a:ea typeface="휴먼명조"/>
              </a:rPr>
              <a:t>		repaint();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b="1">
                <a:latin typeface="+mj-lt"/>
                <a:ea typeface="휴먼명조"/>
              </a:rPr>
              <a:t>	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b="1">
                <a:latin typeface="+mj-lt"/>
                <a:ea typeface="휴먼명조"/>
              </a:rPr>
              <a:t>}</a:t>
            </a:r>
          </a:p>
        </p:txBody>
      </p:sp>
      <p:sp>
        <p:nvSpPr>
          <p:cNvPr id="53252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3253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영상 처리(image processing)은 이미지를 읽어서 여러 가지 처리를 하는 학문 분야이다. 예를 들어서 화질이 나쁜 이미지의 화질을 향상시키는 것도 영상 처리의 일종이다.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영상처리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2087" y="2976562"/>
            <a:ext cx="6429375" cy="32099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88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812" y="1666875"/>
            <a:ext cx="7769225" cy="412115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public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class</a:t>
            </a:r>
            <a:r>
              <a:rPr lang="ko-KR" altLang="ko-KR" sz="1400" b="1">
                <a:latin typeface="+mj-lt"/>
                <a:ea typeface="휴먼명조"/>
              </a:rPr>
              <a:t> GrayScaleImage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extends</a:t>
            </a:r>
            <a:r>
              <a:rPr lang="ko-KR" altLang="ko-KR" sz="1400" b="1">
                <a:latin typeface="+mj-lt"/>
                <a:ea typeface="휴먼명조"/>
              </a:rPr>
              <a:t> JFrame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BufferedImage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image</a:t>
            </a:r>
            <a:r>
              <a:rPr lang="ko-KR" altLang="ko-KR" sz="1400" b="1">
                <a:latin typeface="+mj-lt"/>
                <a:ea typeface="휴먼명조"/>
              </a:rPr>
              <a:t>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width</a:t>
            </a:r>
            <a:r>
              <a:rPr lang="ko-KR" altLang="ko-KR" sz="1400" b="1">
                <a:latin typeface="+mj-lt"/>
                <a:ea typeface="휴먼명조"/>
              </a:rPr>
              <a:t>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height</a:t>
            </a:r>
            <a:r>
              <a:rPr lang="ko-KR" altLang="ko-KR" sz="1400" b="1">
                <a:latin typeface="+mj-lt"/>
                <a:ea typeface="휴먼명조"/>
              </a:rPr>
              <a:t>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public</a:t>
            </a:r>
            <a:r>
              <a:rPr lang="ko-KR" altLang="ko-KR" sz="1400" b="1">
                <a:latin typeface="+mj-lt"/>
                <a:ea typeface="휴먼명조"/>
              </a:rPr>
              <a:t> GrayScaleImage()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try</a:t>
            </a:r>
            <a:r>
              <a:rPr lang="ko-KR" altLang="ko-KR" sz="1400" b="1">
                <a:latin typeface="+mj-lt"/>
                <a:ea typeface="휴먼명조"/>
              </a:rPr>
              <a:t>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File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input</a:t>
            </a:r>
            <a:r>
              <a:rPr lang="ko-KR" altLang="ko-KR" sz="1400" b="1">
                <a:latin typeface="+mj-lt"/>
                <a:ea typeface="휴먼명조"/>
              </a:rPr>
              <a:t> =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ko-KR" altLang="ko-KR" sz="1400" b="1">
                <a:latin typeface="+mj-lt"/>
                <a:ea typeface="휴먼명조"/>
              </a:rPr>
              <a:t> File(</a:t>
            </a:r>
            <a:r>
              <a:rPr lang="ko-KR" altLang="ko-KR" sz="1400" b="1">
                <a:solidFill>
                  <a:srgbClr val="2A00FF"/>
                </a:solidFill>
                <a:latin typeface="+mj-lt"/>
                <a:ea typeface="휴먼명조"/>
              </a:rPr>
              <a:t>"Lenna.png"</a:t>
            </a:r>
            <a:r>
              <a:rPr lang="ko-KR" altLang="ko-KR" sz="1400" b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image</a:t>
            </a:r>
            <a:r>
              <a:rPr lang="ko-KR" altLang="ko-KR" sz="1400" b="1">
                <a:latin typeface="+mj-lt"/>
                <a:ea typeface="휴먼명조"/>
              </a:rPr>
              <a:t> = ImageIO.</a:t>
            </a:r>
            <a:r>
              <a:rPr lang="ko-KR" altLang="ko-KR" sz="1400" b="1" i="1">
                <a:latin typeface="+mj-lt"/>
                <a:ea typeface="휴먼명조"/>
              </a:rPr>
              <a:t>read(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input</a:t>
            </a:r>
            <a:r>
              <a:rPr lang="ko-KR" altLang="ko-KR" sz="1400" b="1" i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	</a:t>
            </a:r>
            <a:r>
              <a:rPr lang="ko-KR" altLang="ko-KR" sz="1400" b="1" i="1">
                <a:solidFill>
                  <a:srgbClr val="0000C0"/>
                </a:solidFill>
                <a:latin typeface="+mj-lt"/>
                <a:ea typeface="휴먼명조"/>
              </a:rPr>
              <a:t>width</a:t>
            </a:r>
            <a:r>
              <a:rPr lang="ko-KR" altLang="ko-KR" sz="1400" b="1" i="1">
                <a:latin typeface="+mj-lt"/>
                <a:ea typeface="휴먼명조"/>
              </a:rPr>
              <a:t> = </a:t>
            </a:r>
            <a:r>
              <a:rPr lang="ko-KR" altLang="ko-KR" sz="1400" b="1" i="1">
                <a:solidFill>
                  <a:srgbClr val="0000C0"/>
                </a:solidFill>
                <a:latin typeface="+mj-lt"/>
                <a:ea typeface="휴먼명조"/>
              </a:rPr>
              <a:t>image</a:t>
            </a:r>
            <a:r>
              <a:rPr lang="ko-KR" altLang="ko-KR" sz="1400" b="1" i="1">
                <a:latin typeface="+mj-lt"/>
                <a:ea typeface="휴먼명조"/>
              </a:rPr>
              <a:t>.getWidth();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	</a:t>
            </a:r>
            <a:r>
              <a:rPr lang="ko-KR" altLang="ko-KR" sz="1400" b="1" i="1">
                <a:solidFill>
                  <a:srgbClr val="0000C0"/>
                </a:solidFill>
                <a:latin typeface="+mj-lt"/>
                <a:ea typeface="휴먼명조"/>
              </a:rPr>
              <a:t>height</a:t>
            </a:r>
            <a:r>
              <a:rPr lang="ko-KR" altLang="ko-KR" sz="1400" b="1" i="1">
                <a:latin typeface="+mj-lt"/>
                <a:ea typeface="휴먼명조"/>
              </a:rPr>
              <a:t> = </a:t>
            </a:r>
            <a:r>
              <a:rPr lang="ko-KR" altLang="ko-KR" sz="1400" b="1" i="1">
                <a:solidFill>
                  <a:srgbClr val="0000C0"/>
                </a:solidFill>
                <a:latin typeface="+mj-lt"/>
                <a:ea typeface="휴먼명조"/>
              </a:rPr>
              <a:t>image</a:t>
            </a:r>
            <a:r>
              <a:rPr lang="ko-KR" altLang="ko-KR" sz="1400" b="1" i="1">
                <a:latin typeface="+mj-lt"/>
                <a:ea typeface="휴먼명조"/>
              </a:rPr>
              <a:t>.getHeight();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	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for</a:t>
            </a:r>
            <a:r>
              <a:rPr lang="ko-KR" altLang="ko-KR" sz="1400" b="1" i="1">
                <a:latin typeface="+mj-lt"/>
                <a:ea typeface="휴먼명조"/>
              </a:rPr>
              <a:t> (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 i="1">
                <a:latin typeface="+mj-lt"/>
                <a:ea typeface="휴먼명조"/>
              </a:rPr>
              <a:t> 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r</a:t>
            </a:r>
            <a:r>
              <a:rPr lang="ko-KR" altLang="ko-KR" sz="1400" b="1" i="1">
                <a:latin typeface="+mj-lt"/>
                <a:ea typeface="휴먼명조"/>
              </a:rPr>
              <a:t> = 0; 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r</a:t>
            </a:r>
            <a:r>
              <a:rPr lang="ko-KR" altLang="ko-KR" sz="1400" b="1" i="1">
                <a:latin typeface="+mj-lt"/>
                <a:ea typeface="휴먼명조"/>
              </a:rPr>
              <a:t> &lt; </a:t>
            </a:r>
            <a:r>
              <a:rPr lang="ko-KR" altLang="ko-KR" sz="1400" b="1" i="1">
                <a:solidFill>
                  <a:srgbClr val="0000C0"/>
                </a:solidFill>
                <a:latin typeface="+mj-lt"/>
                <a:ea typeface="휴먼명조"/>
              </a:rPr>
              <a:t>height</a:t>
            </a:r>
            <a:r>
              <a:rPr lang="ko-KR" altLang="ko-KR" sz="1400" b="1" i="1">
                <a:latin typeface="+mj-lt"/>
                <a:ea typeface="휴먼명조"/>
              </a:rPr>
              <a:t>; 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r</a:t>
            </a:r>
            <a:r>
              <a:rPr lang="ko-KR" altLang="ko-KR" sz="1400" b="1" i="1">
                <a:latin typeface="+mj-lt"/>
                <a:ea typeface="휴먼명조"/>
              </a:rPr>
              <a:t>++)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		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for</a:t>
            </a:r>
            <a:r>
              <a:rPr lang="ko-KR" altLang="ko-KR" sz="1400" b="1" i="1">
                <a:latin typeface="+mj-lt"/>
                <a:ea typeface="휴먼명조"/>
              </a:rPr>
              <a:t> (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 i="1">
                <a:latin typeface="+mj-lt"/>
                <a:ea typeface="휴먼명조"/>
              </a:rPr>
              <a:t> 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c</a:t>
            </a:r>
            <a:r>
              <a:rPr lang="ko-KR" altLang="ko-KR" sz="1400" b="1" i="1">
                <a:latin typeface="+mj-lt"/>
                <a:ea typeface="휴먼명조"/>
              </a:rPr>
              <a:t> = 0; 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c</a:t>
            </a:r>
            <a:r>
              <a:rPr lang="ko-KR" altLang="ko-KR" sz="1400" b="1" i="1">
                <a:latin typeface="+mj-lt"/>
                <a:ea typeface="휴먼명조"/>
              </a:rPr>
              <a:t> &lt; </a:t>
            </a:r>
            <a:r>
              <a:rPr lang="ko-KR" altLang="ko-KR" sz="1400" b="1" i="1">
                <a:solidFill>
                  <a:srgbClr val="0000C0"/>
                </a:solidFill>
                <a:latin typeface="+mj-lt"/>
                <a:ea typeface="휴먼명조"/>
              </a:rPr>
              <a:t>width</a:t>
            </a:r>
            <a:r>
              <a:rPr lang="ko-KR" altLang="ko-KR" sz="1400" b="1" i="1">
                <a:latin typeface="+mj-lt"/>
                <a:ea typeface="휴먼명조"/>
              </a:rPr>
              <a:t>; 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c</a:t>
            </a:r>
            <a:r>
              <a:rPr lang="ko-KR" altLang="ko-KR" sz="1400" b="1" i="1">
                <a:latin typeface="+mj-lt"/>
                <a:ea typeface="휴먼명조"/>
              </a:rPr>
              <a:t>++)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			Color 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color</a:t>
            </a:r>
            <a:r>
              <a:rPr lang="ko-KR" altLang="ko-KR" sz="1400" b="1" i="1">
                <a:latin typeface="+mj-lt"/>
                <a:ea typeface="휴먼명조"/>
              </a:rPr>
              <a:t> = 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ko-KR" altLang="ko-KR" sz="1400" b="1" i="1">
                <a:latin typeface="+mj-lt"/>
                <a:ea typeface="휴먼명조"/>
              </a:rPr>
              <a:t> Color(</a:t>
            </a:r>
            <a:r>
              <a:rPr lang="ko-KR" altLang="ko-KR" sz="1400" b="1" i="1">
                <a:solidFill>
                  <a:srgbClr val="0000C0"/>
                </a:solidFill>
                <a:latin typeface="+mj-lt"/>
                <a:ea typeface="휴먼명조"/>
              </a:rPr>
              <a:t>image</a:t>
            </a:r>
            <a:r>
              <a:rPr lang="ko-KR" altLang="ko-KR" sz="1400" b="1" i="1">
                <a:latin typeface="+mj-lt"/>
                <a:ea typeface="휴먼명조"/>
              </a:rPr>
              <a:t>.getRGB(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r</a:t>
            </a:r>
            <a:r>
              <a:rPr lang="ko-KR" altLang="ko-KR" sz="1400" b="1" i="1">
                <a:latin typeface="+mj-lt"/>
                <a:ea typeface="휴먼명조"/>
              </a:rPr>
              <a:t>, 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c</a:t>
            </a:r>
            <a:r>
              <a:rPr lang="ko-KR" altLang="ko-KR" sz="1400" b="1" i="1">
                <a:latin typeface="+mj-lt"/>
                <a:ea typeface="휴먼명조"/>
              </a:rPr>
              <a:t>));</a:t>
            </a:r>
          </a:p>
        </p:txBody>
      </p:sp>
      <p:sp>
        <p:nvSpPr>
          <p:cNvPr id="53252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3253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88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812" y="628650"/>
            <a:ext cx="7769225" cy="561657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	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red</a:t>
            </a:r>
            <a:r>
              <a:rPr lang="ko-KR" altLang="ko-KR" sz="1400" b="1">
                <a:latin typeface="+mj-lt"/>
                <a:ea typeface="휴먼명조"/>
              </a:rPr>
              <a:t> = (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>
                <a:latin typeface="+mj-lt"/>
                <a:ea typeface="휴먼명조"/>
              </a:rPr>
              <a:t>) (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color</a:t>
            </a:r>
            <a:r>
              <a:rPr lang="ko-KR" altLang="ko-KR" sz="1400" b="1">
                <a:latin typeface="+mj-lt"/>
                <a:ea typeface="휴먼명조"/>
              </a:rPr>
              <a:t>.getRed());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	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green</a:t>
            </a:r>
            <a:r>
              <a:rPr lang="ko-KR" altLang="ko-KR" sz="1400" b="1">
                <a:latin typeface="+mj-lt"/>
                <a:ea typeface="휴먼명조"/>
              </a:rPr>
              <a:t> = (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>
                <a:latin typeface="+mj-lt"/>
                <a:ea typeface="휴먼명조"/>
              </a:rPr>
              <a:t>) (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color</a:t>
            </a:r>
            <a:r>
              <a:rPr lang="ko-KR" altLang="ko-KR" sz="1400" b="1">
                <a:latin typeface="+mj-lt"/>
                <a:ea typeface="휴먼명조"/>
              </a:rPr>
              <a:t>.getGreen());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	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blue</a:t>
            </a:r>
            <a:r>
              <a:rPr lang="ko-KR" altLang="ko-KR" sz="1400" b="1">
                <a:latin typeface="+mj-lt"/>
                <a:ea typeface="휴먼명조"/>
              </a:rPr>
              <a:t> = (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>
                <a:latin typeface="+mj-lt"/>
                <a:ea typeface="휴먼명조"/>
              </a:rPr>
              <a:t>) (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color</a:t>
            </a:r>
            <a:r>
              <a:rPr lang="ko-KR" altLang="ko-KR" sz="1400" b="1">
                <a:latin typeface="+mj-lt"/>
                <a:ea typeface="휴먼명조"/>
              </a:rPr>
              <a:t>.getBlue());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	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avg</a:t>
            </a:r>
            <a:r>
              <a:rPr lang="ko-KR" altLang="ko-KR" sz="1400" b="1">
                <a:latin typeface="+mj-lt"/>
                <a:ea typeface="휴먼명조"/>
              </a:rPr>
              <a:t> = (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red</a:t>
            </a:r>
            <a:r>
              <a:rPr lang="ko-KR" altLang="ko-KR" sz="1400" b="1">
                <a:latin typeface="+mj-lt"/>
                <a:ea typeface="휴먼명조"/>
              </a:rPr>
              <a:t> +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green</a:t>
            </a:r>
            <a:r>
              <a:rPr lang="ko-KR" altLang="ko-KR" sz="1400" b="1">
                <a:latin typeface="+mj-lt"/>
                <a:ea typeface="휴먼명조"/>
              </a:rPr>
              <a:t> +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blue</a:t>
            </a:r>
            <a:r>
              <a:rPr lang="ko-KR" altLang="ko-KR" sz="1400" b="1">
                <a:latin typeface="+mj-lt"/>
                <a:ea typeface="휴먼명조"/>
              </a:rPr>
              <a:t>) / 3;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		Color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newColor</a:t>
            </a:r>
            <a:r>
              <a:rPr lang="ko-KR" altLang="ko-KR" sz="1400" b="1">
                <a:latin typeface="+mj-lt"/>
                <a:ea typeface="휴먼명조"/>
              </a:rPr>
              <a:t> =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ko-KR" altLang="ko-KR" sz="1400" b="1">
                <a:latin typeface="+mj-lt"/>
                <a:ea typeface="휴먼명조"/>
              </a:rPr>
              <a:t> Color(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avg</a:t>
            </a:r>
            <a:r>
              <a:rPr lang="ko-KR" altLang="ko-KR" sz="1400" b="1">
                <a:latin typeface="+mj-lt"/>
                <a:ea typeface="휴먼명조"/>
              </a:rPr>
              <a:t>,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avg</a:t>
            </a:r>
            <a:r>
              <a:rPr lang="ko-KR" altLang="ko-KR" sz="1400" b="1">
                <a:latin typeface="+mj-lt"/>
                <a:ea typeface="휴먼명조"/>
              </a:rPr>
              <a:t>,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avg</a:t>
            </a:r>
            <a:r>
              <a:rPr lang="ko-KR" altLang="ko-KR" sz="1400" b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		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image</a:t>
            </a:r>
            <a:r>
              <a:rPr lang="ko-KR" altLang="ko-KR" sz="1400" b="1">
                <a:latin typeface="+mj-lt"/>
                <a:ea typeface="휴먼명조"/>
              </a:rPr>
              <a:t>.setRGB(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r</a:t>
            </a:r>
            <a:r>
              <a:rPr lang="ko-KR" altLang="ko-KR" sz="1400" b="1">
                <a:latin typeface="+mj-lt"/>
                <a:ea typeface="휴먼명조"/>
              </a:rPr>
              <a:t>,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c</a:t>
            </a:r>
            <a:r>
              <a:rPr lang="ko-KR" altLang="ko-KR" sz="1400" b="1">
                <a:latin typeface="+mj-lt"/>
                <a:ea typeface="휴먼명조"/>
              </a:rPr>
              <a:t>,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newColor</a:t>
            </a:r>
            <a:r>
              <a:rPr lang="ko-KR" altLang="ko-KR" sz="1400" b="1">
                <a:latin typeface="+mj-lt"/>
                <a:ea typeface="휴먼명조"/>
              </a:rPr>
              <a:t>.getRGB());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	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File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ouptut</a:t>
            </a:r>
            <a:r>
              <a:rPr lang="ko-KR" altLang="ko-KR" sz="1400" b="1">
                <a:latin typeface="+mj-lt"/>
                <a:ea typeface="휴먼명조"/>
              </a:rPr>
              <a:t> =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ko-KR" altLang="ko-KR" sz="1400" b="1">
                <a:latin typeface="+mj-lt"/>
                <a:ea typeface="휴먼명조"/>
              </a:rPr>
              <a:t> File(</a:t>
            </a:r>
            <a:r>
              <a:rPr lang="ko-KR" altLang="ko-KR" sz="1400" b="1">
                <a:solidFill>
                  <a:srgbClr val="2A00FF"/>
                </a:solidFill>
                <a:latin typeface="+mj-lt"/>
                <a:ea typeface="휴먼명조"/>
              </a:rPr>
              <a:t>"output.png"</a:t>
            </a:r>
            <a:r>
              <a:rPr lang="ko-KR" altLang="ko-KR" sz="1400" b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ImageIO.</a:t>
            </a:r>
            <a:r>
              <a:rPr lang="ko-KR" altLang="ko-KR" sz="1400" b="1" i="1">
                <a:latin typeface="+mj-lt"/>
                <a:ea typeface="휴먼명조"/>
              </a:rPr>
              <a:t>write(</a:t>
            </a:r>
            <a:r>
              <a:rPr lang="ko-KR" altLang="ko-KR" sz="1400" b="1" i="1">
                <a:solidFill>
                  <a:srgbClr val="0000C0"/>
                </a:solidFill>
                <a:latin typeface="+mj-lt"/>
                <a:ea typeface="휴먼명조"/>
              </a:rPr>
              <a:t>image</a:t>
            </a:r>
            <a:r>
              <a:rPr lang="ko-KR" altLang="ko-KR" sz="1400" b="1" i="1">
                <a:latin typeface="+mj-lt"/>
                <a:ea typeface="휴먼명조"/>
              </a:rPr>
              <a:t>, </a:t>
            </a:r>
            <a:r>
              <a:rPr lang="ko-KR" altLang="ko-KR" sz="1400" b="1" i="1">
                <a:solidFill>
                  <a:srgbClr val="2A00FF"/>
                </a:solidFill>
                <a:latin typeface="+mj-lt"/>
                <a:ea typeface="휴먼명조"/>
              </a:rPr>
              <a:t>"png"</a:t>
            </a:r>
            <a:r>
              <a:rPr lang="ko-KR" altLang="ko-KR" sz="1400" b="1" i="1">
                <a:latin typeface="+mj-lt"/>
                <a:ea typeface="휴먼명조"/>
              </a:rPr>
              <a:t>, 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ouptut</a:t>
            </a:r>
            <a:r>
              <a:rPr lang="ko-KR" altLang="ko-KR" sz="1400" b="1" i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	add(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ko-KR" altLang="ko-KR" sz="1400" b="1" i="1">
                <a:latin typeface="+mj-lt"/>
                <a:ea typeface="휴먼명조"/>
              </a:rPr>
              <a:t> MyPanel());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	pack();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	setVisible(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true</a:t>
            </a:r>
            <a:r>
              <a:rPr lang="ko-KR" altLang="ko-KR" sz="1400" b="1" i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} 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catch</a:t>
            </a:r>
            <a:r>
              <a:rPr lang="ko-KR" altLang="ko-KR" sz="1400" b="1" i="1">
                <a:latin typeface="+mj-lt"/>
                <a:ea typeface="휴먼명조"/>
              </a:rPr>
              <a:t> (Exception 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e</a:t>
            </a:r>
            <a:r>
              <a:rPr lang="ko-KR" altLang="ko-KR" sz="1400" b="1" i="1">
                <a:latin typeface="+mj-lt"/>
                <a:ea typeface="휴먼명조"/>
              </a:rPr>
              <a:t>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	System.</a:t>
            </a:r>
            <a:r>
              <a:rPr lang="ko-KR" altLang="ko-KR" sz="1400" b="1" i="1">
                <a:solidFill>
                  <a:srgbClr val="0000C0"/>
                </a:solidFill>
                <a:latin typeface="+mj-lt"/>
                <a:ea typeface="휴먼명조"/>
              </a:rPr>
              <a:t>out</a:t>
            </a:r>
            <a:r>
              <a:rPr lang="ko-KR" altLang="ko-KR" sz="1400" b="1" i="1">
                <a:latin typeface="+mj-lt"/>
                <a:ea typeface="휴먼명조"/>
              </a:rPr>
              <a:t>.println(</a:t>
            </a:r>
            <a:r>
              <a:rPr lang="ko-KR" altLang="ko-KR" sz="1400" b="1" i="1">
                <a:solidFill>
                  <a:srgbClr val="2A00FF"/>
                </a:solidFill>
                <a:latin typeface="+mj-lt"/>
                <a:ea typeface="휴먼명조"/>
              </a:rPr>
              <a:t>"</a:t>
            </a:r>
            <a:r>
              <a:rPr lang="ko-KR" altLang="ko-KR" sz="1400" b="1" i="1">
                <a:solidFill>
                  <a:srgbClr val="2A00FF"/>
                </a:solidFill>
                <a:latin typeface="휴먼명조"/>
                <a:ea typeface="휴먼명조"/>
              </a:rPr>
              <a:t>이미지 읽기 실패!"</a:t>
            </a:r>
            <a:r>
              <a:rPr lang="ko-KR" altLang="ko-KR" sz="1400" b="1" i="1">
                <a:latin typeface="휴먼명조"/>
                <a:ea typeface="휴먼명조"/>
              </a:rPr>
              <a:t>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휴먼명조"/>
                <a:ea typeface="휴먼명조"/>
              </a:rPr>
              <a:t>		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휴먼명조"/>
                <a:ea typeface="휴먼명조"/>
              </a:rPr>
              <a:t>	}</a:t>
            </a:r>
          </a:p>
        </p:txBody>
      </p:sp>
      <p:sp>
        <p:nvSpPr>
          <p:cNvPr id="53252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3253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88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812" y="628650"/>
            <a:ext cx="7769225" cy="512127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class</a:t>
            </a:r>
            <a:r>
              <a:rPr lang="ko-KR" altLang="ko-KR" sz="1400" b="1">
                <a:latin typeface="+mj-lt"/>
                <a:ea typeface="휴먼명조"/>
              </a:rPr>
              <a:t> MyPanel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extends</a:t>
            </a:r>
            <a:r>
              <a:rPr lang="ko-KR" altLang="ko-KR" sz="1400" b="1">
                <a:latin typeface="+mj-lt"/>
                <a:ea typeface="휴먼명조"/>
              </a:rPr>
              <a:t> JPanel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public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void</a:t>
            </a:r>
            <a:r>
              <a:rPr lang="ko-KR" altLang="ko-KR" sz="1400" b="1">
                <a:latin typeface="+mj-lt"/>
                <a:ea typeface="휴먼명조"/>
              </a:rPr>
              <a:t> paintComponent(Graphics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g</a:t>
            </a:r>
            <a:r>
              <a:rPr lang="ko-KR" altLang="ko-KR" sz="1400" b="1">
                <a:latin typeface="+mj-lt"/>
                <a:ea typeface="휴먼명조"/>
              </a:rPr>
              <a:t>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g</a:t>
            </a:r>
            <a:r>
              <a:rPr lang="ko-KR" altLang="ko-KR" sz="1400" b="1">
                <a:latin typeface="+mj-lt"/>
                <a:ea typeface="휴먼명조"/>
              </a:rPr>
              <a:t>.drawImage(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image</a:t>
            </a:r>
            <a:r>
              <a:rPr lang="ko-KR" altLang="ko-KR" sz="1400" b="1">
                <a:latin typeface="+mj-lt"/>
                <a:ea typeface="휴먼명조"/>
              </a:rPr>
              <a:t>, 0, 0,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null</a:t>
            </a:r>
            <a:r>
              <a:rPr lang="ko-KR" altLang="ko-KR" sz="1400" b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public</a:t>
            </a:r>
            <a:r>
              <a:rPr lang="ko-KR" altLang="ko-KR" sz="1400" b="1">
                <a:latin typeface="+mj-lt"/>
                <a:ea typeface="휴먼명조"/>
              </a:rPr>
              <a:t> Dimension getPreferredSize()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if</a:t>
            </a:r>
            <a:r>
              <a:rPr lang="ko-KR" altLang="ko-KR" sz="1400" b="1">
                <a:latin typeface="+mj-lt"/>
                <a:ea typeface="휴먼명조"/>
              </a:rPr>
              <a:t> (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image</a:t>
            </a:r>
            <a:r>
              <a:rPr lang="ko-KR" altLang="ko-KR" sz="1400" b="1">
                <a:latin typeface="+mj-lt"/>
                <a:ea typeface="휴먼명조"/>
              </a:rPr>
              <a:t> ==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null</a:t>
            </a:r>
            <a:r>
              <a:rPr lang="ko-KR" altLang="ko-KR" sz="1400" b="1">
                <a:latin typeface="+mj-lt"/>
                <a:ea typeface="휴먼명조"/>
              </a:rPr>
              <a:t>)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return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ko-KR" altLang="ko-KR" sz="1400" b="1">
                <a:latin typeface="+mj-lt"/>
                <a:ea typeface="휴먼명조"/>
              </a:rPr>
              <a:t> Dimension(100, 100);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}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else</a:t>
            </a:r>
            <a:r>
              <a:rPr lang="ko-KR" altLang="ko-KR" sz="1400" b="1">
                <a:latin typeface="+mj-lt"/>
                <a:ea typeface="휴먼명조"/>
              </a:rPr>
              <a:t>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return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ko-KR" altLang="ko-KR" sz="1400" b="1">
                <a:latin typeface="+mj-lt"/>
                <a:ea typeface="휴먼명조"/>
              </a:rPr>
              <a:t> Dimension(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image</a:t>
            </a:r>
            <a:r>
              <a:rPr lang="ko-KR" altLang="ko-KR" sz="1400" b="1">
                <a:latin typeface="+mj-lt"/>
                <a:ea typeface="휴먼명조"/>
              </a:rPr>
              <a:t>.getWidth(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null</a:t>
            </a:r>
            <a:r>
              <a:rPr lang="ko-KR" altLang="ko-KR" sz="1400" b="1">
                <a:latin typeface="+mj-lt"/>
                <a:ea typeface="휴먼명조"/>
              </a:rPr>
              <a:t>),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			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image</a:t>
            </a:r>
            <a:r>
              <a:rPr lang="ko-KR" altLang="ko-KR" sz="1400" b="1">
                <a:latin typeface="+mj-lt"/>
                <a:ea typeface="휴먼명조"/>
              </a:rPr>
              <a:t>.getHeight(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null</a:t>
            </a:r>
            <a:r>
              <a:rPr lang="ko-KR" altLang="ko-KR" sz="1400" b="1">
                <a:latin typeface="+mj-lt"/>
                <a:ea typeface="휴먼명조"/>
              </a:rPr>
              <a:t>));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static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public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void</a:t>
            </a:r>
            <a:r>
              <a:rPr lang="ko-KR" altLang="ko-KR" sz="1400" b="1">
                <a:latin typeface="+mj-lt"/>
                <a:ea typeface="휴먼명조"/>
              </a:rPr>
              <a:t> main(String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args</a:t>
            </a:r>
            <a:r>
              <a:rPr lang="ko-KR" altLang="ko-KR" sz="1400" b="1">
                <a:latin typeface="+mj-lt"/>
                <a:ea typeface="휴먼명조"/>
              </a:rPr>
              <a:t>[])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throws</a:t>
            </a:r>
            <a:r>
              <a:rPr lang="ko-KR" altLang="ko-KR" sz="1400" b="1">
                <a:latin typeface="+mj-lt"/>
                <a:ea typeface="휴먼명조"/>
              </a:rPr>
              <a:t> Exception {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GrayScaleImage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obj</a:t>
            </a:r>
            <a:r>
              <a:rPr lang="ko-KR" altLang="ko-KR" sz="1400" b="1">
                <a:latin typeface="+mj-lt"/>
                <a:ea typeface="휴먼명조"/>
              </a:rPr>
              <a:t> =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ko-KR" altLang="ko-KR" sz="1400" b="1">
                <a:latin typeface="+mj-lt"/>
                <a:ea typeface="휴먼명조"/>
              </a:rPr>
              <a:t> GrayScaleImage();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}</a:t>
            </a:r>
          </a:p>
          <a:p>
            <a:pPr marL="127000" indent="0" eaLnBrk="1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}</a:t>
            </a:r>
          </a:p>
        </p:txBody>
      </p:sp>
      <p:sp>
        <p:nvSpPr>
          <p:cNvPr id="53252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3253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Java 2D</a:t>
            </a:r>
          </a:p>
        </p:txBody>
      </p:sp>
      <p:sp>
        <p:nvSpPr>
          <p:cNvPr id="40963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/>
              <a:t>광범위한 그래픽 객체를 그릴 수 있다</a:t>
            </a:r>
            <a:r>
              <a:rPr lang="en-US" altLang="ko-KR"/>
              <a:t>.</a:t>
            </a:r>
          </a:p>
          <a:p>
            <a:pPr eaLnBrk="1" hangingPunct="1">
              <a:defRPr lang="ko-KR" altLang="en-US"/>
            </a:pPr>
            <a:r>
              <a:rPr lang="ko-KR" altLang="en-US"/>
              <a:t>도형의 내부를 그라디언트</a:t>
            </a:r>
            <a:r>
              <a:rPr lang="en-US" altLang="ko-KR"/>
              <a:t>(gradient)</a:t>
            </a:r>
            <a:r>
              <a:rPr lang="ko-KR" altLang="en-US"/>
              <a:t>나 무늬로 채울 수 있다</a:t>
            </a:r>
            <a:r>
              <a:rPr lang="en-US" altLang="ko-KR"/>
              <a:t>. </a:t>
            </a:r>
          </a:p>
          <a:p>
            <a:pPr eaLnBrk="1" hangingPunct="1">
              <a:defRPr lang="ko-KR" altLang="en-US"/>
            </a:pPr>
            <a:r>
              <a:rPr lang="ko-KR" altLang="en-US"/>
              <a:t>이미지를 그릴 수 있고 필터링 연산을 적용할 수 있다</a:t>
            </a:r>
            <a:r>
              <a:rPr lang="en-US" altLang="ko-KR"/>
              <a:t>. </a:t>
            </a:r>
          </a:p>
          <a:p>
            <a:pPr eaLnBrk="1" hangingPunct="1">
              <a:defRPr lang="ko-KR" altLang="en-US"/>
            </a:pPr>
            <a:r>
              <a:rPr lang="ko-KR" altLang="en-US"/>
              <a:t>그래픽 객체들의 충돌을 감지할 수 있는 메커니즘을 제공한다</a:t>
            </a:r>
            <a:r>
              <a:rPr lang="en-US" altLang="ko-KR"/>
              <a:t>.</a:t>
            </a:r>
          </a:p>
          <a:p>
            <a:pPr eaLnBrk="1" hangingPunct="1">
              <a:defRPr lang="ko-KR" altLang="en-US"/>
            </a:pPr>
            <a:endParaRPr lang="ko-KR" altLang="en-US"/>
          </a:p>
        </p:txBody>
      </p:sp>
      <p:pic>
        <p:nvPicPr>
          <p:cNvPr id="40964" name="_x273268864" descr="EMB00000cc4478f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25600" y="3182938"/>
            <a:ext cx="5173663" cy="29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/>
              <a:t>Java 2D</a:t>
            </a:r>
            <a:r>
              <a:rPr lang="ko-KR" altLang="en-US"/>
              <a:t>를 이용한 그리기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5863" y="1333500"/>
            <a:ext cx="7712075" cy="2341563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eaLnBrk="1" hangingPunct="1">
              <a:buFont typeface="Symbol"/>
              <a:buNone/>
              <a:defRPr lang="ko-KR" altLang="en-US"/>
            </a:pPr>
            <a:r>
              <a:rPr lang="en-US" altLang="ko-KR" sz="1800" b="1">
                <a:solidFill>
                  <a:srgbClr val="7F0055"/>
                </a:solidFill>
              </a:rPr>
              <a:t>public void</a:t>
            </a:r>
            <a:r>
              <a:rPr lang="en-US" altLang="ko-KR" sz="1800"/>
              <a:t> paintComponent(Graphics g)</a:t>
            </a:r>
          </a:p>
          <a:p>
            <a:pPr eaLnBrk="1" hangingPunct="1">
              <a:buFont typeface="Symbol"/>
              <a:buNone/>
              <a:defRPr lang="ko-KR" altLang="en-US"/>
            </a:pPr>
            <a:r>
              <a:rPr lang="en-US" altLang="ko-KR" sz="1800"/>
              <a:t>{</a:t>
            </a:r>
          </a:p>
          <a:p>
            <a:pPr eaLnBrk="1" hangingPunct="1">
              <a:buFont typeface="Symbol"/>
              <a:buNone/>
              <a:defRPr lang="ko-KR" altLang="en-US"/>
            </a:pPr>
            <a:r>
              <a:rPr lang="en-US" altLang="ko-KR" sz="1800"/>
              <a:t>	Graphics2D    g2 = (Graphics2D) g;</a:t>
            </a:r>
          </a:p>
          <a:p>
            <a:pPr eaLnBrk="1" hangingPunct="1">
              <a:buFont typeface="Symbol"/>
              <a:buNone/>
              <a:defRPr lang="ko-KR" altLang="en-US"/>
            </a:pPr>
            <a:r>
              <a:rPr lang="en-US" altLang="ko-KR" sz="1800"/>
              <a:t>	g2.drawLine(100, 100, 300, 300);</a:t>
            </a:r>
          </a:p>
          <a:p>
            <a:pPr eaLnBrk="1" hangingPunct="1">
              <a:buFont typeface="Symbol"/>
              <a:buNone/>
              <a:defRPr lang="ko-KR" altLang="en-US"/>
            </a:pPr>
            <a:r>
              <a:rPr lang="en-US" altLang="ko-KR" sz="1800"/>
              <a:t>	g2.drawRect(10, 10, 100, 100);</a:t>
            </a:r>
          </a:p>
          <a:p>
            <a:pPr eaLnBrk="1" hangingPunct="1">
              <a:buFont typeface="Symbol"/>
              <a:buNone/>
              <a:defRPr lang="ko-KR" altLang="en-US"/>
            </a:pPr>
            <a:r>
              <a:rPr lang="en-US" altLang="ko-KR" sz="1800"/>
              <a:t>	...</a:t>
            </a:r>
          </a:p>
          <a:p>
            <a:pPr eaLnBrk="1" hangingPunct="1">
              <a:buFont typeface="Symbol"/>
              <a:buNone/>
              <a:defRPr lang="ko-KR" altLang="en-US"/>
            </a:pPr>
            <a:r>
              <a:rPr lang="en-US" altLang="ko-KR" sz="1800"/>
              <a:t>}</a:t>
            </a:r>
            <a:endParaRPr lang="ko-KR" altLang="en-US" sz="1800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>
          <a:xfrm>
            <a:off x="0" y="178911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1989" name="모서리가 둥근 직사각형 4"/>
          <p:cNvSpPr>
            <a:spLocks noChangeArrowheads="1"/>
          </p:cNvSpPr>
          <p:nvPr/>
        </p:nvSpPr>
        <p:spPr>
          <a:xfrm>
            <a:off x="1417638" y="1938338"/>
            <a:ext cx="4122737" cy="423862"/>
          </a:xfrm>
          <a:prstGeom prst="roundRect">
            <a:avLst>
              <a:gd name="adj" fmla="val 16667"/>
            </a:avLst>
          </a:prstGeom>
          <a:solidFill>
            <a:srgbClr val="00B050">
              <a:alpha val="25100"/>
            </a:srgb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/>
              <a:t>Java 2D</a:t>
            </a:r>
            <a:r>
              <a:rPr lang="ko-KR" altLang="en-US"/>
              <a:t>를 이용한 그리기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>
          <a:xfrm>
            <a:off x="0" y="178911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43012" name="_x95824808" descr="EMB000010e44900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39937" y="1651000"/>
            <a:ext cx="5064125" cy="468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사각형 그리기</a:t>
            </a:r>
          </a:p>
        </p:txBody>
      </p:sp>
      <p:sp>
        <p:nvSpPr>
          <p:cNvPr id="188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 lang="ko-KR"/>
            </a:pPr>
            <a:r>
              <a:rPr lang="en-US" altLang="ko-KR"/>
              <a:t>Shape r1 = 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new</a:t>
            </a:r>
            <a:r>
              <a:rPr lang="en-US" altLang="ko-KR"/>
              <a:t> Rectangle2D.Float(10, 10, 50, 60);</a:t>
            </a:r>
          </a:p>
          <a:p>
            <a:pPr eaLnBrk="1" hangingPunct="1">
              <a:defRPr lang="ko-KR"/>
            </a:pPr>
            <a:r>
              <a:rPr lang="en-US" altLang="ko-KR"/>
              <a:t>g2.draw(r1);</a:t>
            </a:r>
            <a:endParaRPr lang="ko-KR" altLang="en-US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 rotWithShape="1">
          <a:blip r:embed="rId2"/>
          <a:srcRect b="16440"/>
          <a:stretch>
            <a:fillRect/>
          </a:stretch>
        </p:blipFill>
        <p:spPr>
          <a:xfrm>
            <a:off x="1808163" y="2728913"/>
            <a:ext cx="4714875" cy="21653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/>
              <a:t>타원 그리기</a:t>
            </a:r>
          </a:p>
        </p:txBody>
      </p:sp>
      <p:sp>
        <p:nvSpPr>
          <p:cNvPr id="450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latinLnBrk="0" hangingPunct="1">
              <a:defRPr lang="ko-KR" altLang="en-US"/>
            </a:pPr>
            <a:r>
              <a:rPr lang="en-US" altLang="ko-KR"/>
              <a:t>// </a:t>
            </a:r>
            <a:r>
              <a:rPr lang="ko-KR" altLang="en-US"/>
              <a:t>타원 객체를 생성하고 타원을 그린다</a:t>
            </a:r>
            <a:r>
              <a:rPr lang="en-US" altLang="ko-KR"/>
              <a:t>. </a:t>
            </a:r>
          </a:p>
          <a:p>
            <a:pPr eaLnBrk="1" latinLnBrk="0" hangingPunct="1">
              <a:defRPr lang="ko-KR" altLang="en-US"/>
            </a:pPr>
            <a:r>
              <a:rPr lang="en-US" altLang="ko-KR"/>
              <a:t>g2.draw(new Ellipse2D.Double(x, y, rectwidth, rectheight));</a:t>
            </a:r>
          </a:p>
          <a:p>
            <a:pPr eaLnBrk="1" hangingPunct="1">
              <a:defRPr lang="ko-KR" altLang="en-US"/>
            </a:pPr>
            <a:endParaRPr lang="ko-KR" altLang="en-US"/>
          </a:p>
          <a:p>
            <a:pPr eaLnBrk="1" hangingPunct="1">
              <a:defRPr lang="ko-KR" altLang="en-US"/>
            </a:pPr>
            <a:endParaRPr lang="ko-KR" altLang="en-US"/>
          </a:p>
        </p:txBody>
      </p:sp>
      <p:pic>
        <p:nvPicPr>
          <p:cNvPr id="45060" name="_x273266112" descr="EMB00000cc447a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51075" y="2608263"/>
            <a:ext cx="3749675" cy="13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JFrame을 생성하고 여기에 JPanel을 추가한 후에 JPanel 위에 그림을 그려보자.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(2) 어디에 그릴 것인가?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589756" y="2505075"/>
            <a:ext cx="8212138" cy="38211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Autofit/>
          </a:bodyPr>
          <a:lstStyle/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kern="1200" spc="5">
                <a:solidFill>
                  <a:srgbClr val="7F0055"/>
                </a:solidFill>
                <a:latin typeface="+mj-lt"/>
                <a:ea typeface="휴먼명조"/>
              </a:rPr>
              <a:t>public</a:t>
            </a:r>
            <a:r>
              <a:rPr lang="ko-KR" altLang="ko-KR" sz="1400" b="1" kern="1200" spc="5">
                <a:latin typeface="+mj-lt"/>
                <a:ea typeface="휴먼명조"/>
              </a:rPr>
              <a:t> </a:t>
            </a:r>
            <a:r>
              <a:rPr lang="ko-KR" altLang="ko-KR" sz="1400" b="1" kern="1200" spc="5">
                <a:solidFill>
                  <a:srgbClr val="7F0055"/>
                </a:solidFill>
                <a:latin typeface="+mj-lt"/>
                <a:ea typeface="휴먼명조"/>
              </a:rPr>
              <a:t>class</a:t>
            </a:r>
            <a:r>
              <a:rPr lang="ko-KR" altLang="ko-KR" sz="1400" b="1" kern="1200" spc="5">
                <a:latin typeface="+mj-lt"/>
                <a:ea typeface="휴먼명조"/>
              </a:rPr>
              <a:t> BasicPaint {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kern="1200" spc="5">
                <a:latin typeface="+mj-lt"/>
                <a:ea typeface="휴먼명조"/>
              </a:rPr>
              <a:t>  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kern="1200" spc="5">
                <a:latin typeface="+mj-lt"/>
                <a:ea typeface="휴먼명조"/>
              </a:rPr>
              <a:t>	</a:t>
            </a:r>
            <a:r>
              <a:rPr lang="ko-KR" altLang="ko-KR" sz="1400" b="1" kern="1200" spc="5">
                <a:solidFill>
                  <a:srgbClr val="7F0055"/>
                </a:solidFill>
                <a:latin typeface="+mj-lt"/>
                <a:ea typeface="휴먼명조"/>
              </a:rPr>
              <a:t>public</a:t>
            </a:r>
            <a:r>
              <a:rPr lang="ko-KR" altLang="ko-KR" sz="1400" b="1" kern="1200" spc="5">
                <a:latin typeface="+mj-lt"/>
                <a:ea typeface="휴먼명조"/>
              </a:rPr>
              <a:t> </a:t>
            </a:r>
            <a:r>
              <a:rPr lang="ko-KR" altLang="ko-KR" sz="1400" b="1" kern="1200" spc="5">
                <a:solidFill>
                  <a:srgbClr val="7F0055"/>
                </a:solidFill>
                <a:latin typeface="+mj-lt"/>
                <a:ea typeface="휴먼명조"/>
              </a:rPr>
              <a:t>static</a:t>
            </a:r>
            <a:r>
              <a:rPr lang="ko-KR" altLang="ko-KR" sz="1400" b="1" kern="1200" spc="5">
                <a:latin typeface="+mj-lt"/>
                <a:ea typeface="휴먼명조"/>
              </a:rPr>
              <a:t> </a:t>
            </a:r>
            <a:r>
              <a:rPr lang="ko-KR" altLang="ko-KR" sz="1400" b="1" kern="1200" spc="5">
                <a:solidFill>
                  <a:srgbClr val="7F0055"/>
                </a:solidFill>
                <a:latin typeface="+mj-lt"/>
                <a:ea typeface="휴먼명조"/>
              </a:rPr>
              <a:t>void</a:t>
            </a:r>
            <a:r>
              <a:rPr lang="ko-KR" altLang="ko-KR" sz="1400" b="1" kern="1200" spc="5">
                <a:latin typeface="+mj-lt"/>
                <a:ea typeface="휴먼명조"/>
              </a:rPr>
              <a:t> main(String[] </a:t>
            </a:r>
            <a:r>
              <a:rPr lang="ko-KR" altLang="ko-KR" sz="1400" b="1" kern="1200" spc="5">
                <a:solidFill>
                  <a:srgbClr val="6A3E3E"/>
                </a:solidFill>
                <a:latin typeface="+mj-lt"/>
                <a:ea typeface="휴먼명조"/>
              </a:rPr>
              <a:t>args</a:t>
            </a:r>
            <a:r>
              <a:rPr lang="ko-KR" altLang="ko-KR" sz="1400" b="1" kern="1200" spc="5">
                <a:latin typeface="+mj-lt"/>
                <a:ea typeface="휴먼명조"/>
              </a:rPr>
              <a:t>) {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kern="1200" spc="5">
                <a:latin typeface="+mj-lt"/>
                <a:ea typeface="휴먼명조"/>
              </a:rPr>
              <a:t>		JFrame </a:t>
            </a:r>
            <a:r>
              <a:rPr lang="ko-KR" altLang="ko-KR" sz="1400" b="1" kern="1200" spc="5">
                <a:solidFill>
                  <a:srgbClr val="6A3E3E"/>
                </a:solidFill>
                <a:latin typeface="+mj-lt"/>
                <a:ea typeface="휴먼명조"/>
              </a:rPr>
              <a:t>f</a:t>
            </a:r>
            <a:r>
              <a:rPr lang="ko-KR" altLang="ko-KR" sz="1400" b="1" kern="1200" spc="5">
                <a:latin typeface="+mj-lt"/>
                <a:ea typeface="휴먼명조"/>
              </a:rPr>
              <a:t> = </a:t>
            </a:r>
            <a:r>
              <a:rPr lang="ko-KR" altLang="ko-KR" sz="1400" b="1" kern="1200" spc="5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ko-KR" altLang="ko-KR" sz="1400" b="1" kern="1200" spc="5">
                <a:latin typeface="+mj-lt"/>
                <a:ea typeface="휴먼명조"/>
              </a:rPr>
              <a:t> JFrame(</a:t>
            </a:r>
            <a:r>
              <a:rPr lang="ko-KR" altLang="ko-KR" sz="1400" b="1" kern="1200" spc="5">
                <a:solidFill>
                  <a:srgbClr val="2A00FF"/>
                </a:solidFill>
                <a:latin typeface="+mj-lt"/>
                <a:ea typeface="휴먼명조"/>
              </a:rPr>
              <a:t>"</a:t>
            </a:r>
            <a:r>
              <a:rPr lang="ko-KR" altLang="ko-KR" sz="1400" b="1" kern="1200" spc="5">
                <a:solidFill>
                  <a:srgbClr val="2A00FF"/>
                </a:solidFill>
                <a:latin typeface="휴먼명조"/>
                <a:ea typeface="휴먼명조"/>
              </a:rPr>
              <a:t>그래픽 기초 프로그램"</a:t>
            </a:r>
            <a:r>
              <a:rPr lang="ko-KR" altLang="ko-KR" sz="1400" b="1" kern="1200" spc="5">
                <a:latin typeface="휴먼명조"/>
                <a:ea typeface="휴먼명조"/>
              </a:rPr>
              <a:t>);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kern="1200" spc="5">
                <a:latin typeface="휴먼명조"/>
                <a:ea typeface="휴먼명조"/>
              </a:rPr>
              <a:t>		</a:t>
            </a:r>
            <a:r>
              <a:rPr lang="ko-KR" altLang="ko-KR" sz="1400" b="1" kern="1200" spc="5">
                <a:solidFill>
                  <a:srgbClr val="6A3E3E"/>
                </a:solidFill>
                <a:latin typeface="휴먼명조"/>
                <a:ea typeface="휴먼명조"/>
              </a:rPr>
              <a:t>f</a:t>
            </a:r>
            <a:r>
              <a:rPr lang="ko-KR" altLang="ko-KR" sz="1400" b="1" kern="1200" spc="5">
                <a:latin typeface="휴먼명조"/>
                <a:ea typeface="휴먼명조"/>
              </a:rPr>
              <a:t>.setDefaultCloseOperation(JFrame.</a:t>
            </a:r>
            <a:r>
              <a:rPr lang="ko-KR" altLang="ko-KR" sz="1400" b="1" kern="1200" spc="5">
                <a:solidFill>
                  <a:srgbClr val="0000C0"/>
                </a:solidFill>
                <a:latin typeface="휴먼명조"/>
                <a:ea typeface="휴먼명조"/>
              </a:rPr>
              <a:t>EXIT_ON_CLOSE</a:t>
            </a:r>
            <a:r>
              <a:rPr lang="ko-KR" altLang="ko-KR" sz="1400" b="1" kern="1200" spc="5">
                <a:latin typeface="휴먼명조"/>
                <a:ea typeface="휴먼명조"/>
              </a:rPr>
              <a:t>);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kern="1200" spc="5">
                <a:latin typeface="휴먼명조"/>
                <a:ea typeface="휴먼명조"/>
              </a:rPr>
              <a:t>		f.add(</a:t>
            </a:r>
            <a:r>
              <a:rPr lang="ko-KR" altLang="ko-KR" sz="1400" b="1" kern="1200" spc="5">
                <a:solidFill>
                  <a:srgbClr val="7F0055"/>
                </a:solidFill>
                <a:latin typeface="휴먼명조"/>
                <a:ea typeface="휴먼명조"/>
              </a:rPr>
              <a:t>new</a:t>
            </a:r>
            <a:r>
              <a:rPr lang="ko-KR" altLang="ko-KR" sz="1400" b="1" kern="1200" spc="5">
                <a:latin typeface="휴먼명조"/>
                <a:ea typeface="휴먼명조"/>
              </a:rPr>
              <a:t> MyPanel());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kern="1200" spc="5">
                <a:latin typeface="휴먼명조"/>
                <a:ea typeface="휴먼명조"/>
              </a:rPr>
              <a:t>		</a:t>
            </a:r>
            <a:r>
              <a:rPr lang="ko-KR" altLang="ko-KR" sz="1400" b="1" kern="1200" spc="5">
                <a:solidFill>
                  <a:srgbClr val="6A3E3E"/>
                </a:solidFill>
                <a:latin typeface="휴먼명조"/>
                <a:ea typeface="휴먼명조"/>
              </a:rPr>
              <a:t>f</a:t>
            </a:r>
            <a:r>
              <a:rPr lang="ko-KR" altLang="ko-KR" sz="1400" b="1" kern="1200" spc="5">
                <a:latin typeface="휴먼명조"/>
                <a:ea typeface="휴먼명조"/>
              </a:rPr>
              <a:t>.setSize(300, 200);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kern="1200" spc="5">
                <a:latin typeface="휴먼명조"/>
                <a:ea typeface="휴먼명조"/>
              </a:rPr>
              <a:t>		</a:t>
            </a:r>
            <a:r>
              <a:rPr lang="ko-KR" altLang="ko-KR" sz="1400" b="1" kern="1200" spc="5">
                <a:solidFill>
                  <a:srgbClr val="6A3E3E"/>
                </a:solidFill>
                <a:latin typeface="휴먼명조"/>
                <a:ea typeface="휴먼명조"/>
              </a:rPr>
              <a:t>f</a:t>
            </a:r>
            <a:r>
              <a:rPr lang="ko-KR" altLang="ko-KR" sz="1400" b="1" kern="1200" spc="5">
                <a:latin typeface="휴먼명조"/>
                <a:ea typeface="휴먼명조"/>
              </a:rPr>
              <a:t>.setVisible(</a:t>
            </a:r>
            <a:r>
              <a:rPr lang="ko-KR" altLang="ko-KR" sz="1400" b="1" kern="1200" spc="5">
                <a:solidFill>
                  <a:srgbClr val="7F0055"/>
                </a:solidFill>
                <a:latin typeface="휴먼명조"/>
                <a:ea typeface="휴먼명조"/>
              </a:rPr>
              <a:t>true</a:t>
            </a:r>
            <a:r>
              <a:rPr lang="ko-KR" altLang="ko-KR" sz="1400" b="1" kern="1200" spc="5">
                <a:latin typeface="휴먼명조"/>
                <a:ea typeface="휴먼명조"/>
              </a:rPr>
              <a:t>);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kern="1200" spc="5">
                <a:latin typeface="휴먼명조"/>
                <a:ea typeface="휴먼명조"/>
              </a:rPr>
              <a:t>	}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kern="1200" spc="5">
                <a:latin typeface="휴먼명조"/>
                <a:ea typeface="휴먼명조"/>
              </a:rPr>
              <a:t>}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kern="1200" spc="5">
                <a:solidFill>
                  <a:srgbClr val="7F0055"/>
                </a:solidFill>
                <a:latin typeface="휴먼명조"/>
                <a:ea typeface="휴먼명조"/>
              </a:rPr>
              <a:t>class</a:t>
            </a:r>
            <a:r>
              <a:rPr lang="ko-KR" altLang="ko-KR" sz="1400" b="1" kern="1200" spc="5">
                <a:latin typeface="휴먼명조"/>
                <a:ea typeface="휴먼명조"/>
              </a:rPr>
              <a:t> MyPanel </a:t>
            </a:r>
            <a:r>
              <a:rPr lang="ko-KR" altLang="ko-KR" sz="1400" b="1" kern="1200" spc="5">
                <a:solidFill>
                  <a:srgbClr val="7F0055"/>
                </a:solidFill>
                <a:latin typeface="휴먼명조"/>
                <a:ea typeface="휴먼명조"/>
              </a:rPr>
              <a:t>extends</a:t>
            </a:r>
            <a:r>
              <a:rPr lang="ko-KR" altLang="ko-KR" sz="1400" b="1" kern="1200" spc="5">
                <a:latin typeface="휴먼명조"/>
                <a:ea typeface="휴먼명조"/>
              </a:rPr>
              <a:t> JPanel {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kern="1200" spc="5">
                <a:latin typeface="휴먼명조"/>
                <a:ea typeface="휴먼명조"/>
              </a:rPr>
              <a:t>  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kern="1200" spc="5">
                <a:latin typeface="휴먼명조"/>
                <a:ea typeface="휴먼명조"/>
              </a:rPr>
              <a:t>	</a:t>
            </a:r>
            <a:r>
              <a:rPr lang="ko-KR" altLang="ko-KR" sz="1400" b="1" kern="1200" spc="5">
                <a:solidFill>
                  <a:srgbClr val="7F0055"/>
                </a:solidFill>
                <a:latin typeface="휴먼명조"/>
                <a:ea typeface="휴먼명조"/>
              </a:rPr>
              <a:t>public</a:t>
            </a:r>
            <a:r>
              <a:rPr lang="ko-KR" altLang="ko-KR" sz="1400" b="1" kern="1200" spc="5">
                <a:latin typeface="휴먼명조"/>
                <a:ea typeface="휴먼명조"/>
              </a:rPr>
              <a:t> MyPanel() {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kern="1200" spc="5">
                <a:latin typeface="휴먼명조"/>
                <a:ea typeface="휴먼명조"/>
              </a:rPr>
              <a:t>		...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kern="1200" spc="5">
                <a:latin typeface="휴먼명조"/>
                <a:ea typeface="휴먼명조"/>
              </a:rPr>
              <a:t>  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kern="1200" spc="5">
                <a:latin typeface="휴먼명조"/>
                <a:ea typeface="휴먼명조"/>
              </a:rPr>
              <a:t>	}</a:t>
            </a:r>
          </a:p>
          <a:p>
            <a:pPr marL="127000" indent="0" defTabSz="914400" eaLnBrk="1" latinLnBrk="0" hangingPunct="1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SzPct val="85000"/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ko-KR" sz="1400" b="1" kern="1200" spc="5">
                <a:latin typeface="휴먼명조"/>
                <a:ea typeface="휴먼명조"/>
              </a:rPr>
              <a:t>}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/>
              <a:t>원호생성</a:t>
            </a:r>
          </a:p>
        </p:txBody>
      </p:sp>
      <p:sp>
        <p:nvSpPr>
          <p:cNvPr id="460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/>
              <a:t>Shape arc1 = </a:t>
            </a:r>
            <a:r>
              <a:rPr lang="en-US" altLang="ko-KR" b="1"/>
              <a:t>new</a:t>
            </a:r>
            <a:r>
              <a:rPr lang="en-US" altLang="ko-KR"/>
              <a:t> Arc2D.Float(10, 10, 90, 90, 90, 60, Arc2D.OPEN);</a:t>
            </a:r>
          </a:p>
          <a:p>
            <a:pPr eaLnBrk="1" hangingPunct="1">
              <a:defRPr lang="ko-KR" altLang="en-US"/>
            </a:pPr>
            <a:endParaRPr lang="ko-KR" altLang="en-US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09763" y="2343150"/>
            <a:ext cx="5324475" cy="217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5063" y="1128713"/>
            <a:ext cx="7769225" cy="519112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rmAutofit fontScale="87500"/>
          </a:bodyPr>
          <a:lstStyle/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 b="1">
                <a:solidFill>
                  <a:srgbClr val="7F0055"/>
                </a:solidFill>
              </a:rPr>
              <a:t>import</a:t>
            </a:r>
            <a:r>
              <a:rPr lang="en-US" altLang="en-US" sz="1599"/>
              <a:t> java.util.*;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 b="1">
                <a:solidFill>
                  <a:srgbClr val="7F0055"/>
                </a:solidFill>
              </a:rPr>
              <a:t>import</a:t>
            </a:r>
            <a:r>
              <a:rPr lang="en-US" altLang="en-US" sz="1599"/>
              <a:t> javax.swing.*;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 b="1">
                <a:solidFill>
                  <a:srgbClr val="7F0055"/>
                </a:solidFill>
              </a:rPr>
              <a:t>import</a:t>
            </a:r>
            <a:r>
              <a:rPr lang="en-US" altLang="en-US" sz="1599"/>
              <a:t> java.awt.event.*;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 b="1">
                <a:solidFill>
                  <a:srgbClr val="7F0055"/>
                </a:solidFill>
              </a:rPr>
              <a:t>import</a:t>
            </a:r>
            <a:r>
              <a:rPr lang="en-US" altLang="en-US" sz="1599"/>
              <a:t> java.awt.*;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 b="1">
                <a:solidFill>
                  <a:srgbClr val="7F0055"/>
                </a:solidFill>
              </a:rPr>
              <a:t>import</a:t>
            </a:r>
            <a:r>
              <a:rPr lang="en-US" altLang="en-US" sz="1599"/>
              <a:t> java.awt.geom.*;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 b="1">
                <a:solidFill>
                  <a:srgbClr val="7F0055"/>
                </a:solidFill>
              </a:rPr>
              <a:t>public</a:t>
            </a:r>
            <a:r>
              <a:rPr lang="en-US" altLang="en-US" sz="1599"/>
              <a:t> </a:t>
            </a:r>
            <a:r>
              <a:rPr lang="en-US" altLang="en-US" sz="1599" b="1">
                <a:solidFill>
                  <a:srgbClr val="7F0055"/>
                </a:solidFill>
              </a:rPr>
              <a:t>class</a:t>
            </a:r>
            <a:r>
              <a:rPr lang="en-US" altLang="en-US" sz="1599"/>
              <a:t> MoreShapes </a:t>
            </a:r>
            <a:r>
              <a:rPr lang="en-US" altLang="en-US" sz="1599" b="1">
                <a:solidFill>
                  <a:srgbClr val="7F0055"/>
                </a:solidFill>
              </a:rPr>
              <a:t>extends</a:t>
            </a:r>
            <a:r>
              <a:rPr lang="en-US" altLang="en-US" sz="1599"/>
              <a:t> JFrame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</a:t>
            </a:r>
            <a:r>
              <a:rPr lang="en-US" altLang="en-US" sz="1599" b="1">
                <a:solidFill>
                  <a:srgbClr val="7F0055"/>
                </a:solidFill>
              </a:rPr>
              <a:t>public</a:t>
            </a:r>
            <a:r>
              <a:rPr lang="en-US" altLang="en-US" sz="1599"/>
              <a:t> MoreShapes()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setSize(600, 130);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setTitle(</a:t>
            </a:r>
            <a:r>
              <a:rPr lang="en-US" altLang="en-US" sz="1599">
                <a:solidFill>
                  <a:srgbClr val="2A00FF"/>
                </a:solidFill>
              </a:rPr>
              <a:t>"Java 2D Shapes"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setDefaultCloseOperation(JFrame.</a:t>
            </a:r>
            <a:r>
              <a:rPr lang="en-US" altLang="en-US" sz="1599" i="1">
                <a:solidFill>
                  <a:srgbClr val="0000C0"/>
                </a:solidFill>
              </a:rPr>
              <a:t>EXIT_ON_CLOSE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JPanel panel = 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MyPanel();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add(panel);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setVisible(</a:t>
            </a:r>
            <a:r>
              <a:rPr lang="en-US" altLang="en-US" sz="1599" b="1">
                <a:solidFill>
                  <a:srgbClr val="7F0055"/>
                </a:solidFill>
              </a:rPr>
              <a:t>true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}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</a:t>
            </a:r>
            <a:r>
              <a:rPr lang="en-US" altLang="en-US" sz="1599" b="1">
                <a:solidFill>
                  <a:srgbClr val="7F0055"/>
                </a:solidFill>
              </a:rPr>
              <a:t>public</a:t>
            </a:r>
            <a:r>
              <a:rPr lang="en-US" altLang="en-US" sz="1599"/>
              <a:t> </a:t>
            </a:r>
            <a:r>
              <a:rPr lang="en-US" altLang="en-US" sz="1599" b="1">
                <a:solidFill>
                  <a:srgbClr val="7F0055"/>
                </a:solidFill>
              </a:rPr>
              <a:t>static</a:t>
            </a:r>
            <a:r>
              <a:rPr lang="en-US" altLang="en-US" sz="1599"/>
              <a:t> </a:t>
            </a:r>
            <a:r>
              <a:rPr lang="en-US" altLang="en-US" sz="1599" b="1">
                <a:solidFill>
                  <a:srgbClr val="7F0055"/>
                </a:solidFill>
              </a:rPr>
              <a:t>void</a:t>
            </a:r>
            <a:r>
              <a:rPr lang="en-US" altLang="en-US" sz="1599"/>
              <a:t> main(String[] args)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MoreShapes();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}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}</a:t>
            </a:r>
          </a:p>
        </p:txBody>
      </p:sp>
      <p:sp>
        <p:nvSpPr>
          <p:cNvPr id="47108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7109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5063" y="1020763"/>
            <a:ext cx="7769225" cy="5219700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rmAutofit fontScale="87500"/>
          </a:bodyPr>
          <a:lstStyle/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 b="1">
                <a:solidFill>
                  <a:srgbClr val="7F0055"/>
                </a:solidFill>
              </a:rPr>
              <a:t>class</a:t>
            </a:r>
            <a:r>
              <a:rPr lang="en-US" altLang="en-US" sz="1599"/>
              <a:t> MyPanel </a:t>
            </a:r>
            <a:r>
              <a:rPr lang="en-US" altLang="en-US" sz="1599" b="1">
                <a:solidFill>
                  <a:srgbClr val="7F0055"/>
                </a:solidFill>
              </a:rPr>
              <a:t>extends</a:t>
            </a:r>
            <a:r>
              <a:rPr lang="en-US" altLang="en-US" sz="1599"/>
              <a:t> JPanel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ArrayList&lt;Shape&gt; </a:t>
            </a:r>
            <a:r>
              <a:rPr lang="en-US" altLang="en-US" sz="1599">
                <a:solidFill>
                  <a:srgbClr val="0000C0"/>
                </a:solidFill>
              </a:rPr>
              <a:t>shapeArray</a:t>
            </a:r>
            <a:r>
              <a:rPr lang="en-US" altLang="en-US" sz="1599"/>
              <a:t> = 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ArrayList&lt;Shape&gt;();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</a:t>
            </a:r>
            <a:r>
              <a:rPr lang="en-US" altLang="en-US" sz="1599" b="1">
                <a:solidFill>
                  <a:srgbClr val="7F0055"/>
                </a:solidFill>
              </a:rPr>
              <a:t>public</a:t>
            </a:r>
            <a:r>
              <a:rPr lang="en-US" altLang="en-US" sz="1599"/>
              <a:t> MyPanel()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Shape s;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>
                <a:solidFill>
                  <a:srgbClr val="3F7F5F"/>
                </a:solidFill>
              </a:rPr>
              <a:t>// </a:t>
            </a:r>
            <a:r>
              <a:rPr lang="en-US" altLang="en-US" sz="1599">
                <a:solidFill>
                  <a:srgbClr val="3F7F5F"/>
                </a:solidFill>
                <a:latin typeface="굴림"/>
              </a:rPr>
              <a:t>사각형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 = 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Rectangle2D.Float(10, 10, 70, 80);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>
                <a:solidFill>
                  <a:srgbClr val="0000C0"/>
                </a:solidFill>
              </a:rPr>
              <a:t>shapeArray</a:t>
            </a:r>
            <a:r>
              <a:rPr lang="en-US" altLang="en-US" sz="1599"/>
              <a:t>.add(s);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>
                <a:solidFill>
                  <a:srgbClr val="3F7F5F"/>
                </a:solidFill>
              </a:rPr>
              <a:t>// </a:t>
            </a:r>
            <a:r>
              <a:rPr lang="en-US" altLang="en-US" sz="1599">
                <a:solidFill>
                  <a:srgbClr val="3F7F5F"/>
                </a:solidFill>
                <a:latin typeface="굴림"/>
              </a:rPr>
              <a:t>둥근</a:t>
            </a:r>
            <a:r>
              <a:rPr lang="en-US" altLang="en-US" sz="1599">
                <a:solidFill>
                  <a:srgbClr val="3F7F5F"/>
                </a:solidFill>
              </a:rPr>
              <a:t> </a:t>
            </a:r>
            <a:r>
              <a:rPr lang="en-US" altLang="en-US" sz="1599">
                <a:solidFill>
                  <a:srgbClr val="3F7F5F"/>
                </a:solidFill>
                <a:latin typeface="굴림"/>
              </a:rPr>
              <a:t>사각형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 = 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RoundRectangle2D.Float(110, 10, 70, 80, 20, 20);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>
                <a:solidFill>
                  <a:srgbClr val="0000C0"/>
                </a:solidFill>
              </a:rPr>
              <a:t>shapeArray</a:t>
            </a:r>
            <a:r>
              <a:rPr lang="en-US" altLang="en-US" sz="1599"/>
              <a:t>.add(s);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>
                <a:solidFill>
                  <a:srgbClr val="3F7F5F"/>
                </a:solidFill>
              </a:rPr>
              <a:t>// </a:t>
            </a:r>
            <a:r>
              <a:rPr lang="en-US" altLang="en-US" sz="1599">
                <a:solidFill>
                  <a:srgbClr val="3F7F5F"/>
                </a:solidFill>
                <a:latin typeface="굴림"/>
              </a:rPr>
              <a:t>타원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 = 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Ellipse2D.Float(210, 10, 80, 80);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>
                <a:solidFill>
                  <a:srgbClr val="0000C0"/>
                </a:solidFill>
              </a:rPr>
              <a:t>shapeArray</a:t>
            </a:r>
            <a:r>
              <a:rPr lang="en-US" altLang="en-US" sz="1599"/>
              <a:t>.add(s);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>
                <a:solidFill>
                  <a:srgbClr val="3F7F5F"/>
                </a:solidFill>
              </a:rPr>
              <a:t>// </a:t>
            </a:r>
            <a:r>
              <a:rPr lang="en-US" altLang="en-US" sz="1599">
                <a:solidFill>
                  <a:srgbClr val="3F7F5F"/>
                </a:solidFill>
                <a:latin typeface="굴림"/>
              </a:rPr>
              <a:t>원호</a:t>
            </a:r>
            <a:r>
              <a:rPr lang="en-US" altLang="en-US" sz="1599">
                <a:solidFill>
                  <a:srgbClr val="3F7F5F"/>
                </a:solidFill>
              </a:rPr>
              <a:t>: Arc2D.OPEN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 = 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Arc2D.Float(310, 10, 80, 80, 90, 90, Arc2D.</a:t>
            </a:r>
            <a:r>
              <a:rPr lang="en-US" altLang="en-US" sz="1599" i="1">
                <a:solidFill>
                  <a:srgbClr val="0000C0"/>
                </a:solidFill>
              </a:rPr>
              <a:t>OPEN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>
                <a:solidFill>
                  <a:srgbClr val="0000C0"/>
                </a:solidFill>
              </a:rPr>
              <a:t>shapeArray</a:t>
            </a:r>
            <a:r>
              <a:rPr lang="en-US" altLang="en-US" sz="1599"/>
              <a:t>.add(s);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</p:txBody>
      </p:sp>
      <p:sp>
        <p:nvSpPr>
          <p:cNvPr id="48132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8133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5063" y="1085850"/>
            <a:ext cx="7769225" cy="5445125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rmAutofit fontScale="87500"/>
          </a:bodyPr>
          <a:lstStyle/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>
                <a:solidFill>
                  <a:srgbClr val="3F7F5F"/>
                </a:solidFill>
              </a:rPr>
              <a:t>	       </a:t>
            </a:r>
            <a:r>
              <a:rPr lang="en-US" altLang="en-US" sz="1599">
                <a:solidFill>
                  <a:srgbClr val="3F7F5F"/>
                </a:solidFill>
              </a:rPr>
              <a:t>// </a:t>
            </a:r>
            <a:r>
              <a:rPr lang="en-US" altLang="en-US" sz="1599">
                <a:solidFill>
                  <a:srgbClr val="3F7F5F"/>
                </a:solidFill>
                <a:latin typeface="굴림"/>
              </a:rPr>
              <a:t>원호</a:t>
            </a:r>
            <a:r>
              <a:rPr lang="en-US" altLang="en-US" sz="1599">
                <a:solidFill>
                  <a:srgbClr val="3F7F5F"/>
                </a:solidFill>
              </a:rPr>
              <a:t> Arc2D.CHORD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 = 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Arc2D.Float(410, 10, 80, 80, 0, 180, Arc2D.</a:t>
            </a:r>
            <a:r>
              <a:rPr lang="en-US" altLang="en-US" sz="1599" i="1">
                <a:solidFill>
                  <a:srgbClr val="0000C0"/>
                </a:solidFill>
              </a:rPr>
              <a:t>CHORD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>
                <a:solidFill>
                  <a:srgbClr val="0000C0"/>
                </a:solidFill>
              </a:rPr>
              <a:t>shapeArray</a:t>
            </a:r>
            <a:r>
              <a:rPr lang="en-US" altLang="en-US" sz="1599"/>
              <a:t>.add(s);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>
                <a:solidFill>
                  <a:srgbClr val="3F7F5F"/>
                </a:solidFill>
              </a:rPr>
              <a:t>// </a:t>
            </a:r>
            <a:r>
              <a:rPr lang="en-US" altLang="en-US" sz="1599">
                <a:solidFill>
                  <a:srgbClr val="3F7F5F"/>
                </a:solidFill>
                <a:latin typeface="굴림"/>
              </a:rPr>
              <a:t>원호</a:t>
            </a:r>
            <a:r>
              <a:rPr lang="en-US" altLang="en-US" sz="1599">
                <a:solidFill>
                  <a:srgbClr val="3F7F5F"/>
                </a:solidFill>
              </a:rPr>
              <a:t> Arc2D.PIE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s = 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Arc2D.Float(510, 10, 80, 80, 45, 90, Arc2D.</a:t>
            </a:r>
            <a:r>
              <a:rPr lang="en-US" altLang="en-US" sz="1599" i="1">
                <a:solidFill>
                  <a:srgbClr val="0000C0"/>
                </a:solidFill>
              </a:rPr>
              <a:t>PIE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>
                <a:solidFill>
                  <a:srgbClr val="0000C0"/>
                </a:solidFill>
              </a:rPr>
              <a:t>shapeArray</a:t>
            </a:r>
            <a:r>
              <a:rPr lang="en-US" altLang="en-US" sz="1599"/>
              <a:t>.add(s);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}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</a:t>
            </a:r>
            <a:r>
              <a:rPr lang="en-US" altLang="en-US" sz="1599" b="1">
                <a:solidFill>
                  <a:srgbClr val="7F0055"/>
                </a:solidFill>
              </a:rPr>
              <a:t>public</a:t>
            </a:r>
            <a:r>
              <a:rPr lang="en-US" altLang="en-US" sz="1599"/>
              <a:t> </a:t>
            </a:r>
            <a:r>
              <a:rPr lang="en-US" altLang="en-US" sz="1599" b="1">
                <a:solidFill>
                  <a:srgbClr val="7F0055"/>
                </a:solidFill>
              </a:rPr>
              <a:t>void</a:t>
            </a:r>
            <a:r>
              <a:rPr lang="en-US" altLang="en-US" sz="1599"/>
              <a:t> paintComponent(Graphics g) {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ko-KR" sz="1599" b="1"/>
              <a:t>             super</a:t>
            </a:r>
            <a:r>
              <a:rPr lang="en-US" altLang="ko-KR" sz="1599"/>
              <a:t>.paintComponent(g);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Graphics2D g2 = (Graphics2D) g;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>
                <a:solidFill>
                  <a:srgbClr val="3F7F5F"/>
                </a:solidFill>
              </a:rPr>
              <a:t>// </a:t>
            </a:r>
            <a:r>
              <a:rPr lang="en-US" altLang="en-US" sz="1599">
                <a:solidFill>
                  <a:srgbClr val="3F7F5F"/>
                </a:solidFill>
                <a:latin typeface="굴림"/>
              </a:rPr>
              <a:t>앤티</a:t>
            </a:r>
            <a:r>
              <a:rPr lang="en-US" altLang="en-US" sz="1599">
                <a:solidFill>
                  <a:srgbClr val="3F7F5F"/>
                </a:solidFill>
              </a:rPr>
              <a:t> </a:t>
            </a:r>
            <a:r>
              <a:rPr lang="en-US" altLang="en-US" sz="1599">
                <a:solidFill>
                  <a:srgbClr val="3F7F5F"/>
                </a:solidFill>
                <a:latin typeface="굴림"/>
              </a:rPr>
              <a:t>에일리어싱을</a:t>
            </a:r>
            <a:r>
              <a:rPr lang="en-US" altLang="en-US" sz="1599">
                <a:solidFill>
                  <a:srgbClr val="3F7F5F"/>
                </a:solidFill>
              </a:rPr>
              <a:t> </a:t>
            </a:r>
            <a:r>
              <a:rPr lang="en-US" altLang="en-US" sz="1599">
                <a:solidFill>
                  <a:srgbClr val="3F7F5F"/>
                </a:solidFill>
                <a:latin typeface="굴림"/>
              </a:rPr>
              <a:t>설정한다</a:t>
            </a:r>
            <a:r>
              <a:rPr lang="en-US" altLang="en-US" sz="1599">
                <a:solidFill>
                  <a:srgbClr val="3F7F5F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g2.setRenderingHint(RenderingHints.</a:t>
            </a:r>
            <a:r>
              <a:rPr lang="en-US" altLang="en-US" sz="1599" i="1">
                <a:solidFill>
                  <a:srgbClr val="0000C0"/>
                </a:solidFill>
              </a:rPr>
              <a:t>KEY_ANTIALIASING</a:t>
            </a:r>
            <a:r>
              <a:rPr lang="en-US" altLang="en-US" sz="1599"/>
              <a:t>,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              RenderingHints.</a:t>
            </a:r>
            <a:r>
              <a:rPr lang="en-US" altLang="en-US" sz="1599" i="1">
                <a:solidFill>
                  <a:srgbClr val="0000C0"/>
                </a:solidFill>
              </a:rPr>
              <a:t>VALUE_ANTIALIAS_ON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g2.setColor(Color.</a:t>
            </a:r>
            <a:r>
              <a:rPr lang="en-US" altLang="en-US" sz="1599" i="1">
                <a:solidFill>
                  <a:srgbClr val="0000C0"/>
                </a:solidFill>
              </a:rPr>
              <a:t>BLACK</a:t>
            </a:r>
            <a:r>
              <a:rPr lang="en-US" altLang="en-US" sz="1599"/>
              <a:t>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g2.setStroke(</a:t>
            </a:r>
            <a:r>
              <a:rPr lang="en-US" altLang="en-US" sz="1599" b="1">
                <a:solidFill>
                  <a:srgbClr val="7F0055"/>
                </a:solidFill>
              </a:rPr>
              <a:t>new</a:t>
            </a:r>
            <a:r>
              <a:rPr lang="en-US" altLang="en-US" sz="1599"/>
              <a:t> BasicStroke(3));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</a:t>
            </a:r>
            <a:r>
              <a:rPr lang="en-US" altLang="en-US" sz="1599" b="1">
                <a:solidFill>
                  <a:srgbClr val="7F0055"/>
                </a:solidFill>
              </a:rPr>
              <a:t>for</a:t>
            </a:r>
            <a:r>
              <a:rPr lang="en-US" altLang="en-US" sz="1599"/>
              <a:t> (Shape s : </a:t>
            </a:r>
            <a:r>
              <a:rPr lang="en-US" altLang="en-US" sz="1599">
                <a:solidFill>
                  <a:srgbClr val="0000C0"/>
                </a:solidFill>
              </a:rPr>
              <a:t>shapeArray</a:t>
            </a:r>
            <a:r>
              <a:rPr lang="en-US" altLang="en-US" sz="1599"/>
              <a:t>)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             g2.draw(s);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       }</a:t>
            </a:r>
          </a:p>
          <a:p>
            <a:pPr eaLnBrk="1" hangingPunct="1">
              <a:lnSpc>
                <a:spcPct val="80000"/>
              </a:lnSpc>
              <a:buFont typeface="Symbol"/>
              <a:buNone/>
              <a:defRPr lang="ko-KR" altLang="en-US"/>
            </a:pPr>
            <a:r>
              <a:rPr lang="en-US" altLang="en-US" sz="1599"/>
              <a:t>}</a:t>
            </a:r>
          </a:p>
        </p:txBody>
      </p:sp>
      <p:sp>
        <p:nvSpPr>
          <p:cNvPr id="49156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9157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50179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0180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0181" name="Rectangle 14"/>
          <p:cNvSpPr>
            <a:spLocks noChangeArrowheads="1"/>
          </p:cNvSpPr>
          <p:nvPr/>
        </p:nvSpPr>
        <p:spPr>
          <a:xfrm>
            <a:off x="0" y="263207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0182" name="Rectangle 36"/>
          <p:cNvSpPr>
            <a:spLocks noChangeArrowheads="1"/>
          </p:cNvSpPr>
          <p:nvPr/>
        </p:nvSpPr>
        <p:spPr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50184" name="그림 50183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885675" y="2037300"/>
            <a:ext cx="7734300" cy="1582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/>
              <a:t>도형 채우기</a:t>
            </a:r>
          </a:p>
        </p:txBody>
      </p:sp>
      <p:sp>
        <p:nvSpPr>
          <p:cNvPr id="552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/>
              <a:t>단일색으로 채우기</a:t>
            </a:r>
          </a:p>
          <a:p>
            <a:pPr lvl="1" eaLnBrk="1" latinLnBrk="0" hangingPunct="1">
              <a:defRPr lang="ko-KR" altLang="en-US"/>
            </a:pPr>
            <a:r>
              <a:rPr lang="en-US" altLang="ko-KR"/>
              <a:t>g2.setColor(Color.</a:t>
            </a:r>
            <a:r>
              <a:rPr lang="en-US" altLang="ko-KR" i="1"/>
              <a:t>BLUE</a:t>
            </a:r>
            <a:r>
              <a:rPr lang="en-US" altLang="ko-KR"/>
              <a:t>);</a:t>
            </a:r>
          </a:p>
          <a:p>
            <a:pPr lvl="1" eaLnBrk="1" latinLnBrk="0" hangingPunct="1">
              <a:defRPr lang="ko-KR" altLang="en-US"/>
            </a:pPr>
            <a:r>
              <a:rPr lang="en-US" altLang="ko-KR"/>
              <a:t>g2.fill(ellipse);</a:t>
            </a:r>
          </a:p>
          <a:p>
            <a:pPr lvl="1" eaLnBrk="1" latinLnBrk="0" hangingPunct="1">
              <a:defRPr lang="ko-KR" altLang="en-US"/>
            </a:pPr>
            <a:endParaRPr lang="en-US" altLang="ko-KR"/>
          </a:p>
          <a:p>
            <a:pPr eaLnBrk="1" hangingPunct="1">
              <a:defRPr lang="ko-KR" altLang="en-US"/>
            </a:pPr>
            <a:r>
              <a:rPr lang="ko-KR" altLang="en-US"/>
              <a:t>투명하게 채우기</a:t>
            </a:r>
          </a:p>
          <a:p>
            <a:pPr lvl="1" eaLnBrk="1" hangingPunct="1">
              <a:defRPr lang="ko-KR" altLang="en-US"/>
            </a:pPr>
            <a:r>
              <a:rPr lang="en-US" altLang="ko-KR"/>
              <a:t>g2.setComposite(AlphaComposite.getInstance(AlphaComposite.SRC_OVER, 0.50F));</a:t>
            </a:r>
          </a:p>
          <a:p>
            <a:pPr lvl="1" eaLnBrk="1" hangingPunct="1">
              <a:defRPr lang="ko-KR" altLang="en-US"/>
            </a:pPr>
            <a:endParaRPr lang="en-US" altLang="ko-KR"/>
          </a:p>
          <a:p>
            <a:pPr eaLnBrk="1" hangingPunct="1">
              <a:defRPr lang="ko-KR" altLang="en-US"/>
            </a:pPr>
            <a:r>
              <a:rPr lang="ko-KR" altLang="en-US"/>
              <a:t>그라디언트로 채우기</a:t>
            </a:r>
          </a:p>
          <a:p>
            <a:pPr lvl="1" eaLnBrk="1" hangingPunct="1">
              <a:defRPr lang="ko-KR" altLang="en-US"/>
            </a:pPr>
            <a:r>
              <a:rPr lang="en-US" altLang="ko-KR"/>
              <a:t>GradientPaint gp = new GradientPaint(0, 0, Color.WHITE, 0, 100, Color.RED);</a:t>
            </a:r>
          </a:p>
          <a:p>
            <a:pPr lvl="1" eaLnBrk="1" hangingPunct="1">
              <a:defRPr lang="ko-KR" altLang="en-US"/>
            </a:pPr>
            <a:endParaRPr lang="en-US" altLang="ko-KR"/>
          </a:p>
          <a:p>
            <a:pPr lvl="1" eaLnBrk="1" hangingPunct="1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88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5063" y="1085850"/>
            <a:ext cx="7831137" cy="5459413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rmAutofit fontScale="87500"/>
          </a:bodyPr>
          <a:lstStyle/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ko-KR" sz="1599" b="1">
                <a:solidFill>
                  <a:srgbClr val="7F0055"/>
                </a:solidFill>
                <a:latin typeface="+mj-lt"/>
              </a:rPr>
              <a:t>class</a:t>
            </a:r>
            <a:r>
              <a:rPr lang="en-US" altLang="ko-KR" sz="1599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599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MyComponent </a:t>
            </a:r>
            <a:r>
              <a:rPr lang="en-US" altLang="ko-KR" sz="1599" b="1">
                <a:solidFill>
                  <a:srgbClr val="7F0055"/>
                </a:solidFill>
                <a:latin typeface="+mj-lt"/>
              </a:rPr>
              <a:t>extends</a:t>
            </a:r>
            <a:r>
              <a:rPr lang="en-US" altLang="ko-KR" sz="1599">
                <a:solidFill>
                  <a:srgbClr val="000000"/>
                </a:solidFill>
                <a:latin typeface="+mj-lt"/>
              </a:rPr>
              <a:t> JComponent {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ko-KR" sz="1599" b="1">
                <a:solidFill>
                  <a:srgbClr val="7F0055"/>
                </a:solidFill>
                <a:latin typeface="+mj-lt"/>
              </a:rPr>
              <a:t>	public</a:t>
            </a:r>
            <a:r>
              <a:rPr lang="en-US" altLang="ko-KR" sz="1599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599" b="1">
                <a:solidFill>
                  <a:srgbClr val="7F0055"/>
                </a:solidFill>
                <a:latin typeface="+mj-lt"/>
              </a:rPr>
              <a:t>void</a:t>
            </a:r>
            <a:r>
              <a:rPr lang="en-US" altLang="ko-KR" sz="1599">
                <a:solidFill>
                  <a:srgbClr val="000000"/>
                </a:solidFill>
                <a:latin typeface="+mj-lt"/>
              </a:rPr>
              <a:t> paint(Graphics g) {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ko-KR" sz="1599">
                <a:solidFill>
                  <a:srgbClr val="000000"/>
                </a:solidFill>
                <a:latin typeface="+mj-lt"/>
              </a:rPr>
              <a:t>		Graphics2D g2 = (Graphics2D) g;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ko-KR" sz="1599">
                <a:solidFill>
                  <a:srgbClr val="000000"/>
                </a:solidFill>
                <a:latin typeface="+mj-lt"/>
              </a:rPr>
              <a:t>		g2.setRenderingHint(RenderingHints.</a:t>
            </a:r>
            <a:r>
              <a:rPr lang="en-US" altLang="ko-KR" sz="1599" i="1">
                <a:solidFill>
                  <a:srgbClr val="0000C0"/>
                </a:solidFill>
                <a:latin typeface="+mj-lt"/>
              </a:rPr>
              <a:t>KEY_ANTIALIASING</a:t>
            </a:r>
            <a:r>
              <a:rPr lang="en-US" altLang="ko-KR" sz="1599">
                <a:solidFill>
                  <a:srgbClr val="000000"/>
                </a:solidFill>
                <a:latin typeface="+mj-lt"/>
              </a:rPr>
              <a:t>,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ko-KR" sz="1599">
                <a:solidFill>
                  <a:srgbClr val="000000"/>
                </a:solidFill>
                <a:latin typeface="+mj-lt"/>
              </a:rPr>
              <a:t>			RenderingHints.</a:t>
            </a:r>
            <a:r>
              <a:rPr lang="en-US" altLang="ko-KR" sz="1599" i="1">
                <a:solidFill>
                  <a:srgbClr val="0000C0"/>
                </a:solidFill>
                <a:latin typeface="+mj-lt"/>
              </a:rPr>
              <a:t>VALUE_ANTIALIAS_ON</a:t>
            </a:r>
            <a:r>
              <a:rPr lang="en-US" altLang="ko-KR" sz="1599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ko-KR" sz="1599">
                <a:solidFill>
                  <a:srgbClr val="000000"/>
                </a:solidFill>
                <a:latin typeface="+mj-lt"/>
              </a:rPr>
              <a:t>		g2.setStroke(</a:t>
            </a:r>
            <a:r>
              <a:rPr lang="en-US" altLang="ko-KR" sz="1599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599">
                <a:solidFill>
                  <a:srgbClr val="000000"/>
                </a:solidFill>
                <a:latin typeface="+mj-lt"/>
              </a:rPr>
              <a:t> BasicStroke(3));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ko-KR" sz="1599">
                <a:solidFill>
                  <a:srgbClr val="000000"/>
                </a:solidFill>
                <a:latin typeface="+mj-lt"/>
              </a:rPr>
              <a:t>		GradientPaint gp = </a:t>
            </a:r>
            <a:r>
              <a:rPr lang="en-US" altLang="ko-KR" sz="1599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599">
                <a:solidFill>
                  <a:srgbClr val="000000"/>
                </a:solidFill>
                <a:latin typeface="+mj-lt"/>
              </a:rPr>
              <a:t> GradientPaint(0, 10, Color.</a:t>
            </a:r>
            <a:r>
              <a:rPr lang="en-US" altLang="ko-KR" sz="1599" i="1">
                <a:solidFill>
                  <a:srgbClr val="0000C0"/>
                </a:solidFill>
                <a:latin typeface="+mj-lt"/>
              </a:rPr>
              <a:t>WHITE</a:t>
            </a:r>
            <a:r>
              <a:rPr lang="en-US" altLang="ko-KR" sz="1599">
                <a:solidFill>
                  <a:srgbClr val="000000"/>
                </a:solidFill>
                <a:latin typeface="+mj-lt"/>
              </a:rPr>
              <a:t>, 0, 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ko-KR" sz="1599">
                <a:solidFill>
                  <a:srgbClr val="000000"/>
                </a:solidFill>
                <a:latin typeface="+mj-lt"/>
              </a:rPr>
              <a:t>			70, Color.</a:t>
            </a:r>
            <a:r>
              <a:rPr lang="en-US" altLang="ko-KR" sz="1599" i="1">
                <a:solidFill>
                  <a:srgbClr val="0000C0"/>
                </a:solidFill>
                <a:latin typeface="+mj-lt"/>
              </a:rPr>
              <a:t>RED</a:t>
            </a:r>
            <a:r>
              <a:rPr lang="en-US" altLang="ko-KR" sz="1599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ko-KR" sz="1599">
                <a:solidFill>
                  <a:srgbClr val="3F7F5F"/>
                </a:solidFill>
                <a:latin typeface="+mj-lt"/>
              </a:rPr>
              <a:t>		// </a:t>
            </a:r>
            <a:r>
              <a:rPr lang="ko-KR" altLang="en-US" sz="1599">
                <a:solidFill>
                  <a:srgbClr val="3F7F5F"/>
                </a:solidFill>
                <a:latin typeface="+mj-lt"/>
              </a:rPr>
              <a:t>사각형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ko-KR" sz="1599">
                <a:solidFill>
                  <a:srgbClr val="000000"/>
                </a:solidFill>
                <a:latin typeface="+mj-lt"/>
              </a:rPr>
              <a:t>		g2.setPaint(Color.</a:t>
            </a:r>
            <a:r>
              <a:rPr lang="en-US" altLang="ko-KR" sz="1599" i="1">
                <a:solidFill>
                  <a:srgbClr val="0000C0"/>
                </a:solidFill>
                <a:latin typeface="+mj-lt"/>
              </a:rPr>
              <a:t>RED</a:t>
            </a:r>
            <a:r>
              <a:rPr lang="en-US" altLang="ko-KR" sz="1599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ko-KR" sz="1599">
                <a:latin typeface="+mj-lt"/>
              </a:rPr>
              <a:t>		g2.fill(</a:t>
            </a:r>
            <a:r>
              <a:rPr lang="en-US" altLang="ko-KR" sz="1599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599">
                <a:latin typeface="+mj-lt"/>
              </a:rPr>
              <a:t> Rectangle2D.Float(10, 10, 70, 80));</a:t>
            </a:r>
            <a:r>
              <a:rPr lang="en-US" altLang="ko-KR" sz="1599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599">
                <a:solidFill>
                  <a:srgbClr val="3F7F5F"/>
                </a:solidFill>
                <a:latin typeface="+mj-lt"/>
              </a:rPr>
              <a:t>// </a:t>
            </a:r>
            <a:r>
              <a:rPr lang="ko-KR" altLang="en-US" sz="1599">
                <a:solidFill>
                  <a:srgbClr val="3F7F5F"/>
                </a:solidFill>
                <a:latin typeface="+mj-lt"/>
              </a:rPr>
              <a:t>둥근 사각형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ko-KR" sz="1599">
                <a:solidFill>
                  <a:srgbClr val="000000"/>
                </a:solidFill>
                <a:latin typeface="+mj-lt"/>
              </a:rPr>
              <a:t>		g2.setPaint(gp);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ko-KR" sz="1599">
                <a:solidFill>
                  <a:srgbClr val="000000"/>
                </a:solidFill>
                <a:latin typeface="+mj-lt"/>
              </a:rPr>
              <a:t>		g2.fill(</a:t>
            </a:r>
            <a:r>
              <a:rPr lang="en-US" altLang="ko-KR" sz="1599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599">
                <a:solidFill>
                  <a:srgbClr val="000000"/>
                </a:solidFill>
                <a:latin typeface="+mj-lt"/>
              </a:rPr>
              <a:t> RoundRectangle2D.Float(110, 10, 70, 80, 20, 20));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ko-KR" sz="1599">
                <a:solidFill>
                  <a:srgbClr val="000000"/>
                </a:solidFill>
                <a:latin typeface="+mj-lt"/>
              </a:rPr>
              <a:t>...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ko-KR" sz="1599">
                <a:solidFill>
                  <a:srgbClr val="000000"/>
                </a:solidFill>
                <a:latin typeface="+mj-lt"/>
              </a:rPr>
              <a:t>	}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en-US" altLang="ko-KR" sz="1599">
                <a:solidFill>
                  <a:srgbClr val="000000"/>
                </a:solidFill>
                <a:latin typeface="+mj-lt"/>
              </a:rPr>
              <a:t>}</a:t>
            </a:r>
          </a:p>
        </p:txBody>
      </p:sp>
      <p:sp>
        <p:nvSpPr>
          <p:cNvPr id="56324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6325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/>
              <a:t>실행 결과 </a:t>
            </a:r>
          </a:p>
        </p:txBody>
      </p:sp>
      <p:pic>
        <p:nvPicPr>
          <p:cNvPr id="57347" name="_x273265952" descr="EMB00000cc44868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7738" y="1465263"/>
            <a:ext cx="7434262" cy="16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LAB: </a:t>
            </a:r>
            <a:r>
              <a:rPr lang="ko-KR" altLang="en-US"/>
              <a:t>간단한 애니메이션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019948"/>
            <a:ext cx="9144000" cy="281810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88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5063" y="647700"/>
            <a:ext cx="7831137" cy="5897563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class</a:t>
            </a:r>
            <a:r>
              <a:rPr lang="ko-KR" altLang="ko-KR" sz="1400" b="1">
                <a:latin typeface="+mj-lt"/>
                <a:ea typeface="휴먼명조"/>
              </a:rPr>
              <a:t> MyPanel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extends</a:t>
            </a:r>
            <a:r>
              <a:rPr lang="ko-KR" altLang="ko-KR" sz="1400" b="1">
                <a:latin typeface="+mj-lt"/>
                <a:ea typeface="휴먼명조"/>
              </a:rPr>
              <a:t> JPanel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implements</a:t>
            </a:r>
            <a:r>
              <a:rPr lang="ko-KR" altLang="ko-KR" sz="1400" b="1">
                <a:latin typeface="+mj-lt"/>
                <a:ea typeface="휴먼명조"/>
              </a:rPr>
              <a:t> ActionListener {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private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final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WIDTH</a:t>
            </a:r>
            <a:r>
              <a:rPr lang="ko-KR" altLang="ko-KR" sz="1400" b="1">
                <a:latin typeface="+mj-lt"/>
                <a:ea typeface="휴먼명조"/>
              </a:rPr>
              <a:t> = 500;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private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final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HEIGHT</a:t>
            </a:r>
            <a:r>
              <a:rPr lang="ko-KR" altLang="ko-KR" sz="1400" b="1">
                <a:latin typeface="+mj-lt"/>
                <a:ea typeface="휴먼명조"/>
              </a:rPr>
              <a:t> = 300;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private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final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START_X</a:t>
            </a:r>
            <a:r>
              <a:rPr lang="ko-KR" altLang="ko-KR" sz="1400" b="1">
                <a:latin typeface="+mj-lt"/>
                <a:ea typeface="휴먼명조"/>
              </a:rPr>
              <a:t> = 0;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private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final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START_Y</a:t>
            </a:r>
            <a:r>
              <a:rPr lang="ko-KR" altLang="ko-KR" sz="1400" b="1">
                <a:latin typeface="+mj-lt"/>
                <a:ea typeface="휴먼명조"/>
              </a:rPr>
              <a:t> = 250;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private</a:t>
            </a:r>
            <a:r>
              <a:rPr lang="ko-KR" altLang="ko-KR" sz="1400" b="1">
                <a:latin typeface="+mj-lt"/>
                <a:ea typeface="휴먼명조"/>
              </a:rPr>
              <a:t> BufferedImage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image</a:t>
            </a:r>
            <a:r>
              <a:rPr lang="ko-KR" altLang="ko-KR" sz="1400" b="1">
                <a:latin typeface="+mj-lt"/>
                <a:ea typeface="휴먼명조"/>
              </a:rPr>
              <a:t>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private</a:t>
            </a:r>
            <a:r>
              <a:rPr lang="ko-KR" altLang="ko-KR" sz="1400" b="1">
                <a:latin typeface="+mj-lt"/>
                <a:ea typeface="휴먼명조"/>
              </a:rPr>
              <a:t> Timer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timer</a:t>
            </a:r>
            <a:r>
              <a:rPr lang="ko-KR" altLang="ko-KR" sz="1400" b="1">
                <a:latin typeface="+mj-lt"/>
                <a:ea typeface="휴먼명조"/>
              </a:rPr>
              <a:t>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private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int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x</a:t>
            </a:r>
            <a:r>
              <a:rPr lang="ko-KR" altLang="ko-KR" sz="1400" b="1">
                <a:latin typeface="+mj-lt"/>
                <a:ea typeface="휴먼명조"/>
              </a:rPr>
              <a:t>,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y</a:t>
            </a:r>
            <a:r>
              <a:rPr lang="ko-KR" altLang="ko-KR" sz="1400" b="1">
                <a:latin typeface="+mj-lt"/>
                <a:ea typeface="휴먼명조"/>
              </a:rPr>
              <a:t>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public</a:t>
            </a:r>
            <a:r>
              <a:rPr lang="ko-KR" altLang="ko-KR" sz="1400" b="1">
                <a:latin typeface="+mj-lt"/>
                <a:ea typeface="휴먼명조"/>
              </a:rPr>
              <a:t> MyPanel() {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setBackground(Color.</a:t>
            </a:r>
            <a:r>
              <a:rPr lang="ko-KR" altLang="ko-KR" sz="1400" b="1" i="1">
                <a:solidFill>
                  <a:srgbClr val="0000C0"/>
                </a:solidFill>
                <a:latin typeface="+mj-lt"/>
                <a:ea typeface="휴먼명조"/>
              </a:rPr>
              <a:t>BLACK</a:t>
            </a:r>
            <a:r>
              <a:rPr lang="ko-KR" altLang="ko-KR" sz="1400" b="1" i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setPreferredSize(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ko-KR" altLang="ko-KR" sz="1400" b="1" i="1">
                <a:latin typeface="+mj-lt"/>
                <a:ea typeface="휴먼명조"/>
              </a:rPr>
              <a:t> Dimension(</a:t>
            </a:r>
            <a:r>
              <a:rPr lang="ko-KR" altLang="ko-KR" sz="1400" b="1" i="1">
                <a:solidFill>
                  <a:srgbClr val="0000C0"/>
                </a:solidFill>
                <a:latin typeface="+mj-lt"/>
                <a:ea typeface="휴먼명조"/>
              </a:rPr>
              <a:t>WIDTH</a:t>
            </a:r>
            <a:r>
              <a:rPr lang="ko-KR" altLang="ko-KR" sz="1400" b="1" i="1">
                <a:latin typeface="+mj-lt"/>
                <a:ea typeface="휴먼명조"/>
              </a:rPr>
              <a:t>, </a:t>
            </a:r>
            <a:r>
              <a:rPr lang="ko-KR" altLang="ko-KR" sz="1400" b="1" i="1">
                <a:solidFill>
                  <a:srgbClr val="0000C0"/>
                </a:solidFill>
                <a:latin typeface="+mj-lt"/>
                <a:ea typeface="휴먼명조"/>
              </a:rPr>
              <a:t>HEIGHT</a:t>
            </a:r>
            <a:r>
              <a:rPr lang="ko-KR" altLang="ko-KR" sz="1400" b="1" i="1">
                <a:latin typeface="+mj-lt"/>
                <a:ea typeface="휴먼명조"/>
              </a:rPr>
              <a:t>));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setDoubleBuffered(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true</a:t>
            </a:r>
            <a:r>
              <a:rPr lang="ko-KR" altLang="ko-KR" sz="1400" b="1" i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File 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input</a:t>
            </a:r>
            <a:r>
              <a:rPr lang="ko-KR" altLang="ko-KR" sz="1400" b="1" i="1">
                <a:latin typeface="+mj-lt"/>
                <a:ea typeface="휴먼명조"/>
              </a:rPr>
              <a:t> = 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ko-KR" altLang="ko-KR" sz="1400" b="1" i="1">
                <a:latin typeface="+mj-lt"/>
                <a:ea typeface="휴먼명조"/>
              </a:rPr>
              <a:t> File(</a:t>
            </a:r>
            <a:r>
              <a:rPr lang="ko-KR" altLang="ko-KR" sz="1400" b="1" i="1">
                <a:solidFill>
                  <a:srgbClr val="2A00FF"/>
                </a:solidFill>
                <a:latin typeface="+mj-lt"/>
                <a:ea typeface="휴먼명조"/>
              </a:rPr>
              <a:t>"ship.jpg"</a:t>
            </a:r>
            <a:r>
              <a:rPr lang="ko-KR" altLang="ko-KR" sz="1400" b="1" i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try</a:t>
            </a:r>
            <a:r>
              <a:rPr lang="ko-KR" altLang="ko-KR" sz="1400" b="1" i="1">
                <a:latin typeface="+mj-lt"/>
                <a:ea typeface="휴먼명조"/>
              </a:rPr>
              <a:t> {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	</a:t>
            </a:r>
            <a:r>
              <a:rPr lang="ko-KR" altLang="ko-KR" sz="1400" b="1" i="1">
                <a:solidFill>
                  <a:srgbClr val="0000C0"/>
                </a:solidFill>
                <a:latin typeface="+mj-lt"/>
                <a:ea typeface="휴먼명조"/>
              </a:rPr>
              <a:t>image</a:t>
            </a:r>
            <a:r>
              <a:rPr lang="ko-KR" altLang="ko-KR" sz="1400" b="1" i="1">
                <a:latin typeface="+mj-lt"/>
                <a:ea typeface="휴먼명조"/>
              </a:rPr>
              <a:t> = ImageIO.read(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input</a:t>
            </a:r>
            <a:r>
              <a:rPr lang="ko-KR" altLang="ko-KR" sz="1400" b="1" i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} </a:t>
            </a:r>
            <a:r>
              <a:rPr lang="ko-KR" altLang="ko-KR" sz="1400" b="1" i="1">
                <a:solidFill>
                  <a:srgbClr val="7F0055"/>
                </a:solidFill>
                <a:latin typeface="+mj-lt"/>
                <a:ea typeface="휴먼명조"/>
              </a:rPr>
              <a:t>catch</a:t>
            </a:r>
            <a:r>
              <a:rPr lang="ko-KR" altLang="ko-KR" sz="1400" b="1" i="1">
                <a:latin typeface="+mj-lt"/>
                <a:ea typeface="휴먼명조"/>
              </a:rPr>
              <a:t> (IOException 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e</a:t>
            </a:r>
            <a:r>
              <a:rPr lang="ko-KR" altLang="ko-KR" sz="1400" b="1" i="1">
                <a:latin typeface="+mj-lt"/>
                <a:ea typeface="휴먼명조"/>
              </a:rPr>
              <a:t>) {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	</a:t>
            </a:r>
            <a:r>
              <a:rPr lang="ko-KR" altLang="ko-KR" sz="1400" b="1" i="1">
                <a:solidFill>
                  <a:srgbClr val="6A3E3E"/>
                </a:solidFill>
                <a:latin typeface="+mj-lt"/>
                <a:ea typeface="휴먼명조"/>
              </a:rPr>
              <a:t>e</a:t>
            </a:r>
            <a:r>
              <a:rPr lang="ko-KR" altLang="ko-KR" sz="1400" b="1" i="1">
                <a:latin typeface="+mj-lt"/>
                <a:ea typeface="휴먼명조"/>
              </a:rPr>
              <a:t>.printStackTrace();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 i="1">
                <a:latin typeface="+mj-lt"/>
                <a:ea typeface="휴먼명조"/>
              </a:rPr>
              <a:t>		}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endParaRPr lang="ko-KR" altLang="ko-KR" sz="1400" b="1" i="1">
              <a:latin typeface="+mj-lt"/>
              <a:ea typeface="휴먼명조"/>
            </a:endParaRPr>
          </a:p>
        </p:txBody>
      </p:sp>
      <p:sp>
        <p:nvSpPr>
          <p:cNvPr id="56324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6325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(3) 어떻게 그릴 것인가</a:t>
            </a:r>
            <a:r>
              <a:rPr lang="en-US" altLang="ko-KR" sz="3600"/>
              <a:t>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/>
              <a:t>컴포넌트에 무언가를 그리려면 </a:t>
            </a:r>
            <a:r>
              <a:rPr lang="en-US" altLang="ko-KR"/>
              <a:t>paintComponent() </a:t>
            </a:r>
            <a:r>
              <a:rPr lang="ko-KR" altLang="en-US"/>
              <a:t>메소드를 중복 정의한다</a:t>
            </a:r>
            <a:r>
              <a:rPr lang="en-US" altLang="ko-KR"/>
              <a:t>. </a:t>
            </a:r>
          </a:p>
          <a:p>
            <a:pPr eaLnBrk="1" hangingPunct="1">
              <a:defRPr lang="ko-KR" altLang="en-US"/>
            </a:pPr>
            <a:r>
              <a:rPr lang="en-US" altLang="ko-KR"/>
              <a:t>paintComponent() </a:t>
            </a:r>
            <a:r>
              <a:rPr lang="ko-KR" altLang="en-US"/>
              <a:t>메소드는 컴포넌트가 화면에 그려질 때 호출된다</a:t>
            </a:r>
            <a:r>
              <a:rPr lang="en-US" altLang="ko-KR"/>
              <a:t>. </a:t>
            </a:r>
          </a:p>
        </p:txBody>
      </p:sp>
      <p:pic>
        <p:nvPicPr>
          <p:cNvPr id="8197" name="그림 819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7825" y="3132349"/>
            <a:ext cx="5848350" cy="315891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88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5063" y="647700"/>
            <a:ext cx="7831137" cy="5897563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x</a:t>
            </a:r>
            <a:r>
              <a:rPr lang="ko-KR" altLang="ko-KR" sz="1400" b="1">
                <a:latin typeface="+mj-lt"/>
                <a:ea typeface="휴먼명조"/>
              </a:rPr>
              <a:t> =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START_X</a:t>
            </a:r>
            <a:r>
              <a:rPr lang="ko-KR" altLang="ko-KR" sz="1400" b="1">
                <a:latin typeface="+mj-lt"/>
                <a:ea typeface="휴먼명조"/>
              </a:rPr>
              <a:t>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y</a:t>
            </a:r>
            <a:r>
              <a:rPr lang="ko-KR" altLang="ko-KR" sz="1400" b="1">
                <a:latin typeface="+mj-lt"/>
                <a:ea typeface="휴먼명조"/>
              </a:rPr>
              <a:t> =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START_Y</a:t>
            </a:r>
            <a:r>
              <a:rPr lang="ko-KR" altLang="ko-KR" sz="1400" b="1">
                <a:latin typeface="+mj-lt"/>
                <a:ea typeface="휴먼명조"/>
              </a:rPr>
              <a:t>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  		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timer</a:t>
            </a:r>
            <a:r>
              <a:rPr lang="ko-KR" altLang="ko-KR" sz="1400" b="1">
                <a:latin typeface="+mj-lt"/>
                <a:ea typeface="휴먼명조"/>
              </a:rPr>
              <a:t> =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ko-KR" altLang="ko-KR" sz="1400" b="1">
                <a:latin typeface="+mj-lt"/>
                <a:ea typeface="휴먼명조"/>
              </a:rPr>
              <a:t> Timer(20,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this</a:t>
            </a:r>
            <a:r>
              <a:rPr lang="ko-KR" altLang="ko-KR" sz="1400" b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timer</a:t>
            </a:r>
            <a:r>
              <a:rPr lang="ko-KR" altLang="ko-KR" sz="1400" b="1">
                <a:latin typeface="+mj-lt"/>
                <a:ea typeface="휴먼명조"/>
              </a:rPr>
              <a:t>.start();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}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  	</a:t>
            </a:r>
            <a:r>
              <a:rPr lang="ko-KR" altLang="ko-KR" sz="1400" b="1">
                <a:solidFill>
                  <a:srgbClr val="646464"/>
                </a:solidFill>
                <a:latin typeface="+mj-lt"/>
                <a:ea typeface="휴먼명조"/>
              </a:rPr>
              <a:t>@Override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public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void</a:t>
            </a:r>
            <a:r>
              <a:rPr lang="ko-KR" altLang="ko-KR" sz="1400" b="1">
                <a:latin typeface="+mj-lt"/>
                <a:ea typeface="휴먼명조"/>
              </a:rPr>
              <a:t> paintComponent(Graphics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g</a:t>
            </a:r>
            <a:r>
              <a:rPr lang="ko-KR" altLang="ko-KR" sz="1400" b="1">
                <a:latin typeface="+mj-lt"/>
                <a:ea typeface="휴먼명조"/>
              </a:rPr>
              <a:t>) {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super</a:t>
            </a:r>
            <a:r>
              <a:rPr lang="ko-KR" altLang="ko-KR" sz="1400" b="1">
                <a:latin typeface="+mj-lt"/>
                <a:ea typeface="휴먼명조"/>
              </a:rPr>
              <a:t>.paintComponent(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g</a:t>
            </a:r>
            <a:r>
              <a:rPr lang="ko-KR" altLang="ko-KR" sz="1400" b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g</a:t>
            </a:r>
            <a:r>
              <a:rPr lang="ko-KR" altLang="ko-KR" sz="1400" b="1">
                <a:latin typeface="+mj-lt"/>
                <a:ea typeface="휴먼명조"/>
              </a:rPr>
              <a:t>.drawImage(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image</a:t>
            </a:r>
            <a:r>
              <a:rPr lang="ko-KR" altLang="ko-KR" sz="1400" b="1">
                <a:latin typeface="+mj-lt"/>
                <a:ea typeface="휴먼명조"/>
              </a:rPr>
              <a:t>,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x</a:t>
            </a:r>
            <a:r>
              <a:rPr lang="ko-KR" altLang="ko-KR" sz="1400" b="1">
                <a:latin typeface="+mj-lt"/>
                <a:ea typeface="휴먼명조"/>
              </a:rPr>
              <a:t>,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y</a:t>
            </a:r>
            <a:r>
              <a:rPr lang="ko-KR" altLang="ko-KR" sz="1400" b="1">
                <a:latin typeface="+mj-lt"/>
                <a:ea typeface="휴먼명조"/>
              </a:rPr>
              <a:t>,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this</a:t>
            </a:r>
            <a:r>
              <a:rPr lang="ko-KR" altLang="ko-KR" sz="1400" b="1">
                <a:latin typeface="+mj-lt"/>
                <a:ea typeface="휴먼명조"/>
              </a:rPr>
              <a:t>);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}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  	</a:t>
            </a:r>
            <a:r>
              <a:rPr lang="ko-KR" altLang="ko-KR" sz="1400" b="1">
                <a:solidFill>
                  <a:srgbClr val="646464"/>
                </a:solidFill>
                <a:latin typeface="+mj-lt"/>
                <a:ea typeface="휴먼명조"/>
              </a:rPr>
              <a:t>@Override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public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void</a:t>
            </a:r>
            <a:r>
              <a:rPr lang="ko-KR" altLang="ko-KR" sz="1400" b="1">
                <a:latin typeface="+mj-lt"/>
                <a:ea typeface="휴먼명조"/>
              </a:rPr>
              <a:t> actionPerformed(ActionEvent </a:t>
            </a:r>
            <a:r>
              <a:rPr lang="ko-KR" altLang="ko-KR" sz="1400" b="1">
                <a:solidFill>
                  <a:srgbClr val="6A3E3E"/>
                </a:solidFill>
                <a:latin typeface="+mj-lt"/>
                <a:ea typeface="휴먼명조"/>
              </a:rPr>
              <a:t>e</a:t>
            </a:r>
            <a:r>
              <a:rPr lang="ko-KR" altLang="ko-KR" sz="1400" b="1">
                <a:latin typeface="+mj-lt"/>
                <a:ea typeface="휴먼명조"/>
              </a:rPr>
              <a:t>) {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  		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x</a:t>
            </a:r>
            <a:r>
              <a:rPr lang="ko-KR" altLang="ko-KR" sz="1400" b="1">
                <a:latin typeface="+mj-lt"/>
                <a:ea typeface="휴먼명조"/>
              </a:rPr>
              <a:t> += 1;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y</a:t>
            </a:r>
            <a:r>
              <a:rPr lang="ko-KR" altLang="ko-KR" sz="1400" b="1">
                <a:latin typeface="+mj-lt"/>
                <a:ea typeface="휴먼명조"/>
              </a:rPr>
              <a:t> -= 1;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if</a:t>
            </a:r>
            <a:r>
              <a:rPr lang="ko-KR" altLang="ko-KR" sz="1400" b="1">
                <a:latin typeface="+mj-lt"/>
                <a:ea typeface="휴먼명조"/>
              </a:rPr>
              <a:t> (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x</a:t>
            </a:r>
            <a:r>
              <a:rPr lang="ko-KR" altLang="ko-KR" sz="1400" b="1">
                <a:latin typeface="+mj-lt"/>
                <a:ea typeface="휴먼명조"/>
              </a:rPr>
              <a:t> &gt;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WIDTH</a:t>
            </a:r>
            <a:r>
              <a:rPr lang="ko-KR" altLang="ko-KR" sz="1400" b="1">
                <a:latin typeface="+mj-lt"/>
                <a:ea typeface="휴먼명조"/>
              </a:rPr>
              <a:t>) {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x</a:t>
            </a:r>
            <a:r>
              <a:rPr lang="ko-KR" altLang="ko-KR" sz="1400" b="1">
                <a:latin typeface="+mj-lt"/>
                <a:ea typeface="휴먼명조"/>
              </a:rPr>
              <a:t> =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START_X</a:t>
            </a:r>
            <a:r>
              <a:rPr lang="ko-KR" altLang="ko-KR" sz="1400" b="1">
                <a:latin typeface="+mj-lt"/>
                <a:ea typeface="휴먼명조"/>
              </a:rPr>
              <a:t>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	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y</a:t>
            </a:r>
            <a:r>
              <a:rPr lang="ko-KR" altLang="ko-KR" sz="1400" b="1">
                <a:latin typeface="+mj-lt"/>
                <a:ea typeface="휴먼명조"/>
              </a:rPr>
              <a:t> = </a:t>
            </a:r>
            <a:r>
              <a:rPr lang="ko-KR" altLang="ko-KR" sz="1400" b="1">
                <a:solidFill>
                  <a:srgbClr val="0000C0"/>
                </a:solidFill>
                <a:latin typeface="+mj-lt"/>
                <a:ea typeface="휴먼명조"/>
              </a:rPr>
              <a:t>START_Y</a:t>
            </a:r>
            <a:r>
              <a:rPr lang="ko-KR" altLang="ko-KR" sz="1400" b="1">
                <a:latin typeface="+mj-lt"/>
                <a:ea typeface="휴먼명조"/>
              </a:rPr>
              <a:t>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}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repaint();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}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}</a:t>
            </a:r>
          </a:p>
        </p:txBody>
      </p:sp>
      <p:sp>
        <p:nvSpPr>
          <p:cNvPr id="56324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6325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188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9337" y="1571625"/>
            <a:ext cx="7831137" cy="4059238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public</a:t>
            </a:r>
            <a:r>
              <a:rPr lang="ko-KR" altLang="ko-KR" sz="1400" b="1">
                <a:latin typeface="+mj-lt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class</a:t>
            </a:r>
            <a:r>
              <a:rPr lang="ko-KR" altLang="ko-KR" sz="1400" b="1">
                <a:latin typeface="+mj-lt"/>
                <a:ea typeface="휴먼명조"/>
              </a:rPr>
              <a:t> MyFrame 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extends</a:t>
            </a:r>
            <a:r>
              <a:rPr lang="ko-KR" altLang="ko-KR" sz="1400" b="1">
                <a:latin typeface="+mj-lt"/>
                <a:ea typeface="휴먼명조"/>
              </a:rPr>
              <a:t> JFrame {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  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public</a:t>
            </a:r>
            <a:r>
              <a:rPr lang="ko-KR" altLang="ko-KR" sz="1400" b="1">
                <a:latin typeface="+mj-lt"/>
                <a:ea typeface="휴먼명조"/>
              </a:rPr>
              <a:t> MyFrame() {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add(</a:t>
            </a:r>
            <a:r>
              <a:rPr lang="ko-KR" altLang="ko-KR" sz="1400" b="1">
                <a:solidFill>
                  <a:srgbClr val="7F0055"/>
                </a:solidFill>
                <a:latin typeface="+mj-lt"/>
                <a:ea typeface="휴먼명조"/>
              </a:rPr>
              <a:t>new</a:t>
            </a:r>
            <a:r>
              <a:rPr lang="ko-KR" altLang="ko-KR" sz="1400" b="1">
                <a:latin typeface="+mj-lt"/>
                <a:ea typeface="휴먼명조"/>
              </a:rPr>
              <a:t> MyPanel());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+mj-lt"/>
                <a:ea typeface="휴먼명조"/>
              </a:rPr>
              <a:t>		setTitle(</a:t>
            </a:r>
            <a:r>
              <a:rPr lang="ko-KR" altLang="ko-KR" sz="1400" b="1">
                <a:solidFill>
                  <a:srgbClr val="2A00FF"/>
                </a:solidFill>
                <a:latin typeface="+mj-lt"/>
                <a:ea typeface="휴먼명조"/>
              </a:rPr>
              <a:t>"</a:t>
            </a:r>
            <a:r>
              <a:rPr lang="ko-KR" altLang="ko-KR" sz="1400" b="1">
                <a:solidFill>
                  <a:srgbClr val="2A00FF"/>
                </a:solidFill>
                <a:latin typeface="휴먼명조"/>
                <a:ea typeface="휴먼명조"/>
              </a:rPr>
              <a:t>애니메이션 테스트"</a:t>
            </a:r>
            <a:r>
              <a:rPr lang="ko-KR" altLang="ko-KR" sz="1400" b="1">
                <a:latin typeface="휴먼명조"/>
                <a:ea typeface="휴먼명조"/>
              </a:rPr>
              <a:t>);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휴먼명조"/>
                <a:ea typeface="휴먼명조"/>
              </a:rPr>
              <a:t>		setDefaultCloseOperation(JFrame.</a:t>
            </a:r>
            <a:r>
              <a:rPr lang="ko-KR" altLang="ko-KR" sz="1400" b="1">
                <a:solidFill>
                  <a:srgbClr val="0000C0"/>
                </a:solidFill>
                <a:latin typeface="휴먼명조"/>
                <a:ea typeface="휴먼명조"/>
              </a:rPr>
              <a:t>EXIT_ON_CLOSE</a:t>
            </a:r>
            <a:r>
              <a:rPr lang="ko-KR" altLang="ko-KR" sz="1400" b="1">
                <a:latin typeface="휴먼명조"/>
                <a:ea typeface="휴먼명조"/>
              </a:rPr>
              <a:t>);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휴먼명조"/>
                <a:ea typeface="휴먼명조"/>
              </a:rPr>
              <a:t>		setSize(500, 300);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휴먼명조"/>
                <a:ea typeface="휴먼명조"/>
              </a:rPr>
              <a:t>		setVisible(</a:t>
            </a:r>
            <a:r>
              <a:rPr lang="ko-KR" altLang="ko-KR" sz="1400" b="1">
                <a:solidFill>
                  <a:srgbClr val="7F0055"/>
                </a:solidFill>
                <a:latin typeface="휴먼명조"/>
                <a:ea typeface="휴먼명조"/>
              </a:rPr>
              <a:t>true</a:t>
            </a:r>
            <a:r>
              <a:rPr lang="ko-KR" altLang="ko-KR" sz="1400" b="1">
                <a:latin typeface="휴먼명조"/>
                <a:ea typeface="휴먼명조"/>
              </a:rPr>
              <a:t>);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휴먼명조"/>
                <a:ea typeface="휴먼명조"/>
              </a:rPr>
              <a:t>	}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휴먼명조"/>
                <a:ea typeface="휴먼명조"/>
              </a:rPr>
              <a:t>  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휴먼명조"/>
                <a:ea typeface="휴먼명조"/>
              </a:rPr>
              <a:t>	</a:t>
            </a:r>
            <a:r>
              <a:rPr lang="ko-KR" altLang="ko-KR" sz="1400" b="1">
                <a:solidFill>
                  <a:srgbClr val="7F0055"/>
                </a:solidFill>
                <a:latin typeface="휴먼명조"/>
                <a:ea typeface="휴먼명조"/>
              </a:rPr>
              <a:t>public</a:t>
            </a:r>
            <a:r>
              <a:rPr lang="ko-KR" altLang="ko-KR" sz="1400" b="1">
                <a:latin typeface="휴먼명조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휴먼명조"/>
                <a:ea typeface="휴먼명조"/>
              </a:rPr>
              <a:t>static</a:t>
            </a:r>
            <a:r>
              <a:rPr lang="ko-KR" altLang="ko-KR" sz="1400" b="1">
                <a:latin typeface="휴먼명조"/>
                <a:ea typeface="휴먼명조"/>
              </a:rPr>
              <a:t> </a:t>
            </a:r>
            <a:r>
              <a:rPr lang="ko-KR" altLang="ko-KR" sz="1400" b="1">
                <a:solidFill>
                  <a:srgbClr val="7F0055"/>
                </a:solidFill>
                <a:latin typeface="휴먼명조"/>
                <a:ea typeface="휴먼명조"/>
              </a:rPr>
              <a:t>void</a:t>
            </a:r>
            <a:r>
              <a:rPr lang="ko-KR" altLang="ko-KR" sz="1400" b="1">
                <a:latin typeface="휴먼명조"/>
                <a:ea typeface="휴먼명조"/>
              </a:rPr>
              <a:t> main(String[] </a:t>
            </a:r>
            <a:r>
              <a:rPr lang="ko-KR" altLang="ko-KR" sz="1400" b="1">
                <a:solidFill>
                  <a:srgbClr val="6A3E3E"/>
                </a:solidFill>
                <a:latin typeface="휴먼명조"/>
                <a:ea typeface="휴먼명조"/>
              </a:rPr>
              <a:t>args</a:t>
            </a:r>
            <a:r>
              <a:rPr lang="ko-KR" altLang="ko-KR" sz="1400" b="1">
                <a:latin typeface="휴먼명조"/>
                <a:ea typeface="휴먼명조"/>
              </a:rPr>
              <a:t>) {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휴먼명조"/>
                <a:ea typeface="휴먼명조"/>
              </a:rPr>
              <a:t>		</a:t>
            </a:r>
            <a:r>
              <a:rPr lang="ko-KR" altLang="ko-KR" sz="1400" b="1">
                <a:solidFill>
                  <a:srgbClr val="7F0055"/>
                </a:solidFill>
                <a:latin typeface="휴먼명조"/>
                <a:ea typeface="휴먼명조"/>
              </a:rPr>
              <a:t>new</a:t>
            </a:r>
            <a:r>
              <a:rPr lang="ko-KR" altLang="ko-KR" sz="1400" b="1">
                <a:latin typeface="휴먼명조"/>
                <a:ea typeface="휴먼명조"/>
              </a:rPr>
              <a:t> MyFrame();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휴먼명조"/>
                <a:ea typeface="휴먼명조"/>
              </a:rPr>
              <a:t>	}</a:t>
            </a:r>
          </a:p>
          <a:p>
            <a:pPr marL="127000" indent="0" ea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400" b="1">
                <a:latin typeface="휴먼명조"/>
                <a:ea typeface="휴먼명조"/>
              </a:rPr>
              <a:t>}</a:t>
            </a:r>
          </a:p>
        </p:txBody>
      </p:sp>
      <p:sp>
        <p:nvSpPr>
          <p:cNvPr id="56324" name="Rectangle 12"/>
          <p:cNvSpPr>
            <a:spLocks noChangeArrowheads="1"/>
          </p:cNvSpPr>
          <p:nvPr/>
        </p:nvSpPr>
        <p:spPr>
          <a:xfrm>
            <a:off x="0" y="31210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6325" name="Rectangle 13"/>
          <p:cNvSpPr>
            <a:spLocks noChangeArrowheads="1"/>
          </p:cNvSpPr>
          <p:nvPr/>
        </p:nvSpPr>
        <p:spPr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Q &amp; A</a:t>
            </a:r>
          </a:p>
        </p:txBody>
      </p:sp>
      <p:pic>
        <p:nvPicPr>
          <p:cNvPr id="46083" name="Picture 3" descr="MCj02406990000[1]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4" name="Picture 4" descr="MCj04165020000[1]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일반적인 코드의 형태</a:t>
            </a:r>
          </a:p>
        </p:txBody>
      </p:sp>
      <p:sp>
        <p:nvSpPr>
          <p:cNvPr id="183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931" y="1990725"/>
            <a:ext cx="8212138" cy="2316163"/>
          </a:xfr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>
            <a:noAutofit/>
          </a:bodyPr>
          <a:lstStyle/>
          <a:p>
            <a:pPr marL="127000" indent="0" eaLnBrk="1" latinLnBrk="0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+mn-lt"/>
              </a:rPr>
              <a:t> MyPanel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extends</a:t>
            </a:r>
            <a:r>
              <a:rPr lang="en-US" altLang="ko-KR" sz="1600">
                <a:solidFill>
                  <a:srgbClr val="000000"/>
                </a:solidFill>
                <a:latin typeface="+mn-lt"/>
              </a:rPr>
              <a:t> JPanel</a:t>
            </a:r>
          </a:p>
          <a:p>
            <a:pPr marL="127000" indent="0" eaLnBrk="1" latinLnBrk="0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en-US" altLang="ko-KR" sz="1600">
                <a:solidFill>
                  <a:srgbClr val="000000"/>
                </a:solidFill>
                <a:latin typeface="+mn-lt"/>
              </a:rPr>
              <a:t>{</a:t>
            </a:r>
          </a:p>
          <a:p>
            <a:pPr marL="127000" indent="0" eaLnBrk="1" latinLnBrk="0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en-US" altLang="ko-KR" sz="1600">
                <a:solidFill>
                  <a:srgbClr val="000000"/>
                </a:solidFill>
                <a:latin typeface="+mn-lt"/>
              </a:rPr>
              <a:t>		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public void</a:t>
            </a:r>
            <a:r>
              <a:rPr lang="en-US" altLang="ko-KR" sz="1600">
                <a:solidFill>
                  <a:srgbClr val="000000"/>
                </a:solidFill>
                <a:latin typeface="+mn-lt"/>
              </a:rPr>
              <a:t> paintComponent(Graphics g)</a:t>
            </a:r>
          </a:p>
          <a:p>
            <a:pPr marL="127000" indent="0" eaLnBrk="1" latinLnBrk="0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en-US" altLang="ko-KR" sz="1600">
                <a:solidFill>
                  <a:srgbClr val="000000"/>
                </a:solidFill>
                <a:latin typeface="+mn-lt"/>
              </a:rPr>
              <a:t>		{</a:t>
            </a:r>
          </a:p>
          <a:p>
            <a:pPr marL="127000" indent="0" eaLnBrk="1" latinLnBrk="0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ko-KR" altLang="en-US" sz="1600" b="1">
                <a:solidFill>
                  <a:srgbClr val="7F0055"/>
                </a:solidFill>
                <a:latin typeface="+mn-lt"/>
                <a:ea typeface="휴먼명조"/>
              </a:rPr>
              <a:t>			</a:t>
            </a:r>
            <a:r>
              <a:rPr lang="ko-KR" altLang="ko-KR" sz="1600" b="1">
                <a:solidFill>
                  <a:srgbClr val="7F0055"/>
                </a:solidFill>
                <a:latin typeface="+mn-lt"/>
                <a:ea typeface="휴먼명조"/>
              </a:rPr>
              <a:t>super</a:t>
            </a:r>
            <a:r>
              <a:rPr lang="ko-KR" altLang="ko-KR" sz="1600">
                <a:latin typeface="+mn-lt"/>
                <a:ea typeface="휴먼명조"/>
              </a:rPr>
              <a:t>.paintComponent(</a:t>
            </a:r>
            <a:r>
              <a:rPr lang="ko-KR" altLang="ko-KR" sz="1600">
                <a:solidFill>
                  <a:srgbClr val="6A3E3E"/>
                </a:solidFill>
                <a:latin typeface="+mn-lt"/>
                <a:ea typeface="휴먼명조"/>
              </a:rPr>
              <a:t>g</a:t>
            </a:r>
            <a:r>
              <a:rPr lang="ko-KR" altLang="ko-KR" sz="1600">
                <a:latin typeface="+mn-lt"/>
                <a:ea typeface="휴먼명조"/>
              </a:rPr>
              <a:t>);</a:t>
            </a:r>
          </a:p>
          <a:p>
            <a:pPr marL="127000" indent="0" eaLnBrk="1" latinLnBrk="0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en-US" altLang="ko-KR" sz="1600">
                <a:solidFill>
                  <a:srgbClr val="000000"/>
                </a:solidFill>
                <a:latin typeface="+mn-lt"/>
              </a:rPr>
              <a:t>			</a:t>
            </a:r>
            <a:r>
              <a:rPr lang="en-US" altLang="ko-KR" sz="1600">
                <a:solidFill>
                  <a:srgbClr val="FF0000"/>
                </a:solidFill>
                <a:latin typeface="+mn-lt"/>
              </a:rPr>
              <a:t>// </a:t>
            </a:r>
            <a:r>
              <a:rPr lang="ko-KR" altLang="en-US" sz="1600">
                <a:solidFill>
                  <a:srgbClr val="FF0000"/>
                </a:solidFill>
                <a:latin typeface="+mn-lt"/>
              </a:rPr>
              <a:t>여기에 그림을 그리는 코드를 넣는다</a:t>
            </a:r>
            <a:r>
              <a:rPr lang="en-US" altLang="ko-KR" sz="1600">
                <a:solidFill>
                  <a:srgbClr val="FF0000"/>
                </a:solidFill>
                <a:latin typeface="+mn-lt"/>
              </a:rPr>
              <a:t>. </a:t>
            </a:r>
          </a:p>
          <a:p>
            <a:pPr marL="127000" indent="0" eaLnBrk="1" latinLnBrk="0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en-US" altLang="ko-KR" sz="1600">
                <a:solidFill>
                  <a:srgbClr val="000000"/>
                </a:solidFill>
                <a:latin typeface="+mn-lt"/>
              </a:rPr>
              <a:t>	</a:t>
            </a:r>
            <a:r>
              <a:rPr lang="ko-KR" altLang="en-US" sz="1600">
                <a:solidFill>
                  <a:srgbClr val="000000"/>
                </a:solidFill>
                <a:latin typeface="+mn-lt"/>
              </a:rPr>
              <a:t>	</a:t>
            </a:r>
            <a:r>
              <a:rPr lang="en-US" altLang="ko-KR" sz="1600">
                <a:solidFill>
                  <a:srgbClr val="000000"/>
                </a:solidFill>
                <a:latin typeface="+mn-lt"/>
              </a:rPr>
              <a:t>}</a:t>
            </a:r>
          </a:p>
          <a:p>
            <a:pPr marL="127000" indent="0" eaLnBrk="1" latinLnBrk="0" hangingPunct="1">
              <a:spcBef>
                <a:spcPct val="0"/>
              </a:spcBef>
              <a:spcAft>
                <a:spcPct val="0"/>
              </a:spcAft>
              <a:buFont typeface="Symbol"/>
              <a:buNone/>
              <a:tabLst>
                <a:tab pos="270033" algn="l"/>
                <a:tab pos="270033" algn="l"/>
              </a:tabLst>
              <a:defRPr lang="ko-KR"/>
            </a:pPr>
            <a:r>
              <a:rPr lang="en-US" altLang="ko-KR" sz="1600">
                <a:solidFill>
                  <a:srgbClr val="000000"/>
                </a:solidFill>
                <a:latin typeface="+mn-lt"/>
              </a:rPr>
              <a:t>}</a:t>
            </a:r>
            <a:endParaRPr lang="ko-KR" altLang="en-US" sz="160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y 좌표는 아래로 갈수록 증가한다.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(4) 그래픽 좌표계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2512" y="2671762"/>
            <a:ext cx="6753225" cy="29813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1672</Words>
  <Application>Microsoft Office PowerPoint</Application>
  <PresentationFormat>화면 슬라이드 쇼(4:3)</PresentationFormat>
  <Paragraphs>751</Paragraphs>
  <Slides>72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3" baseType="lpstr">
      <vt:lpstr>New_Natural01</vt:lpstr>
      <vt:lpstr>PowerPoint 프레젠테이션</vt:lpstr>
      <vt:lpstr>자바에서의 그래픽</vt:lpstr>
      <vt:lpstr>자바 그래픽의 두가지 방법</vt:lpstr>
      <vt:lpstr>간단한 예제</vt:lpstr>
      <vt:lpstr>(1) 프레임 생성하기</vt:lpstr>
      <vt:lpstr>(2) 어디에 그릴 것인가?</vt:lpstr>
      <vt:lpstr>(3) 어떻게 그릴 것인가?</vt:lpstr>
      <vt:lpstr>일반적인 코드의 형태</vt:lpstr>
      <vt:lpstr>(4) 그래픽 좌표계</vt:lpstr>
      <vt:lpstr>(5) 그림을 그리는 메소드</vt:lpstr>
      <vt:lpstr>전체 소스</vt:lpstr>
      <vt:lpstr>실행 결과</vt:lpstr>
      <vt:lpstr>기초 도형 그리기</vt:lpstr>
      <vt:lpstr>직선 그리기</vt:lpstr>
      <vt:lpstr>사각형 그리기</vt:lpstr>
      <vt:lpstr>drawRoundRect()</vt:lpstr>
      <vt:lpstr>타원 그리기</vt:lpstr>
      <vt:lpstr>호그리기</vt:lpstr>
      <vt:lpstr>예제</vt:lpstr>
      <vt:lpstr>예제</vt:lpstr>
      <vt:lpstr>예제</vt:lpstr>
      <vt:lpstr>중간 점검 문제</vt:lpstr>
      <vt:lpstr>Lab: 프랙탈로 나무 그리기</vt:lpstr>
      <vt:lpstr>프랙탈 트리를 그리는 알고리즘</vt:lpstr>
      <vt:lpstr>SOLUTION </vt:lpstr>
      <vt:lpstr>SOLUTION </vt:lpstr>
      <vt:lpstr>색상</vt:lpstr>
      <vt:lpstr>색상</vt:lpstr>
      <vt:lpstr>색상 설정</vt:lpstr>
      <vt:lpstr>컴포넌트 색상 설정 메소드</vt:lpstr>
      <vt:lpstr>예제</vt:lpstr>
      <vt:lpstr>예제</vt:lpstr>
      <vt:lpstr>실행 결과</vt:lpstr>
      <vt:lpstr>색상 선택기</vt:lpstr>
      <vt:lpstr>예제</vt:lpstr>
      <vt:lpstr>예제</vt:lpstr>
      <vt:lpstr>문자열 출력과 폰트</vt:lpstr>
      <vt:lpstr>폰트의 종류</vt:lpstr>
      <vt:lpstr>폰트의 지정</vt:lpstr>
      <vt:lpstr>예제</vt:lpstr>
      <vt:lpstr>예제</vt:lpstr>
      <vt:lpstr>이미지 출력</vt:lpstr>
      <vt:lpstr>예제</vt:lpstr>
      <vt:lpstr>예제</vt:lpstr>
      <vt:lpstr>실행 결과</vt:lpstr>
      <vt:lpstr>LAB: 이미지 나누어서 그리기</vt:lpstr>
      <vt:lpstr>drawImage() 메소드</vt:lpstr>
      <vt:lpstr>예제</vt:lpstr>
      <vt:lpstr>예제</vt:lpstr>
      <vt:lpstr>예제</vt:lpstr>
      <vt:lpstr>영상처리</vt:lpstr>
      <vt:lpstr>예제</vt:lpstr>
      <vt:lpstr>예제</vt:lpstr>
      <vt:lpstr>예제</vt:lpstr>
      <vt:lpstr>Java 2D</vt:lpstr>
      <vt:lpstr>Java 2D를 이용한 그리기</vt:lpstr>
      <vt:lpstr>Java 2D를 이용한 그리기</vt:lpstr>
      <vt:lpstr>사각형 그리기</vt:lpstr>
      <vt:lpstr>타원 그리기</vt:lpstr>
      <vt:lpstr>원호생성</vt:lpstr>
      <vt:lpstr>예제</vt:lpstr>
      <vt:lpstr>예제</vt:lpstr>
      <vt:lpstr>예제</vt:lpstr>
      <vt:lpstr>예제</vt:lpstr>
      <vt:lpstr>도형 채우기</vt:lpstr>
      <vt:lpstr>예제</vt:lpstr>
      <vt:lpstr>실행 결과 </vt:lpstr>
      <vt:lpstr>LAB: 간단한 애니메이션</vt:lpstr>
      <vt:lpstr>예제</vt:lpstr>
      <vt:lpstr>예제</vt:lpstr>
      <vt:lpstr>예제</vt:lpstr>
      <vt:lpstr>Q &amp; A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580</cp:revision>
  <dcterms:created xsi:type="dcterms:W3CDTF">2007-06-29T06:43:39Z</dcterms:created>
  <dcterms:modified xsi:type="dcterms:W3CDTF">2016-01-19T12:24:25Z</dcterms:modified>
</cp:coreProperties>
</file>