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7" r:id="rId47"/>
    <p:sldId id="309" r:id="rId48"/>
    <p:sldId id="310" r:id="rId49"/>
    <p:sldId id="311" r:id="rId50"/>
    <p:sldId id="312" r:id="rId51"/>
    <p:sldId id="301" r:id="rId52"/>
    <p:sldId id="302" r:id="rId53"/>
    <p:sldId id="303" r:id="rId54"/>
    <p:sldId id="304" r:id="rId55"/>
    <p:sldId id="305" r:id="rId56"/>
    <p:sldId id="306" r:id="rId57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8"/>
    <p:restoredTop sz="93830"/>
  </p:normalViewPr>
  <p:slideViewPr>
    <p:cSldViewPr snapToGrid="0">
      <p:cViewPr varScale="1">
        <p:scale>
          <a:sx n="105" d="100"/>
          <a:sy n="105" d="100"/>
        </p:scale>
        <p:origin x="-1836" y="-96"/>
      </p:cViewPr>
      <p:guideLst>
        <p:guide orient="horz" pos="2158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2901"/>
        <p:guide pos="218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algn="r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algn="r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F211C13A-E1C5-4061-B46F-BAC6DC0726DE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910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algn="r"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/>
          <a:p>
            <a:pPr lvl="0">
              <a:defRPr lang="ko-KR" altLang="en-US"/>
            </a:pPr>
            <a:r>
              <a:rPr lang="en-US" altLang="ko-KR"/>
              <a:t>Click to edit Master text styles</a:t>
            </a:r>
          </a:p>
          <a:p>
            <a:pPr lvl="1">
              <a:defRPr lang="ko-KR" altLang="en-US"/>
            </a:pPr>
            <a:r>
              <a:rPr lang="en-US" altLang="ko-KR"/>
              <a:t>Second level</a:t>
            </a:r>
          </a:p>
          <a:p>
            <a:pPr lvl="2">
              <a:defRPr lang="ko-KR" altLang="en-US"/>
            </a:pPr>
            <a:r>
              <a:rPr lang="en-US" altLang="ko-KR"/>
              <a:t>Third level</a:t>
            </a:r>
          </a:p>
          <a:p>
            <a:pPr lvl="3">
              <a:defRPr lang="ko-KR" altLang="en-US"/>
            </a:pPr>
            <a:r>
              <a:rPr lang="en-US" altLang="ko-KR"/>
              <a:t>Fourth level</a:t>
            </a:r>
          </a:p>
          <a:p>
            <a:pPr lvl="4">
              <a:defRPr lang="ko-KR" altLang="en-US"/>
            </a:pPr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algn="r" defTabSz="922338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26310CAF-CE29-447E-9E04-5F28250F8A3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75922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73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25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다이어그램 또는 조직도" type="dgm" preserve="1">
  <p:cSld name="제목 및 다이어그램 또는 조직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SmartArt 개체 틀 2"/>
          <p:cNvSpPr>
            <a:spLocks noGrp="1"/>
          </p:cNvSpPr>
          <p:nvPr>
            <p:ph type="dgm" idx="1"/>
          </p:nvPr>
        </p:nvSpPr>
        <p:spPr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/>
            </a:pPr>
            <a:fld id="{0AB9E776-BD60-4EFE-95CA-620C9172F58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1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07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94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9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New_Natural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11B2AAEE-0ECC-4F9E-94C1-A5210D63F3AE}" type="datetime1">
              <a:rPr lang="en-US"/>
              <a:pPr lvl="0">
                <a:defRPr lang="ko-KR" altLang="en-US"/>
              </a:pPr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/>
            </a:pPr>
            <a:fld id="{20DE7D8C-454A-43DC-8947-7671D5C99DA0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 rotWithShape="1">
          <a:blip r:embed="rId14"/>
          <a:srcRect l="13840" t="7670" r="13050" b="25080"/>
          <a:stretch>
            <a:fillRect/>
          </a:stretch>
        </p:blipFill>
        <p:spPr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>
          <a:xfrm>
            <a:off x="930031" y="908050"/>
            <a:ext cx="6883644" cy="646331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3600" i="1">
                <a:latin typeface="Comic Sans MS"/>
                <a:ea typeface="HY엽서L"/>
              </a:rPr>
              <a:t>제</a:t>
            </a:r>
            <a:r>
              <a:rPr lang="en-US" altLang="ko-KR" sz="3600" i="1">
                <a:latin typeface="Comic Sans MS"/>
                <a:ea typeface="HY엽서L"/>
              </a:rPr>
              <a:t>12</a:t>
            </a:r>
            <a:r>
              <a:rPr lang="ko-KR" altLang="en-US" sz="3600" i="1">
                <a:latin typeface="Comic Sans MS"/>
                <a:ea typeface="HY엽서L"/>
              </a:rPr>
              <a:t>장 스윙 컴포넌트</a:t>
            </a:r>
          </a:p>
        </p:txBody>
      </p:sp>
      <p:sp>
        <p:nvSpPr>
          <p:cNvPr id="4099" name="Text Box 411"/>
          <p:cNvSpPr txBox="1">
            <a:spLocks noChangeArrowheads="1"/>
          </p:cNvSpPr>
          <p:nvPr/>
        </p:nvSpPr>
        <p:spPr>
          <a:xfrm>
            <a:off x="1503363" y="384175"/>
            <a:ext cx="4150677" cy="52387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어서와 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Java</a:t>
            </a: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는 처음이지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!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290637" y="1645811"/>
            <a:ext cx="6562725" cy="5030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1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5063" y="1057275"/>
            <a:ext cx="7769225" cy="4764088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>
                <a:solidFill>
                  <a:srgbClr val="000000"/>
                </a:solidFill>
              </a:rPr>
              <a:t>		</a:t>
            </a:r>
            <a:r>
              <a:rPr lang="en-US" altLang="ko-KR" sz="1600">
                <a:solidFill>
                  <a:srgbClr val="000000"/>
                </a:solidFill>
                <a:latin typeface="맑은 고딕"/>
              </a:rPr>
              <a:t>add(checkPanel);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>
                <a:solidFill>
                  <a:srgbClr val="000000"/>
                </a:solidFill>
              </a:rPr>
              <a:t>		</a:t>
            </a:r>
            <a:r>
              <a:rPr lang="en-US" altLang="ko-KR" sz="1600">
                <a:solidFill>
                  <a:srgbClr val="000000"/>
                </a:solidFill>
                <a:latin typeface="맑은 고딕"/>
              </a:rPr>
              <a:t>add(</a:t>
            </a:r>
            <a:r>
              <a:rPr lang="en-US" altLang="ko-KR" sz="1600" kern="0" spc="5">
                <a:solidFill>
                  <a:srgbClr val="0000C0"/>
                </a:solidFill>
                <a:latin typeface="맑은 고딕"/>
              </a:rPr>
              <a:t>pictureLabel</a:t>
            </a:r>
            <a:r>
              <a:rPr lang="en-US" altLang="ko-KR" sz="1600">
                <a:solidFill>
                  <a:srgbClr val="000000"/>
                </a:solidFill>
                <a:latin typeface="맑은 고딕"/>
              </a:rPr>
              <a:t>[0]);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>
                <a:solidFill>
                  <a:srgbClr val="000000"/>
                </a:solidFill>
              </a:rPr>
              <a:t>		</a:t>
            </a:r>
            <a:r>
              <a:rPr lang="en-US" altLang="ko-KR" sz="1600">
                <a:solidFill>
                  <a:srgbClr val="000000"/>
                </a:solidFill>
                <a:latin typeface="맑은 고딕"/>
              </a:rPr>
              <a:t>add(</a:t>
            </a:r>
            <a:r>
              <a:rPr lang="en-US" altLang="ko-KR" sz="1600" kern="0" spc="5">
                <a:solidFill>
                  <a:srgbClr val="0000C0"/>
                </a:solidFill>
                <a:latin typeface="맑은 고딕"/>
              </a:rPr>
              <a:t>pictureLabel</a:t>
            </a:r>
            <a:r>
              <a:rPr lang="en-US" altLang="ko-KR" sz="1600">
                <a:solidFill>
                  <a:srgbClr val="000000"/>
                </a:solidFill>
                <a:latin typeface="맑은 고딕"/>
              </a:rPr>
              <a:t>[1]);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>
                <a:solidFill>
                  <a:srgbClr val="000000"/>
                </a:solidFill>
              </a:rPr>
              <a:t>		</a:t>
            </a:r>
            <a:r>
              <a:rPr lang="en-US" altLang="ko-KR" sz="1600">
                <a:solidFill>
                  <a:srgbClr val="000000"/>
                </a:solidFill>
                <a:latin typeface="맑은 고딕"/>
              </a:rPr>
              <a:t>add(</a:t>
            </a:r>
            <a:r>
              <a:rPr lang="en-US" altLang="ko-KR" sz="1600" kern="0" spc="5">
                <a:solidFill>
                  <a:srgbClr val="0000C0"/>
                </a:solidFill>
                <a:latin typeface="맑은 고딕"/>
              </a:rPr>
              <a:t>pictureLabel</a:t>
            </a:r>
            <a:r>
              <a:rPr lang="en-US" altLang="ko-KR" sz="1600">
                <a:solidFill>
                  <a:srgbClr val="000000"/>
                </a:solidFill>
                <a:latin typeface="맑은 고딕"/>
              </a:rPr>
              <a:t>[2]);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>
                <a:solidFill>
                  <a:srgbClr val="000000"/>
                </a:solidFill>
              </a:rPr>
              <a:t>	</a:t>
            </a:r>
            <a:r>
              <a:rPr lang="en-US" altLang="ko-KR" sz="1600">
                <a:solidFill>
                  <a:srgbClr val="000000"/>
                </a:solidFill>
                <a:latin typeface="맑은 고딕"/>
              </a:rPr>
              <a:t>}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>
                <a:solidFill>
                  <a:srgbClr val="000000"/>
                </a:solidFill>
              </a:rPr>
              <a:t>	</a:t>
            </a:r>
            <a:r>
              <a:rPr lang="en-US" altLang="ko-KR" sz="1600" kern="0" spc="5">
                <a:solidFill>
                  <a:srgbClr val="3F5FBF"/>
                </a:solidFill>
                <a:latin typeface="맑은 고딕"/>
              </a:rPr>
              <a:t>/** </a:t>
            </a:r>
            <a:r>
              <a:rPr lang="ko-KR" altLang="en-US" sz="1600" kern="0" spc="5">
                <a:solidFill>
                  <a:srgbClr val="3F5FBF"/>
                </a:solidFill>
                <a:ea typeface="맑은 고딕"/>
              </a:rPr>
              <a:t>체크 박스의 아이템 이벤트를 처리한다</a:t>
            </a:r>
            <a:r>
              <a:rPr lang="en-US" altLang="ko-KR" sz="1600" kern="0" spc="5">
                <a:solidFill>
                  <a:srgbClr val="3F5FBF"/>
                </a:solidFill>
                <a:latin typeface="맑은 고딕"/>
              </a:rPr>
              <a:t>. */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600">
                <a:solidFill>
                  <a:srgbClr val="000000"/>
                </a:solidFill>
              </a:rPr>
              <a:t>	</a:t>
            </a:r>
            <a:r>
              <a:rPr lang="en-US" altLang="ko-KR" sz="1600" b="1" kern="0" spc="5">
                <a:solidFill>
                  <a:srgbClr val="7F0055"/>
                </a:solidFill>
                <a:latin typeface="맑은 고딕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b="1" kern="0" spc="5">
                <a:solidFill>
                  <a:srgbClr val="7F0055"/>
                </a:solidFill>
                <a:latin typeface="맑은 고딕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맑은 고딕"/>
              </a:rPr>
              <a:t> itemStateChanged(ItemEvent e) {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600"/>
              <a:t>		</a:t>
            </a:r>
            <a:r>
              <a:rPr lang="en-US" altLang="ko-KR" sz="1600" spc="5">
                <a:latin typeface="맑은 고딕"/>
              </a:rPr>
              <a:t>ImageIcon </a:t>
            </a:r>
            <a:r>
              <a:rPr lang="en-US" altLang="ko-KR" sz="1600" u="sng" spc="5">
                <a:uFill>
                  <a:solidFill>
                    <a:srgbClr val="000000"/>
                  </a:solidFill>
                </a:uFill>
                <a:latin typeface="맑은 고딕"/>
              </a:rPr>
              <a:t>image</a:t>
            </a:r>
            <a:r>
              <a:rPr lang="en-US" altLang="ko-KR" sz="1600">
                <a:latin typeface="맑은 고딕"/>
              </a:rPr>
              <a:t> </a:t>
            </a:r>
            <a:r>
              <a:rPr lang="en-US" altLang="ko-KR" sz="1600" spc="5">
                <a:latin typeface="맑은 고딕"/>
              </a:rPr>
              <a:t>= </a:t>
            </a:r>
            <a:r>
              <a:rPr lang="en-US" altLang="ko-KR" sz="1600" b="1" spc="5">
                <a:solidFill>
                  <a:srgbClr val="7F0055"/>
                </a:solidFill>
                <a:latin typeface="맑은 고딕"/>
              </a:rPr>
              <a:t>null;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>
                <a:solidFill>
                  <a:srgbClr val="000000"/>
                </a:solidFill>
              </a:rPr>
              <a:t>		</a:t>
            </a:r>
            <a:r>
              <a:rPr lang="en-US" altLang="ko-KR" sz="1600">
                <a:solidFill>
                  <a:srgbClr val="000000"/>
                </a:solidFill>
                <a:latin typeface="맑은 고딕"/>
              </a:rPr>
              <a:t>Object source = e.getItemSelectable();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>
                <a:solidFill>
                  <a:srgbClr val="000000"/>
                </a:solidFill>
              </a:rPr>
              <a:t>		</a:t>
            </a:r>
            <a:r>
              <a:rPr lang="en-US" altLang="ko-KR" sz="1600" b="1" kern="0" spc="5">
                <a:solidFill>
                  <a:srgbClr val="7F0055"/>
                </a:solidFill>
                <a:latin typeface="맑은 고딕"/>
              </a:rPr>
              <a:t>for</a:t>
            </a:r>
            <a:r>
              <a:rPr lang="en-US" altLang="ko-KR" sz="1600">
                <a:solidFill>
                  <a:srgbClr val="000000"/>
                </a:solidFill>
                <a:latin typeface="맑은 고딕"/>
              </a:rPr>
              <a:t> (</a:t>
            </a:r>
            <a:r>
              <a:rPr lang="en-US" altLang="ko-KR" sz="1600" b="1" kern="0" spc="5">
                <a:solidFill>
                  <a:srgbClr val="7F0055"/>
                </a:solidFill>
                <a:latin typeface="맑은 고딕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맑은 고딕"/>
              </a:rPr>
              <a:t> i = 0; i &lt; 3; i++) {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>
                <a:solidFill>
                  <a:srgbClr val="000000"/>
                </a:solidFill>
              </a:rPr>
              <a:t>			</a:t>
            </a:r>
            <a:r>
              <a:rPr lang="en-US" altLang="ko-KR" sz="1600" b="1" kern="0" spc="5">
                <a:solidFill>
                  <a:srgbClr val="7F0055"/>
                </a:solidFill>
                <a:latin typeface="맑은 고딕"/>
              </a:rPr>
              <a:t>if</a:t>
            </a:r>
            <a:r>
              <a:rPr lang="en-US" altLang="ko-KR" sz="1600">
                <a:solidFill>
                  <a:srgbClr val="000000"/>
                </a:solidFill>
                <a:latin typeface="맑은 고딕"/>
              </a:rPr>
              <a:t> (source == </a:t>
            </a:r>
            <a:r>
              <a:rPr lang="en-US" altLang="ko-KR" sz="1600" kern="0" spc="5">
                <a:solidFill>
                  <a:srgbClr val="0000C0"/>
                </a:solidFill>
                <a:latin typeface="맑은 고딕"/>
              </a:rPr>
              <a:t>buttons</a:t>
            </a:r>
            <a:r>
              <a:rPr lang="en-US" altLang="ko-KR" sz="1600">
                <a:solidFill>
                  <a:srgbClr val="000000"/>
                </a:solidFill>
                <a:latin typeface="맑은 고딕"/>
              </a:rPr>
              <a:t>[i]) {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>
                <a:solidFill>
                  <a:srgbClr val="000000"/>
                </a:solidFill>
              </a:rPr>
              <a:t>				</a:t>
            </a:r>
            <a:r>
              <a:rPr lang="en-US" altLang="ko-KR" sz="1600" b="1" kern="0" spc="5">
                <a:solidFill>
                  <a:srgbClr val="7F0055"/>
                </a:solidFill>
                <a:latin typeface="맑은 고딕"/>
              </a:rPr>
              <a:t>if</a:t>
            </a:r>
            <a:r>
              <a:rPr lang="en-US" altLang="ko-KR" sz="1600">
                <a:solidFill>
                  <a:srgbClr val="000000"/>
                </a:solidFill>
                <a:latin typeface="맑은 고딕"/>
              </a:rPr>
              <a:t> (e.getStateChange() == 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>
                <a:solidFill>
                  <a:srgbClr val="000000"/>
                </a:solidFill>
                <a:latin typeface="맑은 고딕"/>
              </a:rPr>
              <a:t>					ItemEvent.</a:t>
            </a:r>
            <a:r>
              <a:rPr lang="en-US" altLang="ko-KR" sz="1600" i="1" kern="0" spc="5">
                <a:solidFill>
                  <a:srgbClr val="0000C0"/>
                </a:solidFill>
                <a:latin typeface="맑은 고딕"/>
              </a:rPr>
              <a:t>DESELECTED</a:t>
            </a:r>
            <a:r>
              <a:rPr lang="en-US" altLang="ko-KR" sz="1600">
                <a:solidFill>
                  <a:srgbClr val="000000"/>
                </a:solidFill>
                <a:latin typeface="맑은 고딕"/>
              </a:rPr>
              <a:t>)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600"/>
              <a:t>					</a:t>
            </a:r>
            <a:r>
              <a:rPr lang="en-US" altLang="ko-KR" sz="1600" spc="5">
                <a:solidFill>
                  <a:srgbClr val="0000C0"/>
                </a:solidFill>
                <a:latin typeface="맑은 고딕"/>
              </a:rPr>
              <a:t>pictureLabel</a:t>
            </a:r>
            <a:r>
              <a:rPr lang="en-US" altLang="ko-KR" sz="1600" spc="5">
                <a:latin typeface="맑은 고딕"/>
              </a:rPr>
              <a:t>[i].setIcon(</a:t>
            </a:r>
            <a:r>
              <a:rPr lang="en-US" altLang="ko-KR" sz="1600" b="1" spc="5">
                <a:solidFill>
                  <a:srgbClr val="7F0055"/>
                </a:solidFill>
                <a:latin typeface="맑은 고딕"/>
              </a:rPr>
              <a:t>null</a:t>
            </a:r>
            <a:r>
              <a:rPr lang="en-US" altLang="ko-KR" sz="1600" spc="5">
                <a:latin typeface="맑은 고딕"/>
              </a:rPr>
              <a:t>);</a:t>
            </a:r>
            <a:r>
              <a:rPr lang="en-US" altLang="ko-KR" sz="1600">
                <a:solidFill>
                  <a:srgbClr val="000000"/>
                </a:solidFill>
              </a:rPr>
              <a:t>					</a:t>
            </a:r>
            <a:r>
              <a:rPr lang="en-US" altLang="ko-KR" sz="1600" b="1" kern="0" spc="5">
                <a:solidFill>
                  <a:srgbClr val="7F0055"/>
                </a:solidFill>
                <a:latin typeface="맑은 고딕"/>
              </a:rPr>
              <a:t>else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>
                <a:solidFill>
                  <a:srgbClr val="000000"/>
                </a:solidFill>
              </a:rPr>
              <a:t>					</a:t>
            </a:r>
            <a:r>
              <a:rPr lang="en-US" altLang="ko-KR" sz="1600" kern="0" spc="5">
                <a:solidFill>
                  <a:srgbClr val="0000C0"/>
                </a:solidFill>
                <a:latin typeface="맑은 고딕"/>
              </a:rPr>
              <a:t>pictureLabel</a:t>
            </a:r>
            <a:r>
              <a:rPr lang="en-US" altLang="ko-KR" sz="1600">
                <a:solidFill>
                  <a:srgbClr val="000000"/>
                </a:solidFill>
                <a:latin typeface="맑은 고딕"/>
              </a:rPr>
              <a:t>[i].setIcon(</a:t>
            </a:r>
            <a:r>
              <a:rPr lang="en-US" altLang="ko-KR" sz="1600" kern="0" spc="5">
                <a:solidFill>
                  <a:srgbClr val="0000C0"/>
                </a:solidFill>
                <a:latin typeface="맑은 고딕"/>
              </a:rPr>
              <a:t>icon</a:t>
            </a:r>
            <a:r>
              <a:rPr lang="en-US" altLang="ko-KR" sz="1600">
                <a:solidFill>
                  <a:srgbClr val="000000"/>
                </a:solidFill>
                <a:latin typeface="맑은 고딕"/>
              </a:rPr>
              <a:t>[i]);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>
                <a:solidFill>
                  <a:srgbClr val="000000"/>
                </a:solidFill>
              </a:rPr>
              <a:t>			</a:t>
            </a:r>
            <a:r>
              <a:rPr lang="en-US" altLang="ko-KR" sz="1600">
                <a:solidFill>
                  <a:srgbClr val="000000"/>
                </a:solidFill>
                <a:latin typeface="맑은 고딕"/>
              </a:rPr>
              <a:t>}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>
                <a:solidFill>
                  <a:srgbClr val="000000"/>
                </a:solidFill>
              </a:rPr>
              <a:t>		</a:t>
            </a:r>
            <a:r>
              <a:rPr lang="en-US" altLang="ko-KR" sz="1600">
                <a:solidFill>
                  <a:srgbClr val="000000"/>
                </a:solidFill>
                <a:latin typeface="맑은 고딕"/>
              </a:rPr>
              <a:t>}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>
                <a:solidFill>
                  <a:srgbClr val="000000"/>
                </a:solidFill>
              </a:rPr>
              <a:t>	</a:t>
            </a:r>
            <a:r>
              <a:rPr lang="en-US" altLang="ko-KR" sz="1600">
                <a:solidFill>
                  <a:srgbClr val="000000"/>
                </a:solidFill>
                <a:latin typeface="맑은 고딕"/>
              </a:rPr>
              <a:t>}</a:t>
            </a:r>
            <a:endParaRPr lang="en-US" altLang="ko-KR" sz="1600">
              <a:solidFill>
                <a:srgbClr val="000000"/>
              </a:solidFill>
            </a:endParaRPr>
          </a:p>
        </p:txBody>
      </p:sp>
      <p:sp>
        <p:nvSpPr>
          <p:cNvPr id="1719308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19309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2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5375" y="1433513"/>
            <a:ext cx="7761288" cy="3266545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 marL="12700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en-US" sz="1400" b="1" kern="0" spc="5">
                <a:latin typeface="맑은 고딕"/>
              </a:rPr>
              <a:t>  </a:t>
            </a:r>
          </a:p>
          <a:p>
            <a:pPr marL="12700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en-US" sz="1400" b="1" kern="0" spc="5">
                <a:latin typeface="맑은 고딕"/>
              </a:rPr>
              <a:t>	</a:t>
            </a:r>
            <a:r>
              <a:rPr lang="en-US" altLang="en-US" sz="1400" b="1" kern="0" spc="5">
                <a:solidFill>
                  <a:srgbClr val="7F0055"/>
                </a:solidFill>
                <a:latin typeface="맑은 고딕"/>
                <a:ea typeface="휴먼명조"/>
              </a:rPr>
              <a:t>public</a:t>
            </a:r>
            <a:r>
              <a:rPr lang="en-US" altLang="en-US" sz="1400" b="1" kern="0" spc="5">
                <a:latin typeface="맑은 고딕"/>
                <a:ea typeface="휴먼명조"/>
              </a:rPr>
              <a:t> </a:t>
            </a:r>
            <a:r>
              <a:rPr lang="en-US" altLang="en-US" sz="1400" b="1" kern="0" spc="5">
                <a:solidFill>
                  <a:srgbClr val="7F0055"/>
                </a:solidFill>
                <a:latin typeface="맑은 고딕"/>
                <a:ea typeface="휴먼명조"/>
              </a:rPr>
              <a:t>static</a:t>
            </a:r>
            <a:r>
              <a:rPr lang="en-US" altLang="en-US" sz="1400" b="1" kern="0" spc="5">
                <a:latin typeface="맑은 고딕"/>
                <a:ea typeface="휴먼명조"/>
              </a:rPr>
              <a:t> </a:t>
            </a:r>
            <a:r>
              <a:rPr lang="en-US" altLang="en-US" sz="1400" b="1" kern="0" spc="5">
                <a:solidFill>
                  <a:srgbClr val="7F0055"/>
                </a:solidFill>
                <a:latin typeface="맑은 고딕"/>
                <a:ea typeface="휴먼명조"/>
              </a:rPr>
              <a:t>void</a:t>
            </a:r>
            <a:r>
              <a:rPr lang="en-US" altLang="en-US" sz="1400" b="1" kern="0" spc="5">
                <a:latin typeface="맑은 고딕"/>
                <a:ea typeface="휴먼명조"/>
              </a:rPr>
              <a:t> main(String[] </a:t>
            </a:r>
            <a:r>
              <a:rPr lang="en-US" altLang="en-US" sz="1400" b="1" kern="0" spc="5">
                <a:solidFill>
                  <a:srgbClr val="6A3E3E"/>
                </a:solidFill>
                <a:latin typeface="맑은 고딕"/>
                <a:ea typeface="휴먼명조"/>
              </a:rPr>
              <a:t>args</a:t>
            </a:r>
            <a:r>
              <a:rPr lang="en-US" altLang="en-US" sz="1400" b="1" kern="0" spc="5">
                <a:latin typeface="맑은 고딕"/>
                <a:ea typeface="휴먼명조"/>
              </a:rPr>
              <a:t>) {</a:t>
            </a:r>
          </a:p>
          <a:p>
            <a:pPr marL="12700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en-US" sz="1400" b="1" kern="0" spc="5">
                <a:latin typeface="맑은 고딕"/>
                <a:ea typeface="휴먼명조"/>
              </a:rPr>
              <a:t>		JFrame </a:t>
            </a:r>
            <a:r>
              <a:rPr lang="en-US" altLang="en-US" sz="1400" b="1" kern="0" spc="5">
                <a:solidFill>
                  <a:srgbClr val="6A3E3E"/>
                </a:solidFill>
                <a:latin typeface="맑은 고딕"/>
                <a:ea typeface="휴먼명조"/>
              </a:rPr>
              <a:t>frame</a:t>
            </a:r>
            <a:r>
              <a:rPr lang="en-US" altLang="en-US" sz="1400" b="1" kern="0" spc="5">
                <a:latin typeface="맑은 고딕"/>
                <a:ea typeface="휴먼명조"/>
              </a:rPr>
              <a:t> = </a:t>
            </a:r>
            <a:r>
              <a:rPr lang="en-US" altLang="en-US" sz="1400" b="1" kern="0" spc="5">
                <a:solidFill>
                  <a:srgbClr val="7F0055"/>
                </a:solidFill>
                <a:latin typeface="맑은 고딕"/>
                <a:ea typeface="휴먼명조"/>
              </a:rPr>
              <a:t>new</a:t>
            </a:r>
            <a:r>
              <a:rPr lang="en-US" altLang="en-US" sz="1400" b="1" kern="0" spc="5">
                <a:latin typeface="맑은 고딕"/>
                <a:ea typeface="휴먼명조"/>
              </a:rPr>
              <a:t> JFrame(</a:t>
            </a:r>
            <a:r>
              <a:rPr lang="en-US" altLang="en-US" sz="1400" b="1" kern="0" spc="5">
                <a:solidFill>
                  <a:srgbClr val="2A00FF"/>
                </a:solidFill>
                <a:latin typeface="맑은 고딕"/>
                <a:ea typeface="휴먼명조"/>
              </a:rPr>
              <a:t>"CheckBoxDemo"</a:t>
            </a:r>
            <a:r>
              <a:rPr lang="en-US" altLang="en-US" sz="1400" b="1" kern="0" spc="5">
                <a:latin typeface="맑은 고딕"/>
                <a:ea typeface="휴먼명조"/>
              </a:rPr>
              <a:t>);</a:t>
            </a:r>
          </a:p>
          <a:p>
            <a:pPr marL="12700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en-US" sz="1400" b="1" kern="0" spc="5">
                <a:latin typeface="맑은 고딕"/>
                <a:ea typeface="휴먼명조"/>
              </a:rPr>
              <a:t>		</a:t>
            </a:r>
            <a:r>
              <a:rPr lang="en-US" altLang="en-US" sz="1400" b="1" kern="0" spc="5">
                <a:solidFill>
                  <a:srgbClr val="6A3E3E"/>
                </a:solidFill>
                <a:latin typeface="맑은 고딕"/>
                <a:ea typeface="휴먼명조"/>
              </a:rPr>
              <a:t>frame</a:t>
            </a:r>
            <a:r>
              <a:rPr lang="en-US" altLang="en-US" sz="1400" b="1" kern="0" spc="5">
                <a:latin typeface="맑은 고딕"/>
                <a:ea typeface="휴먼명조"/>
              </a:rPr>
              <a:t>.setDefaultCloseOperation(JFrame.</a:t>
            </a:r>
            <a:r>
              <a:rPr lang="en-US" altLang="en-US" sz="1400" b="1" i="1" kern="0" spc="5">
                <a:solidFill>
                  <a:srgbClr val="0000C0"/>
                </a:solidFill>
                <a:latin typeface="맑은 고딕"/>
                <a:ea typeface="휴먼명조"/>
              </a:rPr>
              <a:t>EXIT_ON_CLOSE</a:t>
            </a:r>
            <a:r>
              <a:rPr lang="en-US" altLang="en-US" sz="1400" b="1" i="1" kern="0" spc="5">
                <a:latin typeface="맑은 고딕"/>
                <a:ea typeface="휴먼명조"/>
              </a:rPr>
              <a:t>);</a:t>
            </a:r>
          </a:p>
          <a:p>
            <a:pPr marL="12700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en-US" sz="1400" b="1" i="1" kern="0" spc="5">
                <a:latin typeface="맑은 고딕"/>
                <a:ea typeface="휴먼명조"/>
              </a:rPr>
              <a:t>		CheckBoxPanel </a:t>
            </a:r>
            <a:r>
              <a:rPr lang="en-US" altLang="en-US" sz="1400" b="1" i="1" kern="0" spc="5">
                <a:solidFill>
                  <a:srgbClr val="6A3E3E"/>
                </a:solidFill>
                <a:latin typeface="맑은 고딕"/>
                <a:ea typeface="휴먼명조"/>
              </a:rPr>
              <a:t>panel</a:t>
            </a:r>
            <a:r>
              <a:rPr lang="en-US" altLang="en-US" sz="1400" b="1" i="1" kern="0" spc="5">
                <a:latin typeface="맑은 고딕"/>
                <a:ea typeface="휴먼명조"/>
              </a:rPr>
              <a:t> = </a:t>
            </a:r>
            <a:r>
              <a:rPr lang="en-US" altLang="en-US" sz="1400" b="1" i="1" kern="0" spc="5">
                <a:solidFill>
                  <a:srgbClr val="7F0055"/>
                </a:solidFill>
                <a:latin typeface="맑은 고딕"/>
                <a:ea typeface="휴먼명조"/>
              </a:rPr>
              <a:t>new</a:t>
            </a:r>
            <a:r>
              <a:rPr lang="en-US" altLang="en-US" sz="1400" b="1" i="1" kern="0" spc="5">
                <a:latin typeface="맑은 고딕"/>
                <a:ea typeface="휴먼명조"/>
              </a:rPr>
              <a:t> CheckBoxPanel();</a:t>
            </a:r>
          </a:p>
          <a:p>
            <a:pPr marL="12700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en-US" sz="1400" b="1" i="1" kern="0" spc="5">
                <a:latin typeface="맑은 고딕"/>
                <a:ea typeface="휴먼명조"/>
              </a:rPr>
              <a:t>		</a:t>
            </a:r>
            <a:r>
              <a:rPr lang="en-US" altLang="en-US" sz="1400" b="1" i="1" kern="0" spc="5">
                <a:solidFill>
                  <a:srgbClr val="6A3E3E"/>
                </a:solidFill>
                <a:latin typeface="맑은 고딕"/>
                <a:ea typeface="휴먼명조"/>
              </a:rPr>
              <a:t>panel</a:t>
            </a:r>
            <a:r>
              <a:rPr lang="en-US" altLang="en-US" sz="1400" b="1" i="1" kern="0" spc="5">
                <a:latin typeface="맑은 고딕"/>
                <a:ea typeface="휴먼명조"/>
              </a:rPr>
              <a:t>.setOpaque(</a:t>
            </a:r>
            <a:r>
              <a:rPr lang="en-US" altLang="en-US" sz="1400" b="1" i="1" kern="0" spc="5">
                <a:solidFill>
                  <a:srgbClr val="7F0055"/>
                </a:solidFill>
                <a:latin typeface="맑은 고딕"/>
                <a:ea typeface="휴먼명조"/>
              </a:rPr>
              <a:t>true</a:t>
            </a:r>
            <a:r>
              <a:rPr lang="en-US" altLang="en-US" sz="1400" b="1" i="1" kern="0" spc="5">
                <a:latin typeface="맑은 고딕"/>
                <a:ea typeface="휴먼명조"/>
              </a:rPr>
              <a:t>);</a:t>
            </a:r>
          </a:p>
          <a:p>
            <a:pPr marL="12700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en-US" sz="1400" b="1" i="1" kern="0" spc="5">
                <a:latin typeface="맑은 고딕"/>
                <a:ea typeface="휴먼명조"/>
              </a:rPr>
              <a:t>		</a:t>
            </a:r>
            <a:r>
              <a:rPr lang="en-US" altLang="en-US" sz="1400" b="1" i="1" kern="0" spc="5">
                <a:solidFill>
                  <a:srgbClr val="6A3E3E"/>
                </a:solidFill>
                <a:latin typeface="맑은 고딕"/>
                <a:ea typeface="휴먼명조"/>
              </a:rPr>
              <a:t>frame</a:t>
            </a:r>
            <a:r>
              <a:rPr lang="en-US" altLang="en-US" sz="1400" b="1" i="1" kern="0" spc="5">
                <a:latin typeface="맑은 고딕"/>
                <a:ea typeface="휴먼명조"/>
              </a:rPr>
              <a:t>.add(</a:t>
            </a:r>
            <a:r>
              <a:rPr lang="en-US" altLang="en-US" sz="1400" b="1" i="1" kern="0" spc="5">
                <a:solidFill>
                  <a:srgbClr val="6A3E3E"/>
                </a:solidFill>
                <a:latin typeface="맑은 고딕"/>
                <a:ea typeface="휴먼명조"/>
              </a:rPr>
              <a:t>panel</a:t>
            </a:r>
            <a:r>
              <a:rPr lang="en-US" altLang="en-US" sz="1400" b="1" i="1" kern="0" spc="5">
                <a:latin typeface="맑은 고딕"/>
                <a:ea typeface="휴먼명조"/>
              </a:rPr>
              <a:t>);</a:t>
            </a:r>
          </a:p>
          <a:p>
            <a:pPr marL="12700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en-US" sz="1400" b="1" i="1" kern="0" spc="5">
                <a:latin typeface="맑은 고딕"/>
                <a:ea typeface="휴먼명조"/>
              </a:rPr>
              <a:t>		</a:t>
            </a:r>
            <a:r>
              <a:rPr lang="en-US" altLang="en-US" sz="1400" b="1" i="1" kern="0" spc="5">
                <a:solidFill>
                  <a:srgbClr val="6A3E3E"/>
                </a:solidFill>
                <a:latin typeface="맑은 고딕"/>
                <a:ea typeface="휴먼명조"/>
              </a:rPr>
              <a:t>frame</a:t>
            </a:r>
            <a:r>
              <a:rPr lang="en-US" altLang="en-US" sz="1400" b="1" i="1" kern="0" spc="5">
                <a:latin typeface="맑은 고딕"/>
                <a:ea typeface="휴먼명조"/>
              </a:rPr>
              <a:t>.setSize(500, 200);</a:t>
            </a:r>
          </a:p>
          <a:p>
            <a:pPr marL="12700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en-US" sz="1400" b="1" i="1" kern="0" spc="5">
                <a:latin typeface="맑은 고딕"/>
                <a:ea typeface="휴먼명조"/>
              </a:rPr>
              <a:t>		</a:t>
            </a:r>
            <a:r>
              <a:rPr lang="en-US" altLang="en-US" sz="1400" b="1" i="1" kern="0" spc="5">
                <a:solidFill>
                  <a:srgbClr val="6A3E3E"/>
                </a:solidFill>
                <a:latin typeface="맑은 고딕"/>
                <a:ea typeface="휴먼명조"/>
              </a:rPr>
              <a:t>frame</a:t>
            </a:r>
            <a:r>
              <a:rPr lang="en-US" altLang="en-US" sz="1400" b="1" i="1" kern="0" spc="5">
                <a:latin typeface="맑은 고딕"/>
                <a:ea typeface="휴먼명조"/>
              </a:rPr>
              <a:t>.setVisible(</a:t>
            </a:r>
            <a:r>
              <a:rPr lang="en-US" altLang="en-US" sz="1400" b="1" i="1" kern="0" spc="5">
                <a:solidFill>
                  <a:srgbClr val="7F0055"/>
                </a:solidFill>
                <a:latin typeface="맑은 고딕"/>
                <a:ea typeface="휴먼명조"/>
              </a:rPr>
              <a:t>true</a:t>
            </a:r>
            <a:r>
              <a:rPr lang="en-US" altLang="en-US" sz="1400" b="1" i="1" kern="0" spc="5">
                <a:latin typeface="맑은 고딕"/>
                <a:ea typeface="휴먼명조"/>
              </a:rPr>
              <a:t>);</a:t>
            </a:r>
          </a:p>
          <a:p>
            <a:pPr marL="12700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en-US" sz="1400" b="1" i="1" kern="0" spc="5">
                <a:latin typeface="맑은 고딕"/>
                <a:ea typeface="휴먼명조"/>
              </a:rPr>
              <a:t>	}</a:t>
            </a:r>
          </a:p>
          <a:p>
            <a:pPr marL="12700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en-US" sz="1400" b="1" i="1" kern="0" spc="5">
                <a:latin typeface="맑은 고딕"/>
                <a:ea typeface="휴먼명조"/>
              </a:rPr>
              <a:t>}</a:t>
            </a:r>
          </a:p>
        </p:txBody>
      </p:sp>
      <p:sp>
        <p:nvSpPr>
          <p:cNvPr id="1720332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20333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172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21356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21357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21376" name="Rectangle 32"/>
          <p:cNvSpPr>
            <a:spLocks noChangeArrowheads="1"/>
          </p:cNvSpPr>
          <p:nvPr/>
        </p:nvSpPr>
        <p:spPr>
          <a:xfrm>
            <a:off x="0" y="2611438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21380" name="Rectangle 36"/>
          <p:cNvSpPr>
            <a:spLocks noChangeArrowheads="1"/>
          </p:cNvSpPr>
          <p:nvPr/>
        </p:nvSpPr>
        <p:spPr>
          <a:xfrm>
            <a:off x="0" y="2808288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1748993" name="_x212460472" descr="EMB0000089c6649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17171" y="1679188"/>
            <a:ext cx="6109229" cy="244235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중간 점검 문제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  <a:defRPr lang="ko-KR" altLang="en-US"/>
            </a:pPr>
            <a:r>
              <a:rPr lang="ko-KR" altLang="en-US"/>
              <a:t>체크 박스를 강제적으로 선택하는 메소드는</a:t>
            </a:r>
            <a:r>
              <a:rPr lang="en-US" altLang="ko-KR"/>
              <a:t>?</a:t>
            </a:r>
          </a:p>
          <a:p>
            <a:pPr marL="457200" indent="-457200">
              <a:buFont typeface="+mj-lt"/>
              <a:buAutoNum type="arabicPeriod"/>
              <a:defRPr lang="ko-KR" altLang="en-US"/>
            </a:pPr>
            <a:r>
              <a:rPr lang="ko-KR" altLang="en-US"/>
              <a:t>체크 박스가 선택될 때마다 발생하는 이벤트는</a:t>
            </a:r>
            <a:r>
              <a:rPr lang="en-US" altLang="ko-KR"/>
              <a:t>?</a:t>
            </a:r>
          </a:p>
          <a:p>
            <a:pPr marL="457200" indent="-457200">
              <a:buFont typeface="+mj-lt"/>
              <a:buAutoNum type="arabicPeriod"/>
              <a:defRPr lang="ko-KR" altLang="en-US"/>
            </a:pPr>
            <a:r>
              <a:rPr lang="ko-KR" altLang="en-US"/>
              <a:t>체크 박스의 현재 상태를 얻을 수 있는 메소드는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>
          <a:xfrm>
            <a:off x="19050" y="312737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19461" name="_x88072008" descr="EMB000007b403bd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77975" y="331788"/>
            <a:ext cx="639763" cy="633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라디오 버튼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라디오 버튼은 체크 박스와 비슷하지만 하나의 그룹 안에서는 한 개의 버튼만 선택할 수 있다는 점이 다르다</a:t>
            </a:r>
          </a:p>
        </p:txBody>
      </p:sp>
      <p:pic>
        <p:nvPicPr>
          <p:cNvPr id="1747970" name="그림 174796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76299" y="2804981"/>
            <a:ext cx="7705725" cy="272894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 lang="ko-KR" altLang="en-US"/>
            </a:pPr>
            <a:r>
              <a:rPr lang="ko-KR" altLang="en-US"/>
              <a:t>라디오 버튼을 생성한다</a:t>
            </a:r>
            <a:r>
              <a:rPr lang="en-US" altLang="ko-KR"/>
              <a:t>. </a:t>
            </a:r>
          </a:p>
          <a:p>
            <a:pPr lvl="1">
              <a:lnSpc>
                <a:spcPct val="90000"/>
              </a:lnSpc>
              <a:defRPr lang="ko-KR" altLang="en-US"/>
            </a:pPr>
            <a:r>
              <a:rPr lang="en-US" altLang="ko-KR"/>
              <a:t>JRadioButton   radio1 = </a:t>
            </a:r>
            <a:r>
              <a:rPr lang="en-US" altLang="ko-KR" b="1">
                <a:solidFill>
                  <a:srgbClr val="7F0055"/>
                </a:solidFill>
              </a:rPr>
              <a:t>new </a:t>
            </a:r>
            <a:r>
              <a:rPr lang="en-US" altLang="ko-KR"/>
              <a:t>JRadioButton(</a:t>
            </a:r>
            <a:r>
              <a:rPr lang="en-US" altLang="ko-KR">
                <a:solidFill>
                  <a:srgbClr val="0000FF"/>
                </a:solidFill>
              </a:rPr>
              <a:t>"</a:t>
            </a:r>
            <a:r>
              <a:rPr lang="ko-KR" altLang="en-US">
                <a:solidFill>
                  <a:srgbClr val="0000FF"/>
                </a:solidFill>
              </a:rPr>
              <a:t>선택 </a:t>
            </a:r>
            <a:r>
              <a:rPr lang="en-US" altLang="ko-KR">
                <a:solidFill>
                  <a:srgbClr val="0000FF"/>
                </a:solidFill>
              </a:rPr>
              <a:t>1"</a:t>
            </a:r>
            <a:r>
              <a:rPr lang="en-US" altLang="ko-KR"/>
              <a:t>);</a:t>
            </a:r>
          </a:p>
          <a:p>
            <a:pPr lvl="1">
              <a:lnSpc>
                <a:spcPct val="90000"/>
              </a:lnSpc>
              <a:defRPr lang="ko-KR" altLang="en-US"/>
            </a:pPr>
            <a:r>
              <a:rPr lang="en-US" altLang="ko-KR"/>
              <a:t>JRadioButton   radio2 = </a:t>
            </a:r>
            <a:r>
              <a:rPr lang="en-US" altLang="ko-KR" b="1">
                <a:solidFill>
                  <a:srgbClr val="7F0055"/>
                </a:solidFill>
              </a:rPr>
              <a:t>new</a:t>
            </a:r>
            <a:r>
              <a:rPr lang="en-US" altLang="ko-KR"/>
              <a:t> JRadioButton(</a:t>
            </a:r>
            <a:r>
              <a:rPr lang="en-US" altLang="ko-KR">
                <a:solidFill>
                  <a:srgbClr val="0000FF"/>
                </a:solidFill>
              </a:rPr>
              <a:t>"</a:t>
            </a:r>
            <a:r>
              <a:rPr lang="ko-KR" altLang="en-US">
                <a:solidFill>
                  <a:srgbClr val="0000FF"/>
                </a:solidFill>
              </a:rPr>
              <a:t>선택 </a:t>
            </a:r>
            <a:r>
              <a:rPr lang="en-US" altLang="ko-KR">
                <a:solidFill>
                  <a:srgbClr val="0000FF"/>
                </a:solidFill>
              </a:rPr>
              <a:t>2"</a:t>
            </a:r>
            <a:r>
              <a:rPr lang="en-US" altLang="ko-KR"/>
              <a:t>);</a:t>
            </a:r>
          </a:p>
          <a:p>
            <a:pPr lvl="1">
              <a:lnSpc>
                <a:spcPct val="90000"/>
              </a:lnSpc>
              <a:defRPr lang="ko-KR" altLang="en-US"/>
            </a:pPr>
            <a:r>
              <a:rPr lang="en-US" altLang="ko-KR"/>
              <a:t>JRadioButton   radio3 = </a:t>
            </a:r>
            <a:r>
              <a:rPr lang="en-US" altLang="ko-KR" b="1">
                <a:solidFill>
                  <a:srgbClr val="7F0055"/>
                </a:solidFill>
              </a:rPr>
              <a:t>new</a:t>
            </a:r>
            <a:r>
              <a:rPr lang="en-US" altLang="ko-KR"/>
              <a:t> JRadioButton(</a:t>
            </a:r>
            <a:r>
              <a:rPr lang="en-US" altLang="ko-KR">
                <a:solidFill>
                  <a:srgbClr val="0000FF"/>
                </a:solidFill>
              </a:rPr>
              <a:t>"</a:t>
            </a:r>
            <a:r>
              <a:rPr lang="ko-KR" altLang="en-US">
                <a:solidFill>
                  <a:srgbClr val="0000FF"/>
                </a:solidFill>
              </a:rPr>
              <a:t>선택 </a:t>
            </a:r>
            <a:r>
              <a:rPr lang="en-US" altLang="ko-KR">
                <a:solidFill>
                  <a:srgbClr val="0000FF"/>
                </a:solidFill>
              </a:rPr>
              <a:t>3"</a:t>
            </a:r>
            <a:r>
              <a:rPr lang="en-US" altLang="ko-KR"/>
              <a:t>);</a:t>
            </a:r>
          </a:p>
          <a:p>
            <a:pPr latinLnBrk="0">
              <a:defRPr lang="ko-KR" altLang="en-US"/>
            </a:pPr>
            <a:endParaRPr lang="en-US" altLang="ko-KR"/>
          </a:p>
          <a:p>
            <a:pPr latinLnBrk="0">
              <a:defRPr lang="ko-KR" altLang="en-US"/>
            </a:pPr>
            <a:r>
              <a:rPr lang="en-US" altLang="ko-KR"/>
              <a:t>ButtonGroup </a:t>
            </a:r>
            <a:r>
              <a:rPr lang="ko-KR" altLang="en-US"/>
              <a:t>객체를 생성한다</a:t>
            </a:r>
            <a:r>
              <a:rPr lang="en-US" altLang="ko-KR"/>
              <a:t>. </a:t>
            </a:r>
          </a:p>
          <a:p>
            <a:pPr lvl="1" latinLnBrk="0">
              <a:defRPr lang="ko-KR" altLang="en-US"/>
            </a:pPr>
            <a:r>
              <a:rPr lang="en-US" altLang="ko-KR"/>
              <a:t>ButtonGroup group = </a:t>
            </a:r>
            <a:r>
              <a:rPr lang="en-US" altLang="ko-KR" b="1"/>
              <a:t>new</a:t>
            </a:r>
            <a:r>
              <a:rPr lang="en-US" altLang="ko-KR"/>
              <a:t> ButtonGroup();</a:t>
            </a:r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라디오 버튼들을 </a:t>
            </a:r>
            <a:r>
              <a:rPr lang="en-US" altLang="ko-KR"/>
              <a:t>ButtonGroup </a:t>
            </a:r>
            <a:r>
              <a:rPr lang="ko-KR" altLang="en-US"/>
              <a:t>객체에 추가한다</a:t>
            </a:r>
            <a:r>
              <a:rPr lang="en-US" altLang="ko-KR"/>
              <a:t>. </a:t>
            </a:r>
          </a:p>
          <a:p>
            <a:pPr lvl="1" latinLnBrk="0">
              <a:defRPr lang="ko-KR" altLang="en-US"/>
            </a:pPr>
            <a:r>
              <a:rPr lang="en-US" altLang="ko-KR"/>
              <a:t>group.add(radio1);</a:t>
            </a:r>
          </a:p>
          <a:p>
            <a:pPr lvl="1" latinLnBrk="0">
              <a:defRPr lang="ko-KR" altLang="en-US"/>
            </a:pPr>
            <a:r>
              <a:rPr lang="en-US" altLang="ko-KR"/>
              <a:t>group.add(radio2);</a:t>
            </a:r>
          </a:p>
          <a:p>
            <a:pPr lvl="1" latinLnBrk="0">
              <a:defRPr lang="ko-KR" altLang="en-US"/>
            </a:pPr>
            <a:r>
              <a:rPr lang="en-US" altLang="ko-KR"/>
              <a:t>group.add(radio3);</a:t>
            </a: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라디오</a:t>
            </a:r>
            <a:r>
              <a:rPr lang="en-US" altLang="ko-KR"/>
              <a:t> </a:t>
            </a:r>
            <a:r>
              <a:rPr lang="ko-KR" altLang="en-US"/>
              <a:t>버튼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커피의 크기를 선택하는 다음과 같은 화면을 라디오 버튼을 이용하여서 생성하여 보자.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예제</a:t>
            </a:r>
          </a:p>
        </p:txBody>
      </p:sp>
      <p:pic>
        <p:nvPicPr>
          <p:cNvPr id="4" name="그림 3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2646900" y="2914650"/>
            <a:ext cx="2857500" cy="14287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2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042988"/>
            <a:ext cx="7761288" cy="5257800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b="1">
                <a:solidFill>
                  <a:srgbClr val="7F0055"/>
                </a:solidFill>
              </a:rPr>
              <a:t>import</a:t>
            </a:r>
            <a:r>
              <a:rPr lang="en-US" altLang="ko-KR" sz="1500"/>
              <a:t> javax.swing.*;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b="1">
                <a:solidFill>
                  <a:srgbClr val="7F0055"/>
                </a:solidFill>
              </a:rPr>
              <a:t>import</a:t>
            </a:r>
            <a:r>
              <a:rPr lang="en-US" altLang="ko-KR" sz="1500"/>
              <a:t> javax.swing.border.Border;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b="1">
                <a:solidFill>
                  <a:srgbClr val="7F0055"/>
                </a:solidFill>
              </a:rPr>
              <a:t>import</a:t>
            </a:r>
            <a:r>
              <a:rPr lang="en-US" altLang="ko-KR" sz="1500"/>
              <a:t> java.awt.event.*;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b="1">
                <a:solidFill>
                  <a:srgbClr val="7F0055"/>
                </a:solidFill>
              </a:rPr>
              <a:t>import</a:t>
            </a:r>
            <a:r>
              <a:rPr lang="en-US" altLang="ko-KR" sz="1500"/>
              <a:t> java.awt.*;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b="1">
                <a:solidFill>
                  <a:srgbClr val="7F0055"/>
                </a:solidFill>
              </a:rPr>
              <a:t>class</a:t>
            </a:r>
            <a:r>
              <a:rPr lang="en-US" altLang="ko-KR" sz="1500"/>
              <a:t> RadioButtonFrame</a:t>
            </a:r>
            <a:r>
              <a:rPr lang="ko-KR" altLang="en-US" sz="1500"/>
              <a:t> </a:t>
            </a:r>
            <a:r>
              <a:rPr lang="en-US" altLang="ko-KR" sz="1500" b="1">
                <a:solidFill>
                  <a:srgbClr val="7F0055"/>
                </a:solidFill>
              </a:rPr>
              <a:t>extends</a:t>
            </a:r>
            <a:r>
              <a:rPr lang="en-US" altLang="ko-KR" sz="1500"/>
              <a:t> JFrame </a:t>
            </a:r>
            <a:r>
              <a:rPr lang="en-US" altLang="ko-KR" sz="1500" b="1">
                <a:solidFill>
                  <a:srgbClr val="7F0055"/>
                </a:solidFill>
              </a:rPr>
              <a:t>implements</a:t>
            </a:r>
            <a:r>
              <a:rPr lang="en-US" altLang="ko-KR" sz="1500"/>
              <a:t> ActionListener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</a:t>
            </a:r>
            <a:r>
              <a:rPr lang="en-US" altLang="ko-KR" sz="1500" b="1">
                <a:solidFill>
                  <a:srgbClr val="7F0055"/>
                </a:solidFill>
              </a:rPr>
              <a:t>private</a:t>
            </a:r>
            <a:r>
              <a:rPr lang="en-US" altLang="ko-KR" sz="1500"/>
              <a:t> JRadioButton </a:t>
            </a:r>
            <a:r>
              <a:rPr lang="en-US" altLang="ko-KR" sz="1500">
                <a:solidFill>
                  <a:srgbClr val="0000C0"/>
                </a:solidFill>
              </a:rPr>
              <a:t>small</a:t>
            </a:r>
            <a:r>
              <a:rPr lang="en-US" altLang="ko-KR" sz="1500"/>
              <a:t>, </a:t>
            </a:r>
            <a:r>
              <a:rPr lang="en-US" altLang="ko-KR" sz="1500">
                <a:solidFill>
                  <a:srgbClr val="0000C0"/>
                </a:solidFill>
              </a:rPr>
              <a:t>medium</a:t>
            </a:r>
            <a:r>
              <a:rPr lang="en-US" altLang="ko-KR" sz="1500"/>
              <a:t>, </a:t>
            </a:r>
            <a:r>
              <a:rPr lang="en-US" altLang="ko-KR" sz="1500">
                <a:solidFill>
                  <a:srgbClr val="0000C0"/>
                </a:solidFill>
              </a:rPr>
              <a:t>large</a:t>
            </a:r>
            <a:r>
              <a:rPr lang="en-US" altLang="ko-KR" sz="1500"/>
              <a:t>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</a:t>
            </a:r>
            <a:r>
              <a:rPr lang="en-US" altLang="ko-KR" sz="1500" b="1">
                <a:solidFill>
                  <a:srgbClr val="7F0055"/>
                </a:solidFill>
              </a:rPr>
              <a:t>private</a:t>
            </a:r>
            <a:r>
              <a:rPr lang="en-US" altLang="ko-KR" sz="1500"/>
              <a:t> JLabel </a:t>
            </a:r>
            <a:r>
              <a:rPr lang="en-US" altLang="ko-KR" sz="1500">
                <a:solidFill>
                  <a:srgbClr val="0000C0"/>
                </a:solidFill>
              </a:rPr>
              <a:t>text</a:t>
            </a:r>
            <a:r>
              <a:rPr lang="en-US" altLang="ko-KR" sz="1500"/>
              <a:t>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</a:t>
            </a:r>
            <a:r>
              <a:rPr lang="en-US" altLang="ko-KR" sz="1500" b="1">
                <a:solidFill>
                  <a:srgbClr val="7F0055"/>
                </a:solidFill>
              </a:rPr>
              <a:t>private</a:t>
            </a:r>
            <a:r>
              <a:rPr lang="en-US" altLang="ko-KR" sz="1500"/>
              <a:t> JPanel </a:t>
            </a:r>
            <a:r>
              <a:rPr lang="en-US" altLang="ko-KR" sz="1500">
                <a:solidFill>
                  <a:srgbClr val="0000C0"/>
                </a:solidFill>
              </a:rPr>
              <a:t>topPanel</a:t>
            </a:r>
            <a:r>
              <a:rPr lang="en-US" altLang="ko-KR" sz="1500"/>
              <a:t>, </a:t>
            </a:r>
            <a:r>
              <a:rPr lang="en-US" altLang="ko-KR" sz="1500">
                <a:solidFill>
                  <a:srgbClr val="0000C0"/>
                </a:solidFill>
              </a:rPr>
              <a:t>sizePanel</a:t>
            </a:r>
            <a:r>
              <a:rPr lang="en-US" altLang="ko-KR" sz="1500"/>
              <a:t>, </a:t>
            </a:r>
            <a:r>
              <a:rPr lang="en-US" altLang="ko-KR" sz="1500">
                <a:solidFill>
                  <a:srgbClr val="0000C0"/>
                </a:solidFill>
              </a:rPr>
              <a:t>resultPanel</a:t>
            </a:r>
            <a:r>
              <a:rPr lang="en-US" altLang="ko-KR" sz="1500"/>
              <a:t>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</a:t>
            </a:r>
            <a:r>
              <a:rPr lang="en-US" altLang="ko-KR" sz="1500" b="1">
                <a:solidFill>
                  <a:srgbClr val="7F0055"/>
                </a:solidFill>
              </a:rPr>
              <a:t>public</a:t>
            </a:r>
            <a:r>
              <a:rPr lang="en-US" altLang="ko-KR" sz="1500"/>
              <a:t> MyFrame()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setTitle(</a:t>
            </a:r>
            <a:r>
              <a:rPr lang="en-US" altLang="ko-KR" sz="1500">
                <a:solidFill>
                  <a:srgbClr val="2A00FF"/>
                </a:solidFill>
              </a:rPr>
              <a:t>"</a:t>
            </a:r>
            <a:r>
              <a:rPr lang="ko-KR" altLang="en-US" sz="1500">
                <a:solidFill>
                  <a:srgbClr val="2A00FF"/>
                </a:solidFill>
                <a:latin typeface="굴림"/>
              </a:rPr>
              <a:t>라디오</a:t>
            </a:r>
            <a:r>
              <a:rPr lang="ko-KR" altLang="en-US" sz="1500">
                <a:solidFill>
                  <a:srgbClr val="2A00FF"/>
                </a:solidFill>
              </a:rPr>
              <a:t> </a:t>
            </a:r>
            <a:r>
              <a:rPr lang="ko-KR" altLang="en-US" sz="1500">
                <a:solidFill>
                  <a:srgbClr val="2A00FF"/>
                </a:solidFill>
                <a:latin typeface="굴림"/>
              </a:rPr>
              <a:t>버튼</a:t>
            </a:r>
            <a:r>
              <a:rPr lang="ko-KR" altLang="en-US" sz="1500">
                <a:solidFill>
                  <a:srgbClr val="2A00FF"/>
                </a:solidFill>
              </a:rPr>
              <a:t> </a:t>
            </a:r>
            <a:r>
              <a:rPr lang="ko-KR" altLang="en-US" sz="1500">
                <a:solidFill>
                  <a:srgbClr val="2A00FF"/>
                </a:solidFill>
                <a:latin typeface="굴림"/>
              </a:rPr>
              <a:t>테스트</a:t>
            </a:r>
            <a:r>
              <a:rPr lang="en-US" altLang="ko-KR" sz="1500">
                <a:solidFill>
                  <a:srgbClr val="2A00FF"/>
                </a:solidFill>
              </a:rPr>
              <a:t>"</a:t>
            </a:r>
            <a:r>
              <a:rPr lang="en-US" altLang="ko-KR" sz="150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setSize(300, 150);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setDefaultCloseOperation(JFrame.</a:t>
            </a:r>
            <a:r>
              <a:rPr lang="en-US" altLang="ko-KR" sz="1500" i="1">
                <a:solidFill>
                  <a:srgbClr val="0000C0"/>
                </a:solidFill>
              </a:rPr>
              <a:t>EXIT_ON_CLOSE</a:t>
            </a:r>
            <a:r>
              <a:rPr lang="en-US" altLang="ko-KR" sz="150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</a:t>
            </a:r>
            <a:r>
              <a:rPr lang="en-US" altLang="ko-KR" sz="1500">
                <a:solidFill>
                  <a:srgbClr val="0000C0"/>
                </a:solidFill>
              </a:rPr>
              <a:t>topPanel</a:t>
            </a:r>
            <a:r>
              <a:rPr lang="en-US" altLang="ko-KR" sz="1500"/>
              <a:t> = </a:t>
            </a:r>
            <a:r>
              <a:rPr lang="en-US" altLang="ko-KR" sz="1500" b="1">
                <a:solidFill>
                  <a:srgbClr val="7F0055"/>
                </a:solidFill>
              </a:rPr>
              <a:t>new</a:t>
            </a:r>
            <a:r>
              <a:rPr lang="en-US" altLang="ko-KR" sz="1500"/>
              <a:t> JPanel();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JLabel label = </a:t>
            </a:r>
            <a:r>
              <a:rPr lang="en-US" altLang="ko-KR" sz="1500" b="1">
                <a:solidFill>
                  <a:srgbClr val="7F0055"/>
                </a:solidFill>
              </a:rPr>
              <a:t>new</a:t>
            </a:r>
            <a:r>
              <a:rPr lang="en-US" altLang="ko-KR" sz="1500"/>
              <a:t> JLabel(</a:t>
            </a:r>
            <a:r>
              <a:rPr lang="en-US" altLang="ko-KR" sz="1500">
                <a:solidFill>
                  <a:srgbClr val="2A00FF"/>
                </a:solidFill>
              </a:rPr>
              <a:t>"</a:t>
            </a:r>
            <a:r>
              <a:rPr lang="ko-KR" altLang="en-US" sz="1500">
                <a:solidFill>
                  <a:srgbClr val="2A00FF"/>
                </a:solidFill>
                <a:latin typeface="굴림"/>
              </a:rPr>
              <a:t>어떤</a:t>
            </a:r>
            <a:r>
              <a:rPr lang="ko-KR" altLang="en-US" sz="1500">
                <a:solidFill>
                  <a:srgbClr val="2A00FF"/>
                </a:solidFill>
              </a:rPr>
              <a:t> </a:t>
            </a:r>
            <a:r>
              <a:rPr lang="ko-KR" altLang="en-US" sz="1500">
                <a:solidFill>
                  <a:srgbClr val="2A00FF"/>
                </a:solidFill>
                <a:latin typeface="굴림"/>
              </a:rPr>
              <a:t>크기의</a:t>
            </a:r>
            <a:r>
              <a:rPr lang="ko-KR" altLang="en-US" sz="1500">
                <a:solidFill>
                  <a:srgbClr val="2A00FF"/>
                </a:solidFill>
              </a:rPr>
              <a:t> </a:t>
            </a:r>
            <a:r>
              <a:rPr lang="ko-KR" altLang="en-US" sz="1500">
                <a:solidFill>
                  <a:srgbClr val="2A00FF"/>
                </a:solidFill>
                <a:latin typeface="굴림"/>
              </a:rPr>
              <a:t>커피를</a:t>
            </a:r>
            <a:r>
              <a:rPr lang="ko-KR" altLang="en-US" sz="1500">
                <a:solidFill>
                  <a:srgbClr val="2A00FF"/>
                </a:solidFill>
              </a:rPr>
              <a:t> </a:t>
            </a:r>
            <a:r>
              <a:rPr lang="ko-KR" altLang="en-US" sz="1500">
                <a:solidFill>
                  <a:srgbClr val="2A00FF"/>
                </a:solidFill>
                <a:latin typeface="굴림"/>
              </a:rPr>
              <a:t>주문하시겠습니까</a:t>
            </a:r>
            <a:r>
              <a:rPr lang="en-US" altLang="ko-KR" sz="1500">
                <a:solidFill>
                  <a:srgbClr val="2A00FF"/>
                </a:solidFill>
              </a:rPr>
              <a:t>?"</a:t>
            </a:r>
            <a:r>
              <a:rPr lang="en-US" altLang="ko-KR" sz="150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</a:t>
            </a:r>
            <a:r>
              <a:rPr lang="en-US" altLang="ko-KR" sz="1500">
                <a:solidFill>
                  <a:srgbClr val="0000C0"/>
                </a:solidFill>
              </a:rPr>
              <a:t>topPanel</a:t>
            </a:r>
            <a:r>
              <a:rPr lang="en-US" altLang="ko-KR" sz="1500"/>
              <a:t>.add(label);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add(</a:t>
            </a:r>
            <a:r>
              <a:rPr lang="en-US" altLang="ko-KR" sz="1500">
                <a:solidFill>
                  <a:srgbClr val="0000C0"/>
                </a:solidFill>
              </a:rPr>
              <a:t>topPanel</a:t>
            </a:r>
            <a:r>
              <a:rPr lang="en-US" altLang="ko-KR" sz="1500"/>
              <a:t>, BorderLayout.</a:t>
            </a:r>
            <a:r>
              <a:rPr lang="en-US" altLang="ko-KR" sz="1500" i="1">
                <a:solidFill>
                  <a:srgbClr val="0000C0"/>
                </a:solidFill>
              </a:rPr>
              <a:t>NORTH</a:t>
            </a:r>
            <a:r>
              <a:rPr lang="en-US" altLang="ko-KR" sz="150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</a:t>
            </a:r>
          </a:p>
        </p:txBody>
      </p:sp>
      <p:sp>
        <p:nvSpPr>
          <p:cNvPr id="1726476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26477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9066" y="204788"/>
            <a:ext cx="7890933" cy="6263745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rmAutofit fontScale="95000"/>
          </a:bodyPr>
          <a:lstStyle/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>
                <a:solidFill>
                  <a:srgbClr val="0000C0"/>
                </a:solidFill>
              </a:rPr>
              <a:t>             sizePanel</a:t>
            </a:r>
            <a:r>
              <a:rPr lang="en-US" altLang="ko-KR" sz="1599"/>
              <a:t> = </a:t>
            </a:r>
            <a:r>
              <a:rPr lang="en-US" altLang="ko-KR" sz="1599" b="1">
                <a:solidFill>
                  <a:srgbClr val="7F0055"/>
                </a:solidFill>
              </a:rPr>
              <a:t>new</a:t>
            </a:r>
            <a:r>
              <a:rPr lang="en-US" altLang="ko-KR" sz="1599"/>
              <a:t> JPanel();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/>
              <a:t>             </a:t>
            </a:r>
            <a:r>
              <a:rPr lang="en-US" altLang="ko-KR" sz="1599">
                <a:solidFill>
                  <a:srgbClr val="0000C0"/>
                </a:solidFill>
              </a:rPr>
              <a:t>small</a:t>
            </a:r>
            <a:r>
              <a:rPr lang="en-US" altLang="ko-KR" sz="1599"/>
              <a:t> = </a:t>
            </a:r>
            <a:r>
              <a:rPr lang="en-US" altLang="ko-KR" sz="1599" b="1">
                <a:solidFill>
                  <a:srgbClr val="7F0055"/>
                </a:solidFill>
              </a:rPr>
              <a:t>new</a:t>
            </a:r>
            <a:r>
              <a:rPr lang="en-US" altLang="ko-KR" sz="1599"/>
              <a:t> JRadioButton(</a:t>
            </a:r>
            <a:r>
              <a:rPr lang="en-US" altLang="ko-KR" sz="1599">
                <a:solidFill>
                  <a:srgbClr val="2A00FF"/>
                </a:solidFill>
              </a:rPr>
              <a:t>"Small Size"</a:t>
            </a:r>
            <a:r>
              <a:rPr lang="en-US" altLang="ko-KR" sz="1599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/>
              <a:t>             </a:t>
            </a:r>
            <a:r>
              <a:rPr lang="en-US" altLang="ko-KR" sz="1599">
                <a:solidFill>
                  <a:srgbClr val="0000C0"/>
                </a:solidFill>
              </a:rPr>
              <a:t>medium</a:t>
            </a:r>
            <a:r>
              <a:rPr lang="en-US" altLang="ko-KR" sz="1599"/>
              <a:t> = </a:t>
            </a:r>
            <a:r>
              <a:rPr lang="en-US" altLang="ko-KR" sz="1599" b="1">
                <a:solidFill>
                  <a:srgbClr val="7F0055"/>
                </a:solidFill>
              </a:rPr>
              <a:t>new</a:t>
            </a:r>
            <a:r>
              <a:rPr lang="en-US" altLang="ko-KR" sz="1599"/>
              <a:t> JRadioButton(</a:t>
            </a:r>
            <a:r>
              <a:rPr lang="en-US" altLang="ko-KR" sz="1599">
                <a:solidFill>
                  <a:srgbClr val="2A00FF"/>
                </a:solidFill>
              </a:rPr>
              <a:t>"Medium Size"</a:t>
            </a:r>
            <a:r>
              <a:rPr lang="en-US" altLang="ko-KR" sz="1599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/>
              <a:t>             </a:t>
            </a:r>
            <a:r>
              <a:rPr lang="en-US" altLang="ko-KR" sz="1599">
                <a:solidFill>
                  <a:srgbClr val="0000C0"/>
                </a:solidFill>
              </a:rPr>
              <a:t>large</a:t>
            </a:r>
            <a:r>
              <a:rPr lang="en-US" altLang="ko-KR" sz="1599"/>
              <a:t> = </a:t>
            </a:r>
            <a:r>
              <a:rPr lang="en-US" altLang="ko-KR" sz="1599" b="1">
                <a:solidFill>
                  <a:srgbClr val="7F0055"/>
                </a:solidFill>
              </a:rPr>
              <a:t>new</a:t>
            </a:r>
            <a:r>
              <a:rPr lang="en-US" altLang="ko-KR" sz="1599"/>
              <a:t> JRadioButton(</a:t>
            </a:r>
            <a:r>
              <a:rPr lang="en-US" altLang="ko-KR" sz="1599">
                <a:solidFill>
                  <a:srgbClr val="2A00FF"/>
                </a:solidFill>
              </a:rPr>
              <a:t>"Large Size"</a:t>
            </a:r>
            <a:r>
              <a:rPr lang="en-US" altLang="ko-KR" sz="1599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/>
              <a:t>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/>
              <a:t>             ButtonGroup size = </a:t>
            </a:r>
            <a:r>
              <a:rPr lang="en-US" altLang="ko-KR" sz="1599" b="1">
                <a:solidFill>
                  <a:srgbClr val="7F0055"/>
                </a:solidFill>
              </a:rPr>
              <a:t>new</a:t>
            </a:r>
            <a:r>
              <a:rPr lang="en-US" altLang="ko-KR" sz="1599"/>
              <a:t> ButtonGroup();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/>
              <a:t>             size.add(</a:t>
            </a:r>
            <a:r>
              <a:rPr lang="en-US" altLang="ko-KR" sz="1599">
                <a:solidFill>
                  <a:srgbClr val="0000C0"/>
                </a:solidFill>
              </a:rPr>
              <a:t>small</a:t>
            </a:r>
            <a:r>
              <a:rPr lang="en-US" altLang="ko-KR" sz="1599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/>
              <a:t>             size.add(</a:t>
            </a:r>
            <a:r>
              <a:rPr lang="en-US" altLang="ko-KR" sz="1599">
                <a:solidFill>
                  <a:srgbClr val="0000C0"/>
                </a:solidFill>
              </a:rPr>
              <a:t>medium</a:t>
            </a:r>
            <a:r>
              <a:rPr lang="en-US" altLang="ko-KR" sz="1599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/>
              <a:t>             size.add(</a:t>
            </a:r>
            <a:r>
              <a:rPr lang="en-US" altLang="ko-KR" sz="1599">
                <a:solidFill>
                  <a:srgbClr val="0000C0"/>
                </a:solidFill>
              </a:rPr>
              <a:t>large</a:t>
            </a:r>
            <a:r>
              <a:rPr lang="en-US" altLang="ko-KR" sz="1599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endParaRPr lang="en-US" altLang="ko-KR" sz="1599"/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/>
              <a:t>             </a:t>
            </a:r>
            <a:r>
              <a:rPr lang="en-US" altLang="ko-KR" sz="1599">
                <a:solidFill>
                  <a:srgbClr val="0000C0"/>
                </a:solidFill>
              </a:rPr>
              <a:t>small</a:t>
            </a:r>
            <a:r>
              <a:rPr lang="en-US" altLang="ko-KR" sz="1599"/>
              <a:t>.addActionListener(</a:t>
            </a:r>
            <a:r>
              <a:rPr lang="en-US" altLang="ko-KR" sz="1599" b="1">
                <a:solidFill>
                  <a:srgbClr val="7F0055"/>
                </a:solidFill>
              </a:rPr>
              <a:t>this</a:t>
            </a:r>
            <a:r>
              <a:rPr lang="en-US" altLang="ko-KR" sz="1599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/>
              <a:t>             </a:t>
            </a:r>
            <a:r>
              <a:rPr lang="en-US" altLang="ko-KR" sz="1599">
                <a:solidFill>
                  <a:srgbClr val="0000C0"/>
                </a:solidFill>
              </a:rPr>
              <a:t>medium</a:t>
            </a:r>
            <a:r>
              <a:rPr lang="en-US" altLang="ko-KR" sz="1599"/>
              <a:t>.addActionListener(</a:t>
            </a:r>
            <a:r>
              <a:rPr lang="en-US" altLang="ko-KR" sz="1599" b="1">
                <a:solidFill>
                  <a:srgbClr val="7F0055"/>
                </a:solidFill>
              </a:rPr>
              <a:t>this</a:t>
            </a:r>
            <a:r>
              <a:rPr lang="en-US" altLang="ko-KR" sz="1599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/>
              <a:t>             </a:t>
            </a:r>
            <a:r>
              <a:rPr lang="en-US" altLang="ko-KR" sz="1599">
                <a:solidFill>
                  <a:srgbClr val="0000C0"/>
                </a:solidFill>
              </a:rPr>
              <a:t>large</a:t>
            </a:r>
            <a:r>
              <a:rPr lang="en-US" altLang="ko-KR" sz="1599"/>
              <a:t>.addActionListener(</a:t>
            </a:r>
            <a:r>
              <a:rPr lang="en-US" altLang="ko-KR" sz="1599" b="1">
                <a:solidFill>
                  <a:srgbClr val="7F0055"/>
                </a:solidFill>
              </a:rPr>
              <a:t>this</a:t>
            </a:r>
            <a:r>
              <a:rPr lang="en-US" altLang="ko-KR" sz="1599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endParaRPr lang="en-US" altLang="ko-KR" sz="1599"/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/>
              <a:t>             </a:t>
            </a:r>
            <a:r>
              <a:rPr lang="en-US" altLang="ko-KR" sz="1599">
                <a:solidFill>
                  <a:srgbClr val="0000C0"/>
                </a:solidFill>
              </a:rPr>
              <a:t>sizePanel</a:t>
            </a:r>
            <a:r>
              <a:rPr lang="en-US" altLang="ko-KR" sz="1599"/>
              <a:t>.add(</a:t>
            </a:r>
            <a:r>
              <a:rPr lang="en-US" altLang="ko-KR" sz="1599">
                <a:solidFill>
                  <a:srgbClr val="0000C0"/>
                </a:solidFill>
              </a:rPr>
              <a:t>small</a:t>
            </a:r>
            <a:r>
              <a:rPr lang="en-US" altLang="ko-KR" sz="1599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/>
              <a:t>             </a:t>
            </a:r>
            <a:r>
              <a:rPr lang="en-US" altLang="ko-KR" sz="1599">
                <a:solidFill>
                  <a:srgbClr val="0000C0"/>
                </a:solidFill>
              </a:rPr>
              <a:t>sizePanel</a:t>
            </a:r>
            <a:r>
              <a:rPr lang="en-US" altLang="ko-KR" sz="1599"/>
              <a:t>.add(</a:t>
            </a:r>
            <a:r>
              <a:rPr lang="en-US" altLang="ko-KR" sz="1599">
                <a:solidFill>
                  <a:srgbClr val="0000C0"/>
                </a:solidFill>
              </a:rPr>
              <a:t>medium</a:t>
            </a:r>
            <a:r>
              <a:rPr lang="en-US" altLang="ko-KR" sz="1599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/>
              <a:t>             </a:t>
            </a:r>
            <a:r>
              <a:rPr lang="en-US" altLang="ko-KR" sz="1599">
                <a:solidFill>
                  <a:srgbClr val="0000C0"/>
                </a:solidFill>
              </a:rPr>
              <a:t>sizePanel</a:t>
            </a:r>
            <a:r>
              <a:rPr lang="en-US" altLang="ko-KR" sz="1599"/>
              <a:t>.add(</a:t>
            </a:r>
            <a:r>
              <a:rPr lang="en-US" altLang="ko-KR" sz="1599">
                <a:solidFill>
                  <a:srgbClr val="0000C0"/>
                </a:solidFill>
              </a:rPr>
              <a:t>large</a:t>
            </a:r>
            <a:r>
              <a:rPr lang="en-US" altLang="ko-KR" sz="1599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/>
              <a:t>             add(</a:t>
            </a:r>
            <a:r>
              <a:rPr lang="en-US" altLang="ko-KR" sz="1599">
                <a:solidFill>
                  <a:srgbClr val="0000C0"/>
                </a:solidFill>
              </a:rPr>
              <a:t>sizePanel</a:t>
            </a:r>
            <a:r>
              <a:rPr lang="en-US" altLang="ko-KR" sz="1599"/>
              <a:t>, BorderLayout.</a:t>
            </a:r>
            <a:r>
              <a:rPr lang="en-US" altLang="ko-KR" sz="1599" i="1">
                <a:solidFill>
                  <a:srgbClr val="0000C0"/>
                </a:solidFill>
              </a:rPr>
              <a:t>CENTER</a:t>
            </a:r>
            <a:r>
              <a:rPr lang="en-US" altLang="ko-KR" sz="1599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/>
              <a:t>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/>
              <a:t>             </a:t>
            </a:r>
            <a:r>
              <a:rPr lang="en-US" altLang="ko-KR" sz="1599">
                <a:solidFill>
                  <a:srgbClr val="0000C0"/>
                </a:solidFill>
              </a:rPr>
              <a:t>resultPanel</a:t>
            </a:r>
            <a:r>
              <a:rPr lang="en-US" altLang="ko-KR" sz="1599"/>
              <a:t> = </a:t>
            </a:r>
            <a:r>
              <a:rPr lang="en-US" altLang="ko-KR" sz="1599" b="1">
                <a:solidFill>
                  <a:srgbClr val="7F0055"/>
                </a:solidFill>
              </a:rPr>
              <a:t>new</a:t>
            </a:r>
            <a:r>
              <a:rPr lang="en-US" altLang="ko-KR" sz="1599"/>
              <a:t> JPanel();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/>
              <a:t>             </a:t>
            </a:r>
            <a:r>
              <a:rPr lang="en-US" altLang="ko-KR" sz="1599">
                <a:solidFill>
                  <a:srgbClr val="0000C0"/>
                </a:solidFill>
              </a:rPr>
              <a:t>text</a:t>
            </a:r>
            <a:r>
              <a:rPr lang="en-US" altLang="ko-KR" sz="1599"/>
              <a:t> = </a:t>
            </a:r>
            <a:r>
              <a:rPr lang="en-US" altLang="ko-KR" sz="1599" b="1">
                <a:solidFill>
                  <a:srgbClr val="7F0055"/>
                </a:solidFill>
              </a:rPr>
              <a:t>new</a:t>
            </a:r>
            <a:r>
              <a:rPr lang="en-US" altLang="ko-KR" sz="1599"/>
              <a:t> JLabel(</a:t>
            </a:r>
            <a:r>
              <a:rPr lang="en-US" altLang="ko-KR" sz="1599">
                <a:solidFill>
                  <a:srgbClr val="2A00FF"/>
                </a:solidFill>
              </a:rPr>
              <a:t>"</a:t>
            </a:r>
            <a:r>
              <a:rPr lang="ko-KR" altLang="en-US" sz="1599">
                <a:solidFill>
                  <a:srgbClr val="2A00FF"/>
                </a:solidFill>
                <a:latin typeface="굴림"/>
              </a:rPr>
              <a:t>크기가</a:t>
            </a:r>
            <a:r>
              <a:rPr lang="ko-KR" altLang="en-US" sz="1599">
                <a:solidFill>
                  <a:srgbClr val="2A00FF"/>
                </a:solidFill>
              </a:rPr>
              <a:t> </a:t>
            </a:r>
            <a:r>
              <a:rPr lang="ko-KR" altLang="en-US" sz="1599">
                <a:solidFill>
                  <a:srgbClr val="2A00FF"/>
                </a:solidFill>
                <a:latin typeface="굴림"/>
              </a:rPr>
              <a:t>선택되지</a:t>
            </a:r>
            <a:r>
              <a:rPr lang="ko-KR" altLang="en-US" sz="1599">
                <a:solidFill>
                  <a:srgbClr val="2A00FF"/>
                </a:solidFill>
              </a:rPr>
              <a:t> </a:t>
            </a:r>
            <a:r>
              <a:rPr lang="ko-KR" altLang="en-US" sz="1599">
                <a:solidFill>
                  <a:srgbClr val="2A00FF"/>
                </a:solidFill>
                <a:latin typeface="굴림"/>
              </a:rPr>
              <a:t>않았습니다</a:t>
            </a:r>
            <a:r>
              <a:rPr lang="en-US" altLang="ko-KR" sz="1599">
                <a:solidFill>
                  <a:srgbClr val="2A00FF"/>
                </a:solidFill>
              </a:rPr>
              <a:t>."</a:t>
            </a:r>
            <a:r>
              <a:rPr lang="en-US" altLang="ko-KR" sz="1599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/>
              <a:t>             </a:t>
            </a:r>
            <a:r>
              <a:rPr lang="en-US" altLang="ko-KR" sz="1599">
                <a:solidFill>
                  <a:srgbClr val="0000C0"/>
                </a:solidFill>
              </a:rPr>
              <a:t>text</a:t>
            </a:r>
            <a:r>
              <a:rPr lang="en-US" altLang="ko-KR" sz="1599"/>
              <a:t>.setForeground(Color.</a:t>
            </a:r>
            <a:r>
              <a:rPr lang="en-US" altLang="ko-KR" sz="1599" i="1">
                <a:solidFill>
                  <a:srgbClr val="0000C0"/>
                </a:solidFill>
              </a:rPr>
              <a:t>red</a:t>
            </a:r>
            <a:r>
              <a:rPr lang="en-US" altLang="ko-KR" sz="1599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/>
              <a:t>             </a:t>
            </a:r>
            <a:r>
              <a:rPr lang="en-US" altLang="ko-KR" sz="1599">
                <a:solidFill>
                  <a:srgbClr val="0000C0"/>
                </a:solidFill>
              </a:rPr>
              <a:t>resultPanel</a:t>
            </a:r>
            <a:r>
              <a:rPr lang="en-US" altLang="ko-KR" sz="1599"/>
              <a:t>.add(</a:t>
            </a:r>
            <a:r>
              <a:rPr lang="en-US" altLang="ko-KR" sz="1599">
                <a:solidFill>
                  <a:srgbClr val="0000C0"/>
                </a:solidFill>
              </a:rPr>
              <a:t>text</a:t>
            </a:r>
            <a:r>
              <a:rPr lang="en-US" altLang="ko-KR" sz="1599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/>
              <a:t>             add(</a:t>
            </a:r>
            <a:r>
              <a:rPr lang="en-US" altLang="ko-KR" sz="1599">
                <a:solidFill>
                  <a:srgbClr val="0000C0"/>
                </a:solidFill>
              </a:rPr>
              <a:t>resultPanel</a:t>
            </a:r>
            <a:r>
              <a:rPr lang="en-US" altLang="ko-KR" sz="1599"/>
              <a:t>, BorderLayout.</a:t>
            </a:r>
            <a:r>
              <a:rPr lang="en-US" altLang="ko-KR" sz="1599" i="1">
                <a:solidFill>
                  <a:srgbClr val="0000C0"/>
                </a:solidFill>
              </a:rPr>
              <a:t>SOUTH</a:t>
            </a:r>
            <a:r>
              <a:rPr lang="en-US" altLang="ko-KR" sz="1599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/>
              <a:t>             setVisible(</a:t>
            </a:r>
            <a:r>
              <a:rPr lang="en-US" altLang="ko-KR" sz="1599" b="1">
                <a:solidFill>
                  <a:srgbClr val="7F0055"/>
                </a:solidFill>
              </a:rPr>
              <a:t>true</a:t>
            </a:r>
            <a:r>
              <a:rPr lang="en-US" altLang="ko-KR" sz="1599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/>
              <a:t>       }</a:t>
            </a:r>
          </a:p>
        </p:txBody>
      </p:sp>
      <p:sp>
        <p:nvSpPr>
          <p:cNvPr id="1727500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27501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2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042988"/>
            <a:ext cx="7761288" cy="4510087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lvl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 b="1">
                <a:solidFill>
                  <a:srgbClr val="7F0055"/>
                </a:solidFill>
              </a:rPr>
              <a:t>public</a:t>
            </a:r>
            <a:r>
              <a:rPr lang="en-US" altLang="ko-KR" sz="1600"/>
              <a:t> </a:t>
            </a:r>
            <a:r>
              <a:rPr lang="en-US" altLang="ko-KR" sz="1600" b="1">
                <a:solidFill>
                  <a:srgbClr val="7F0055"/>
                </a:solidFill>
              </a:rPr>
              <a:t>void</a:t>
            </a:r>
            <a:r>
              <a:rPr lang="en-US" altLang="ko-KR" sz="1600"/>
              <a:t> actionPerformed(ActionEvent e)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/>
              <a:t>             </a:t>
            </a:r>
            <a:r>
              <a:rPr lang="en-US" altLang="ko-KR" sz="1600" b="1">
                <a:solidFill>
                  <a:srgbClr val="7F0055"/>
                </a:solidFill>
              </a:rPr>
              <a:t>if</a:t>
            </a:r>
            <a:r>
              <a:rPr lang="en-US" altLang="ko-KR" sz="1600"/>
              <a:t> (e.getSource() == </a:t>
            </a:r>
            <a:r>
              <a:rPr lang="en-US" altLang="ko-KR" sz="1600">
                <a:solidFill>
                  <a:srgbClr val="0000C0"/>
                </a:solidFill>
              </a:rPr>
              <a:t>small</a:t>
            </a:r>
            <a:r>
              <a:rPr lang="en-US" altLang="ko-KR" sz="1600"/>
              <a:t>)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/>
              <a:t>                    </a:t>
            </a:r>
            <a:r>
              <a:rPr lang="en-US" altLang="ko-KR" sz="1600">
                <a:solidFill>
                  <a:srgbClr val="0000C0"/>
                </a:solidFill>
              </a:rPr>
              <a:t>text</a:t>
            </a:r>
            <a:r>
              <a:rPr lang="en-US" altLang="ko-KR" sz="1600"/>
              <a:t>.setText(</a:t>
            </a:r>
            <a:r>
              <a:rPr lang="en-US" altLang="ko-KR" sz="1600">
                <a:solidFill>
                  <a:srgbClr val="2A00FF"/>
                </a:solidFill>
              </a:rPr>
              <a:t>"Small </a:t>
            </a:r>
            <a:r>
              <a:rPr lang="ko-KR" altLang="en-US" sz="1600">
                <a:solidFill>
                  <a:srgbClr val="2A00FF"/>
                </a:solidFill>
                <a:latin typeface="굴림"/>
              </a:rPr>
              <a:t>크기가</a:t>
            </a:r>
            <a:r>
              <a:rPr lang="ko-KR" altLang="en-US" sz="1600">
                <a:solidFill>
                  <a:srgbClr val="2A00FF"/>
                </a:solidFill>
              </a:rPr>
              <a:t> </a:t>
            </a:r>
            <a:r>
              <a:rPr lang="ko-KR" altLang="en-US" sz="1600">
                <a:solidFill>
                  <a:srgbClr val="2A00FF"/>
                </a:solidFill>
                <a:latin typeface="굴림"/>
              </a:rPr>
              <a:t>선택되었습니다</a:t>
            </a:r>
            <a:r>
              <a:rPr lang="en-US" altLang="ko-KR" sz="1600">
                <a:solidFill>
                  <a:srgbClr val="2A00FF"/>
                </a:solidFill>
              </a:rPr>
              <a:t>."</a:t>
            </a:r>
            <a:r>
              <a:rPr lang="en-US" altLang="ko-KR" sz="160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/>
              <a:t>             }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/>
              <a:t>             </a:t>
            </a:r>
            <a:r>
              <a:rPr lang="en-US" altLang="ko-KR" sz="1600" b="1">
                <a:solidFill>
                  <a:srgbClr val="7F0055"/>
                </a:solidFill>
              </a:rPr>
              <a:t>if</a:t>
            </a:r>
            <a:r>
              <a:rPr lang="en-US" altLang="ko-KR" sz="1600"/>
              <a:t> (e.getSource() == </a:t>
            </a:r>
            <a:r>
              <a:rPr lang="en-US" altLang="ko-KR" sz="1600">
                <a:solidFill>
                  <a:srgbClr val="0000C0"/>
                </a:solidFill>
              </a:rPr>
              <a:t>medium</a:t>
            </a:r>
            <a:r>
              <a:rPr lang="en-US" altLang="ko-KR" sz="1600"/>
              <a:t>)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/>
              <a:t>                    </a:t>
            </a:r>
            <a:r>
              <a:rPr lang="en-US" altLang="ko-KR" sz="1600">
                <a:solidFill>
                  <a:srgbClr val="0000C0"/>
                </a:solidFill>
              </a:rPr>
              <a:t>text</a:t>
            </a:r>
            <a:r>
              <a:rPr lang="en-US" altLang="ko-KR" sz="1600"/>
              <a:t>.setText(</a:t>
            </a:r>
            <a:r>
              <a:rPr lang="en-US" altLang="ko-KR" sz="1600">
                <a:solidFill>
                  <a:srgbClr val="2A00FF"/>
                </a:solidFill>
              </a:rPr>
              <a:t>"Medium </a:t>
            </a:r>
            <a:r>
              <a:rPr lang="ko-KR" altLang="en-US" sz="1600">
                <a:solidFill>
                  <a:srgbClr val="2A00FF"/>
                </a:solidFill>
                <a:latin typeface="굴림"/>
              </a:rPr>
              <a:t>크기가</a:t>
            </a:r>
            <a:r>
              <a:rPr lang="ko-KR" altLang="en-US" sz="1600">
                <a:solidFill>
                  <a:srgbClr val="2A00FF"/>
                </a:solidFill>
              </a:rPr>
              <a:t> </a:t>
            </a:r>
            <a:r>
              <a:rPr lang="ko-KR" altLang="en-US" sz="1600">
                <a:solidFill>
                  <a:srgbClr val="2A00FF"/>
                </a:solidFill>
                <a:latin typeface="굴림"/>
              </a:rPr>
              <a:t>선택되었습니다</a:t>
            </a:r>
            <a:r>
              <a:rPr lang="en-US" altLang="ko-KR" sz="1600">
                <a:solidFill>
                  <a:srgbClr val="2A00FF"/>
                </a:solidFill>
              </a:rPr>
              <a:t>."</a:t>
            </a:r>
            <a:r>
              <a:rPr lang="en-US" altLang="ko-KR" sz="160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/>
              <a:t>             }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/>
              <a:t>             </a:t>
            </a:r>
            <a:r>
              <a:rPr lang="en-US" altLang="ko-KR" sz="1600" b="1">
                <a:solidFill>
                  <a:srgbClr val="7F0055"/>
                </a:solidFill>
              </a:rPr>
              <a:t>if</a:t>
            </a:r>
            <a:r>
              <a:rPr lang="en-US" altLang="ko-KR" sz="1600"/>
              <a:t> (e.getSource() == </a:t>
            </a:r>
            <a:r>
              <a:rPr lang="en-US" altLang="ko-KR" sz="1600">
                <a:solidFill>
                  <a:srgbClr val="0000C0"/>
                </a:solidFill>
              </a:rPr>
              <a:t>large</a:t>
            </a:r>
            <a:r>
              <a:rPr lang="en-US" altLang="ko-KR" sz="1600"/>
              <a:t>)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/>
              <a:t>                    </a:t>
            </a:r>
            <a:r>
              <a:rPr lang="en-US" altLang="ko-KR" sz="1600">
                <a:solidFill>
                  <a:srgbClr val="0000C0"/>
                </a:solidFill>
              </a:rPr>
              <a:t>text</a:t>
            </a:r>
            <a:r>
              <a:rPr lang="en-US" altLang="ko-KR" sz="1600"/>
              <a:t>.setText(</a:t>
            </a:r>
            <a:r>
              <a:rPr lang="en-US" altLang="ko-KR" sz="1600">
                <a:solidFill>
                  <a:srgbClr val="2A00FF"/>
                </a:solidFill>
              </a:rPr>
              <a:t>"Large </a:t>
            </a:r>
            <a:r>
              <a:rPr lang="ko-KR" altLang="en-US" sz="1600">
                <a:solidFill>
                  <a:srgbClr val="2A00FF"/>
                </a:solidFill>
                <a:latin typeface="굴림"/>
              </a:rPr>
              <a:t>크기가</a:t>
            </a:r>
            <a:r>
              <a:rPr lang="ko-KR" altLang="en-US" sz="1600">
                <a:solidFill>
                  <a:srgbClr val="2A00FF"/>
                </a:solidFill>
              </a:rPr>
              <a:t> </a:t>
            </a:r>
            <a:r>
              <a:rPr lang="ko-KR" altLang="en-US" sz="1600">
                <a:solidFill>
                  <a:srgbClr val="2A00FF"/>
                </a:solidFill>
                <a:latin typeface="굴림"/>
              </a:rPr>
              <a:t>선택되었습니다</a:t>
            </a:r>
            <a:r>
              <a:rPr lang="en-US" altLang="ko-KR" sz="1600">
                <a:solidFill>
                  <a:srgbClr val="2A00FF"/>
                </a:solidFill>
              </a:rPr>
              <a:t>."</a:t>
            </a:r>
            <a:r>
              <a:rPr lang="en-US" altLang="ko-KR" sz="160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/>
              <a:t>             }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/>
              <a:t>       }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/>
              <a:t>}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/>
              <a:t>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 b="1">
                <a:solidFill>
                  <a:srgbClr val="7F0055"/>
                </a:solidFill>
              </a:rPr>
              <a:t>public</a:t>
            </a:r>
            <a:r>
              <a:rPr lang="en-US" altLang="ko-KR" sz="1600"/>
              <a:t> </a:t>
            </a:r>
            <a:r>
              <a:rPr lang="en-US" altLang="ko-KR" sz="1600" b="1">
                <a:solidFill>
                  <a:srgbClr val="7F0055"/>
                </a:solidFill>
              </a:rPr>
              <a:t>class</a:t>
            </a:r>
            <a:r>
              <a:rPr lang="en-US" altLang="ko-KR" sz="1600"/>
              <a:t> RadioButtonTest </a:t>
            </a:r>
            <a:r>
              <a:rPr lang="en-US" altLang="ko-KR" sz="1600" b="1">
                <a:solidFill>
                  <a:srgbClr val="7F0055"/>
                </a:solidFill>
              </a:rPr>
              <a:t>extends</a:t>
            </a:r>
            <a:r>
              <a:rPr lang="en-US" altLang="ko-KR" sz="1600"/>
              <a:t> JFrame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/>
              <a:t>       </a:t>
            </a:r>
            <a:r>
              <a:rPr lang="en-US" altLang="ko-KR" sz="1600" b="1">
                <a:solidFill>
                  <a:srgbClr val="7F0055"/>
                </a:solidFill>
              </a:rPr>
              <a:t>public</a:t>
            </a:r>
            <a:r>
              <a:rPr lang="en-US" altLang="ko-KR" sz="1600"/>
              <a:t> </a:t>
            </a:r>
            <a:r>
              <a:rPr lang="en-US" altLang="ko-KR" sz="1600" b="1">
                <a:solidFill>
                  <a:srgbClr val="7F0055"/>
                </a:solidFill>
              </a:rPr>
              <a:t>static</a:t>
            </a:r>
            <a:r>
              <a:rPr lang="en-US" altLang="ko-KR" sz="1600"/>
              <a:t> </a:t>
            </a:r>
            <a:r>
              <a:rPr lang="en-US" altLang="ko-KR" sz="1600" b="1">
                <a:solidFill>
                  <a:srgbClr val="7F0055"/>
                </a:solidFill>
              </a:rPr>
              <a:t>void</a:t>
            </a:r>
            <a:r>
              <a:rPr lang="en-US" altLang="ko-KR" sz="1600"/>
              <a:t> main(String[] args)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/>
              <a:t>             </a:t>
            </a:r>
            <a:r>
              <a:rPr lang="en-US" altLang="ko-KR" sz="1600" b="1">
                <a:solidFill>
                  <a:srgbClr val="7F0055"/>
                </a:solidFill>
              </a:rPr>
              <a:t>new</a:t>
            </a:r>
            <a:r>
              <a:rPr lang="en-US" altLang="ko-KR" sz="1600"/>
              <a:t> RadioButtonFrame();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/>
              <a:t>       }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/>
              <a:t> }</a:t>
            </a:r>
          </a:p>
        </p:txBody>
      </p:sp>
      <p:sp>
        <p:nvSpPr>
          <p:cNvPr id="1728524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28525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모든 스윙 컴포넌트에는 텍스트 옆에 이미지를 추가로 표시할 수 있다.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스윙 컴포넌트에 이미지 표시하기</a:t>
            </a:r>
          </a:p>
        </p:txBody>
      </p:sp>
      <p:pic>
        <p:nvPicPr>
          <p:cNvPr id="4" name="그림 3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457325" y="2847974"/>
            <a:ext cx="5334000" cy="1562100"/>
          </a:xfrm>
          <a:prstGeom prst="rect">
            <a:avLst/>
          </a:prstGeom>
        </p:spPr>
      </p:pic>
      <p:sp>
        <p:nvSpPr>
          <p:cNvPr id="5" name="Rectangle 3"/>
          <p:cNvSpPr>
            <a:spLocks noGrp="1" noChangeArrowheads="1"/>
          </p:cNvSpPr>
          <p:nvPr/>
        </p:nvSpPr>
        <p:spPr>
          <a:xfrm>
            <a:off x="1004887" y="4902200"/>
            <a:ext cx="7777162" cy="120173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/>
          <a:p>
            <a:pPr marL="127000" indent="-342900" algn="l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i="0" kern="1200" spc="5">
                <a:solidFill>
                  <a:schemeClr val="tx1"/>
                </a:solidFill>
                <a:latin typeface="Lucida Console"/>
                <a:ea typeface="바탕"/>
              </a:rPr>
              <a:t>ImageIcon image = </a:t>
            </a:r>
            <a:r>
              <a:rPr lang="ko-KR" altLang="ko-KR" sz="1400" i="0" kern="1200" spc="5">
                <a:solidFill>
                  <a:srgbClr val="7F0055"/>
                </a:solidFill>
                <a:latin typeface="Lucida Console"/>
                <a:ea typeface="바탕"/>
              </a:rPr>
              <a:t>new</a:t>
            </a:r>
            <a:r>
              <a:rPr lang="ko-KR" altLang="ko-KR" sz="1400" i="0" kern="1200" spc="5">
                <a:solidFill>
                  <a:schemeClr val="tx1"/>
                </a:solidFill>
                <a:latin typeface="Lucida Console"/>
                <a:ea typeface="바탕"/>
              </a:rPr>
              <a:t> ImageIcon(</a:t>
            </a:r>
            <a:r>
              <a:rPr lang="ko-KR" altLang="ko-KR" sz="1400" i="0" kern="1200" spc="5">
                <a:solidFill>
                  <a:srgbClr val="2A00FF"/>
                </a:solidFill>
                <a:latin typeface="Lucida Console"/>
                <a:ea typeface="바탕"/>
              </a:rPr>
              <a:t>"image.gif"</a:t>
            </a:r>
            <a:r>
              <a:rPr lang="ko-KR" altLang="ko-KR" sz="1400" i="0" kern="1200" spc="5">
                <a:solidFill>
                  <a:schemeClr val="tx1"/>
                </a:solidFill>
                <a:latin typeface="Lucida Console"/>
                <a:ea typeface="바탕"/>
              </a:rPr>
              <a:t>);</a:t>
            </a:r>
          </a:p>
          <a:p>
            <a:pPr marL="127000" indent="-342900" algn="l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endParaRPr lang="ko-KR" altLang="ko-KR" sz="1400" i="0" kern="1200" spc="5">
              <a:solidFill>
                <a:schemeClr val="tx1"/>
              </a:solidFill>
              <a:latin typeface="Lucida Console"/>
              <a:ea typeface="휴먼명조"/>
            </a:endParaRPr>
          </a:p>
          <a:p>
            <a:pPr marL="127000" indent="-342900" algn="l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i="0" kern="1200" spc="5">
                <a:solidFill>
                  <a:schemeClr val="tx1"/>
                </a:solidFill>
                <a:latin typeface="Lucida Console"/>
                <a:ea typeface="바탕"/>
              </a:rPr>
              <a:t>JLabel label = </a:t>
            </a:r>
            <a:r>
              <a:rPr lang="ko-KR" altLang="ko-KR" sz="1400" i="0" kern="1200" spc="5">
                <a:solidFill>
                  <a:srgbClr val="7F0055"/>
                </a:solidFill>
                <a:latin typeface="Lucida Console"/>
                <a:ea typeface="바탕"/>
              </a:rPr>
              <a:t>new</a:t>
            </a:r>
            <a:r>
              <a:rPr lang="ko-KR" altLang="ko-KR" sz="1400" i="0" kern="1200" spc="5">
                <a:solidFill>
                  <a:schemeClr val="tx1"/>
                </a:solidFill>
                <a:latin typeface="Lucida Console"/>
                <a:ea typeface="바탕"/>
              </a:rPr>
              <a:t> JLabel(</a:t>
            </a:r>
            <a:r>
              <a:rPr lang="ko-KR" altLang="ko-KR" sz="1400" i="0" kern="1200" spc="5">
                <a:solidFill>
                  <a:srgbClr val="2A00FF"/>
                </a:solidFill>
                <a:latin typeface="Lucida Console"/>
                <a:ea typeface="굴림"/>
              </a:rPr>
              <a:t>"이미지 레이블"</a:t>
            </a:r>
            <a:r>
              <a:rPr lang="ko-KR" altLang="ko-KR" sz="1400" i="0" kern="1200" spc="5">
                <a:solidFill>
                  <a:schemeClr val="tx1"/>
                </a:solidFill>
                <a:latin typeface="Lucida Console"/>
                <a:ea typeface="바탕"/>
              </a:rPr>
              <a:t>);</a:t>
            </a:r>
          </a:p>
          <a:p>
            <a:pPr marL="127000" indent="-342900" algn="l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i="0" kern="1200" spc="5">
                <a:solidFill>
                  <a:schemeClr val="tx1"/>
                </a:solidFill>
                <a:latin typeface="Lucida Console"/>
                <a:ea typeface="바탕"/>
              </a:rPr>
              <a:t>label.setIcon(image);</a:t>
            </a:r>
          </a:p>
          <a:p>
            <a:pPr marL="127000" indent="-342900" algn="l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i="0" kern="1200" spc="5">
                <a:solidFill>
                  <a:schemeClr val="tx1"/>
                </a:solidFill>
                <a:latin typeface="Lucida Console"/>
                <a:ea typeface="바탕"/>
              </a:rPr>
              <a:t>  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경계 만들기</a:t>
            </a:r>
          </a:p>
        </p:txBody>
      </p:sp>
      <p:sp>
        <p:nvSpPr>
          <p:cNvPr id="169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b="1"/>
              <a:t>경계</a:t>
            </a:r>
            <a:r>
              <a:rPr lang="en-US" altLang="ko-KR" b="1"/>
              <a:t>(border)</a:t>
            </a:r>
            <a:r>
              <a:rPr lang="ko-KR" altLang="en-US"/>
              <a:t>란 시각적으로 컴포넌트들을 그룹핑할 때 사용하는 장식적인 요소</a:t>
            </a:r>
          </a:p>
          <a:p>
            <a:pPr lvl="1" latinLnBrk="0">
              <a:defRPr lang="ko-KR" altLang="en-US"/>
            </a:pPr>
            <a:r>
              <a:rPr lang="en-US" altLang="ko-KR"/>
              <a:t>Border border = BorderFactory.</a:t>
            </a:r>
            <a:r>
              <a:rPr lang="en-US" altLang="ko-KR" i="1"/>
              <a:t>createTitledBorder</a:t>
            </a:r>
            <a:r>
              <a:rPr lang="en-US" altLang="ko-KR"/>
              <a:t>("</a:t>
            </a:r>
            <a:r>
              <a:rPr lang="ko-KR" altLang="en-US"/>
              <a:t>크기</a:t>
            </a:r>
            <a:r>
              <a:rPr lang="en-US" altLang="ko-KR"/>
              <a:t>");</a:t>
            </a:r>
          </a:p>
          <a:p>
            <a:pPr lvl="1" latinLnBrk="0">
              <a:defRPr lang="ko-KR" altLang="en-US"/>
            </a:pPr>
            <a:r>
              <a:rPr lang="en-US" altLang="ko-KR"/>
              <a:t>sizePanel.setBorder(</a:t>
            </a:r>
            <a:r>
              <a:rPr lang="en-US" altLang="ko-KR" u="sng"/>
              <a:t>border</a:t>
            </a:r>
            <a:r>
              <a:rPr lang="en-US" altLang="ko-KR"/>
              <a:t>);</a:t>
            </a:r>
          </a:p>
          <a:p>
            <a:pPr lvl="1">
              <a:defRPr lang="ko-KR" altLang="en-US"/>
            </a:pPr>
            <a:endParaRPr lang="ko-KR" altLang="en-US"/>
          </a:p>
        </p:txBody>
      </p:sp>
      <p:pic>
        <p:nvPicPr>
          <p:cNvPr id="1740801" name="_x244096224" descr="EMB0000089c668e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06588" y="3161772"/>
            <a:ext cx="4951412" cy="2484248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텍스트 필드(text field)는 입력이 가능한 한 줄의 텍스트 필드를 만드는 데 사용된다</a:t>
            </a:r>
          </a:p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텍스트</a:t>
            </a:r>
            <a:r>
              <a:rPr lang="en-US" altLang="ko-KR"/>
              <a:t> </a:t>
            </a:r>
            <a:r>
              <a:rPr lang="ko-KR" altLang="en-US"/>
              <a:t>필드</a:t>
            </a:r>
          </a:p>
        </p:txBody>
      </p:sp>
      <p:pic>
        <p:nvPicPr>
          <p:cNvPr id="4" name="그림 3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2297175" y="2713725"/>
            <a:ext cx="3414712" cy="1128712"/>
          </a:xfrm>
          <a:prstGeom prst="rect">
            <a:avLst/>
          </a:prstGeom>
        </p:spPr>
      </p:pic>
      <p:sp>
        <p:nvSpPr>
          <p:cNvPr id="5" name="Rectangle 3"/>
          <p:cNvSpPr>
            <a:spLocks noGrp="1" noChangeArrowheads="1"/>
          </p:cNvSpPr>
          <p:nvPr/>
        </p:nvSpPr>
        <p:spPr>
          <a:xfrm>
            <a:off x="683419" y="4616450"/>
            <a:ext cx="7777162" cy="149701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/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  <a:cs typeface="굴림"/>
              </a:rPr>
              <a:t>JTextField textfield = </a:t>
            </a:r>
            <a:r>
              <a:rPr lang="ko-KR" altLang="ko-KR" sz="1400" kern="1200" spc="5">
                <a:solidFill>
                  <a:srgbClr val="7F0055"/>
                </a:solidFill>
                <a:latin typeface="Century Schoolbook"/>
                <a:cs typeface="굴림"/>
              </a:rPr>
              <a:t>new</a:t>
            </a:r>
            <a:r>
              <a:rPr lang="ko-KR" altLang="ko-KR" sz="1400" kern="1200" spc="5">
                <a:latin typeface="Century Schoolbook"/>
                <a:cs typeface="굴림"/>
              </a:rPr>
              <a:t> JTextField(30);	</a:t>
            </a:r>
            <a:r>
              <a:rPr lang="ko-KR" altLang="ko-KR" sz="1400" kern="1200" spc="5">
                <a:solidFill>
                  <a:srgbClr val="008000"/>
                </a:solidFill>
                <a:latin typeface="Century Schoolbook"/>
                <a:cs typeface="굴림"/>
              </a:rPr>
              <a:t>// 30자 크기의 텍스트 필드를 만든다.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  <a:cs typeface="굴림"/>
              </a:rPr>
              <a:t>JTextField textfield = </a:t>
            </a:r>
            <a:r>
              <a:rPr lang="ko-KR" altLang="ko-KR" sz="1400" kern="1200" spc="5">
                <a:solidFill>
                  <a:srgbClr val="7F0055"/>
                </a:solidFill>
                <a:latin typeface="Century Schoolbook"/>
                <a:cs typeface="굴림"/>
              </a:rPr>
              <a:t>new</a:t>
            </a:r>
            <a:r>
              <a:rPr lang="ko-KR" altLang="ko-KR" sz="1400" kern="1200" spc="5">
                <a:latin typeface="Century Schoolbook"/>
                <a:cs typeface="굴림"/>
              </a:rPr>
              <a:t> JTextField(</a:t>
            </a:r>
            <a:r>
              <a:rPr lang="ko-KR" altLang="ko-KR" sz="1400" kern="1200" spc="5">
                <a:solidFill>
                  <a:srgbClr val="0000FF"/>
                </a:solidFill>
                <a:latin typeface="Century Schoolbook"/>
                <a:cs typeface="굴림"/>
              </a:rPr>
              <a:t>“Initial String"</a:t>
            </a:r>
            <a:r>
              <a:rPr lang="ko-KR" altLang="ko-KR" sz="1400" kern="1200" spc="5">
                <a:latin typeface="Century Schoolbook"/>
                <a:cs typeface="굴림"/>
              </a:rPr>
              <a:t>);	</a:t>
            </a:r>
            <a:r>
              <a:rPr lang="ko-KR" altLang="ko-KR" sz="1400" kern="1200" spc="5">
                <a:solidFill>
                  <a:srgbClr val="008000"/>
                </a:solidFill>
                <a:latin typeface="Century Schoolbook"/>
                <a:cs typeface="굴림"/>
              </a:rPr>
              <a:t>// 초기화 문자열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  <a:cs typeface="굴림"/>
              </a:rPr>
              <a:t>  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  <a:cs typeface="굴림"/>
              </a:rPr>
              <a:t>System.</a:t>
            </a:r>
            <a:r>
              <a:rPr lang="ko-KR" altLang="ko-KR" sz="1400" kern="1200" spc="5">
                <a:solidFill>
                  <a:srgbClr val="0000FF"/>
                </a:solidFill>
                <a:latin typeface="Century Schoolbook"/>
                <a:cs typeface="굴림"/>
              </a:rPr>
              <a:t>out</a:t>
            </a:r>
            <a:r>
              <a:rPr lang="ko-KR" altLang="ko-KR" sz="1400" kern="1200" spc="5">
                <a:latin typeface="Century Schoolbook"/>
                <a:cs typeface="굴림"/>
              </a:rPr>
              <a:t>.println(textField.getText());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  <a:cs typeface="굴림"/>
              </a:rPr>
              <a:t>  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  <a:cs typeface="굴림"/>
              </a:rPr>
              <a:t>textField.setText(</a:t>
            </a:r>
            <a:r>
              <a:rPr lang="ko-KR" altLang="ko-KR" sz="1400" kern="1200" spc="5">
                <a:solidFill>
                  <a:srgbClr val="0000FF"/>
                </a:solidFill>
                <a:latin typeface="Century Schoolbook"/>
                <a:cs typeface="굴림"/>
              </a:rPr>
              <a:t>"Seoul"</a:t>
            </a:r>
            <a:r>
              <a:rPr lang="ko-KR" altLang="ko-KR" sz="1400" kern="1200" spc="5">
                <a:latin typeface="Century Schoolbook"/>
                <a:cs typeface="굴림"/>
              </a:rPr>
              <a:t>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  <a:cs typeface="굴림"/>
              </a:rPr>
              <a:t>  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텍스트 필드를 이용하여 사용자로부터 정수를 입력받은 후에 정수의 제곱을 구하여 결과를 출력 전용의 텍스트 필드를 이용하여 표시하는 프로그램을 작성하여 보자. </a:t>
            </a:r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예제 </a:t>
            </a:r>
          </a:p>
        </p:txBody>
      </p:sp>
      <p:pic>
        <p:nvPicPr>
          <p:cNvPr id="4" name="그림 3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2314800" y="3286800"/>
            <a:ext cx="4286250" cy="18573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0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904875"/>
            <a:ext cx="8074025" cy="5822950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300" b="1">
                <a:solidFill>
                  <a:srgbClr val="7F0055"/>
                </a:solidFill>
              </a:rPr>
              <a:t>import</a:t>
            </a:r>
            <a:r>
              <a:rPr lang="en-US" altLang="ko-KR" sz="1300"/>
              <a:t> javax.swing.*;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300" b="1">
                <a:solidFill>
                  <a:srgbClr val="7F0055"/>
                </a:solidFill>
              </a:rPr>
              <a:t>import</a:t>
            </a:r>
            <a:r>
              <a:rPr lang="en-US" altLang="ko-KR" sz="1300"/>
              <a:t> java.awt.event.*;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300"/>
              <a:t>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300" b="1">
                <a:solidFill>
                  <a:srgbClr val="7F0055"/>
                </a:solidFill>
              </a:rPr>
              <a:t>class</a:t>
            </a:r>
            <a:r>
              <a:rPr lang="en-US" altLang="ko-KR" sz="1300"/>
              <a:t> TextFieldFrame </a:t>
            </a:r>
            <a:r>
              <a:rPr lang="en-US" altLang="ko-KR" sz="1300" b="1">
                <a:solidFill>
                  <a:srgbClr val="7F0055"/>
                </a:solidFill>
              </a:rPr>
              <a:t>extends</a:t>
            </a:r>
            <a:r>
              <a:rPr lang="en-US" altLang="ko-KR" sz="1300"/>
              <a:t> JFrame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300"/>
              <a:t>       </a:t>
            </a:r>
            <a:r>
              <a:rPr lang="en-US" altLang="ko-KR" sz="1300" b="1">
                <a:solidFill>
                  <a:srgbClr val="7F0055"/>
                </a:solidFill>
              </a:rPr>
              <a:t>private</a:t>
            </a:r>
            <a:r>
              <a:rPr lang="en-US" altLang="ko-KR" sz="1300"/>
              <a:t> JButton </a:t>
            </a:r>
            <a:r>
              <a:rPr lang="en-US" altLang="ko-KR" sz="1300">
                <a:solidFill>
                  <a:srgbClr val="0000C0"/>
                </a:solidFill>
              </a:rPr>
              <a:t>button</a:t>
            </a:r>
            <a:r>
              <a:rPr lang="en-US" altLang="ko-KR" sz="1300"/>
              <a:t>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300"/>
              <a:t>       </a:t>
            </a:r>
            <a:r>
              <a:rPr lang="en-US" altLang="ko-KR" sz="1300" b="1">
                <a:solidFill>
                  <a:srgbClr val="7F0055"/>
                </a:solidFill>
              </a:rPr>
              <a:t>private</a:t>
            </a:r>
            <a:r>
              <a:rPr lang="en-US" altLang="ko-KR" sz="1300"/>
              <a:t> JTextField </a:t>
            </a:r>
            <a:r>
              <a:rPr lang="en-US" altLang="ko-KR" sz="1300">
                <a:solidFill>
                  <a:srgbClr val="0000C0"/>
                </a:solidFill>
              </a:rPr>
              <a:t>text</a:t>
            </a:r>
            <a:r>
              <a:rPr lang="en-US" altLang="ko-KR" sz="1300"/>
              <a:t>, </a:t>
            </a:r>
            <a:r>
              <a:rPr lang="en-US" altLang="ko-KR" sz="1300">
                <a:solidFill>
                  <a:srgbClr val="0000C0"/>
                </a:solidFill>
              </a:rPr>
              <a:t>result</a:t>
            </a:r>
            <a:r>
              <a:rPr lang="en-US" altLang="ko-KR" sz="1300"/>
              <a:t>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300"/>
              <a:t>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300"/>
              <a:t>       </a:t>
            </a:r>
            <a:r>
              <a:rPr lang="en-US" altLang="ko-KR" sz="1300" b="1">
                <a:solidFill>
                  <a:srgbClr val="7F0055"/>
                </a:solidFill>
              </a:rPr>
              <a:t>public</a:t>
            </a:r>
            <a:r>
              <a:rPr lang="en-US" altLang="ko-KR" sz="1300"/>
              <a:t> MyFrame()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300"/>
              <a:t>             setSize(300, 130);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300"/>
              <a:t>             setTitle(</a:t>
            </a:r>
            <a:r>
              <a:rPr lang="en-US" altLang="ko-KR" sz="1300">
                <a:solidFill>
                  <a:srgbClr val="2A00FF"/>
                </a:solidFill>
              </a:rPr>
              <a:t>"</a:t>
            </a:r>
            <a:r>
              <a:rPr lang="ko-KR" altLang="en-US" sz="1300">
                <a:solidFill>
                  <a:srgbClr val="2A00FF"/>
                </a:solidFill>
                <a:latin typeface="굴림"/>
              </a:rPr>
              <a:t>제곱</a:t>
            </a:r>
            <a:r>
              <a:rPr lang="ko-KR" altLang="en-US" sz="1300">
                <a:solidFill>
                  <a:srgbClr val="2A00FF"/>
                </a:solidFill>
              </a:rPr>
              <a:t> </a:t>
            </a:r>
            <a:r>
              <a:rPr lang="ko-KR" altLang="en-US" sz="1300">
                <a:solidFill>
                  <a:srgbClr val="2A00FF"/>
                </a:solidFill>
                <a:latin typeface="굴림"/>
              </a:rPr>
              <a:t>계산하기</a:t>
            </a:r>
            <a:r>
              <a:rPr lang="en-US" altLang="ko-KR" sz="1300">
                <a:solidFill>
                  <a:srgbClr val="2A00FF"/>
                </a:solidFill>
              </a:rPr>
              <a:t>"</a:t>
            </a:r>
            <a:r>
              <a:rPr lang="en-US" altLang="ko-KR" sz="130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300"/>
              <a:t>             setDefaultCloseOperation(JFrame.</a:t>
            </a:r>
            <a:r>
              <a:rPr lang="en-US" altLang="ko-KR" sz="1300" i="1">
                <a:solidFill>
                  <a:srgbClr val="0000C0"/>
                </a:solidFill>
              </a:rPr>
              <a:t>EXIT_ON_CLOSE</a:t>
            </a:r>
            <a:r>
              <a:rPr lang="en-US" altLang="ko-KR" sz="130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endParaRPr lang="en-US" altLang="ko-KR" sz="1300"/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300"/>
              <a:t>             ButtonListener listener = </a:t>
            </a:r>
            <a:r>
              <a:rPr lang="en-US" altLang="ko-KR" sz="1300" b="1">
                <a:solidFill>
                  <a:srgbClr val="7F0055"/>
                </a:solidFill>
              </a:rPr>
              <a:t>new</a:t>
            </a:r>
            <a:r>
              <a:rPr lang="en-US" altLang="ko-KR" sz="1300"/>
              <a:t> ButtonListener();	</a:t>
            </a:r>
            <a:r>
              <a:rPr lang="en-US" altLang="ko-KR" sz="1300">
                <a:solidFill>
                  <a:srgbClr val="008000"/>
                </a:solidFill>
              </a:rPr>
              <a:t>//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리스너</a:t>
            </a:r>
            <a:r>
              <a:rPr lang="ko-KR" altLang="en-US" sz="1300">
                <a:solidFill>
                  <a:srgbClr val="008000"/>
                </a:solidFill>
              </a:rPr>
              <a:t>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객체</a:t>
            </a:r>
            <a:r>
              <a:rPr lang="ko-KR" altLang="en-US" sz="1300">
                <a:solidFill>
                  <a:srgbClr val="008000"/>
                </a:solidFill>
              </a:rPr>
              <a:t>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생성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en-US" sz="1300"/>
              <a:t>            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en-US" sz="1300"/>
              <a:t>             </a:t>
            </a:r>
            <a:r>
              <a:rPr lang="en-US" altLang="ko-KR" sz="1300"/>
              <a:t>JPanel panel = </a:t>
            </a:r>
            <a:r>
              <a:rPr lang="en-US" altLang="ko-KR" sz="1300" b="1">
                <a:solidFill>
                  <a:srgbClr val="7F0055"/>
                </a:solidFill>
              </a:rPr>
              <a:t>new</a:t>
            </a:r>
            <a:r>
              <a:rPr lang="en-US" altLang="ko-KR" sz="1300"/>
              <a:t> JPanel();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300"/>
              <a:t>             panel.add(</a:t>
            </a:r>
            <a:r>
              <a:rPr lang="en-US" altLang="ko-KR" sz="1300" b="1">
                <a:solidFill>
                  <a:srgbClr val="7F0055"/>
                </a:solidFill>
              </a:rPr>
              <a:t>new</a:t>
            </a:r>
            <a:r>
              <a:rPr lang="en-US" altLang="ko-KR" sz="1300"/>
              <a:t> JLabel(</a:t>
            </a:r>
            <a:r>
              <a:rPr lang="en-US" altLang="ko-KR" sz="1300">
                <a:solidFill>
                  <a:srgbClr val="2A00FF"/>
                </a:solidFill>
              </a:rPr>
              <a:t>"</a:t>
            </a:r>
            <a:r>
              <a:rPr lang="ko-KR" altLang="en-US" sz="1300">
                <a:solidFill>
                  <a:srgbClr val="2A00FF"/>
                </a:solidFill>
                <a:latin typeface="굴림"/>
              </a:rPr>
              <a:t>숫자</a:t>
            </a:r>
            <a:r>
              <a:rPr lang="ko-KR" altLang="en-US" sz="1300">
                <a:solidFill>
                  <a:srgbClr val="2A00FF"/>
                </a:solidFill>
              </a:rPr>
              <a:t> </a:t>
            </a:r>
            <a:r>
              <a:rPr lang="ko-KR" altLang="en-US" sz="1300">
                <a:solidFill>
                  <a:srgbClr val="2A00FF"/>
                </a:solidFill>
                <a:latin typeface="굴림"/>
              </a:rPr>
              <a:t>입력</a:t>
            </a:r>
            <a:r>
              <a:rPr lang="en-US" altLang="ko-KR" sz="1300">
                <a:solidFill>
                  <a:srgbClr val="2A00FF"/>
                </a:solidFill>
              </a:rPr>
              <a:t>: "</a:t>
            </a:r>
            <a:r>
              <a:rPr lang="en-US" altLang="ko-KR" sz="1300"/>
              <a:t>));		</a:t>
            </a:r>
            <a:r>
              <a:rPr lang="en-US" altLang="ko-KR" sz="1300">
                <a:solidFill>
                  <a:srgbClr val="008000"/>
                </a:solidFill>
              </a:rPr>
              <a:t>//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레이블</a:t>
            </a:r>
            <a:r>
              <a:rPr lang="ko-KR" altLang="en-US" sz="1300">
                <a:solidFill>
                  <a:srgbClr val="008000"/>
                </a:solidFill>
              </a:rPr>
              <a:t>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생성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en-US" sz="1300"/>
              <a:t>             </a:t>
            </a:r>
            <a:r>
              <a:rPr lang="en-US" altLang="ko-KR" sz="1300">
                <a:solidFill>
                  <a:srgbClr val="0000C0"/>
                </a:solidFill>
              </a:rPr>
              <a:t>text</a:t>
            </a:r>
            <a:r>
              <a:rPr lang="en-US" altLang="ko-KR" sz="1300"/>
              <a:t> = </a:t>
            </a:r>
            <a:r>
              <a:rPr lang="en-US" altLang="ko-KR" sz="1300" b="1">
                <a:solidFill>
                  <a:srgbClr val="7F0055"/>
                </a:solidFill>
              </a:rPr>
              <a:t>new</a:t>
            </a:r>
            <a:r>
              <a:rPr lang="en-US" altLang="ko-KR" sz="1300"/>
              <a:t> JTextField(15);		</a:t>
            </a:r>
            <a:r>
              <a:rPr lang="en-US" altLang="ko-KR" sz="1300">
                <a:solidFill>
                  <a:srgbClr val="008000"/>
                </a:solidFill>
              </a:rPr>
              <a:t>//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컬럼수가</a:t>
            </a:r>
            <a:r>
              <a:rPr lang="ko-KR" altLang="en-US" sz="1300">
                <a:solidFill>
                  <a:srgbClr val="008000"/>
                </a:solidFill>
              </a:rPr>
              <a:t> </a:t>
            </a:r>
            <a:r>
              <a:rPr lang="en-US" altLang="ko-KR" sz="1300">
                <a:solidFill>
                  <a:srgbClr val="008000"/>
                </a:solidFill>
              </a:rPr>
              <a:t>15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인</a:t>
            </a:r>
            <a:r>
              <a:rPr lang="ko-KR" altLang="en-US" sz="1300">
                <a:solidFill>
                  <a:srgbClr val="008000"/>
                </a:solidFill>
              </a:rPr>
              <a:t>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텍스트</a:t>
            </a:r>
            <a:r>
              <a:rPr lang="ko-KR" altLang="en-US" sz="1300">
                <a:solidFill>
                  <a:srgbClr val="008000"/>
                </a:solidFill>
              </a:rPr>
              <a:t>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필드</a:t>
            </a:r>
            <a:r>
              <a:rPr lang="ko-KR" altLang="en-US" sz="1300">
                <a:solidFill>
                  <a:srgbClr val="008000"/>
                </a:solidFill>
              </a:rPr>
              <a:t>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생성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en-US" sz="1300"/>
              <a:t>             </a:t>
            </a:r>
            <a:r>
              <a:rPr lang="en-US" altLang="ko-KR" sz="1300">
                <a:solidFill>
                  <a:srgbClr val="0000C0"/>
                </a:solidFill>
              </a:rPr>
              <a:t>text</a:t>
            </a:r>
            <a:r>
              <a:rPr lang="en-US" altLang="ko-KR" sz="1300"/>
              <a:t>.addActionListener(listener);	</a:t>
            </a:r>
            <a:r>
              <a:rPr lang="en-US" altLang="ko-KR" sz="1300">
                <a:solidFill>
                  <a:srgbClr val="008000"/>
                </a:solidFill>
              </a:rPr>
              <a:t>//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텍스트</a:t>
            </a:r>
            <a:r>
              <a:rPr lang="ko-KR" altLang="en-US" sz="1300">
                <a:solidFill>
                  <a:srgbClr val="008000"/>
                </a:solidFill>
              </a:rPr>
              <a:t>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필드에</a:t>
            </a:r>
            <a:r>
              <a:rPr lang="ko-KR" altLang="en-US" sz="1300">
                <a:solidFill>
                  <a:srgbClr val="008000"/>
                </a:solidFill>
              </a:rPr>
              <a:t>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리스너</a:t>
            </a:r>
            <a:r>
              <a:rPr lang="ko-KR" altLang="en-US" sz="1300">
                <a:solidFill>
                  <a:srgbClr val="008000"/>
                </a:solidFill>
              </a:rPr>
              <a:t>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연결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en-US" sz="1300"/>
              <a:t>             </a:t>
            </a:r>
            <a:r>
              <a:rPr lang="en-US" altLang="ko-KR" sz="1300"/>
              <a:t>panel.add(</a:t>
            </a:r>
            <a:r>
              <a:rPr lang="en-US" altLang="ko-KR" sz="1300">
                <a:solidFill>
                  <a:srgbClr val="0000C0"/>
                </a:solidFill>
              </a:rPr>
              <a:t>text</a:t>
            </a:r>
            <a:r>
              <a:rPr lang="en-US" altLang="ko-KR" sz="130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endParaRPr lang="en-US" altLang="ko-KR" sz="1300"/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300"/>
              <a:t>             panel.add(</a:t>
            </a:r>
            <a:r>
              <a:rPr lang="en-US" altLang="ko-KR" sz="1300" b="1">
                <a:solidFill>
                  <a:srgbClr val="7F0055"/>
                </a:solidFill>
              </a:rPr>
              <a:t>new</a:t>
            </a:r>
            <a:r>
              <a:rPr lang="en-US" altLang="ko-KR" sz="1300"/>
              <a:t> JLabel(</a:t>
            </a:r>
            <a:r>
              <a:rPr lang="en-US" altLang="ko-KR" sz="1300">
                <a:solidFill>
                  <a:srgbClr val="2A00FF"/>
                </a:solidFill>
              </a:rPr>
              <a:t>"</a:t>
            </a:r>
            <a:r>
              <a:rPr lang="ko-KR" altLang="en-US" sz="1300">
                <a:solidFill>
                  <a:srgbClr val="2A00FF"/>
                </a:solidFill>
                <a:latin typeface="굴림"/>
              </a:rPr>
              <a:t>제곱한</a:t>
            </a:r>
            <a:r>
              <a:rPr lang="ko-KR" altLang="en-US" sz="1300">
                <a:solidFill>
                  <a:srgbClr val="2A00FF"/>
                </a:solidFill>
              </a:rPr>
              <a:t> </a:t>
            </a:r>
            <a:r>
              <a:rPr lang="ko-KR" altLang="en-US" sz="1300">
                <a:solidFill>
                  <a:srgbClr val="2A00FF"/>
                </a:solidFill>
                <a:latin typeface="굴림"/>
              </a:rPr>
              <a:t>값</a:t>
            </a:r>
            <a:r>
              <a:rPr lang="en-US" altLang="ko-KR" sz="1300">
                <a:solidFill>
                  <a:srgbClr val="2A00FF"/>
                </a:solidFill>
              </a:rPr>
              <a:t>: "</a:t>
            </a:r>
            <a:r>
              <a:rPr lang="en-US" altLang="ko-KR" sz="1300"/>
              <a:t>));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300"/>
              <a:t>             </a:t>
            </a:r>
            <a:r>
              <a:rPr lang="en-US" altLang="ko-KR" sz="1300">
                <a:solidFill>
                  <a:srgbClr val="0000C0"/>
                </a:solidFill>
              </a:rPr>
              <a:t>result</a:t>
            </a:r>
            <a:r>
              <a:rPr lang="en-US" altLang="ko-KR" sz="1300"/>
              <a:t> = </a:t>
            </a:r>
            <a:r>
              <a:rPr lang="en-US" altLang="ko-KR" sz="1300" b="1">
                <a:solidFill>
                  <a:srgbClr val="7F0055"/>
                </a:solidFill>
              </a:rPr>
              <a:t>new</a:t>
            </a:r>
            <a:r>
              <a:rPr lang="en-US" altLang="ko-KR" sz="1300"/>
              <a:t> JTextField(15);	</a:t>
            </a:r>
            <a:r>
              <a:rPr lang="en-US" altLang="ko-KR" sz="1300">
                <a:solidFill>
                  <a:srgbClr val="008000"/>
                </a:solidFill>
              </a:rPr>
              <a:t>//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결과를</a:t>
            </a:r>
            <a:r>
              <a:rPr lang="ko-KR" altLang="en-US" sz="1300">
                <a:solidFill>
                  <a:srgbClr val="008000"/>
                </a:solidFill>
              </a:rPr>
              <a:t>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나타낼</a:t>
            </a:r>
            <a:r>
              <a:rPr lang="ko-KR" altLang="en-US" sz="1300">
                <a:solidFill>
                  <a:srgbClr val="008000"/>
                </a:solidFill>
              </a:rPr>
              <a:t>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텍스트</a:t>
            </a:r>
            <a:r>
              <a:rPr lang="ko-KR" altLang="en-US" sz="1300">
                <a:solidFill>
                  <a:srgbClr val="008000"/>
                </a:solidFill>
              </a:rPr>
              <a:t>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필드</a:t>
            </a:r>
            <a:r>
              <a:rPr lang="ko-KR" altLang="en-US" sz="1300"/>
              <a:t>	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en-US" sz="1300"/>
              <a:t>             </a:t>
            </a:r>
            <a:r>
              <a:rPr lang="en-US" altLang="ko-KR" sz="1300">
                <a:solidFill>
                  <a:srgbClr val="0000C0"/>
                </a:solidFill>
              </a:rPr>
              <a:t>result</a:t>
            </a:r>
            <a:r>
              <a:rPr lang="en-US" altLang="ko-KR" sz="1300"/>
              <a:t>.setEditable(</a:t>
            </a:r>
            <a:r>
              <a:rPr lang="en-US" altLang="ko-KR" sz="1300" b="1">
                <a:solidFill>
                  <a:srgbClr val="7F0055"/>
                </a:solidFill>
              </a:rPr>
              <a:t>false</a:t>
            </a:r>
            <a:r>
              <a:rPr lang="en-US" altLang="ko-KR" sz="1300"/>
              <a:t>);		</a:t>
            </a:r>
            <a:r>
              <a:rPr lang="en-US" altLang="ko-KR" sz="1300">
                <a:solidFill>
                  <a:srgbClr val="008000"/>
                </a:solidFill>
              </a:rPr>
              <a:t>//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편집</a:t>
            </a:r>
            <a:r>
              <a:rPr lang="ko-KR" altLang="en-US" sz="1300">
                <a:solidFill>
                  <a:srgbClr val="008000"/>
                </a:solidFill>
              </a:rPr>
              <a:t>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불가</a:t>
            </a:r>
            <a:r>
              <a:rPr lang="ko-KR" altLang="en-US" sz="1300">
                <a:solidFill>
                  <a:srgbClr val="008000"/>
                </a:solidFill>
              </a:rPr>
              <a:t>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설정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en-US" sz="1300"/>
              <a:t>             </a:t>
            </a:r>
            <a:r>
              <a:rPr lang="en-US" altLang="ko-KR" sz="1300"/>
              <a:t>panel.add(</a:t>
            </a:r>
            <a:r>
              <a:rPr lang="en-US" altLang="ko-KR" sz="1300">
                <a:solidFill>
                  <a:srgbClr val="0000C0"/>
                </a:solidFill>
              </a:rPr>
              <a:t>result</a:t>
            </a:r>
            <a:r>
              <a:rPr lang="en-US" altLang="ko-KR" sz="1300"/>
              <a:t>);</a:t>
            </a:r>
          </a:p>
        </p:txBody>
      </p:sp>
      <p:sp>
        <p:nvSpPr>
          <p:cNvPr id="1705997" name="Rectangle 13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05998" name="Rectangle 14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0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713" y="1035050"/>
            <a:ext cx="7783512" cy="5656263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>
                <a:solidFill>
                  <a:srgbClr val="0000C0"/>
                </a:solidFill>
              </a:rPr>
              <a:t>	       button</a:t>
            </a:r>
            <a:r>
              <a:rPr lang="en-US" altLang="ko-KR" sz="1400"/>
              <a:t> = </a:t>
            </a:r>
            <a:r>
              <a:rPr lang="en-US" altLang="ko-KR" sz="1400" b="1">
                <a:solidFill>
                  <a:srgbClr val="7F0055"/>
                </a:solidFill>
              </a:rPr>
              <a:t>new</a:t>
            </a:r>
            <a:r>
              <a:rPr lang="en-US" altLang="ko-KR" sz="1400"/>
              <a:t> JButton(</a:t>
            </a:r>
            <a:r>
              <a:rPr lang="en-US" altLang="ko-KR" sz="1400">
                <a:solidFill>
                  <a:srgbClr val="2A00FF"/>
                </a:solidFill>
              </a:rPr>
              <a:t>"OK"</a:t>
            </a:r>
            <a:r>
              <a:rPr lang="en-US" altLang="ko-KR" sz="140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/>
              <a:t>             </a:t>
            </a:r>
            <a:r>
              <a:rPr lang="en-US" altLang="ko-KR" sz="1400">
                <a:solidFill>
                  <a:srgbClr val="0000C0"/>
                </a:solidFill>
              </a:rPr>
              <a:t>button</a:t>
            </a:r>
            <a:r>
              <a:rPr lang="en-US" altLang="ko-KR" sz="1400"/>
              <a:t>.addActionListener(listener);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/>
              <a:t>             panel.add(</a:t>
            </a:r>
            <a:r>
              <a:rPr lang="en-US" altLang="ko-KR" sz="1400">
                <a:solidFill>
                  <a:srgbClr val="0000C0"/>
                </a:solidFill>
              </a:rPr>
              <a:t>button</a:t>
            </a:r>
            <a:r>
              <a:rPr lang="en-US" altLang="ko-KR" sz="140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/>
              <a:t>             add(panel);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/>
              <a:t>             setVisible(</a:t>
            </a:r>
            <a:r>
              <a:rPr lang="en-US" altLang="ko-KR" sz="1400" b="1">
                <a:solidFill>
                  <a:srgbClr val="7F0055"/>
                </a:solidFill>
              </a:rPr>
              <a:t>true</a:t>
            </a:r>
            <a:r>
              <a:rPr lang="en-US" altLang="ko-KR" sz="140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/>
              <a:t>       }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>
                <a:solidFill>
                  <a:srgbClr val="008000"/>
                </a:solidFill>
              </a:rPr>
              <a:t>       // </a:t>
            </a:r>
            <a:r>
              <a:rPr lang="ko-KR" altLang="en-US" sz="1400">
                <a:solidFill>
                  <a:srgbClr val="008000"/>
                </a:solidFill>
                <a:latin typeface="굴림"/>
              </a:rPr>
              <a:t>텍스트</a:t>
            </a:r>
            <a:r>
              <a:rPr lang="ko-KR" altLang="en-US" sz="1400">
                <a:solidFill>
                  <a:srgbClr val="008000"/>
                </a:solidFill>
              </a:rPr>
              <a:t> </a:t>
            </a:r>
            <a:r>
              <a:rPr lang="ko-KR" altLang="en-US" sz="1400">
                <a:solidFill>
                  <a:srgbClr val="008000"/>
                </a:solidFill>
                <a:latin typeface="굴림"/>
              </a:rPr>
              <a:t>필드와</a:t>
            </a:r>
            <a:r>
              <a:rPr lang="ko-KR" altLang="en-US" sz="1400">
                <a:solidFill>
                  <a:srgbClr val="008000"/>
                </a:solidFill>
              </a:rPr>
              <a:t> </a:t>
            </a:r>
            <a:r>
              <a:rPr lang="ko-KR" altLang="en-US" sz="1400">
                <a:solidFill>
                  <a:srgbClr val="008000"/>
                </a:solidFill>
                <a:latin typeface="굴림"/>
              </a:rPr>
              <a:t>버튼의</a:t>
            </a:r>
            <a:r>
              <a:rPr lang="ko-KR" altLang="en-US" sz="1400">
                <a:solidFill>
                  <a:srgbClr val="008000"/>
                </a:solidFill>
              </a:rPr>
              <a:t> </a:t>
            </a:r>
            <a:r>
              <a:rPr lang="ko-KR" altLang="en-US" sz="1400">
                <a:solidFill>
                  <a:srgbClr val="008000"/>
                </a:solidFill>
                <a:latin typeface="굴림"/>
              </a:rPr>
              <a:t>액션</a:t>
            </a:r>
            <a:r>
              <a:rPr lang="ko-KR" altLang="en-US" sz="1400">
                <a:solidFill>
                  <a:srgbClr val="008000"/>
                </a:solidFill>
              </a:rPr>
              <a:t> </a:t>
            </a:r>
            <a:r>
              <a:rPr lang="ko-KR" altLang="en-US" sz="1400">
                <a:solidFill>
                  <a:srgbClr val="008000"/>
                </a:solidFill>
                <a:latin typeface="굴림"/>
              </a:rPr>
              <a:t>이벤트</a:t>
            </a:r>
            <a:r>
              <a:rPr lang="ko-KR" altLang="en-US" sz="1400">
                <a:solidFill>
                  <a:srgbClr val="008000"/>
                </a:solidFill>
              </a:rPr>
              <a:t> </a:t>
            </a:r>
            <a:r>
              <a:rPr lang="ko-KR" altLang="en-US" sz="1400">
                <a:solidFill>
                  <a:srgbClr val="008000"/>
                </a:solidFill>
                <a:latin typeface="굴림"/>
              </a:rPr>
              <a:t>처리</a:t>
            </a:r>
            <a:r>
              <a:rPr lang="ko-KR" altLang="en-US" sz="1400">
                <a:solidFill>
                  <a:srgbClr val="008000"/>
                </a:solidFill>
              </a:rPr>
              <a:t>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en-US" sz="1400"/>
              <a:t>       </a:t>
            </a:r>
            <a:r>
              <a:rPr lang="en-US" altLang="ko-KR" sz="1400" b="1">
                <a:solidFill>
                  <a:srgbClr val="7F0055"/>
                </a:solidFill>
              </a:rPr>
              <a:t>private</a:t>
            </a:r>
            <a:r>
              <a:rPr lang="en-US" altLang="ko-KR" sz="1400"/>
              <a:t> </a:t>
            </a:r>
            <a:r>
              <a:rPr lang="en-US" altLang="ko-KR" sz="1400" b="1">
                <a:solidFill>
                  <a:srgbClr val="7F0055"/>
                </a:solidFill>
              </a:rPr>
              <a:t>class</a:t>
            </a:r>
            <a:r>
              <a:rPr lang="en-US" altLang="ko-KR" sz="1400"/>
              <a:t> ButtonListener </a:t>
            </a:r>
            <a:r>
              <a:rPr lang="en-US" altLang="ko-KR" sz="1400" b="1">
                <a:solidFill>
                  <a:srgbClr val="7F0055"/>
                </a:solidFill>
              </a:rPr>
              <a:t>implements</a:t>
            </a:r>
            <a:r>
              <a:rPr lang="en-US" altLang="ko-KR" sz="1400"/>
              <a:t> ActionListener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/>
              <a:t>             </a:t>
            </a:r>
            <a:r>
              <a:rPr lang="en-US" altLang="ko-KR" sz="1400" b="1">
                <a:solidFill>
                  <a:srgbClr val="7F0055"/>
                </a:solidFill>
              </a:rPr>
              <a:t>public</a:t>
            </a:r>
            <a:r>
              <a:rPr lang="en-US" altLang="ko-KR" sz="1400"/>
              <a:t> </a:t>
            </a:r>
            <a:r>
              <a:rPr lang="en-US" altLang="ko-KR" sz="1400" b="1">
                <a:solidFill>
                  <a:srgbClr val="7F0055"/>
                </a:solidFill>
              </a:rPr>
              <a:t>void</a:t>
            </a:r>
            <a:r>
              <a:rPr lang="en-US" altLang="ko-KR" sz="1400"/>
              <a:t> actionPerformed(ActionEvent e)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/>
              <a:t>                    </a:t>
            </a:r>
            <a:r>
              <a:rPr lang="en-US" altLang="ko-KR" sz="1400" b="1">
                <a:solidFill>
                  <a:srgbClr val="7F0055"/>
                </a:solidFill>
              </a:rPr>
              <a:t>if</a:t>
            </a:r>
            <a:r>
              <a:rPr lang="en-US" altLang="ko-KR" sz="1400"/>
              <a:t> (e.getSource() == </a:t>
            </a:r>
            <a:r>
              <a:rPr lang="en-US" altLang="ko-KR" sz="1400">
                <a:solidFill>
                  <a:srgbClr val="0000C0"/>
                </a:solidFill>
              </a:rPr>
              <a:t>button</a:t>
            </a:r>
            <a:r>
              <a:rPr lang="en-US" altLang="ko-KR" sz="1400"/>
              <a:t> || e.getSource() == </a:t>
            </a:r>
            <a:r>
              <a:rPr lang="en-US" altLang="ko-KR" sz="1400">
                <a:solidFill>
                  <a:srgbClr val="0000C0"/>
                </a:solidFill>
              </a:rPr>
              <a:t>text</a:t>
            </a:r>
            <a:r>
              <a:rPr lang="en-US" altLang="ko-KR" sz="1400"/>
              <a:t>)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/>
              <a:t>                           String name = </a:t>
            </a:r>
            <a:r>
              <a:rPr lang="en-US" altLang="ko-KR" sz="1400">
                <a:solidFill>
                  <a:srgbClr val="0000C0"/>
                </a:solidFill>
              </a:rPr>
              <a:t>text</a:t>
            </a:r>
            <a:r>
              <a:rPr lang="en-US" altLang="ko-KR" sz="1400"/>
              <a:t>.getText();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/>
              <a:t>                           </a:t>
            </a:r>
            <a:r>
              <a:rPr lang="en-US" altLang="ko-KR" sz="1400" b="1">
                <a:solidFill>
                  <a:srgbClr val="7F0055"/>
                </a:solidFill>
              </a:rPr>
              <a:t>int</a:t>
            </a:r>
            <a:r>
              <a:rPr lang="en-US" altLang="ko-KR" sz="1400"/>
              <a:t> value = Integer.</a:t>
            </a:r>
            <a:r>
              <a:rPr lang="en-US" altLang="ko-KR" sz="1400" i="1"/>
              <a:t>parseInt</a:t>
            </a:r>
            <a:r>
              <a:rPr lang="en-US" altLang="ko-KR" sz="1400"/>
              <a:t>(name);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/>
              <a:t>                           </a:t>
            </a:r>
            <a:r>
              <a:rPr lang="en-US" altLang="ko-KR" sz="1400">
                <a:solidFill>
                  <a:srgbClr val="0000C0"/>
                </a:solidFill>
              </a:rPr>
              <a:t>result</a:t>
            </a:r>
            <a:r>
              <a:rPr lang="en-US" altLang="ko-KR" sz="1400"/>
              <a:t>.setText(</a:t>
            </a:r>
            <a:r>
              <a:rPr lang="en-US" altLang="ko-KR" sz="1400">
                <a:solidFill>
                  <a:srgbClr val="2A00FF"/>
                </a:solidFill>
              </a:rPr>
              <a:t>" "</a:t>
            </a:r>
            <a:r>
              <a:rPr lang="en-US" altLang="ko-KR" sz="1400"/>
              <a:t> + value * value);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/>
              <a:t>                           </a:t>
            </a:r>
            <a:r>
              <a:rPr lang="en-US" altLang="ko-KR" sz="1400">
                <a:solidFill>
                  <a:srgbClr val="0000C0"/>
                </a:solidFill>
              </a:rPr>
              <a:t>text</a:t>
            </a:r>
            <a:r>
              <a:rPr lang="en-US" altLang="ko-KR" sz="1400"/>
              <a:t>.requestFocus();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/>
              <a:t>                    }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/>
              <a:t>             }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/>
              <a:t>       }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/>
              <a:t>}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 b="1">
                <a:solidFill>
                  <a:srgbClr val="7F0055"/>
                </a:solidFill>
              </a:rPr>
              <a:t>public</a:t>
            </a:r>
            <a:r>
              <a:rPr lang="en-US" altLang="ko-KR" sz="1400"/>
              <a:t> </a:t>
            </a:r>
            <a:r>
              <a:rPr lang="en-US" altLang="ko-KR" sz="1400" b="1">
                <a:solidFill>
                  <a:srgbClr val="7F0055"/>
                </a:solidFill>
              </a:rPr>
              <a:t>class</a:t>
            </a:r>
            <a:r>
              <a:rPr lang="en-US" altLang="ko-KR" sz="1400"/>
              <a:t> TextFieldTest </a:t>
            </a:r>
            <a:r>
              <a:rPr lang="en-US" altLang="ko-KR" sz="1400" b="1">
                <a:solidFill>
                  <a:srgbClr val="7F0055"/>
                </a:solidFill>
              </a:rPr>
              <a:t>extends</a:t>
            </a:r>
            <a:r>
              <a:rPr lang="en-US" altLang="ko-KR" sz="1400"/>
              <a:t> JFrame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/>
              <a:t>       </a:t>
            </a:r>
            <a:r>
              <a:rPr lang="en-US" altLang="ko-KR" sz="1400" b="1">
                <a:solidFill>
                  <a:srgbClr val="7F0055"/>
                </a:solidFill>
              </a:rPr>
              <a:t>public</a:t>
            </a:r>
            <a:r>
              <a:rPr lang="en-US" altLang="ko-KR" sz="1400"/>
              <a:t> </a:t>
            </a:r>
            <a:r>
              <a:rPr lang="en-US" altLang="ko-KR" sz="1400" b="1">
                <a:solidFill>
                  <a:srgbClr val="7F0055"/>
                </a:solidFill>
              </a:rPr>
              <a:t>static</a:t>
            </a:r>
            <a:r>
              <a:rPr lang="en-US" altLang="ko-KR" sz="1400"/>
              <a:t> </a:t>
            </a:r>
            <a:r>
              <a:rPr lang="en-US" altLang="ko-KR" sz="1400" b="1">
                <a:solidFill>
                  <a:srgbClr val="7F0055"/>
                </a:solidFill>
              </a:rPr>
              <a:t>void</a:t>
            </a:r>
            <a:r>
              <a:rPr lang="en-US" altLang="ko-KR" sz="1400"/>
              <a:t> main(String[] args)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/>
              <a:t>             </a:t>
            </a:r>
            <a:r>
              <a:rPr lang="en-US" altLang="ko-KR" sz="1400" b="1">
                <a:solidFill>
                  <a:srgbClr val="7F0055"/>
                </a:solidFill>
              </a:rPr>
              <a:t>new</a:t>
            </a:r>
            <a:r>
              <a:rPr lang="en-US" altLang="ko-KR" sz="1400"/>
              <a:t> TextFieldFrame();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/>
              <a:t>       }</a:t>
            </a:r>
          </a:p>
          <a:p>
            <a:pPr algn="just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/>
              <a:t>}</a:t>
            </a:r>
          </a:p>
        </p:txBody>
      </p:sp>
      <p:sp>
        <p:nvSpPr>
          <p:cNvPr id="1707021" name="Rectangle 13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07022" name="Rectangle 14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패스워드 필드에 사용자가 암호를 입력하면 글자들이 모두 * 문자로 표시된다. </a:t>
            </a:r>
          </a:p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패스워드</a:t>
            </a:r>
            <a:r>
              <a:rPr lang="en-US" altLang="ko-KR"/>
              <a:t> </a:t>
            </a:r>
            <a:r>
              <a:rPr lang="ko-KR" altLang="en-US"/>
              <a:t>필드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텍스트 영역</a:t>
            </a:r>
          </a:p>
        </p:txBody>
      </p:sp>
      <p:sp>
        <p:nvSpPr>
          <p:cNvPr id="170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텍스트 영역</a:t>
            </a:r>
            <a:r>
              <a:rPr lang="en-US" altLang="ko-KR"/>
              <a:t>(TextArea): </a:t>
            </a:r>
            <a:r>
              <a:rPr lang="ko-KR" altLang="en-US"/>
              <a:t>여러 줄의 텍스트가 들어 갈 수 있는 컴포넌트</a:t>
            </a:r>
          </a:p>
        </p:txBody>
      </p:sp>
      <p:sp>
        <p:nvSpPr>
          <p:cNvPr id="1709061" name="Rectangle 5"/>
          <p:cNvSpPr>
            <a:spLocks noChangeArrowheads="1"/>
          </p:cNvSpPr>
          <p:nvPr/>
        </p:nvSpPr>
        <p:spPr>
          <a:xfrm>
            <a:off x="0" y="24685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1709062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85774" y="5068888"/>
            <a:ext cx="8658225" cy="128111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709063" name="그림 1709062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678656" y="2677800"/>
            <a:ext cx="8186737" cy="22002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사용자가 텍스트 필드에 텍스트를 입력하고 엔터키를 누르면 이것을 텍스트 영역에 추가하는 프로그램을 작성하여 보자.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예제</a:t>
            </a:r>
          </a:p>
        </p:txBody>
      </p:sp>
      <p:pic>
        <p:nvPicPr>
          <p:cNvPr id="4" name="그림 3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443900" y="2990025"/>
            <a:ext cx="5572125" cy="278606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1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6067" y="1035050"/>
            <a:ext cx="7772400" cy="5187950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…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b="1">
                <a:solidFill>
                  <a:srgbClr val="7F0055"/>
                </a:solidFill>
              </a:rPr>
              <a:t>class</a:t>
            </a:r>
            <a:r>
              <a:rPr lang="en-US" altLang="ko-KR" sz="1500"/>
              <a:t> TextAreaFrame </a:t>
            </a:r>
            <a:r>
              <a:rPr lang="en-US" altLang="ko-KR" sz="1500" b="1">
                <a:solidFill>
                  <a:srgbClr val="7F0055"/>
                </a:solidFill>
              </a:rPr>
              <a:t>extends</a:t>
            </a:r>
            <a:r>
              <a:rPr lang="en-US" altLang="ko-KR" sz="1500"/>
              <a:t> JFrame </a:t>
            </a:r>
            <a:r>
              <a:rPr lang="en-US" altLang="ko-KR" sz="1500" b="1">
                <a:solidFill>
                  <a:srgbClr val="7F0055"/>
                </a:solidFill>
              </a:rPr>
              <a:t>implements</a:t>
            </a:r>
            <a:r>
              <a:rPr lang="en-US" altLang="ko-KR" sz="1500"/>
              <a:t> ActionListener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</a:t>
            </a:r>
            <a:r>
              <a:rPr lang="en-US" altLang="ko-KR" sz="1500" b="1">
                <a:solidFill>
                  <a:srgbClr val="7F0055"/>
                </a:solidFill>
              </a:rPr>
              <a:t>protected</a:t>
            </a:r>
            <a:r>
              <a:rPr lang="en-US" altLang="ko-KR" sz="1500"/>
              <a:t> JTextField </a:t>
            </a:r>
            <a:r>
              <a:rPr lang="en-US" altLang="ko-KR" sz="1500">
                <a:solidFill>
                  <a:srgbClr val="0000C0"/>
                </a:solidFill>
              </a:rPr>
              <a:t>textField</a:t>
            </a:r>
            <a:r>
              <a:rPr lang="en-US" altLang="ko-KR" sz="1500"/>
              <a:t>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</a:t>
            </a:r>
            <a:r>
              <a:rPr lang="en-US" altLang="ko-KR" sz="1500" b="1">
                <a:solidFill>
                  <a:srgbClr val="7F0055"/>
                </a:solidFill>
              </a:rPr>
              <a:t>protected</a:t>
            </a:r>
            <a:r>
              <a:rPr lang="en-US" altLang="ko-KR" sz="1500"/>
              <a:t> JTextArea </a:t>
            </a:r>
            <a:r>
              <a:rPr lang="en-US" altLang="ko-KR" sz="1500">
                <a:solidFill>
                  <a:srgbClr val="0000C0"/>
                </a:solidFill>
              </a:rPr>
              <a:t>textArea</a:t>
            </a:r>
            <a:r>
              <a:rPr lang="en-US" altLang="ko-KR" sz="1500"/>
              <a:t>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</a:t>
            </a:r>
            <a:r>
              <a:rPr lang="en-US" altLang="ko-KR" sz="1500" b="1">
                <a:solidFill>
                  <a:srgbClr val="7F0055"/>
                </a:solidFill>
              </a:rPr>
              <a:t>public</a:t>
            </a:r>
            <a:r>
              <a:rPr lang="en-US" altLang="ko-KR" sz="1500"/>
              <a:t> MyFrame()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setTitle(</a:t>
            </a:r>
            <a:r>
              <a:rPr lang="en-US" altLang="ko-KR" sz="1500">
                <a:solidFill>
                  <a:srgbClr val="2A00FF"/>
                </a:solidFill>
              </a:rPr>
              <a:t>"Text Area Test"</a:t>
            </a:r>
            <a:r>
              <a:rPr lang="en-US" altLang="ko-KR" sz="150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setDefaultCloseOperation(JFrame.</a:t>
            </a:r>
            <a:r>
              <a:rPr lang="en-US" altLang="ko-KR" sz="1500" i="1">
                <a:solidFill>
                  <a:srgbClr val="0000C0"/>
                </a:solidFill>
              </a:rPr>
              <a:t>EXIT_ON_CLOSE</a:t>
            </a:r>
            <a:r>
              <a:rPr lang="en-US" altLang="ko-KR" sz="150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</a:t>
            </a:r>
            <a:r>
              <a:rPr lang="en-US" altLang="ko-KR" sz="1500">
                <a:solidFill>
                  <a:srgbClr val="0000C0"/>
                </a:solidFill>
              </a:rPr>
              <a:t>textField</a:t>
            </a:r>
            <a:r>
              <a:rPr lang="en-US" altLang="ko-KR" sz="1500"/>
              <a:t> = </a:t>
            </a:r>
            <a:r>
              <a:rPr lang="en-US" altLang="ko-KR" sz="1500" b="1">
                <a:solidFill>
                  <a:srgbClr val="7F0055"/>
                </a:solidFill>
              </a:rPr>
              <a:t>new</a:t>
            </a:r>
            <a:r>
              <a:rPr lang="en-US" altLang="ko-KR" sz="1500"/>
              <a:t> JTextField(30);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</a:t>
            </a:r>
            <a:r>
              <a:rPr lang="en-US" altLang="ko-KR" sz="1500">
                <a:solidFill>
                  <a:srgbClr val="0000C0"/>
                </a:solidFill>
              </a:rPr>
              <a:t>textField</a:t>
            </a:r>
            <a:r>
              <a:rPr lang="en-US" altLang="ko-KR" sz="1500"/>
              <a:t>.addActionListener(</a:t>
            </a:r>
            <a:r>
              <a:rPr lang="en-US" altLang="ko-KR" sz="1500" b="1">
                <a:solidFill>
                  <a:srgbClr val="7F0055"/>
                </a:solidFill>
              </a:rPr>
              <a:t>this</a:t>
            </a:r>
            <a:r>
              <a:rPr lang="en-US" altLang="ko-KR" sz="150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</a:t>
            </a:r>
            <a:r>
              <a:rPr lang="en-US" altLang="ko-KR" sz="1500">
                <a:solidFill>
                  <a:srgbClr val="0000C0"/>
                </a:solidFill>
              </a:rPr>
              <a:t>textArea</a:t>
            </a:r>
            <a:r>
              <a:rPr lang="en-US" altLang="ko-KR" sz="1500"/>
              <a:t> = </a:t>
            </a:r>
            <a:r>
              <a:rPr lang="en-US" altLang="ko-KR" sz="1500" b="1">
                <a:solidFill>
                  <a:srgbClr val="7F0055"/>
                </a:solidFill>
              </a:rPr>
              <a:t>new</a:t>
            </a:r>
            <a:r>
              <a:rPr lang="en-US" altLang="ko-KR" sz="1500"/>
              <a:t> JTextArea(10, 30);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</a:t>
            </a:r>
            <a:r>
              <a:rPr lang="en-US" altLang="ko-KR" sz="1500">
                <a:solidFill>
                  <a:srgbClr val="0000C0"/>
                </a:solidFill>
              </a:rPr>
              <a:t>textArea</a:t>
            </a:r>
            <a:r>
              <a:rPr lang="en-US" altLang="ko-KR" sz="1500"/>
              <a:t>.setEditable(</a:t>
            </a:r>
            <a:r>
              <a:rPr lang="en-US" altLang="ko-KR" sz="1500" b="1">
                <a:solidFill>
                  <a:srgbClr val="7F0055"/>
                </a:solidFill>
              </a:rPr>
              <a:t>false</a:t>
            </a:r>
            <a:r>
              <a:rPr lang="en-US" altLang="ko-KR" sz="150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add(</a:t>
            </a:r>
            <a:r>
              <a:rPr lang="en-US" altLang="ko-KR" sz="1500">
                <a:solidFill>
                  <a:srgbClr val="0000C0"/>
                </a:solidFill>
              </a:rPr>
              <a:t>textField</a:t>
            </a:r>
            <a:r>
              <a:rPr lang="en-US" altLang="ko-KR" sz="1500"/>
              <a:t>, BorderLayout.</a:t>
            </a:r>
            <a:r>
              <a:rPr lang="en-US" altLang="ko-KR" sz="1500" i="1">
                <a:solidFill>
                  <a:srgbClr val="0000C0"/>
                </a:solidFill>
              </a:rPr>
              <a:t>NORTH</a:t>
            </a:r>
            <a:r>
              <a:rPr lang="en-US" altLang="ko-KR" sz="150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add(</a:t>
            </a:r>
            <a:r>
              <a:rPr lang="en-US" altLang="ko-KR" sz="1500">
                <a:solidFill>
                  <a:srgbClr val="0000C0"/>
                </a:solidFill>
              </a:rPr>
              <a:t>textArea</a:t>
            </a:r>
            <a:r>
              <a:rPr lang="en-US" altLang="ko-KR" sz="1500"/>
              <a:t>, BorderLayout.</a:t>
            </a:r>
            <a:r>
              <a:rPr lang="en-US" altLang="ko-KR" sz="1500" i="1">
                <a:solidFill>
                  <a:srgbClr val="0000C0"/>
                </a:solidFill>
              </a:rPr>
              <a:t>CENTER</a:t>
            </a:r>
            <a:r>
              <a:rPr lang="en-US" altLang="ko-KR" sz="150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pack();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setVisible(</a:t>
            </a:r>
            <a:r>
              <a:rPr lang="en-US" altLang="ko-KR" sz="1500" b="1">
                <a:solidFill>
                  <a:srgbClr val="7F0055"/>
                </a:solidFill>
              </a:rPr>
              <a:t>true</a:t>
            </a:r>
            <a:r>
              <a:rPr lang="en-US" altLang="ko-KR" sz="150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}</a:t>
            </a:r>
          </a:p>
        </p:txBody>
      </p:sp>
      <p:sp>
        <p:nvSpPr>
          <p:cNvPr id="1711116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11117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7533" y="296333"/>
            <a:ext cx="7763934" cy="3536950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endParaRPr lang="en-US" altLang="ko-KR" sz="1500"/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</a:t>
            </a:r>
            <a:r>
              <a:rPr lang="en-US" altLang="ko-KR" sz="1500" b="1">
                <a:solidFill>
                  <a:srgbClr val="7F0055"/>
                </a:solidFill>
              </a:rPr>
              <a:t>public</a:t>
            </a:r>
            <a:r>
              <a:rPr lang="en-US" altLang="ko-KR" sz="1500"/>
              <a:t> </a:t>
            </a:r>
            <a:r>
              <a:rPr lang="en-US" altLang="ko-KR" sz="1500" b="1">
                <a:solidFill>
                  <a:srgbClr val="7F0055"/>
                </a:solidFill>
              </a:rPr>
              <a:t>void</a:t>
            </a:r>
            <a:r>
              <a:rPr lang="en-US" altLang="ko-KR" sz="1500"/>
              <a:t> actionPerformed(ActionEvent evt)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String text = </a:t>
            </a:r>
            <a:r>
              <a:rPr lang="en-US" altLang="ko-KR" sz="1500">
                <a:solidFill>
                  <a:srgbClr val="0000C0"/>
                </a:solidFill>
              </a:rPr>
              <a:t>textField</a:t>
            </a:r>
            <a:r>
              <a:rPr lang="en-US" altLang="ko-KR" sz="1500"/>
              <a:t>.getText();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</a:t>
            </a:r>
            <a:r>
              <a:rPr lang="en-US" altLang="ko-KR" sz="1500">
                <a:solidFill>
                  <a:srgbClr val="0000C0"/>
                </a:solidFill>
              </a:rPr>
              <a:t>textArea</a:t>
            </a:r>
            <a:r>
              <a:rPr lang="en-US" altLang="ko-KR" sz="1500"/>
              <a:t>.append(text + </a:t>
            </a:r>
            <a:r>
              <a:rPr lang="en-US" altLang="ko-KR" sz="1500">
                <a:solidFill>
                  <a:srgbClr val="2A00FF"/>
                </a:solidFill>
              </a:rPr>
              <a:t>"\n"</a:t>
            </a:r>
            <a:r>
              <a:rPr lang="en-US" altLang="ko-KR" sz="150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</a:t>
            </a:r>
            <a:r>
              <a:rPr lang="en-US" altLang="ko-KR" sz="1500">
                <a:solidFill>
                  <a:srgbClr val="0000C0"/>
                </a:solidFill>
              </a:rPr>
              <a:t>textField</a:t>
            </a:r>
            <a:r>
              <a:rPr lang="en-US" altLang="ko-KR" sz="1500"/>
              <a:t>.selectAll();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</a:t>
            </a:r>
            <a:r>
              <a:rPr lang="en-US" altLang="ko-KR" sz="1500">
                <a:solidFill>
                  <a:srgbClr val="0000C0"/>
                </a:solidFill>
              </a:rPr>
              <a:t>textArea</a:t>
            </a:r>
            <a:r>
              <a:rPr lang="en-US" altLang="ko-KR" sz="1500"/>
              <a:t>.setCaretPosition(</a:t>
            </a:r>
            <a:r>
              <a:rPr lang="en-US" altLang="ko-KR" sz="1500">
                <a:solidFill>
                  <a:srgbClr val="0000C0"/>
                </a:solidFill>
              </a:rPr>
              <a:t>textArea</a:t>
            </a:r>
            <a:r>
              <a:rPr lang="en-US" altLang="ko-KR" sz="1500"/>
              <a:t>.getDocument().getLength());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}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}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b="1">
                <a:solidFill>
                  <a:srgbClr val="7F0055"/>
                </a:solidFill>
              </a:rPr>
              <a:t>public</a:t>
            </a:r>
            <a:r>
              <a:rPr lang="en-US" altLang="ko-KR" sz="1500"/>
              <a:t> </a:t>
            </a:r>
            <a:r>
              <a:rPr lang="en-US" altLang="ko-KR" sz="1500" b="1">
                <a:solidFill>
                  <a:srgbClr val="7F0055"/>
                </a:solidFill>
              </a:rPr>
              <a:t>class</a:t>
            </a:r>
            <a:r>
              <a:rPr lang="en-US" altLang="ko-KR" sz="1500"/>
              <a:t> TextAreaTest </a:t>
            </a:r>
            <a:r>
              <a:rPr lang="en-US" altLang="ko-KR" sz="1500" b="1">
                <a:solidFill>
                  <a:srgbClr val="7F0055"/>
                </a:solidFill>
              </a:rPr>
              <a:t>extends</a:t>
            </a:r>
            <a:r>
              <a:rPr lang="en-US" altLang="ko-KR" sz="1500"/>
              <a:t> JFrame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</a:t>
            </a:r>
            <a:r>
              <a:rPr lang="en-US" altLang="ko-KR" sz="1500" b="1">
                <a:solidFill>
                  <a:srgbClr val="7F0055"/>
                </a:solidFill>
              </a:rPr>
              <a:t>public</a:t>
            </a:r>
            <a:r>
              <a:rPr lang="en-US" altLang="ko-KR" sz="1500"/>
              <a:t> </a:t>
            </a:r>
            <a:r>
              <a:rPr lang="en-US" altLang="ko-KR" sz="1500" b="1">
                <a:solidFill>
                  <a:srgbClr val="7F0055"/>
                </a:solidFill>
              </a:rPr>
              <a:t>static</a:t>
            </a:r>
            <a:r>
              <a:rPr lang="en-US" altLang="ko-KR" sz="1500"/>
              <a:t> </a:t>
            </a:r>
            <a:r>
              <a:rPr lang="en-US" altLang="ko-KR" sz="1500" b="1">
                <a:solidFill>
                  <a:srgbClr val="7F0055"/>
                </a:solidFill>
              </a:rPr>
              <a:t>void</a:t>
            </a:r>
            <a:r>
              <a:rPr lang="en-US" altLang="ko-KR" sz="1500"/>
              <a:t> main(String[] args)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</a:t>
            </a:r>
            <a:r>
              <a:rPr lang="en-US" altLang="ko-KR" sz="1500" b="1">
                <a:solidFill>
                  <a:srgbClr val="7F0055"/>
                </a:solidFill>
              </a:rPr>
              <a:t>new</a:t>
            </a:r>
            <a:r>
              <a:rPr lang="en-US" altLang="ko-KR" sz="1500"/>
              <a:t> TextAreaFrame();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}</a:t>
            </a:r>
          </a:p>
          <a:p>
            <a:pPr algn="just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}</a:t>
            </a:r>
          </a:p>
        </p:txBody>
      </p:sp>
      <p:sp>
        <p:nvSpPr>
          <p:cNvPr id="1712140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12141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12161" name="Rectangle 33"/>
          <p:cNvSpPr>
            <a:spLocks noChangeArrowheads="1"/>
          </p:cNvSpPr>
          <p:nvPr/>
        </p:nvSpPr>
        <p:spPr>
          <a:xfrm>
            <a:off x="0" y="2611438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33796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3797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37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이미지 버튼을 표시하고 사용자가 버튼을 누르면 레이블의 텍스트를 이미지로 바꾸어서 표시하는 프로그램을 작성해보자. </a:t>
            </a:r>
          </a:p>
        </p:txBody>
      </p:sp>
      <p:pic>
        <p:nvPicPr>
          <p:cNvPr id="33799" name="그림 337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6787" y="2812279"/>
            <a:ext cx="7210425" cy="288280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스크롤 페인</a:t>
            </a:r>
          </a:p>
        </p:txBody>
      </p:sp>
      <p:sp>
        <p:nvSpPr>
          <p:cNvPr id="16896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텍스트 영역에 스크롤바를 만들려면 스크롤 페인에 텍스트 영역을 넣어야 한다</a:t>
            </a:r>
            <a:r>
              <a:rPr lang="en-US" altLang="ko-KR"/>
              <a:t>. </a:t>
            </a:r>
          </a:p>
        </p:txBody>
      </p:sp>
      <p:sp>
        <p:nvSpPr>
          <p:cNvPr id="1689606" name="Rectangle 6"/>
          <p:cNvSpPr>
            <a:spLocks noChangeArrowheads="1"/>
          </p:cNvSpPr>
          <p:nvPr/>
        </p:nvSpPr>
        <p:spPr>
          <a:xfrm>
            <a:off x="940593" y="2810193"/>
            <a:ext cx="7481888" cy="61880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 lang="ko-KR" altLang="en-US"/>
            </a:pPr>
            <a:r>
              <a:rPr lang="en-US" altLang="ko-KR" sz="1400">
                <a:latin typeface="Century Schoolbook"/>
              </a:rPr>
              <a:t>textArea = </a:t>
            </a:r>
            <a:r>
              <a:rPr lang="en-US" altLang="ko-KR" sz="1400" b="1">
                <a:solidFill>
                  <a:srgbClr val="7F0055"/>
                </a:solidFill>
                <a:latin typeface="Century Schoolbook"/>
              </a:rPr>
              <a:t>new</a:t>
            </a:r>
            <a:r>
              <a:rPr lang="en-US" altLang="ko-KR" sz="1400">
                <a:latin typeface="Century Schoolbook"/>
              </a:rPr>
              <a:t> JTextArea(10, 30);	// </a:t>
            </a:r>
            <a:r>
              <a:rPr lang="ko-KR" altLang="en-US" sz="1400">
                <a:latin typeface="Century Schoolbook"/>
              </a:rPr>
              <a:t>텍스트 영역을 생성한다</a:t>
            </a:r>
            <a:r>
              <a:rPr lang="en-US" altLang="ko-KR" sz="1400">
                <a:latin typeface="Century Schoolbook"/>
              </a:rPr>
              <a:t>.</a:t>
            </a:r>
          </a:p>
          <a:p>
            <a:pPr>
              <a:spcBef>
                <a:spcPct val="50000"/>
              </a:spcBef>
              <a:defRPr lang="ko-KR" altLang="en-US"/>
            </a:pPr>
            <a:r>
              <a:rPr lang="en-US" altLang="ko-KR" sz="1400">
                <a:latin typeface="Century Schoolbook"/>
              </a:rPr>
              <a:t>JScrollPane scrollPane = </a:t>
            </a:r>
            <a:r>
              <a:rPr lang="en-US" altLang="ko-KR" sz="1400" b="1">
                <a:solidFill>
                  <a:srgbClr val="7F0055"/>
                </a:solidFill>
                <a:latin typeface="Century Schoolbook"/>
              </a:rPr>
              <a:t>new</a:t>
            </a:r>
            <a:r>
              <a:rPr lang="en-US" altLang="ko-KR" sz="1400">
                <a:latin typeface="Century Schoolbook"/>
              </a:rPr>
              <a:t> JScrollPane(textArea); // ①</a:t>
            </a:r>
            <a:endParaRPr lang="ko-KR" altLang="en-US" sz="1400">
              <a:latin typeface="Century Schoolbook"/>
            </a:endParaRPr>
          </a:p>
        </p:txBody>
      </p:sp>
      <p:pic>
        <p:nvPicPr>
          <p:cNvPr id="1689607" name="그림 1689606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940594" y="3704174"/>
            <a:ext cx="7529512" cy="255746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콤보 박스(combo box)도 여러 항목 중에서 하나를 선택하는데 사용할 수 있다.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콤보박스</a:t>
            </a:r>
            <a:r>
              <a:rPr lang="en-US" altLang="ko-KR"/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14500" y="2780557"/>
            <a:ext cx="5514975" cy="278569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콤보박스 메소드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콤보 박스를 생성하기 위해서는 먼저 생성자 중에서 하나를 골라서 호출하여야 한다. 생성자는 비어 있는 콤보 박스를 생성한다. </a:t>
            </a:r>
          </a:p>
          <a:p>
            <a:pPr>
              <a:buNone/>
              <a:defRPr lang="ko-KR" altLang="en-US"/>
            </a:pPr>
            <a:r>
              <a:rPr lang="ko-KR" altLang="en-US"/>
              <a:t>JComboBox combo = new JComboBox();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여기에 항목을 추가하려면 addItem() 메소드를 사용한다. </a:t>
            </a:r>
          </a:p>
          <a:p>
            <a:pPr>
              <a:buNone/>
              <a:defRPr lang="ko-KR" altLang="en-US"/>
            </a:pPr>
            <a:r>
              <a:rPr lang="ko-KR" altLang="en-US"/>
              <a:t>combo.addItem(“dog”);</a:t>
            </a:r>
          </a:p>
          <a:p>
            <a:pPr>
              <a:buNone/>
              <a:defRPr lang="ko-KR" altLang="en-US"/>
            </a:pPr>
            <a:r>
              <a:rPr lang="ko-KR" altLang="en-US"/>
              <a:t>combo.addItem(“lion”);</a:t>
            </a:r>
          </a:p>
          <a:p>
            <a:pPr>
              <a:buNone/>
              <a:defRPr lang="ko-KR" altLang="en-US"/>
            </a:pPr>
            <a:r>
              <a:rPr lang="ko-KR" altLang="en-US"/>
              <a:t>combo.addItem(“tiger”);</a:t>
            </a:r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사용자가 콤보 박스에서 하나의 이미지를 선택하면 이것을 화면에 표시하는 프로그램을 작성해보자.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예제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66850" y="3085016"/>
            <a:ext cx="7105650" cy="264762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1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6067" y="1035050"/>
            <a:ext cx="7772400" cy="5187950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class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ComboBoxFrame 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extends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JFrame 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implements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ActionListener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JLabel 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label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ComboBoxFrame()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setTitle(</a:t>
            </a:r>
            <a:r>
              <a:rPr lang="ko-KR" altLang="ko-KR" sz="140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"콤보 박스"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setDefaultCloseOperation(JFrame.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EXIT_ON_CLOSE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setSize(300, 200);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String[] animals = { </a:t>
            </a:r>
            <a:r>
              <a:rPr lang="ko-KR" altLang="ko-KR" sz="140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"dog"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, </a:t>
            </a:r>
            <a:r>
              <a:rPr lang="ko-KR" altLang="ko-KR" sz="140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"lion"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, </a:t>
            </a:r>
            <a:r>
              <a:rPr lang="ko-KR" altLang="ko-KR" sz="140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"tiger"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};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JComboBox animalList = 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new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JComboBox(animals);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animalList.setSelectedIndex(0);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animalList.addActionListener(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this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label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= 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new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JLabel();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label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.setHorizontalAlignment(JLabel.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CENTER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changePicture(animals[animalList.getSelectedIndex()]);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add(animalList, BorderLayout.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PAGE_START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add(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label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, BorderLayout.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PAGE_END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setVisible(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true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}</a:t>
            </a:r>
          </a:p>
        </p:txBody>
      </p:sp>
      <p:sp>
        <p:nvSpPr>
          <p:cNvPr id="1711116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11117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1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6067" y="1568450"/>
            <a:ext cx="7772400" cy="4654550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void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 actionPerformed(ActionEvent e)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            JComboBox cb = (JComboBox) e.getSource();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            String name = (String) cb.getSelectedItem();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            changePicture(name);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      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     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protected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void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 changePicture(String name)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            ImageIcon icon =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new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 ImageIcon(name + </a:t>
            </a:r>
            <a:r>
              <a:rPr lang="ko-KR" altLang="ko-KR" sz="1400" b="1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".gif"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 b="1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label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.setIcon(icon);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if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 (icon !=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null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                   </a:t>
            </a:r>
            <a:r>
              <a:rPr lang="ko-KR" altLang="ko-KR" sz="1400" b="1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label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.setText(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null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            }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else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                   </a:t>
            </a:r>
            <a:r>
              <a:rPr lang="ko-KR" altLang="ko-KR" sz="1400" b="1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label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.setText(</a:t>
            </a:r>
            <a:r>
              <a:rPr lang="ko-KR" altLang="ko-KR" sz="1400" b="1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"이미지가 발견되지 않았습니다."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            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      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     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static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void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 main(String[] args)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 b="1" u="sng">
                <a:latin typeface="Century Schoolbook"/>
                <a:ea typeface="굴림"/>
                <a:cs typeface="굴림"/>
              </a:rPr>
              <a:t>ComboBoxFrame frame=</a:t>
            </a:r>
            <a:r>
              <a:rPr lang="ko-KR" altLang="ko-KR" sz="1400" b="1" u="sng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new</a:t>
            </a:r>
            <a:r>
              <a:rPr lang="ko-KR" altLang="ko-KR" sz="1400" b="1" u="sng">
                <a:latin typeface="Century Schoolbook"/>
                <a:ea typeface="굴림"/>
                <a:cs typeface="굴림"/>
              </a:rPr>
              <a:t> ComboBoxFrame();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u="sng">
                <a:latin typeface="Century Schoolbook"/>
                <a:ea typeface="굴림"/>
                <a:cs typeface="굴림"/>
              </a:rPr>
              <a:t>       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u="sng">
                <a:latin typeface="Century Schoolbook"/>
                <a:ea typeface="굴림"/>
                <a:cs typeface="굴림"/>
              </a:rPr>
              <a:t>}</a:t>
            </a:r>
          </a:p>
        </p:txBody>
      </p:sp>
      <p:sp>
        <p:nvSpPr>
          <p:cNvPr id="1711116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11117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슬라이더(slider)는 사용자가 특정한 범위 안에서 하나의 값을 선택할 수 있는 컴포넌트이다.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슬라이더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19200" y="2628900"/>
            <a:ext cx="6705600" cy="35623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다음 예제에서는 슬라이더를 움직이면 표시되는 이미지의 크기가 변경된다.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예제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4000" y="2746600"/>
            <a:ext cx="6324600" cy="31208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1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6067" y="1568450"/>
            <a:ext cx="7772400" cy="3816350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public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class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SliderFrame 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extends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JFrame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implements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ChangeListener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static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final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int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INIT_VALUE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= 15;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private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JButton 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buttonOK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private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JSlider 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slider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private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JButton 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button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public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SliderFrame()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JPanel panel;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setTitle(</a:t>
            </a:r>
            <a:r>
              <a:rPr lang="ko-KR" altLang="ko-KR" sz="1400">
                <a:solidFill>
                  <a:srgbClr val="2A00FF"/>
                </a:solidFill>
                <a:latin typeface="Century Schoolbook" panose="02040604050505020304" pitchFamily="18" charset="0"/>
                <a:ea typeface="굴림"/>
                <a:cs typeface="굴림"/>
              </a:rPr>
              <a:t>"슬라이더 테스트"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setDefaultCloseOperation(JFrame.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EXIT_ON_CLOSE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panel =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new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JPanel();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JLabel label =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new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JLabel(</a:t>
            </a:r>
            <a:r>
              <a:rPr lang="ko-KR" altLang="ko-KR" sz="1400">
                <a:solidFill>
                  <a:srgbClr val="2A00FF"/>
                </a:solidFill>
                <a:latin typeface="Century Schoolbook" panose="02040604050505020304" pitchFamily="18" charset="0"/>
                <a:ea typeface="굴림"/>
                <a:cs typeface="굴림"/>
              </a:rPr>
              <a:t>"슬라이더를 움직여보세요"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, JLabel.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CENTER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label.setAlignmentX(Component.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CENTER_ALIGNMENT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panel.add(label);</a:t>
            </a:r>
          </a:p>
        </p:txBody>
      </p:sp>
      <p:sp>
        <p:nvSpPr>
          <p:cNvPr id="1711116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11117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1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6067" y="1568450"/>
            <a:ext cx="7772400" cy="3816350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slider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= 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new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JSlider(0, 30, 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INIT_VALUE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             slider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.setMajorTickSpacing(10);	</a:t>
            </a:r>
            <a:r>
              <a:rPr lang="ko-KR" altLang="ko-KR" sz="1400">
                <a:solidFill>
                  <a:srgbClr val="008000"/>
                </a:solidFill>
                <a:latin typeface="Century Schoolbook"/>
                <a:ea typeface="굴림"/>
                <a:cs typeface="굴림"/>
              </a:rPr>
              <a:t>// 큰 눈금 간격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             slider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.setMinorTickSpacing(1);	</a:t>
            </a:r>
            <a:r>
              <a:rPr lang="ko-KR" altLang="ko-KR" sz="1400">
                <a:solidFill>
                  <a:srgbClr val="008000"/>
                </a:solidFill>
                <a:latin typeface="Century Schoolbook"/>
                <a:ea typeface="굴림"/>
                <a:cs typeface="굴림"/>
              </a:rPr>
              <a:t>// 작은 눈금 간격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             slider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.setPaintTicks(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true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);		</a:t>
            </a:r>
            <a:r>
              <a:rPr lang="ko-KR" altLang="ko-KR" sz="1400">
                <a:solidFill>
                  <a:srgbClr val="008000"/>
                </a:solidFill>
                <a:latin typeface="Century Schoolbook"/>
                <a:ea typeface="굴림"/>
                <a:cs typeface="굴림"/>
              </a:rPr>
              <a:t>// 눈금을 표시한다.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             slider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.setPaintLabels(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true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);		</a:t>
            </a:r>
            <a:r>
              <a:rPr lang="ko-KR" altLang="ko-KR" sz="1400">
                <a:solidFill>
                  <a:srgbClr val="008000"/>
                </a:solidFill>
                <a:latin typeface="Century Schoolbook"/>
                <a:ea typeface="굴림"/>
                <a:cs typeface="굴림"/>
              </a:rPr>
              <a:t>// 값을 레이블로 표시한다.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slider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.addChangeListener(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this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);	</a:t>
            </a:r>
            <a:r>
              <a:rPr lang="ko-KR" altLang="ko-KR" sz="1400">
                <a:solidFill>
                  <a:srgbClr val="008000"/>
                </a:solidFill>
                <a:latin typeface="Century Schoolbook"/>
                <a:ea typeface="굴림"/>
                <a:cs typeface="굴림"/>
              </a:rPr>
              <a:t>// 이벤트 리스너를 붙인다.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panel.add(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slider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button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= 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new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JButton(</a:t>
            </a:r>
            <a:r>
              <a:rPr lang="ko-KR" altLang="ko-KR" sz="140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""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ImageIcon icon = 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new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ImageIcon(</a:t>
            </a:r>
            <a:r>
              <a:rPr lang="ko-KR" altLang="ko-KR" sz="140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"dog.gif"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button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.setIcon(icon);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button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.setSize(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INIT_VALUE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* 10, 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INIT_VALUE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* 10);</a:t>
            </a:r>
          </a:p>
        </p:txBody>
      </p:sp>
      <p:sp>
        <p:nvSpPr>
          <p:cNvPr id="1711116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11117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예제</a:t>
            </a:r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>
          <a:xfrm>
            <a:off x="683419" y="1330325"/>
            <a:ext cx="7777162" cy="496411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/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solidFill>
                  <a:srgbClr val="7F0055"/>
                </a:solidFill>
                <a:latin typeface="Century Schoolbook"/>
              </a:rPr>
              <a:t>public</a:t>
            </a:r>
            <a:r>
              <a:rPr lang="ko-KR" altLang="ko-KR" sz="1400" kern="1200" spc="5">
                <a:latin typeface="Century Schoolbook"/>
              </a:rPr>
              <a:t> </a:t>
            </a:r>
            <a:r>
              <a:rPr lang="ko-KR" altLang="ko-KR" sz="1400" kern="1200" spc="5">
                <a:solidFill>
                  <a:srgbClr val="7F0055"/>
                </a:solidFill>
                <a:latin typeface="Century Schoolbook"/>
              </a:rPr>
              <a:t>class</a:t>
            </a:r>
            <a:r>
              <a:rPr lang="ko-KR" altLang="ko-KR" sz="1400" kern="1200" spc="5">
                <a:latin typeface="Century Schoolbook"/>
              </a:rPr>
              <a:t> ImageLabelTest </a:t>
            </a:r>
            <a:r>
              <a:rPr lang="ko-KR" altLang="ko-KR" sz="1400" kern="1200" spc="5">
                <a:solidFill>
                  <a:srgbClr val="7F0055"/>
                </a:solidFill>
                <a:latin typeface="Century Schoolbook"/>
              </a:rPr>
              <a:t>extends</a:t>
            </a:r>
            <a:r>
              <a:rPr lang="ko-KR" altLang="ko-KR" sz="1400" kern="1200" spc="5">
                <a:latin typeface="Century Schoolbook"/>
              </a:rPr>
              <a:t> JFrame </a:t>
            </a:r>
            <a:r>
              <a:rPr lang="ko-KR" altLang="ko-KR" sz="1400" kern="1200" spc="5">
                <a:solidFill>
                  <a:srgbClr val="7F0055"/>
                </a:solidFill>
                <a:latin typeface="Century Schoolbook"/>
              </a:rPr>
              <a:t>implements</a:t>
            </a:r>
            <a:r>
              <a:rPr lang="ko-KR" altLang="ko-KR" sz="1400" kern="1200" spc="5">
                <a:latin typeface="Century Schoolbook"/>
              </a:rPr>
              <a:t> ActionListener {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</a:rPr>
              <a:t>    </a:t>
            </a:r>
            <a:r>
              <a:rPr lang="ko-KR" altLang="ko-KR" sz="1400" kern="1200" spc="5">
                <a:solidFill>
                  <a:srgbClr val="7F0055"/>
                </a:solidFill>
                <a:latin typeface="Century Schoolbook"/>
              </a:rPr>
              <a:t>private</a:t>
            </a:r>
            <a:r>
              <a:rPr lang="ko-KR" altLang="ko-KR" sz="1400" kern="1200" spc="5">
                <a:latin typeface="Century Schoolbook"/>
              </a:rPr>
              <a:t> JPanel </a:t>
            </a:r>
            <a:r>
              <a:rPr lang="ko-KR" altLang="ko-KR" sz="1400" kern="1200" spc="5">
                <a:solidFill>
                  <a:srgbClr val="0000C0"/>
                </a:solidFill>
                <a:latin typeface="Century Schoolbook"/>
              </a:rPr>
              <a:t>panel</a:t>
            </a:r>
            <a:r>
              <a:rPr lang="ko-KR" altLang="ko-KR" sz="1400" kern="1200" spc="5">
                <a:latin typeface="Century Schoolbook"/>
              </a:rPr>
              <a:t>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</a:rPr>
              <a:t>    </a:t>
            </a:r>
            <a:r>
              <a:rPr lang="ko-KR" altLang="ko-KR" sz="1400" kern="1200" spc="5">
                <a:solidFill>
                  <a:srgbClr val="7F0055"/>
                </a:solidFill>
                <a:latin typeface="Century Schoolbook"/>
              </a:rPr>
              <a:t>private</a:t>
            </a:r>
            <a:r>
              <a:rPr lang="ko-KR" altLang="ko-KR" sz="1400" kern="1200" spc="5">
                <a:latin typeface="Century Schoolbook"/>
              </a:rPr>
              <a:t> JLabel </a:t>
            </a:r>
            <a:r>
              <a:rPr lang="ko-KR" altLang="ko-KR" sz="1400" kern="1200" spc="5">
                <a:solidFill>
                  <a:srgbClr val="0000C0"/>
                </a:solidFill>
                <a:latin typeface="Century Schoolbook"/>
              </a:rPr>
              <a:t>label</a:t>
            </a:r>
            <a:r>
              <a:rPr lang="ko-KR" altLang="ko-KR" sz="1400" kern="1200" spc="5">
                <a:latin typeface="Century Schoolbook"/>
              </a:rPr>
              <a:t>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</a:rPr>
              <a:t>    </a:t>
            </a:r>
            <a:r>
              <a:rPr lang="ko-KR" altLang="ko-KR" sz="1400" kern="1200" spc="5">
                <a:solidFill>
                  <a:srgbClr val="7F0055"/>
                </a:solidFill>
                <a:latin typeface="Century Schoolbook"/>
              </a:rPr>
              <a:t>private</a:t>
            </a:r>
            <a:r>
              <a:rPr lang="ko-KR" altLang="ko-KR" sz="1400" kern="1200" spc="5">
                <a:latin typeface="Century Schoolbook"/>
              </a:rPr>
              <a:t> JButton </a:t>
            </a:r>
            <a:r>
              <a:rPr lang="ko-KR" altLang="ko-KR" sz="1400" kern="1200" spc="5">
                <a:solidFill>
                  <a:srgbClr val="0000C0"/>
                </a:solidFill>
                <a:latin typeface="Century Schoolbook"/>
              </a:rPr>
              <a:t>button</a:t>
            </a:r>
            <a:r>
              <a:rPr lang="ko-KR" altLang="ko-KR" sz="1400" kern="1200" spc="5">
                <a:latin typeface="Century Schoolbook"/>
              </a:rPr>
              <a:t>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</a:rPr>
              <a:t> 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</a:rPr>
              <a:t>    </a:t>
            </a:r>
            <a:r>
              <a:rPr lang="ko-KR" altLang="ko-KR" sz="1400" kern="1200" spc="5">
                <a:solidFill>
                  <a:srgbClr val="7F0055"/>
                </a:solidFill>
                <a:latin typeface="Century Schoolbook"/>
              </a:rPr>
              <a:t>public</a:t>
            </a:r>
            <a:r>
              <a:rPr lang="ko-KR" altLang="ko-KR" sz="1400" kern="1200" spc="5">
                <a:latin typeface="Century Schoolbook"/>
              </a:rPr>
              <a:t> ImageLabelTest() {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</a:rPr>
              <a:t>        setTitle(</a:t>
            </a:r>
            <a:r>
              <a:rPr lang="ko-KR" altLang="ko-KR" sz="1400" kern="1200" spc="5">
                <a:solidFill>
                  <a:srgbClr val="2A00FF"/>
                </a:solidFill>
                <a:latin typeface="Century Schoolbook"/>
              </a:rPr>
              <a:t>"이미지 레이블"</a:t>
            </a:r>
            <a:r>
              <a:rPr lang="ko-KR" altLang="ko-KR" sz="1400" kern="1200" spc="5">
                <a:latin typeface="Century Schoolbook"/>
              </a:rPr>
              <a:t>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</a:rPr>
              <a:t>        setSize(300,250);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</a:rPr>
              <a:t>        setDefaultCloseOperation(JFrame.</a:t>
            </a:r>
            <a:r>
              <a:rPr lang="ko-KR" altLang="ko-KR" sz="1400" kern="1200" spc="5">
                <a:solidFill>
                  <a:srgbClr val="0000C0"/>
                </a:solidFill>
                <a:latin typeface="Century Schoolbook"/>
              </a:rPr>
              <a:t>EXIT_ON_CLOSE</a:t>
            </a:r>
            <a:r>
              <a:rPr lang="ko-KR" altLang="ko-KR" sz="1400" kern="1200" spc="5">
                <a:latin typeface="Century Schoolbook"/>
              </a:rPr>
              <a:t>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</a:rPr>
              <a:t> 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</a:rPr>
              <a:t>        </a:t>
            </a:r>
            <a:r>
              <a:rPr lang="ko-KR" altLang="ko-KR" sz="1400" kern="1200" spc="5">
                <a:solidFill>
                  <a:srgbClr val="0000C0"/>
                </a:solidFill>
                <a:latin typeface="Century Schoolbook"/>
              </a:rPr>
              <a:t>panel</a:t>
            </a:r>
            <a:r>
              <a:rPr lang="ko-KR" altLang="ko-KR" sz="1400" kern="1200" spc="5">
                <a:latin typeface="Century Schoolbook"/>
              </a:rPr>
              <a:t> = </a:t>
            </a:r>
            <a:r>
              <a:rPr lang="ko-KR" altLang="ko-KR" sz="1400" kern="1200" spc="5">
                <a:solidFill>
                  <a:srgbClr val="7F0055"/>
                </a:solidFill>
                <a:latin typeface="Century Schoolbook"/>
              </a:rPr>
              <a:t>new</a:t>
            </a:r>
            <a:r>
              <a:rPr lang="ko-KR" altLang="ko-KR" sz="1400" kern="1200" spc="5">
                <a:latin typeface="Century Schoolbook"/>
              </a:rPr>
              <a:t> JPanel();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</a:rPr>
              <a:t>        </a:t>
            </a:r>
            <a:r>
              <a:rPr lang="ko-KR" altLang="ko-KR" sz="1400" kern="1200" spc="5">
                <a:solidFill>
                  <a:srgbClr val="0000C0"/>
                </a:solidFill>
                <a:latin typeface="Century Schoolbook"/>
              </a:rPr>
              <a:t>label</a:t>
            </a:r>
            <a:r>
              <a:rPr lang="ko-KR" altLang="ko-KR" sz="1400" kern="1200" spc="5">
                <a:latin typeface="Century Schoolbook"/>
              </a:rPr>
              <a:t> = </a:t>
            </a:r>
            <a:r>
              <a:rPr lang="ko-KR" altLang="ko-KR" sz="1400" kern="1200" spc="5">
                <a:solidFill>
                  <a:srgbClr val="7F0055"/>
                </a:solidFill>
                <a:latin typeface="Century Schoolbook"/>
              </a:rPr>
              <a:t>new</a:t>
            </a:r>
            <a:r>
              <a:rPr lang="ko-KR" altLang="ko-KR" sz="1400" kern="1200" spc="5">
                <a:latin typeface="Century Schoolbook"/>
              </a:rPr>
              <a:t> JLabel(</a:t>
            </a:r>
            <a:r>
              <a:rPr lang="ko-KR" altLang="ko-KR" sz="1400" kern="1200" spc="5">
                <a:solidFill>
                  <a:srgbClr val="2A00FF"/>
                </a:solidFill>
                <a:latin typeface="Century Schoolbook"/>
              </a:rPr>
              <a:t>"이미지를 보려면 아래 버튼을 누르세요"</a:t>
            </a:r>
            <a:r>
              <a:rPr lang="ko-KR" altLang="ko-KR" sz="1400" kern="1200" spc="5">
                <a:latin typeface="Century Schoolbook"/>
              </a:rPr>
              <a:t>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</a:rPr>
              <a:t>        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</a:rPr>
              <a:t>        </a:t>
            </a:r>
            <a:r>
              <a:rPr lang="ko-KR" altLang="ko-KR" sz="1400" kern="1200" spc="5">
                <a:solidFill>
                  <a:srgbClr val="0000C0"/>
                </a:solidFill>
                <a:latin typeface="Century Schoolbook"/>
              </a:rPr>
              <a:t>button</a:t>
            </a:r>
            <a:r>
              <a:rPr lang="ko-KR" altLang="ko-KR" sz="1400" kern="1200" spc="5">
                <a:latin typeface="Century Schoolbook"/>
              </a:rPr>
              <a:t> = </a:t>
            </a:r>
            <a:r>
              <a:rPr lang="ko-KR" altLang="ko-KR" sz="1400" kern="1200" spc="5">
                <a:solidFill>
                  <a:srgbClr val="7F0055"/>
                </a:solidFill>
                <a:latin typeface="Century Schoolbook"/>
              </a:rPr>
              <a:t>new</a:t>
            </a:r>
            <a:r>
              <a:rPr lang="ko-KR" altLang="ko-KR" sz="1400" kern="1200" spc="5">
                <a:latin typeface="Century Schoolbook"/>
              </a:rPr>
              <a:t> JButton(</a:t>
            </a:r>
            <a:r>
              <a:rPr lang="ko-KR" altLang="ko-KR" sz="1400" kern="1200" spc="5">
                <a:solidFill>
                  <a:srgbClr val="2A00FF"/>
                </a:solidFill>
                <a:latin typeface="Century Schoolbook"/>
              </a:rPr>
              <a:t>"이미지 레이블"</a:t>
            </a:r>
            <a:r>
              <a:rPr lang="ko-KR" altLang="ko-KR" sz="1400" kern="1200" spc="5">
                <a:latin typeface="Century Schoolbook"/>
              </a:rPr>
              <a:t>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</a:rPr>
              <a:t>        ImageIcon icon = </a:t>
            </a:r>
            <a:r>
              <a:rPr lang="ko-KR" altLang="ko-KR" sz="1400" kern="1200" spc="5">
                <a:solidFill>
                  <a:srgbClr val="7F0055"/>
                </a:solidFill>
                <a:latin typeface="Century Schoolbook"/>
              </a:rPr>
              <a:t>new</a:t>
            </a:r>
            <a:r>
              <a:rPr lang="ko-KR" altLang="ko-KR" sz="1400" kern="1200" spc="5">
                <a:latin typeface="Century Schoolbook"/>
              </a:rPr>
              <a:t> ImageIcon(</a:t>
            </a:r>
            <a:r>
              <a:rPr lang="ko-KR" altLang="ko-KR" sz="1400" kern="1200" spc="5">
                <a:solidFill>
                  <a:srgbClr val="2A00FF"/>
                </a:solidFill>
                <a:latin typeface="Century Schoolbook"/>
              </a:rPr>
              <a:t>"icon.gif"</a:t>
            </a:r>
            <a:r>
              <a:rPr lang="ko-KR" altLang="ko-KR" sz="1400" kern="1200" spc="5">
                <a:latin typeface="Century Schoolbook"/>
              </a:rPr>
              <a:t>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</a:rPr>
              <a:t>        button.setIcon(icon);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</a:rPr>
              <a:t>        button.addActionListener(</a:t>
            </a:r>
            <a:r>
              <a:rPr lang="ko-KR" altLang="ko-KR" sz="1400" kern="1200" spc="5">
                <a:solidFill>
                  <a:srgbClr val="7F0055"/>
                </a:solidFill>
                <a:latin typeface="Century Schoolbook"/>
              </a:rPr>
              <a:t>this</a:t>
            </a:r>
            <a:r>
              <a:rPr lang="ko-KR" altLang="ko-KR" sz="1400" kern="1200" spc="5">
                <a:latin typeface="Century Schoolbook"/>
              </a:rPr>
              <a:t>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</a:rPr>
              <a:t>        </a:t>
            </a:r>
            <a:r>
              <a:rPr lang="ko-KR" altLang="ko-KR" sz="1400" kern="1200" spc="5">
                <a:solidFill>
                  <a:srgbClr val="0000C0"/>
                </a:solidFill>
                <a:latin typeface="Century Schoolbook"/>
              </a:rPr>
              <a:t>panel</a:t>
            </a:r>
            <a:r>
              <a:rPr lang="ko-KR" altLang="ko-KR" sz="1400" kern="1200" spc="5">
                <a:latin typeface="Century Schoolbook"/>
              </a:rPr>
              <a:t>.add(</a:t>
            </a:r>
            <a:r>
              <a:rPr lang="ko-KR" altLang="ko-KR" sz="1400" kern="1200" spc="5">
                <a:solidFill>
                  <a:srgbClr val="0000C0"/>
                </a:solidFill>
                <a:latin typeface="Century Schoolbook"/>
              </a:rPr>
              <a:t>label</a:t>
            </a:r>
            <a:r>
              <a:rPr lang="ko-KR" altLang="ko-KR" sz="1400" kern="1200" spc="5">
                <a:latin typeface="Century Schoolbook"/>
              </a:rPr>
              <a:t>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</a:rPr>
              <a:t>        </a:t>
            </a:r>
            <a:r>
              <a:rPr lang="ko-KR" altLang="ko-KR" sz="1400" kern="1200" spc="5">
                <a:solidFill>
                  <a:srgbClr val="0000C0"/>
                </a:solidFill>
                <a:latin typeface="Century Schoolbook"/>
              </a:rPr>
              <a:t>panel</a:t>
            </a:r>
            <a:r>
              <a:rPr lang="ko-KR" altLang="ko-KR" sz="1400" kern="1200" spc="5">
                <a:latin typeface="Century Schoolbook"/>
              </a:rPr>
              <a:t>.add(</a:t>
            </a:r>
            <a:r>
              <a:rPr lang="ko-KR" altLang="ko-KR" sz="1400" kern="1200" spc="5">
                <a:solidFill>
                  <a:srgbClr val="0000C0"/>
                </a:solidFill>
                <a:latin typeface="Century Schoolbook"/>
              </a:rPr>
              <a:t>button</a:t>
            </a:r>
            <a:r>
              <a:rPr lang="ko-KR" altLang="ko-KR" sz="1400" kern="1200" spc="5">
                <a:latin typeface="Century Schoolbook"/>
              </a:rPr>
              <a:t>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</a:rPr>
              <a:t>          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</a:rPr>
              <a:t>        add(</a:t>
            </a:r>
            <a:r>
              <a:rPr lang="ko-KR" altLang="ko-KR" sz="1400" kern="1200" spc="5">
                <a:solidFill>
                  <a:srgbClr val="0000C0"/>
                </a:solidFill>
                <a:latin typeface="Century Schoolbook"/>
              </a:rPr>
              <a:t>panel</a:t>
            </a:r>
            <a:r>
              <a:rPr lang="ko-KR" altLang="ko-KR" sz="1400" kern="1200" spc="5">
                <a:latin typeface="Century Schoolbook"/>
              </a:rPr>
              <a:t>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</a:rPr>
              <a:t>        setVisible(</a:t>
            </a:r>
            <a:r>
              <a:rPr lang="ko-KR" altLang="ko-KR" sz="1400" kern="1200" spc="5">
                <a:solidFill>
                  <a:srgbClr val="7F0055"/>
                </a:solidFill>
                <a:latin typeface="Century Schoolbook"/>
              </a:rPr>
              <a:t>true</a:t>
            </a:r>
            <a:r>
              <a:rPr lang="ko-KR" altLang="ko-KR" sz="1400" kern="1200" spc="5">
                <a:latin typeface="Century Schoolbook"/>
              </a:rPr>
              <a:t>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</a:rPr>
              <a:t>    }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1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6067" y="1568450"/>
            <a:ext cx="7772400" cy="4397375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panel.add(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button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add(panel);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setSize(300, 300);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setVisible(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true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void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stateChanged(ChangeEvent e)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JSlider source = (JSlider) e.getSource();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if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(!source.getValueIsAdjusting())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       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int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value = (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int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) source.getValue();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       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button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.setSize(value * 10, value * 10);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static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void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main(String[] args)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new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SliderFrame();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}</a:t>
            </a:r>
          </a:p>
        </p:txBody>
      </p:sp>
      <p:sp>
        <p:nvSpPr>
          <p:cNvPr id="1711116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11117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파일 선택기(File Chooser)는 파일 시스템을 탐색하여 파일이나 디렉토리를 선택하는  GUI를 제공한다. 파일 선택기를 표시하려면 JFileChooser 클래스를 사용한다. 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파일 선택기</a:t>
            </a:r>
          </a:p>
        </p:txBody>
      </p:sp>
      <p:pic>
        <p:nvPicPr>
          <p:cNvPr id="4" name="그림 3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2018775" y="3000000"/>
            <a:ext cx="4914900" cy="34671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사용자가 “파일 오픈” 버튼을 누르면 파일을 선택하는 대화 상자가 나오도록 프로그램을 </a:t>
            </a:r>
            <a:r>
              <a:rPr lang="ko-KR" altLang="en-US" dirty="0" err="1"/>
              <a:t>작성해보자</a:t>
            </a:r>
            <a:r>
              <a:rPr lang="ko-KR" altLang="en-US" dirty="0"/>
              <a:t>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예제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717029"/>
            <a:ext cx="9144000" cy="388139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1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8441" y="1054100"/>
            <a:ext cx="7772400" cy="5445125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public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class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FileChooserTest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extends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JFrame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implements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ActionListener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JButton 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openButton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, 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saveButton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JFileChooser 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fc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public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FileChooserTest()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setTitle(</a:t>
            </a:r>
            <a:r>
              <a:rPr lang="ko-KR" altLang="ko-KR" sz="1400">
                <a:solidFill>
                  <a:srgbClr val="2A00FF"/>
                </a:solidFill>
                <a:latin typeface="Century Schoolbook" panose="02040604050505020304" pitchFamily="18" charset="0"/>
                <a:ea typeface="굴림"/>
                <a:cs typeface="굴림"/>
              </a:rPr>
              <a:t>"파일 선택기 테스트"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setDefaultCloseOperation(JFrame.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EXIT_ON_CLOSE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setSize(300, 200);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fc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=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new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JFileChooser();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JLabel label =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new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JLabel(</a:t>
            </a:r>
            <a:r>
              <a:rPr lang="ko-KR" altLang="ko-KR" sz="1400">
                <a:solidFill>
                  <a:srgbClr val="2A00FF"/>
                </a:solidFill>
                <a:latin typeface="Century Schoolbook" panose="02040604050505020304" pitchFamily="18" charset="0"/>
                <a:ea typeface="굴림"/>
                <a:cs typeface="굴림"/>
              </a:rPr>
              <a:t>"파일 선택기 컴포넌트 테스트입니다."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openButton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=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new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JButton(</a:t>
            </a:r>
            <a:r>
              <a:rPr lang="ko-KR" altLang="ko-KR" sz="1400">
                <a:solidFill>
                  <a:srgbClr val="2A00FF"/>
                </a:solidFill>
                <a:latin typeface="Century Schoolbook" panose="02040604050505020304" pitchFamily="18" charset="0"/>
                <a:ea typeface="굴림"/>
                <a:cs typeface="굴림"/>
              </a:rPr>
              <a:t>"파일 오픈"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openButton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.addActionListener(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this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saveButton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=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new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JButton(</a:t>
            </a:r>
            <a:r>
              <a:rPr lang="ko-KR" altLang="ko-KR" sz="1400">
                <a:solidFill>
                  <a:srgbClr val="2A00FF"/>
                </a:solidFill>
                <a:latin typeface="Century Schoolbook" panose="02040604050505020304" pitchFamily="18" charset="0"/>
                <a:ea typeface="굴림"/>
                <a:cs typeface="굴림"/>
              </a:rPr>
              <a:t>"파일 저장"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saveButton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.addActionListener(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this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JPanel panel =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new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JPanel();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panel.add(label);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panel.add(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openButton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panel.add(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saveButton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add(panel);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setVisible(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true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}</a:t>
            </a:r>
          </a:p>
        </p:txBody>
      </p:sp>
      <p:sp>
        <p:nvSpPr>
          <p:cNvPr id="1711116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11117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1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8442" y="558800"/>
            <a:ext cx="7772400" cy="5940425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</a:t>
            </a:r>
            <a:r>
              <a:rPr lang="ko-KR" altLang="ko-KR" sz="1400" b="1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public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void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actionPerformed(ActionEvent e)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</a:t>
            </a:r>
            <a:r>
              <a:rPr lang="ko-KR" altLang="ko-KR" sz="1400" b="1">
                <a:solidFill>
                  <a:srgbClr val="3F7F5F"/>
                </a:solidFill>
                <a:latin typeface="Century Schoolbook" panose="02040604050505020304" pitchFamily="18" charset="0"/>
                <a:ea typeface="굴림"/>
                <a:cs typeface="굴림"/>
              </a:rPr>
              <a:t>// “파일 오픈”버튼에 대한 액션 이벤트 처리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</a:t>
            </a:r>
            <a:r>
              <a:rPr lang="ko-KR" altLang="ko-KR" sz="1400" b="1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if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(e.getSource() == </a:t>
            </a:r>
            <a:r>
              <a:rPr lang="ko-KR" altLang="ko-KR" sz="1400" b="1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openButton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       </a:t>
            </a:r>
            <a:r>
              <a:rPr lang="ko-KR" altLang="ko-KR" sz="1400" b="1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int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returnVal = </a:t>
            </a:r>
            <a:r>
              <a:rPr lang="ko-KR" altLang="ko-KR" sz="1400" b="1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fc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.showOpenDialog(</a:t>
            </a:r>
            <a:r>
              <a:rPr lang="ko-KR" altLang="ko-KR" sz="1400" b="1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this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        </a:t>
            </a:r>
            <a:r>
              <a:rPr lang="ko-KR" altLang="ko-KR" sz="1400" b="1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if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(returnVal == JFileChooser.</a:t>
            </a:r>
            <a:r>
              <a:rPr lang="ko-KR" altLang="ko-KR" sz="1400" b="1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APPROVE_OPTION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						</a:t>
            </a:r>
            <a:r>
              <a:rPr lang="ko-KR" altLang="ko-KR" sz="1400" b="1">
                <a:latin typeface="Century Schoolbook" panose="02040604050505020304" pitchFamily="18" charset="0"/>
                <a:ea typeface="굴림체"/>
                <a:cs typeface="굴림"/>
              </a:rPr>
              <a:t>File file = </a:t>
            </a:r>
            <a:r>
              <a:rPr lang="ko-KR" altLang="ko-KR" sz="1400" b="1">
                <a:solidFill>
                  <a:srgbClr val="0000C0"/>
                </a:solidFill>
                <a:latin typeface="Century Schoolbook" panose="02040604050505020304" pitchFamily="18" charset="0"/>
                <a:ea typeface="바탕"/>
                <a:cs typeface="굴림"/>
              </a:rPr>
              <a:t>fc</a:t>
            </a:r>
            <a:r>
              <a:rPr lang="ko-KR" altLang="ko-KR" sz="1400" b="1">
                <a:latin typeface="Century Schoolbook" panose="02040604050505020304" pitchFamily="18" charset="0"/>
                <a:ea typeface="굴림체"/>
                <a:cs typeface="굴림"/>
              </a:rPr>
              <a:t>.getSelectedFile();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            </a:t>
            </a:r>
            <a:r>
              <a:rPr lang="ko-KR" altLang="ko-KR" sz="1400" b="1">
                <a:solidFill>
                  <a:srgbClr val="3F7F5F"/>
                </a:solidFill>
                <a:latin typeface="Century Schoolbook" panose="02040604050505020304" pitchFamily="18" charset="0"/>
                <a:ea typeface="굴림"/>
                <a:cs typeface="굴림"/>
              </a:rPr>
              <a:t>// 실제 파일을 오픈한다.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       } </a:t>
            </a:r>
            <a:r>
              <a:rPr lang="ko-KR" altLang="ko-KR" sz="1400" b="1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else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            </a:t>
            </a:r>
            <a:r>
              <a:rPr lang="ko-KR" altLang="ko-KR" sz="1400" b="1">
                <a:solidFill>
                  <a:srgbClr val="3F7F5F"/>
                </a:solidFill>
                <a:latin typeface="Century Schoolbook" panose="02040604050505020304" pitchFamily="18" charset="0"/>
                <a:ea typeface="굴림"/>
                <a:cs typeface="굴림"/>
              </a:rPr>
              <a:t>// 사용자 취소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       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</a:t>
            </a:r>
            <a:r>
              <a:rPr lang="ko-KR" altLang="ko-KR" sz="1400" b="1">
                <a:solidFill>
                  <a:srgbClr val="3F7F5F"/>
                </a:solidFill>
                <a:latin typeface="Century Schoolbook" panose="02040604050505020304" pitchFamily="18" charset="0"/>
                <a:ea typeface="굴림"/>
                <a:cs typeface="굴림"/>
              </a:rPr>
              <a:t>// “파일 저장”버튼에 대한 액션 이벤트 처리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} </a:t>
            </a:r>
            <a:r>
              <a:rPr lang="ko-KR" altLang="ko-KR" sz="1400" b="1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else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if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(e.getSource() == </a:t>
            </a:r>
            <a:r>
              <a:rPr lang="ko-KR" altLang="ko-KR" sz="1400" b="1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saveButton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       </a:t>
            </a:r>
            <a:r>
              <a:rPr lang="ko-KR" altLang="ko-KR" sz="1400" b="1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int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returnVal = </a:t>
            </a:r>
            <a:r>
              <a:rPr lang="ko-KR" altLang="ko-KR" sz="1400" b="1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fc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.showSaveDialog(</a:t>
            </a:r>
            <a:r>
              <a:rPr lang="ko-KR" altLang="ko-KR" sz="1400" b="1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this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       </a:t>
            </a:r>
            <a:r>
              <a:rPr lang="ko-KR" altLang="ko-KR" sz="1400" b="1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if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(returnVal == JFileChooser.</a:t>
            </a:r>
            <a:r>
              <a:rPr lang="ko-KR" altLang="ko-KR" sz="1400" b="1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APPROVE_OPTION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						</a:t>
            </a:r>
            <a:r>
              <a:rPr lang="ko-KR" altLang="ko-KR" sz="1400" b="1">
                <a:latin typeface="Century Schoolbook" panose="02040604050505020304" pitchFamily="18" charset="0"/>
                <a:ea typeface="바탕"/>
                <a:cs typeface="굴림"/>
              </a:rPr>
              <a:t>File file = </a:t>
            </a:r>
            <a:r>
              <a:rPr lang="ko-KR" altLang="ko-KR" sz="1400" b="1">
                <a:solidFill>
                  <a:srgbClr val="0000C0"/>
                </a:solidFill>
                <a:latin typeface="Century Schoolbook" panose="02040604050505020304" pitchFamily="18" charset="0"/>
                <a:ea typeface="바탕"/>
                <a:cs typeface="굴림"/>
              </a:rPr>
              <a:t>fc</a:t>
            </a:r>
            <a:r>
              <a:rPr lang="ko-KR" altLang="ko-KR" sz="1400" b="1">
                <a:latin typeface="Century Schoolbook" panose="02040604050505020304" pitchFamily="18" charset="0"/>
                <a:ea typeface="바탕"/>
                <a:cs typeface="굴림"/>
              </a:rPr>
              <a:t>.getSelectedFile();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            </a:t>
            </a:r>
            <a:r>
              <a:rPr lang="ko-KR" altLang="ko-KR" sz="1400" b="1">
                <a:solidFill>
                  <a:srgbClr val="3F7F5F"/>
                </a:solidFill>
                <a:latin typeface="Century Schoolbook" panose="02040604050505020304" pitchFamily="18" charset="0"/>
                <a:ea typeface="굴림"/>
                <a:cs typeface="굴림"/>
              </a:rPr>
              <a:t>// 실제 파일에 저장한다.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       } </a:t>
            </a:r>
            <a:r>
              <a:rPr lang="ko-KR" altLang="ko-KR" sz="1400" b="1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else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            </a:t>
            </a:r>
            <a:r>
              <a:rPr lang="ko-KR" altLang="ko-KR" sz="1400" b="1">
                <a:solidFill>
                  <a:srgbClr val="3F7F5F"/>
                </a:solidFill>
                <a:latin typeface="Century Schoolbook" panose="02040604050505020304" pitchFamily="18" charset="0"/>
                <a:ea typeface="굴림"/>
                <a:cs typeface="굴림"/>
              </a:rPr>
              <a:t>// 사용자 취소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       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</a:t>
            </a:r>
            <a:r>
              <a:rPr lang="ko-KR" altLang="ko-KR" sz="1400" b="1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public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static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void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main(String[] args)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FileChooserTest frame = </a:t>
            </a:r>
            <a:r>
              <a:rPr lang="ko-KR" altLang="ko-KR" sz="1400" b="1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new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FileChooserTest();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}</a:t>
            </a:r>
          </a:p>
        </p:txBody>
      </p:sp>
      <p:sp>
        <p:nvSpPr>
          <p:cNvPr id="1711116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11117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lang="ko-KR" altLang="en-US"/>
            </a:pPr>
            <a:r>
              <a:rPr lang="ko-KR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이번 장에서는 피자를 주문할 수 있는 애플리케이션을 작성하여 보자. 다음의 스케치를 참조하라.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LAB: </a:t>
            </a:r>
            <a:r>
              <a:rPr lang="ko-KR" altLang="en-US"/>
              <a:t>피자 주문 화면 </a:t>
            </a:r>
          </a:p>
        </p:txBody>
      </p:sp>
      <p:pic>
        <p:nvPicPr>
          <p:cNvPr id="1025" name="_x244986728" descr="EMB00005b38435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693" y="2639084"/>
            <a:ext cx="5322654" cy="324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ffectLst/>
              </a:rPr>
              <a:t>(1) </a:t>
            </a:r>
            <a:r>
              <a:rPr lang="en-US" altLang="ko-KR" dirty="0" err="1" smtClean="0">
                <a:effectLst/>
              </a:rPr>
              <a:t>WelcomePanel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1078442" y="1937442"/>
            <a:ext cx="7772400" cy="262550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Century Schoolbook" panose="02040604050505020304" pitchFamily="18" charset="0"/>
              </a:rPr>
              <a:t>class</a:t>
            </a:r>
            <a:r>
              <a:rPr lang="en-US" altLang="ko-KR" sz="1400" dirty="0">
                <a:latin typeface="Century Schoolbook" panose="02040604050505020304" pitchFamily="18" charset="0"/>
              </a:rPr>
              <a:t>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WelcomePanel</a:t>
            </a:r>
            <a:r>
              <a:rPr lang="en-US" altLang="ko-KR" sz="1400" dirty="0">
                <a:latin typeface="Century Schoolbook" panose="02040604050505020304" pitchFamily="18" charset="0"/>
              </a:rPr>
              <a:t> </a:t>
            </a:r>
            <a:r>
              <a:rPr lang="en-US" altLang="ko-KR" sz="1400" b="1" dirty="0">
                <a:latin typeface="Century Schoolbook" panose="02040604050505020304" pitchFamily="18" charset="0"/>
              </a:rPr>
              <a:t>extends</a:t>
            </a:r>
            <a:r>
              <a:rPr lang="en-US" altLang="ko-KR" sz="1400" dirty="0">
                <a:latin typeface="Century Schoolbook" panose="02040604050505020304" pitchFamily="18" charset="0"/>
              </a:rPr>
              <a:t>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JPanel</a:t>
            </a:r>
            <a:endParaRPr lang="en-US" altLang="ko-KR" sz="1400" dirty="0">
              <a:latin typeface="Century Schoolbook" panose="02040604050505020304" pitchFamily="18" charset="0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b="1" dirty="0">
                <a:latin typeface="Century Schoolbook" panose="02040604050505020304" pitchFamily="18" charset="0"/>
              </a:rPr>
              <a:t>private</a:t>
            </a:r>
            <a:r>
              <a:rPr lang="en-US" altLang="ko-KR" sz="1400" dirty="0">
                <a:latin typeface="Century Schoolbook" panose="02040604050505020304" pitchFamily="18" charset="0"/>
              </a:rPr>
              <a:t>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JLabel</a:t>
            </a:r>
            <a:r>
              <a:rPr lang="en-US" altLang="ko-KR" sz="1400" dirty="0">
                <a:latin typeface="Century Schoolbook" panose="02040604050505020304" pitchFamily="18" charset="0"/>
              </a:rPr>
              <a:t> message;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b="1" dirty="0">
                <a:latin typeface="Century Schoolbook" panose="02040604050505020304" pitchFamily="18" charset="0"/>
              </a:rPr>
              <a:t>public</a:t>
            </a:r>
            <a:r>
              <a:rPr lang="en-US" altLang="ko-KR" sz="1400" dirty="0">
                <a:latin typeface="Century Schoolbook" panose="02040604050505020304" pitchFamily="18" charset="0"/>
              </a:rPr>
              <a:t>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WelcomePanel</a:t>
            </a:r>
            <a:r>
              <a:rPr lang="en-US" altLang="ko-KR" sz="1400" dirty="0">
                <a:latin typeface="Century Schoolbook" panose="02040604050505020304" pitchFamily="18" charset="0"/>
              </a:rPr>
              <a:t>()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	message = _______________________; // </a:t>
            </a:r>
            <a:r>
              <a:rPr lang="ko-KR" altLang="en-US" sz="1400" dirty="0">
                <a:latin typeface="Century Schoolbook" panose="02040604050505020304" pitchFamily="18" charset="0"/>
              </a:rPr>
              <a:t>레이블 생성</a:t>
            </a:r>
          </a:p>
          <a:p>
            <a:pPr marL="0" indent="0" latinLnBrk="0">
              <a:buNone/>
            </a:pPr>
            <a:r>
              <a:rPr lang="ko-KR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>
                <a:latin typeface="Century Schoolbook" panose="02040604050505020304" pitchFamily="18" charset="0"/>
              </a:rPr>
              <a:t>}</a:t>
            </a:r>
            <a:r>
              <a:rPr lang="ko-KR" altLang="en-US" sz="1400" dirty="0">
                <a:latin typeface="Century Schoolbook" panose="02040604050505020304" pitchFamily="18" charset="0"/>
              </a:rPr>
              <a:t>	</a:t>
            </a:r>
          </a:p>
          <a:p>
            <a:pPr marL="0" indent="0" latinLnBrk="0">
              <a:buNone/>
            </a:pPr>
            <a:r>
              <a:rPr lang="ko-KR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>
                <a:latin typeface="Century Schoolbook" panose="02040604050505020304" pitchFamily="18" charset="0"/>
              </a:rPr>
              <a:t>add(message);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36907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ffectLst/>
              </a:rPr>
              <a:t>(2) </a:t>
            </a:r>
            <a:r>
              <a:rPr lang="en-US" altLang="ko-KR" dirty="0" err="1" smtClean="0">
                <a:effectLst/>
              </a:rPr>
              <a:t>TypePanel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1078442" y="1611517"/>
            <a:ext cx="7772400" cy="508804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/>
              <a:t>class </a:t>
            </a:r>
            <a:r>
              <a:rPr lang="en-US" altLang="ko-KR" sz="1400" dirty="0" err="1"/>
              <a:t>TypePanel</a:t>
            </a:r>
            <a:r>
              <a:rPr lang="en-US" altLang="ko-KR" sz="1400" dirty="0"/>
              <a:t> </a:t>
            </a:r>
            <a:r>
              <a:rPr lang="en-US" altLang="ko-KR" sz="1400" b="1" dirty="0"/>
              <a:t>extends </a:t>
            </a:r>
            <a:r>
              <a:rPr lang="en-US" altLang="ko-KR" sz="1400" dirty="0" err="1"/>
              <a:t>JPanel</a:t>
            </a:r>
            <a:endParaRPr lang="en-US" altLang="ko-KR" sz="1400" dirty="0"/>
          </a:p>
          <a:p>
            <a:pPr marL="0" indent="0" latinLnBrk="0">
              <a:buNone/>
            </a:pPr>
            <a:r>
              <a:rPr lang="en-US" altLang="ko-KR" sz="1400" dirty="0"/>
              <a:t>{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private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JRadioButton</a:t>
            </a:r>
            <a:r>
              <a:rPr lang="en-US" altLang="ko-KR" sz="1400" dirty="0"/>
              <a:t> combo, potato, </a:t>
            </a:r>
            <a:r>
              <a:rPr lang="en-US" altLang="ko-KR" sz="1400" dirty="0" err="1"/>
              <a:t>bulgogi</a:t>
            </a:r>
            <a:r>
              <a:rPr lang="en-US" altLang="ko-KR" sz="1400" dirty="0"/>
              <a:t>;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TypePanel</a:t>
            </a:r>
            <a:r>
              <a:rPr lang="en-US" altLang="ko-KR" sz="1400" dirty="0"/>
              <a:t>()</a:t>
            </a:r>
          </a:p>
          <a:p>
            <a:pPr marL="0" indent="0" latinLnBrk="0">
              <a:buNone/>
            </a:pPr>
            <a:r>
              <a:rPr lang="en-US" altLang="ko-KR" sz="1400" dirty="0"/>
              <a:t>	{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setLayout</a:t>
            </a:r>
            <a:r>
              <a:rPr lang="en-US" altLang="ko-KR" sz="1400" dirty="0"/>
              <a:t>(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GridLayout</a:t>
            </a:r>
            <a:r>
              <a:rPr lang="en-US" altLang="ko-KR" sz="1400" dirty="0"/>
              <a:t>(3, 1);</a:t>
            </a:r>
          </a:p>
          <a:p>
            <a:pPr marL="0" indent="0" latinLnBrk="0">
              <a:buNone/>
            </a:pPr>
            <a:r>
              <a:rPr lang="en-US" altLang="ko-KR" sz="1400" dirty="0"/>
              <a:t>		combo = new </a:t>
            </a:r>
            <a:r>
              <a:rPr lang="en-US" altLang="ko-KR" sz="1400" dirty="0" err="1"/>
              <a:t>JRadioButton</a:t>
            </a:r>
            <a:r>
              <a:rPr lang="en-US" altLang="ko-KR" sz="1400" dirty="0"/>
              <a:t>("</a:t>
            </a:r>
            <a:r>
              <a:rPr lang="ko-KR" altLang="en-US" sz="1400" dirty="0" err="1"/>
              <a:t>콤보</a:t>
            </a:r>
            <a:r>
              <a:rPr lang="ko-KR" altLang="en-US" sz="1400" dirty="0"/>
              <a:t>“</a:t>
            </a:r>
            <a:r>
              <a:rPr lang="en-US" altLang="ko-KR" sz="1400" dirty="0"/>
              <a:t>, true);</a:t>
            </a:r>
          </a:p>
          <a:p>
            <a:pPr marL="0" indent="0" latinLnBrk="0">
              <a:buNone/>
            </a:pPr>
            <a:r>
              <a:rPr lang="en-US" altLang="ko-KR" sz="1400" dirty="0"/>
              <a:t>		potato = new ___________("</a:t>
            </a:r>
            <a:r>
              <a:rPr lang="ko-KR" altLang="en-US" sz="1400" dirty="0" err="1"/>
              <a:t>포테이토</a:t>
            </a:r>
            <a:r>
              <a:rPr lang="ko-KR" altLang="en-US" sz="1400" dirty="0"/>
              <a:t>“</a:t>
            </a:r>
            <a:r>
              <a:rPr lang="en-US" altLang="ko-KR" sz="1400" dirty="0"/>
              <a:t>);</a:t>
            </a:r>
            <a:endParaRPr lang="ko-KR" altLang="en-US" sz="1400" dirty="0"/>
          </a:p>
          <a:p>
            <a:pPr marL="0" indent="0" latinLnBrk="0">
              <a:buNone/>
            </a:pPr>
            <a:r>
              <a:rPr lang="ko-KR" altLang="en-US" sz="1400" dirty="0"/>
              <a:t>		</a:t>
            </a:r>
            <a:r>
              <a:rPr lang="en-US" altLang="ko-KR" sz="1400" dirty="0" err="1"/>
              <a:t>bulgogi</a:t>
            </a:r>
            <a:r>
              <a:rPr lang="en-US" altLang="ko-KR" sz="1400" dirty="0"/>
              <a:t> = new ___________("</a:t>
            </a:r>
            <a:r>
              <a:rPr lang="ko-KR" altLang="en-US" sz="1400" dirty="0"/>
              <a:t>불고기“</a:t>
            </a:r>
            <a:r>
              <a:rPr lang="en-US" altLang="ko-KR" sz="1400" dirty="0"/>
              <a:t>);</a:t>
            </a:r>
            <a:endParaRPr lang="ko-KR" altLang="en-US" sz="1400" dirty="0"/>
          </a:p>
          <a:p>
            <a:pPr marL="0" indent="0" latinLnBrk="0">
              <a:buNone/>
            </a:pPr>
            <a:r>
              <a:rPr lang="ko-KR" altLang="en-US" sz="1400" dirty="0"/>
              <a:t>		</a:t>
            </a:r>
            <a:r>
              <a:rPr lang="en-US" altLang="ko-KR" sz="1400" dirty="0" err="1"/>
              <a:t>ButtonGroup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bg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ButtonGroup</a:t>
            </a:r>
            <a:r>
              <a:rPr lang="en-US" altLang="ko-KR" sz="1400" dirty="0"/>
              <a:t>();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bg.add</a:t>
            </a:r>
            <a:r>
              <a:rPr lang="en-US" altLang="ko-KR" sz="1400" dirty="0"/>
              <a:t>(combo);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bg.add</a:t>
            </a:r>
            <a:r>
              <a:rPr lang="en-US" altLang="ko-KR" sz="1400" dirty="0"/>
              <a:t>(potato);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bg.add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bulgogi</a:t>
            </a:r>
            <a:r>
              <a:rPr lang="en-US" altLang="ko-KR" sz="1400" dirty="0"/>
              <a:t>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setBorder</a:t>
            </a:r>
            <a:r>
              <a:rPr lang="en-US" altLang="ko-KR" sz="1400" dirty="0"/>
              <a:t>( </a:t>
            </a:r>
            <a:r>
              <a:rPr lang="en-US" altLang="ko-KR" sz="1400" dirty="0" err="1"/>
              <a:t>BorderFactory.createTitledBorder</a:t>
            </a:r>
            <a:r>
              <a:rPr lang="en-US" altLang="ko-KR" sz="1400" dirty="0"/>
              <a:t>("</a:t>
            </a:r>
            <a:r>
              <a:rPr lang="ko-KR" altLang="en-US" sz="1400" dirty="0"/>
              <a:t>종류</a:t>
            </a:r>
            <a:r>
              <a:rPr lang="en-US" altLang="ko-KR" sz="1400" dirty="0"/>
              <a:t>"));</a:t>
            </a:r>
            <a:endParaRPr lang="ko-KR" altLang="en-US" sz="1400" dirty="0"/>
          </a:p>
          <a:p>
            <a:pPr marL="0" indent="0" latinLnBrk="0">
              <a:buNone/>
            </a:pPr>
            <a:r>
              <a:rPr lang="ko-KR" altLang="en-US" sz="1400" dirty="0"/>
              <a:t>		</a:t>
            </a:r>
            <a:r>
              <a:rPr lang="en-US" altLang="ko-KR" sz="1400" dirty="0"/>
              <a:t>add(combo);</a:t>
            </a:r>
          </a:p>
          <a:p>
            <a:pPr marL="0" indent="0" latinLnBrk="0">
              <a:buNone/>
            </a:pPr>
            <a:r>
              <a:rPr lang="en-US" altLang="ko-KR" sz="1400" dirty="0"/>
              <a:t>		add(potato);</a:t>
            </a:r>
          </a:p>
          <a:p>
            <a:pPr marL="0" indent="0" latinLnBrk="0">
              <a:buNone/>
            </a:pPr>
            <a:r>
              <a:rPr lang="en-US" altLang="ko-KR" sz="1400" dirty="0"/>
              <a:t>		add(</a:t>
            </a:r>
            <a:r>
              <a:rPr lang="en-US" altLang="ko-KR" sz="1400" dirty="0" err="1"/>
              <a:t>bulgogi</a:t>
            </a:r>
            <a:r>
              <a:rPr lang="en-US" altLang="ko-KR" sz="1400" dirty="0"/>
              <a:t>);</a:t>
            </a:r>
          </a:p>
          <a:p>
            <a:pPr marL="0" indent="0" latinLnBrk="0">
              <a:buNone/>
            </a:pPr>
            <a:r>
              <a:rPr lang="en-US" altLang="ko-KR" sz="1400" dirty="0"/>
              <a:t>	}</a:t>
            </a:r>
          </a:p>
          <a:p>
            <a:pPr marL="0" indent="0" latinLnBrk="0">
              <a:buNone/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03536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ffectLst/>
              </a:rPr>
              <a:t>(3) </a:t>
            </a:r>
            <a:r>
              <a:rPr lang="en-US" altLang="ko-KR" dirty="0" err="1" smtClean="0">
                <a:effectLst/>
              </a:rPr>
              <a:t>ToppingPanel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1078442" y="1611517"/>
            <a:ext cx="7772400" cy="330451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/>
              <a:t>class</a:t>
            </a:r>
            <a:r>
              <a:rPr lang="en-US" altLang="ko-KR" sz="1400" dirty="0"/>
              <a:t> </a:t>
            </a:r>
            <a:r>
              <a:rPr lang="en-US" altLang="ko-KR" sz="1400" u="sng" dirty="0" err="1"/>
              <a:t>ToppingPanel</a:t>
            </a:r>
            <a:r>
              <a:rPr lang="en-US" altLang="ko-KR" sz="1400" dirty="0"/>
              <a:t> </a:t>
            </a:r>
            <a:r>
              <a:rPr lang="en-US" altLang="ko-KR" sz="1400" b="1" dirty="0"/>
              <a:t>extends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JPanel</a:t>
            </a:r>
            <a:r>
              <a:rPr lang="en-US" altLang="ko-KR" sz="1400" dirty="0"/>
              <a:t> { // </a:t>
            </a:r>
            <a:r>
              <a:rPr lang="ko-KR" altLang="en-US" sz="1400" dirty="0" err="1"/>
              <a:t>토핑</a:t>
            </a:r>
            <a:r>
              <a:rPr lang="ko-KR" altLang="en-US" sz="1400" dirty="0"/>
              <a:t> 패널 정의 </a:t>
            </a:r>
            <a:r>
              <a:rPr lang="en-US" altLang="ko-KR" sz="1400" dirty="0" err="1"/>
              <a:t>JPanel</a:t>
            </a:r>
            <a:r>
              <a:rPr lang="en-US" altLang="ko-KR" sz="1400" dirty="0"/>
              <a:t> </a:t>
            </a:r>
            <a:r>
              <a:rPr lang="ko-KR" altLang="en-US" sz="1400" dirty="0"/>
              <a:t>상속</a:t>
            </a:r>
          </a:p>
          <a:p>
            <a:pPr marL="0" indent="0" latinLnBrk="0">
              <a:buNone/>
            </a:pPr>
            <a:r>
              <a:rPr lang="ko-KR" altLang="en-US" sz="1400" dirty="0"/>
              <a:t>	</a:t>
            </a:r>
            <a:r>
              <a:rPr lang="en-US" altLang="ko-KR" sz="1400" b="1" dirty="0"/>
              <a:t>private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JRadioButton</a:t>
            </a:r>
            <a:r>
              <a:rPr lang="en-US" altLang="ko-KR" sz="1400" dirty="0"/>
              <a:t> pepper, cheese, peperoni, bacon; // </a:t>
            </a:r>
            <a:r>
              <a:rPr lang="ko-KR" altLang="en-US" sz="1400" dirty="0"/>
              <a:t>		</a:t>
            </a:r>
            <a:r>
              <a:rPr lang="en-US" altLang="ko-KR" sz="1400" b="1" dirty="0"/>
              <a:t>private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ButtonGroup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bg</a:t>
            </a:r>
            <a:r>
              <a:rPr lang="en-US" altLang="ko-KR" sz="1400" dirty="0"/>
              <a:t>; // </a:t>
            </a:r>
            <a:r>
              <a:rPr lang="ko-KR" altLang="en-US" sz="1400" dirty="0"/>
              <a:t>버튼 그룹 </a:t>
            </a:r>
            <a:r>
              <a:rPr lang="ko-KR" altLang="en-US" sz="1400" dirty="0" err="1"/>
              <a:t>참조변수</a:t>
            </a:r>
            <a:endParaRPr lang="ko-KR" altLang="en-US" sz="1400" dirty="0"/>
          </a:p>
          <a:p>
            <a:pPr marL="0" indent="0" latinLnBrk="0">
              <a:buNone/>
            </a:pPr>
            <a:r>
              <a:rPr lang="ko-KR" altLang="en-US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ToppingPanel</a:t>
            </a:r>
            <a:r>
              <a:rPr lang="en-US" altLang="ko-KR" sz="1400" dirty="0"/>
              <a:t>() { // </a:t>
            </a:r>
            <a:r>
              <a:rPr lang="ko-KR" altLang="en-US" sz="1400" dirty="0" err="1"/>
              <a:t>생성자</a:t>
            </a:r>
            <a:endParaRPr lang="ko-KR" altLang="en-US" sz="1400" dirty="0"/>
          </a:p>
          <a:p>
            <a:pPr marL="0" indent="0" latinLnBrk="0">
              <a:buNone/>
            </a:pPr>
            <a:r>
              <a:rPr lang="ko-KR" altLang="en-US" sz="1400" dirty="0"/>
              <a:t>		</a:t>
            </a:r>
            <a:r>
              <a:rPr lang="en-US" altLang="ko-KR" sz="1400" dirty="0" err="1"/>
              <a:t>setLayout</a:t>
            </a:r>
            <a:r>
              <a:rPr lang="en-US" altLang="ko-KR" sz="1400" dirty="0"/>
              <a:t>(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GridLayout</a:t>
            </a:r>
            <a:r>
              <a:rPr lang="en-US" altLang="ko-KR" sz="1400" dirty="0"/>
              <a:t>(4, 1)); // </a:t>
            </a:r>
            <a:r>
              <a:rPr lang="ko-KR" altLang="en-US" sz="1400" dirty="0" err="1"/>
              <a:t>배치관리자</a:t>
            </a:r>
            <a:r>
              <a:rPr lang="ko-KR" altLang="en-US" sz="1400" dirty="0"/>
              <a:t> 일렬</a:t>
            </a:r>
          </a:p>
          <a:p>
            <a:pPr marL="0" indent="0" latinLnBrk="0">
              <a:buNone/>
            </a:pPr>
            <a:r>
              <a:rPr lang="ko-KR" altLang="en-US" sz="1400" dirty="0"/>
              <a:t>		</a:t>
            </a:r>
            <a:r>
              <a:rPr lang="en-US" altLang="ko-KR" sz="1400" dirty="0"/>
              <a:t>pepper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JRadioButton</a:t>
            </a:r>
            <a:r>
              <a:rPr lang="en-US" altLang="ko-KR" sz="1400" dirty="0"/>
              <a:t>("</a:t>
            </a:r>
            <a:r>
              <a:rPr lang="ko-KR" altLang="en-US" sz="1400" dirty="0"/>
              <a:t>피망</a:t>
            </a:r>
            <a:r>
              <a:rPr lang="en-US" altLang="ko-KR" sz="1400" dirty="0"/>
              <a:t>", </a:t>
            </a:r>
            <a:r>
              <a:rPr lang="en-US" altLang="ko-KR" sz="1400" b="1" dirty="0"/>
              <a:t>true</a:t>
            </a:r>
            <a:r>
              <a:rPr lang="en-US" altLang="ko-KR" sz="1400" dirty="0"/>
              <a:t>); // </a:t>
            </a:r>
            <a:r>
              <a:rPr lang="ko-KR" altLang="en-US" sz="1400" dirty="0"/>
              <a:t>라디오 버튼 생성</a:t>
            </a:r>
          </a:p>
          <a:p>
            <a:pPr marL="0" indent="0" latinLnBrk="0">
              <a:buNone/>
            </a:pPr>
            <a:r>
              <a:rPr lang="ko-KR" altLang="en-US" sz="1400" dirty="0"/>
              <a:t>		</a:t>
            </a:r>
            <a:r>
              <a:rPr lang="en-US" altLang="ko-KR" sz="1400" dirty="0"/>
              <a:t>cheese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JRadioButton</a:t>
            </a:r>
            <a:r>
              <a:rPr lang="en-US" altLang="ko-KR" sz="1400" dirty="0"/>
              <a:t>("</a:t>
            </a:r>
            <a:r>
              <a:rPr lang="ko-KR" altLang="en-US" sz="1400" dirty="0"/>
              <a:t>치즈</a:t>
            </a:r>
            <a:r>
              <a:rPr lang="en-US" altLang="ko-KR" sz="1400" dirty="0"/>
              <a:t>");</a:t>
            </a:r>
            <a:endParaRPr lang="ko-KR" altLang="en-US" sz="1400" dirty="0"/>
          </a:p>
          <a:p>
            <a:pPr marL="0" indent="0" latinLnBrk="0">
              <a:buNone/>
            </a:pPr>
            <a:r>
              <a:rPr lang="ko-KR" altLang="en-US" sz="1400" dirty="0"/>
              <a:t>		</a:t>
            </a:r>
            <a:r>
              <a:rPr lang="en-US" altLang="ko-KR" sz="1400" dirty="0"/>
              <a:t>peperoni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JRadioButton</a:t>
            </a:r>
            <a:r>
              <a:rPr lang="en-US" altLang="ko-KR" sz="1400" dirty="0"/>
              <a:t>("</a:t>
            </a:r>
            <a:r>
              <a:rPr lang="ko-KR" altLang="en-US" sz="1400" dirty="0" err="1"/>
              <a:t>페페로니</a:t>
            </a:r>
            <a:r>
              <a:rPr lang="en-US" altLang="ko-KR" sz="1400" dirty="0"/>
              <a:t>");</a:t>
            </a:r>
            <a:endParaRPr lang="ko-KR" altLang="en-US" sz="1400" dirty="0"/>
          </a:p>
          <a:p>
            <a:pPr marL="0" indent="0" latinLnBrk="0">
              <a:buNone/>
            </a:pPr>
            <a:r>
              <a:rPr lang="ko-KR" altLang="en-US" sz="1400" dirty="0"/>
              <a:t>		</a:t>
            </a:r>
            <a:r>
              <a:rPr lang="en-US" altLang="ko-KR" sz="1400" dirty="0"/>
              <a:t>bacon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JRadioButton</a:t>
            </a:r>
            <a:r>
              <a:rPr lang="en-US" altLang="ko-KR" sz="1400" dirty="0"/>
              <a:t>("</a:t>
            </a:r>
            <a:r>
              <a:rPr lang="ko-KR" altLang="en-US" sz="1400" dirty="0"/>
              <a:t>베이컨</a:t>
            </a:r>
            <a:r>
              <a:rPr lang="en-US" altLang="ko-KR" sz="1400" dirty="0" smtClean="0"/>
              <a:t>");</a:t>
            </a:r>
          </a:p>
          <a:p>
            <a:pPr marL="0" indent="0" latinLnBrk="0">
              <a:buNone/>
            </a:pPr>
            <a:r>
              <a:rPr lang="en-US" altLang="ko-KR" sz="1400" dirty="0" smtClean="0"/>
              <a:t>...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855721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ffectLst/>
              </a:rPr>
              <a:t>(4) </a:t>
            </a:r>
            <a:r>
              <a:rPr lang="en-US" altLang="ko-KR" dirty="0" err="1" smtClean="0">
                <a:effectLst/>
              </a:rPr>
              <a:t>SizePanel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1078442" y="1611517"/>
            <a:ext cx="7772400" cy="435471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class</a:t>
            </a:r>
            <a:r>
              <a:rPr lang="en-US" altLang="ko-KR" sz="1400" dirty="0"/>
              <a:t> </a:t>
            </a:r>
            <a:r>
              <a:rPr lang="en-US" altLang="ko-KR" sz="1400" u="sng" dirty="0" err="1"/>
              <a:t>SizePanel</a:t>
            </a:r>
            <a:r>
              <a:rPr lang="en-US" altLang="ko-KR" sz="1400" dirty="0"/>
              <a:t> </a:t>
            </a:r>
            <a:r>
              <a:rPr lang="en-US" altLang="ko-KR" sz="1400" b="1" dirty="0"/>
              <a:t>extends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JPanel</a:t>
            </a:r>
            <a:r>
              <a:rPr lang="en-US" altLang="ko-KR" sz="1400" dirty="0"/>
              <a:t> { // </a:t>
            </a:r>
            <a:r>
              <a:rPr lang="ko-KR" altLang="en-US" sz="1400" dirty="0"/>
              <a:t>사이즈 패널 정의 </a:t>
            </a:r>
            <a:r>
              <a:rPr lang="en-US" altLang="ko-KR" sz="1400" dirty="0" err="1"/>
              <a:t>JPanel</a:t>
            </a:r>
            <a:r>
              <a:rPr lang="en-US" altLang="ko-KR" sz="1400" dirty="0"/>
              <a:t> </a:t>
            </a:r>
            <a:r>
              <a:rPr lang="ko-KR" altLang="en-US" sz="1400" dirty="0"/>
              <a:t>상속</a:t>
            </a:r>
          </a:p>
          <a:p>
            <a:pPr marL="0" indent="0" latinLnBrk="0">
              <a:buNone/>
            </a:pPr>
            <a:r>
              <a:rPr lang="ko-KR" altLang="en-US" sz="1400" dirty="0"/>
              <a:t>		</a:t>
            </a:r>
            <a:r>
              <a:rPr lang="en-US" altLang="ko-KR" sz="1400" b="1" dirty="0"/>
              <a:t>private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JRadioButton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samll</a:t>
            </a:r>
            <a:r>
              <a:rPr lang="en-US" altLang="ko-KR" sz="1400" dirty="0"/>
              <a:t>, medium, large; // </a:t>
            </a:r>
            <a:r>
              <a:rPr lang="ko-KR" altLang="en-US" sz="1400" dirty="0"/>
              <a:t>라디오 버튼 </a:t>
            </a:r>
            <a:r>
              <a:rPr lang="ko-KR" altLang="en-US" sz="1400" dirty="0" err="1"/>
              <a:t>참조변수</a:t>
            </a:r>
            <a:endParaRPr lang="ko-KR" altLang="en-US" sz="1400" dirty="0"/>
          </a:p>
          <a:p>
            <a:pPr marL="0" indent="0" latinLnBrk="0">
              <a:buNone/>
            </a:pPr>
            <a:r>
              <a:rPr lang="ko-KR" altLang="en-US" sz="1400" dirty="0"/>
              <a:t>		</a:t>
            </a:r>
            <a:r>
              <a:rPr lang="en-US" altLang="ko-KR" sz="1400" b="1" dirty="0"/>
              <a:t>private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ButtonGroup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bg</a:t>
            </a:r>
            <a:r>
              <a:rPr lang="en-US" altLang="ko-KR" sz="1400" dirty="0"/>
              <a:t>; // </a:t>
            </a:r>
            <a:r>
              <a:rPr lang="ko-KR" altLang="en-US" sz="1400" dirty="0"/>
              <a:t>버튼 그룹 </a:t>
            </a:r>
            <a:r>
              <a:rPr lang="ko-KR" altLang="en-US" sz="1400" dirty="0" err="1"/>
              <a:t>참조변수</a:t>
            </a:r>
            <a:endParaRPr lang="ko-KR" altLang="en-US" sz="1400" dirty="0"/>
          </a:p>
          <a:p>
            <a:pPr marL="0" indent="0" latinLnBrk="0">
              <a:buNone/>
            </a:pPr>
            <a:r>
              <a:rPr lang="ko-KR" altLang="en-US" sz="1400" dirty="0"/>
              <a:t>	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SizePanel</a:t>
            </a:r>
            <a:r>
              <a:rPr lang="en-US" altLang="ko-KR" sz="1400" dirty="0"/>
              <a:t>() { // </a:t>
            </a:r>
            <a:r>
              <a:rPr lang="ko-KR" altLang="en-US" sz="1400" dirty="0" err="1"/>
              <a:t>생성자</a:t>
            </a:r>
            <a:endParaRPr lang="ko-KR" altLang="en-US" sz="1400" dirty="0"/>
          </a:p>
          <a:p>
            <a:pPr marL="0" indent="0" latinLnBrk="0">
              <a:buNone/>
            </a:pPr>
            <a:r>
              <a:rPr lang="ko-KR" altLang="en-US" sz="1400" dirty="0"/>
              <a:t>			</a:t>
            </a:r>
            <a:r>
              <a:rPr lang="en-US" altLang="ko-KR" sz="1400" dirty="0" err="1"/>
              <a:t>setLayout</a:t>
            </a:r>
            <a:r>
              <a:rPr lang="en-US" altLang="ko-KR" sz="1400" dirty="0"/>
              <a:t>(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GridLayout</a:t>
            </a:r>
            <a:r>
              <a:rPr lang="en-US" altLang="ko-KR" sz="1400" dirty="0"/>
              <a:t>(3, 1)); // </a:t>
            </a:r>
            <a:r>
              <a:rPr lang="ko-KR" altLang="en-US" sz="1400" dirty="0" err="1"/>
              <a:t>배치관리자</a:t>
            </a:r>
            <a:endParaRPr lang="ko-KR" altLang="en-US" sz="1400" dirty="0"/>
          </a:p>
          <a:p>
            <a:pPr marL="0" indent="0" latinLnBrk="0">
              <a:buNone/>
            </a:pPr>
            <a:r>
              <a:rPr lang="ko-KR" altLang="en-US" sz="1400" dirty="0"/>
              <a:t>			</a:t>
            </a:r>
            <a:r>
              <a:rPr lang="en-US" altLang="ko-KR" sz="1400" dirty="0" err="1"/>
              <a:t>samll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JRadioButton</a:t>
            </a:r>
            <a:r>
              <a:rPr lang="en-US" altLang="ko-KR" sz="1400" dirty="0"/>
              <a:t>("Small", </a:t>
            </a:r>
            <a:r>
              <a:rPr lang="en-US" altLang="ko-KR" sz="1400" b="1" dirty="0"/>
              <a:t>true</a:t>
            </a:r>
            <a:r>
              <a:rPr lang="en-US" altLang="ko-KR" sz="1400" dirty="0"/>
              <a:t>); // </a:t>
            </a:r>
            <a:r>
              <a:rPr lang="ko-KR" altLang="en-US" sz="1400" dirty="0"/>
              <a:t>라디오 버튼 생성</a:t>
            </a:r>
          </a:p>
          <a:p>
            <a:pPr marL="0" indent="0" latinLnBrk="0">
              <a:buNone/>
            </a:pPr>
            <a:r>
              <a:rPr lang="ko-KR" altLang="en-US" sz="1400" dirty="0"/>
              <a:t>			</a:t>
            </a:r>
            <a:r>
              <a:rPr lang="en-US" altLang="ko-KR" sz="1400" dirty="0"/>
              <a:t>medium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JRadioButton</a:t>
            </a:r>
            <a:r>
              <a:rPr lang="en-US" altLang="ko-KR" sz="1400" dirty="0"/>
              <a:t>("Medium");</a:t>
            </a:r>
          </a:p>
          <a:p>
            <a:pPr marL="0" indent="0" latinLnBrk="0">
              <a:buNone/>
            </a:pPr>
            <a:r>
              <a:rPr lang="en-US" altLang="ko-KR" sz="1400" dirty="0"/>
              <a:t>			large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JRadioButton</a:t>
            </a:r>
            <a:r>
              <a:rPr lang="en-US" altLang="ko-KR" sz="1400" dirty="0"/>
              <a:t>("Large");</a:t>
            </a:r>
          </a:p>
          <a:p>
            <a:pPr marL="0" indent="0" latinLnBrk="0">
              <a:buNone/>
            </a:pPr>
            <a:r>
              <a:rPr lang="en-US" altLang="ko-KR" sz="1400" dirty="0"/>
              <a:t>			</a:t>
            </a:r>
            <a:r>
              <a:rPr lang="en-US" altLang="ko-KR" sz="1400" dirty="0" err="1"/>
              <a:t>bg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ButtonGroup</a:t>
            </a:r>
            <a:r>
              <a:rPr lang="en-US" altLang="ko-KR" sz="1400" dirty="0"/>
              <a:t>(); // </a:t>
            </a:r>
            <a:r>
              <a:rPr lang="ko-KR" altLang="en-US" sz="1400" dirty="0"/>
              <a:t>버튼 그룹 생성</a:t>
            </a:r>
          </a:p>
          <a:p>
            <a:pPr marL="0" indent="0" latinLnBrk="0">
              <a:buNone/>
            </a:pPr>
            <a:r>
              <a:rPr lang="ko-KR" altLang="en-US" sz="1400" dirty="0"/>
              <a:t>			</a:t>
            </a:r>
            <a:r>
              <a:rPr lang="en-US" altLang="ko-KR" sz="1400" dirty="0" err="1"/>
              <a:t>bg.add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samll</a:t>
            </a:r>
            <a:r>
              <a:rPr lang="en-US" altLang="ko-KR" sz="1400" dirty="0"/>
              <a:t>);</a:t>
            </a:r>
          </a:p>
          <a:p>
            <a:pPr marL="0" indent="0" latinLnBrk="0">
              <a:buNone/>
            </a:pPr>
            <a:r>
              <a:rPr lang="en-US" altLang="ko-KR" sz="1400" dirty="0"/>
              <a:t>			</a:t>
            </a:r>
            <a:r>
              <a:rPr lang="en-US" altLang="ko-KR" sz="1400" dirty="0" err="1"/>
              <a:t>bg.add</a:t>
            </a:r>
            <a:r>
              <a:rPr lang="en-US" altLang="ko-KR" sz="1400" dirty="0"/>
              <a:t>(medium);</a:t>
            </a:r>
          </a:p>
          <a:p>
            <a:pPr marL="0" indent="0" latinLnBrk="0">
              <a:buNone/>
            </a:pPr>
            <a:r>
              <a:rPr lang="en-US" altLang="ko-KR" sz="1400" dirty="0"/>
              <a:t>			</a:t>
            </a:r>
            <a:r>
              <a:rPr lang="en-US" altLang="ko-KR" sz="1400" dirty="0" err="1"/>
              <a:t>bg.add</a:t>
            </a:r>
            <a:r>
              <a:rPr lang="en-US" altLang="ko-KR" sz="1400" dirty="0"/>
              <a:t>(large);</a:t>
            </a:r>
          </a:p>
        </p:txBody>
      </p:sp>
    </p:spTree>
    <p:extLst>
      <p:ext uri="{BB962C8B-B14F-4D97-AF65-F5344CB8AC3E}">
        <p14:creationId xmlns:p14="http://schemas.microsoft.com/office/powerpoint/2010/main" val="35501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예제</a:t>
            </a:r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>
          <a:xfrm>
            <a:off x="683419" y="1330325"/>
            <a:ext cx="7777162" cy="269716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/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</a:rPr>
              <a:t> 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</a:rPr>
              <a:t>    </a:t>
            </a:r>
            <a:r>
              <a:rPr lang="ko-KR" altLang="ko-KR" sz="1400" kern="1200" spc="5">
                <a:solidFill>
                  <a:srgbClr val="7F0055"/>
                </a:solidFill>
                <a:latin typeface="Century Schoolbook"/>
              </a:rPr>
              <a:t>public</a:t>
            </a:r>
            <a:r>
              <a:rPr lang="ko-KR" altLang="ko-KR" sz="1400" kern="1200" spc="5">
                <a:latin typeface="Century Schoolbook"/>
              </a:rPr>
              <a:t> </a:t>
            </a:r>
            <a:r>
              <a:rPr lang="ko-KR" altLang="ko-KR" sz="1400" kern="1200" spc="5">
                <a:solidFill>
                  <a:srgbClr val="7F0055"/>
                </a:solidFill>
                <a:latin typeface="Century Schoolbook"/>
              </a:rPr>
              <a:t>static</a:t>
            </a:r>
            <a:r>
              <a:rPr lang="ko-KR" altLang="ko-KR" sz="1400" kern="1200" spc="5">
                <a:latin typeface="Century Schoolbook"/>
              </a:rPr>
              <a:t> </a:t>
            </a:r>
            <a:r>
              <a:rPr lang="ko-KR" altLang="ko-KR" sz="1400" kern="1200" spc="5">
                <a:solidFill>
                  <a:srgbClr val="7F0055"/>
                </a:solidFill>
                <a:latin typeface="Century Schoolbook"/>
              </a:rPr>
              <a:t>void</a:t>
            </a:r>
            <a:r>
              <a:rPr lang="ko-KR" altLang="ko-KR" sz="1400" kern="1200" spc="5">
                <a:latin typeface="Century Schoolbook"/>
              </a:rPr>
              <a:t> main(String[] args) {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</a:rPr>
              <a:t>         ImageLabelTest t=</a:t>
            </a:r>
            <a:r>
              <a:rPr lang="ko-KR" altLang="ko-KR" sz="1400" kern="1200" spc="5">
                <a:solidFill>
                  <a:srgbClr val="7F0055"/>
                </a:solidFill>
                <a:latin typeface="Century Schoolbook"/>
              </a:rPr>
              <a:t>new</a:t>
            </a:r>
            <a:r>
              <a:rPr lang="ko-KR" altLang="ko-KR" sz="1400" kern="1200" spc="5">
                <a:latin typeface="Century Schoolbook"/>
              </a:rPr>
              <a:t> ImageLabelTest();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</a:rPr>
              <a:t>    }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</a:rPr>
              <a:t> 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</a:rPr>
              <a:t>    </a:t>
            </a:r>
            <a:r>
              <a:rPr lang="ko-KR" altLang="ko-KR" sz="1400" kern="1200" spc="5">
                <a:solidFill>
                  <a:srgbClr val="7F0055"/>
                </a:solidFill>
                <a:latin typeface="Century Schoolbook"/>
              </a:rPr>
              <a:t>public</a:t>
            </a:r>
            <a:r>
              <a:rPr lang="ko-KR" altLang="ko-KR" sz="1400" kern="1200" spc="5">
                <a:latin typeface="Century Schoolbook"/>
              </a:rPr>
              <a:t> </a:t>
            </a:r>
            <a:r>
              <a:rPr lang="ko-KR" altLang="ko-KR" sz="1400" kern="1200" spc="5">
                <a:solidFill>
                  <a:srgbClr val="7F0055"/>
                </a:solidFill>
                <a:latin typeface="Century Schoolbook"/>
              </a:rPr>
              <a:t>void</a:t>
            </a:r>
            <a:r>
              <a:rPr lang="ko-KR" altLang="ko-KR" sz="1400" kern="1200" spc="5">
                <a:latin typeface="Century Schoolbook"/>
              </a:rPr>
              <a:t> actionPerformed(ActionEvent e) {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</a:rPr>
              <a:t>          ImageIcon dog = </a:t>
            </a:r>
            <a:r>
              <a:rPr lang="ko-KR" altLang="ko-KR" sz="1400" kern="1200" spc="5">
                <a:solidFill>
                  <a:srgbClr val="7F0055"/>
                </a:solidFill>
                <a:latin typeface="Century Schoolbook"/>
              </a:rPr>
              <a:t>new</a:t>
            </a:r>
            <a:r>
              <a:rPr lang="ko-KR" altLang="ko-KR" sz="1400" kern="1200" spc="5">
                <a:latin typeface="Century Schoolbook"/>
              </a:rPr>
              <a:t> ImageIcon(</a:t>
            </a:r>
            <a:r>
              <a:rPr lang="ko-KR" altLang="ko-KR" sz="1400" kern="1200" spc="5">
                <a:solidFill>
                  <a:srgbClr val="2A00FF"/>
                </a:solidFill>
                <a:latin typeface="Century Schoolbook"/>
              </a:rPr>
              <a:t>"dog.gif"</a:t>
            </a:r>
            <a:r>
              <a:rPr lang="ko-KR" altLang="ko-KR" sz="1400" kern="1200" spc="5">
                <a:latin typeface="Century Schoolbook"/>
              </a:rPr>
              <a:t>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</a:rPr>
              <a:t>          </a:t>
            </a:r>
            <a:r>
              <a:rPr lang="ko-KR" altLang="ko-KR" sz="1400" kern="1200" spc="5">
                <a:solidFill>
                  <a:srgbClr val="0000C0"/>
                </a:solidFill>
                <a:latin typeface="Century Schoolbook"/>
              </a:rPr>
              <a:t>label</a:t>
            </a:r>
            <a:r>
              <a:rPr lang="ko-KR" altLang="ko-KR" sz="1400" kern="1200" spc="5">
                <a:latin typeface="Century Schoolbook"/>
              </a:rPr>
              <a:t>.setIcon(dog);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</a:rPr>
              <a:t>          </a:t>
            </a:r>
            <a:r>
              <a:rPr lang="ko-KR" altLang="ko-KR" sz="1400" kern="1200" spc="5">
                <a:solidFill>
                  <a:srgbClr val="0000C0"/>
                </a:solidFill>
                <a:latin typeface="Century Schoolbook"/>
              </a:rPr>
              <a:t>label</a:t>
            </a:r>
            <a:r>
              <a:rPr lang="ko-KR" altLang="ko-KR" sz="1400" kern="1200" spc="5">
                <a:latin typeface="Century Schoolbook"/>
              </a:rPr>
              <a:t>.setText(</a:t>
            </a:r>
            <a:r>
              <a:rPr lang="ko-KR" altLang="ko-KR" sz="1400" kern="1200" spc="5">
                <a:solidFill>
                  <a:srgbClr val="7F0055"/>
                </a:solidFill>
                <a:latin typeface="Century Schoolbook"/>
              </a:rPr>
              <a:t>null</a:t>
            </a:r>
            <a:r>
              <a:rPr lang="ko-KR" altLang="ko-KR" sz="1400" kern="1200" spc="5">
                <a:latin typeface="Century Schoolbook"/>
              </a:rPr>
              <a:t>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</a:rPr>
              <a:t>    }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</a:rPr>
              <a:t>} 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ffectLst/>
              </a:rPr>
              <a:t>(5) </a:t>
            </a:r>
            <a:r>
              <a:rPr lang="ko-KR" altLang="en-US" dirty="0" smtClean="0">
                <a:effectLst/>
              </a:rPr>
              <a:t>결합하기</a:t>
            </a:r>
            <a:endParaRPr lang="ko-KR" altLang="en-US" dirty="0"/>
          </a:p>
        </p:txBody>
      </p:sp>
      <p:pic>
        <p:nvPicPr>
          <p:cNvPr id="2049" name="_x244988408" descr="EMB00005b38436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91764"/>
            <a:ext cx="8796345" cy="383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3678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왼쪽 텍스트 영역에 사용자가 한글을 입력하고 “변환” 버튼을 누르면 미리 입력된 몇 개의 단어만을 영어로 변환한다.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LAB: </a:t>
            </a:r>
            <a:r>
              <a:rPr lang="ko-KR" altLang="en-US"/>
              <a:t>한글-영문 변환기</a:t>
            </a:r>
          </a:p>
        </p:txBody>
      </p:sp>
      <p:pic>
        <p:nvPicPr>
          <p:cNvPr id="4" name="그림 3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839450" y="2808450"/>
            <a:ext cx="5050160" cy="307379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1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8441" y="1054100"/>
            <a:ext cx="7772400" cy="5445125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class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 TextConverter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extends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 JFrame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	JButton </a:t>
            </a:r>
            <a:r>
              <a:rPr lang="ko-KR" altLang="ko-KR" sz="1400" b="1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converter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	JButton </a:t>
            </a:r>
            <a:r>
              <a:rPr lang="ko-KR" altLang="ko-KR" sz="1400" b="1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canceler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	JTextArea </a:t>
            </a:r>
            <a:r>
              <a:rPr lang="ko-KR" altLang="ko-KR" sz="1400" b="1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textIn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	JTextArea </a:t>
            </a:r>
            <a:r>
              <a:rPr lang="ko-KR" altLang="ko-KR" sz="1400" b="1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textOut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	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 TextConverter()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		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super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(</a:t>
            </a:r>
            <a:r>
              <a:rPr lang="ko-KR" altLang="ko-KR" sz="1400" b="1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"</a:t>
            </a:r>
            <a:r>
              <a:rPr lang="ko-KR" altLang="ko-KR" sz="1400" b="1">
                <a:solidFill>
                  <a:srgbClr val="2A00FF"/>
                </a:solidFill>
                <a:latin typeface="굴림"/>
                <a:ea typeface="굴림"/>
                <a:cs typeface="굴림"/>
              </a:rPr>
              <a:t>텍스트 변환"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 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>
                <a:solidFill>
                  <a:srgbClr val="3F7F5F"/>
                </a:solidFill>
                <a:latin typeface="굴림"/>
                <a:ea typeface="굴림"/>
                <a:cs typeface="굴림"/>
              </a:rPr>
              <a:t>// 텍스트 영역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textIn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= 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new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JTextArea(10, 14);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textOut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= 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new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JTextArea(10, 14);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textIn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.setLineWrap(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true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);</a:t>
            </a:r>
            <a:r>
              <a:rPr lang="ko-KR" altLang="ko-KR" sz="1400" b="1">
                <a:solidFill>
                  <a:srgbClr val="3F7F5F"/>
                </a:solidFill>
                <a:latin typeface="굴림"/>
                <a:ea typeface="굴림"/>
                <a:cs typeface="굴림"/>
              </a:rPr>
              <a:t>// 자동 줄바꿈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textOut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.setLineWrap(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true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textOut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.setEnabled(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false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);</a:t>
            </a:r>
            <a:r>
              <a:rPr lang="ko-KR" altLang="ko-KR" sz="1400" b="1">
                <a:solidFill>
                  <a:srgbClr val="3F7F5F"/>
                </a:solidFill>
                <a:latin typeface="굴림"/>
                <a:ea typeface="굴림"/>
                <a:cs typeface="굴림"/>
              </a:rPr>
              <a:t>// 비활성화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 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>
                <a:solidFill>
                  <a:srgbClr val="3F7F5F"/>
                </a:solidFill>
                <a:latin typeface="굴림"/>
                <a:ea typeface="굴림"/>
                <a:cs typeface="굴림"/>
              </a:rPr>
              <a:t>// 텍스트 영역을 관리할 패널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JPanel </a:t>
            </a:r>
            <a:r>
              <a:rPr lang="ko-KR" altLang="ko-KR" sz="1400" b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textAreaPanel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= 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new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JPanel(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new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GridLayout(1, 2, 20, 20));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textAreaPanel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.add(</a:t>
            </a:r>
            <a:r>
              <a:rPr lang="ko-KR" altLang="ko-KR" sz="1400" b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textIn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textAreaPanel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.add(</a:t>
            </a:r>
            <a:r>
              <a:rPr lang="ko-KR" altLang="ko-KR" sz="1400" b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textOut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  </a:t>
            </a:r>
          </a:p>
        </p:txBody>
      </p:sp>
      <p:sp>
        <p:nvSpPr>
          <p:cNvPr id="1711116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11117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1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8441" y="1054100"/>
            <a:ext cx="7772400" cy="5445125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		</a:t>
            </a:r>
            <a:r>
              <a:rPr lang="ko-KR" altLang="ko-KR" sz="1400" b="1">
                <a:solidFill>
                  <a:srgbClr val="3F7F5F"/>
                </a:solidFill>
                <a:latin typeface="Century Schoolbook"/>
                <a:ea typeface="굴림"/>
                <a:cs typeface="굴림"/>
              </a:rPr>
              <a:t>// </a:t>
            </a:r>
            <a:r>
              <a:rPr lang="ko-KR" altLang="ko-KR" sz="1400" b="1">
                <a:solidFill>
                  <a:srgbClr val="3F7F5F"/>
                </a:solidFill>
                <a:latin typeface="굴림"/>
                <a:ea typeface="굴림"/>
                <a:cs typeface="굴림"/>
              </a:rPr>
              <a:t>버튼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converter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= 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new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JButton(</a:t>
            </a:r>
            <a:r>
              <a:rPr lang="ko-KR" altLang="ko-KR" sz="1400" b="1">
                <a:solidFill>
                  <a:srgbClr val="2A00FF"/>
                </a:solidFill>
                <a:latin typeface="굴림"/>
                <a:ea typeface="굴림"/>
                <a:cs typeface="굴림"/>
              </a:rPr>
              <a:t>"변환"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canceler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= 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new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JButton(</a:t>
            </a:r>
            <a:r>
              <a:rPr lang="ko-KR" altLang="ko-KR" sz="1400" b="1">
                <a:solidFill>
                  <a:srgbClr val="2A00FF"/>
                </a:solidFill>
                <a:latin typeface="굴림"/>
                <a:ea typeface="굴림"/>
                <a:cs typeface="굴림"/>
              </a:rPr>
              <a:t>"취소"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converter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.addActionListener(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new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ButtonActionListener());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canceler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.addActionListener(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new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ButtonActionListener());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 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>
                <a:solidFill>
                  <a:srgbClr val="3F7F5F"/>
                </a:solidFill>
                <a:latin typeface="굴림"/>
                <a:ea typeface="굴림"/>
                <a:cs typeface="굴림"/>
              </a:rPr>
              <a:t>// 버튼 패널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JPanel </a:t>
            </a:r>
            <a:r>
              <a:rPr lang="ko-KR" altLang="ko-KR" sz="1400" b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buttonPanel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= 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new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JPanel(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new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FlowLayout());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buttonPanel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.add(</a:t>
            </a:r>
            <a:r>
              <a:rPr lang="ko-KR" altLang="ko-KR" sz="1400" b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converter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buttonPanel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.add(</a:t>
            </a:r>
            <a:r>
              <a:rPr lang="ko-KR" altLang="ko-KR" sz="1400" b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canceler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 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>
                <a:solidFill>
                  <a:srgbClr val="3F7F5F"/>
                </a:solidFill>
                <a:latin typeface="굴림"/>
                <a:ea typeface="굴림"/>
                <a:cs typeface="굴림"/>
              </a:rPr>
              <a:t>// 메인 패널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JPanel </a:t>
            </a:r>
            <a:r>
              <a:rPr lang="ko-KR" altLang="ko-KR" sz="1400" b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mainPanel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= 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new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JPanel(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new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BorderLayout(10, 10));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mainPanel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.add(BorderLayout.</a:t>
            </a:r>
            <a:r>
              <a:rPr lang="ko-KR" altLang="ko-KR" sz="1400" b="1" i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CENTER</a:t>
            </a:r>
            <a:r>
              <a:rPr lang="ko-KR" altLang="ko-KR" sz="1400" b="1" i="1">
                <a:latin typeface="굴림"/>
                <a:ea typeface="굴림"/>
                <a:cs typeface="굴림"/>
              </a:rPr>
              <a:t>, </a:t>
            </a:r>
            <a:r>
              <a:rPr lang="ko-KR" altLang="ko-KR" sz="1400" b="1" i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textAreaPanel</a:t>
            </a:r>
            <a:r>
              <a:rPr lang="ko-KR" altLang="ko-KR" sz="1400" b="1" i="1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i="1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 i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mainPanel</a:t>
            </a:r>
            <a:r>
              <a:rPr lang="ko-KR" altLang="ko-KR" sz="1400" b="1" i="1">
                <a:latin typeface="굴림"/>
                <a:ea typeface="굴림"/>
                <a:cs typeface="굴림"/>
              </a:rPr>
              <a:t>.add(BorderLayout.</a:t>
            </a:r>
            <a:r>
              <a:rPr lang="ko-KR" altLang="ko-KR" sz="1400" b="1" i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SOUTH</a:t>
            </a:r>
            <a:r>
              <a:rPr lang="ko-KR" altLang="ko-KR" sz="1400" b="1" i="1">
                <a:latin typeface="굴림"/>
                <a:ea typeface="굴림"/>
                <a:cs typeface="굴림"/>
              </a:rPr>
              <a:t>, </a:t>
            </a:r>
            <a:r>
              <a:rPr lang="ko-KR" altLang="ko-KR" sz="1400" b="1" i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buttonPanel</a:t>
            </a:r>
            <a:r>
              <a:rPr lang="ko-KR" altLang="ko-KR" sz="1400" b="1" i="1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i="1">
                <a:latin typeface="굴림"/>
                <a:ea typeface="굴림"/>
                <a:cs typeface="굴림"/>
              </a:rPr>
              <a:t> 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i="1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 i="1">
                <a:solidFill>
                  <a:srgbClr val="3F7F5F"/>
                </a:solidFill>
                <a:latin typeface="굴림"/>
                <a:ea typeface="굴림"/>
                <a:cs typeface="굴림"/>
              </a:rPr>
              <a:t>// 프레임 설정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i="1">
                <a:latin typeface="굴림"/>
                <a:ea typeface="굴림"/>
                <a:cs typeface="굴림"/>
              </a:rPr>
              <a:t>		setLayout(</a:t>
            </a:r>
            <a:r>
              <a:rPr lang="ko-KR" altLang="ko-KR" sz="1400" b="1" i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new</a:t>
            </a:r>
            <a:r>
              <a:rPr lang="ko-KR" altLang="ko-KR" sz="1400" b="1" i="1">
                <a:latin typeface="굴림"/>
                <a:ea typeface="굴림"/>
                <a:cs typeface="굴림"/>
              </a:rPr>
              <a:t> FlowLayout(FlowLayout.</a:t>
            </a:r>
            <a:r>
              <a:rPr lang="ko-KR" altLang="ko-KR" sz="1400" b="1" i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CENTER</a:t>
            </a:r>
            <a:r>
              <a:rPr lang="ko-KR" altLang="ko-KR" sz="1400" b="1" i="1">
                <a:latin typeface="굴림"/>
                <a:ea typeface="굴림"/>
                <a:cs typeface="굴림"/>
              </a:rPr>
              <a:t>, 20, 20));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i="1">
                <a:latin typeface="굴림"/>
                <a:ea typeface="굴림"/>
                <a:cs typeface="굴림"/>
              </a:rPr>
              <a:t>		add(</a:t>
            </a:r>
            <a:r>
              <a:rPr lang="ko-KR" altLang="ko-KR" sz="1400" b="1" i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mainPanel</a:t>
            </a:r>
            <a:r>
              <a:rPr lang="ko-KR" altLang="ko-KR" sz="1400" b="1" i="1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i="1">
                <a:latin typeface="굴림"/>
                <a:ea typeface="굴림"/>
                <a:cs typeface="굴림"/>
              </a:rPr>
              <a:t>		pack();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i="1">
                <a:latin typeface="굴림"/>
                <a:ea typeface="굴림"/>
                <a:cs typeface="굴림"/>
              </a:rPr>
              <a:t>		setDefaultCloseOperation(</a:t>
            </a:r>
            <a:r>
              <a:rPr lang="ko-KR" altLang="ko-KR" sz="1400" b="1" i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EXIT_ON_CLOSE</a:t>
            </a:r>
            <a:r>
              <a:rPr lang="ko-KR" altLang="ko-KR" sz="1400" b="1" i="1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i="1">
                <a:latin typeface="굴림"/>
                <a:ea typeface="굴림"/>
                <a:cs typeface="굴림"/>
              </a:rPr>
              <a:t>		setVisible(</a:t>
            </a:r>
            <a:r>
              <a:rPr lang="ko-KR" altLang="ko-KR" sz="1400" b="1" i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true</a:t>
            </a:r>
            <a:r>
              <a:rPr lang="ko-KR" altLang="ko-KR" sz="1400" b="1" i="1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i="1">
                <a:latin typeface="굴림"/>
                <a:ea typeface="굴림"/>
                <a:cs typeface="굴림"/>
              </a:rPr>
              <a:t>	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i="1">
                <a:latin typeface="굴림"/>
                <a:ea typeface="굴림"/>
                <a:cs typeface="굴림"/>
              </a:rPr>
              <a:t>  </a:t>
            </a:r>
          </a:p>
        </p:txBody>
      </p:sp>
      <p:sp>
        <p:nvSpPr>
          <p:cNvPr id="1711116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11117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1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8442" y="444500"/>
            <a:ext cx="7772400" cy="6054725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	</a:t>
            </a:r>
            <a:r>
              <a:rPr lang="ko-KR" altLang="ko-KR" sz="1400" b="1">
                <a:solidFill>
                  <a:srgbClr val="3F7F5F"/>
                </a:solidFill>
                <a:latin typeface="Century Schoolbook"/>
                <a:ea typeface="굴림"/>
                <a:cs typeface="굴림"/>
              </a:rPr>
              <a:t>// </a:t>
            </a:r>
            <a:r>
              <a:rPr lang="ko-KR" altLang="ko-KR" sz="1400" b="1">
                <a:solidFill>
                  <a:srgbClr val="3F7F5F"/>
                </a:solidFill>
                <a:latin typeface="굴림"/>
                <a:ea typeface="굴림"/>
                <a:cs typeface="굴림"/>
              </a:rPr>
              <a:t>버튼의 액션 이벤트를 처리 할 버튼 액션 리스너 클래스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private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class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ButtonActionListener 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implements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ActionListener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>
                <a:solidFill>
                  <a:srgbClr val="646464"/>
                </a:solidFill>
                <a:latin typeface="굴림"/>
                <a:ea typeface="굴림"/>
                <a:cs typeface="굴림"/>
              </a:rPr>
              <a:t>@Override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public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void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actionPerformed(ActionEvent </a:t>
            </a:r>
            <a:r>
              <a:rPr lang="ko-KR" altLang="ko-KR" sz="1400" b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e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	</a:t>
            </a:r>
            <a:r>
              <a:rPr lang="ko-KR" altLang="ko-KR" sz="1400" b="1">
                <a:solidFill>
                  <a:srgbClr val="3F7F5F"/>
                </a:solidFill>
                <a:latin typeface="굴림"/>
                <a:ea typeface="굴림"/>
                <a:cs typeface="굴림"/>
              </a:rPr>
              <a:t>// </a:t>
            </a:r>
            <a:r>
              <a:rPr lang="ko-KR" altLang="ko-KR" sz="1400" b="1">
                <a:solidFill>
                  <a:srgbClr val="7F9FBF"/>
                </a:solidFill>
                <a:latin typeface="굴림"/>
                <a:ea typeface="굴림"/>
                <a:cs typeface="굴림"/>
              </a:rPr>
              <a:t>TODO</a:t>
            </a:r>
            <a:r>
              <a:rPr lang="ko-KR" altLang="ko-KR" sz="1400" b="1">
                <a:solidFill>
                  <a:srgbClr val="3F7F5F"/>
                </a:solidFill>
                <a:latin typeface="굴림"/>
                <a:ea typeface="굴림"/>
                <a:cs typeface="굴림"/>
              </a:rPr>
              <a:t> Auto-generated method stub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	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if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(</a:t>
            </a:r>
            <a:r>
              <a:rPr lang="ko-KR" altLang="ko-KR" sz="1400" b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e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.getSource() == </a:t>
            </a:r>
            <a:r>
              <a:rPr lang="ko-KR" altLang="ko-KR" sz="1400" b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converter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		</a:t>
            </a:r>
            <a:r>
              <a:rPr lang="ko-KR" altLang="ko-KR" sz="1400" b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textOut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.setText(</a:t>
            </a:r>
            <a:r>
              <a:rPr lang="ko-KR" altLang="ko-KR" sz="1400" b="1">
                <a:solidFill>
                  <a:srgbClr val="2A00FF"/>
                </a:solidFill>
                <a:latin typeface="굴림"/>
                <a:ea typeface="굴림"/>
                <a:cs typeface="굴림"/>
              </a:rPr>
              <a:t>""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		String </a:t>
            </a:r>
            <a:r>
              <a:rPr lang="ko-KR" altLang="ko-KR" sz="1400" b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result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= toEnglish(</a:t>
            </a:r>
            <a:r>
              <a:rPr lang="ko-KR" altLang="ko-KR" sz="1400" b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textIn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.getText());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		</a:t>
            </a:r>
            <a:r>
              <a:rPr lang="ko-KR" altLang="ko-KR" sz="1400" b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textOut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.append(</a:t>
            </a:r>
            <a:r>
              <a:rPr lang="ko-KR" altLang="ko-KR" sz="1400" b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result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	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	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if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(</a:t>
            </a:r>
            <a:r>
              <a:rPr lang="ko-KR" altLang="ko-KR" sz="1400" b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e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.getSource() == </a:t>
            </a:r>
            <a:r>
              <a:rPr lang="ko-KR" altLang="ko-KR" sz="1400" b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canceler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		</a:t>
            </a:r>
            <a:r>
              <a:rPr lang="ko-KR" altLang="ko-KR" sz="1400" b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textOut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.setText(</a:t>
            </a:r>
            <a:r>
              <a:rPr lang="ko-KR" altLang="ko-KR" sz="1400" b="1">
                <a:solidFill>
                  <a:srgbClr val="2A00FF"/>
                </a:solidFill>
                <a:latin typeface="굴림"/>
                <a:ea typeface="굴림"/>
                <a:cs typeface="굴림"/>
              </a:rPr>
              <a:t>""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	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 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>
                <a:solidFill>
                  <a:srgbClr val="3F7F5F"/>
                </a:solidFill>
                <a:latin typeface="굴림"/>
                <a:ea typeface="굴림"/>
                <a:cs typeface="굴림"/>
              </a:rPr>
              <a:t>// 영어를 한국어로 변환하는 메소드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private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String toEnglish(String </a:t>
            </a:r>
            <a:r>
              <a:rPr lang="ko-KR" altLang="ko-KR" sz="1400" b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korean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	String </a:t>
            </a:r>
            <a:r>
              <a:rPr lang="ko-KR" altLang="ko-KR" sz="1400" b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result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= </a:t>
            </a:r>
            <a:r>
              <a:rPr lang="ko-KR" altLang="ko-KR" sz="1400" b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korean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	</a:t>
            </a:r>
            <a:r>
              <a:rPr lang="ko-KR" altLang="ko-KR" sz="1400" b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result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= </a:t>
            </a:r>
            <a:r>
              <a:rPr lang="ko-KR" altLang="ko-KR" sz="1400" b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result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.replace(</a:t>
            </a:r>
            <a:r>
              <a:rPr lang="ko-KR" altLang="ko-KR" sz="1400" b="1">
                <a:solidFill>
                  <a:srgbClr val="2A00FF"/>
                </a:solidFill>
                <a:latin typeface="굴림"/>
                <a:ea typeface="굴림"/>
                <a:cs typeface="굴림"/>
              </a:rPr>
              <a:t>"텍스트"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, </a:t>
            </a:r>
            <a:r>
              <a:rPr lang="ko-KR" altLang="ko-KR" sz="1400" b="1">
                <a:solidFill>
                  <a:srgbClr val="2A00FF"/>
                </a:solidFill>
                <a:latin typeface="굴림"/>
                <a:ea typeface="굴림"/>
                <a:cs typeface="굴림"/>
              </a:rPr>
              <a:t>"Text"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	</a:t>
            </a:r>
            <a:r>
              <a:rPr lang="ko-KR" altLang="ko-KR" sz="1400" b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result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= </a:t>
            </a:r>
            <a:r>
              <a:rPr lang="ko-KR" altLang="ko-KR" sz="1400" b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result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.replace(</a:t>
            </a:r>
            <a:r>
              <a:rPr lang="ko-KR" altLang="ko-KR" sz="1400" b="1">
                <a:solidFill>
                  <a:srgbClr val="2A00FF"/>
                </a:solidFill>
                <a:latin typeface="굴림"/>
                <a:ea typeface="굴림"/>
                <a:cs typeface="굴림"/>
              </a:rPr>
              <a:t>"영어"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, </a:t>
            </a:r>
            <a:r>
              <a:rPr lang="ko-KR" altLang="ko-KR" sz="1400" b="1">
                <a:solidFill>
                  <a:srgbClr val="2A00FF"/>
                </a:solidFill>
                <a:latin typeface="굴림"/>
                <a:ea typeface="굴림"/>
                <a:cs typeface="굴림"/>
              </a:rPr>
              <a:t>"English"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	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return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result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 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public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static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void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main(String[] </a:t>
            </a:r>
            <a:r>
              <a:rPr lang="ko-KR" altLang="ko-KR" sz="1400" b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args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TextConverter </a:t>
            </a:r>
            <a:r>
              <a:rPr lang="ko-KR" altLang="ko-KR" sz="1400" b="1" u="sng">
                <a:solidFill>
                  <a:srgbClr val="6A3E3E"/>
                </a:solidFill>
                <a:latin typeface="굴림"/>
                <a:ea typeface="굴림"/>
                <a:cs typeface="굴림"/>
              </a:rPr>
              <a:t>t</a:t>
            </a:r>
            <a:r>
              <a:rPr lang="ko-KR" altLang="ko-KR" sz="1400" b="1" u="sng">
                <a:latin typeface="굴림"/>
                <a:ea typeface="굴림"/>
                <a:cs typeface="굴림"/>
              </a:rPr>
              <a:t> = </a:t>
            </a:r>
            <a:r>
              <a:rPr lang="ko-KR" altLang="ko-KR" sz="1400" b="1" u="sng">
                <a:solidFill>
                  <a:srgbClr val="7F0055"/>
                </a:solidFill>
                <a:latin typeface="굴림"/>
                <a:ea typeface="굴림"/>
                <a:cs typeface="굴림"/>
              </a:rPr>
              <a:t>new</a:t>
            </a:r>
            <a:r>
              <a:rPr lang="ko-KR" altLang="ko-KR" sz="1400" b="1" u="sng">
                <a:latin typeface="굴림"/>
                <a:ea typeface="굴림"/>
                <a:cs typeface="굴림"/>
              </a:rPr>
              <a:t> TextConverter();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u="sng">
                <a:latin typeface="굴림"/>
                <a:ea typeface="굴림"/>
                <a:cs typeface="굴림"/>
              </a:rPr>
              <a:t>	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u="sng">
                <a:latin typeface="굴림"/>
                <a:ea typeface="굴림"/>
                <a:cs typeface="굴림"/>
              </a:rPr>
              <a:t>}</a:t>
            </a:r>
          </a:p>
        </p:txBody>
      </p:sp>
      <p:sp>
        <p:nvSpPr>
          <p:cNvPr id="1711116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11117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실행결과</a:t>
            </a:r>
          </a:p>
        </p:txBody>
      </p:sp>
      <p:pic>
        <p:nvPicPr>
          <p:cNvPr id="4" name="그림 3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2449725" y="2256825"/>
            <a:ext cx="3657600" cy="27051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pPr eaLnBrk="1" hangingPunct="1">
              <a:defRPr lang="ko-KR" altLang="en-US"/>
            </a:pPr>
            <a:r>
              <a:rPr lang="en-US" altLang="ko-KR" sz="3600"/>
              <a:t>Q &amp; A</a:t>
            </a:r>
          </a:p>
        </p:txBody>
      </p:sp>
      <p:pic>
        <p:nvPicPr>
          <p:cNvPr id="46083" name="Picture 3" descr="MCj02406990000[1]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84" name="Picture 4" descr="MCj04165020000[1]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체크 박스</a:t>
            </a:r>
            <a:r>
              <a:rPr lang="en-US" altLang="ko-KR"/>
              <a:t>(check box)</a:t>
            </a:r>
            <a:r>
              <a:rPr lang="ko-KR" altLang="en-US"/>
              <a:t>란 사용자가 클릭하여서 체크된 상태와 체크되지 않은 상태 중의 하나로 만들 수 있는 컨트롤</a:t>
            </a: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690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체크 박스</a:t>
            </a:r>
          </a:p>
        </p:txBody>
      </p:sp>
      <p:pic>
        <p:nvPicPr>
          <p:cNvPr id="1690628" name="그림 16906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00137" y="2943225"/>
            <a:ext cx="6943725" cy="29337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691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3600"/>
              <a:t>JCheckBox</a:t>
            </a:r>
            <a:r>
              <a:rPr lang="ko-KR" altLang="en-US" sz="3600"/>
              <a:t>의 메소드</a:t>
            </a:r>
          </a:p>
        </p:txBody>
      </p:sp>
      <p:graphicFrame>
        <p:nvGraphicFramePr>
          <p:cNvPr id="3" name="표 1"/>
          <p:cNvGraphicFramePr>
            <a:graphicFrameLocks noGrp="1"/>
          </p:cNvGraphicFramePr>
          <p:nvPr/>
        </p:nvGraphicFramePr>
        <p:xfrm>
          <a:off x="389467" y="1273122"/>
          <a:ext cx="8466667" cy="4721728"/>
        </p:xfrm>
        <a:graphic>
          <a:graphicData uri="http://schemas.openxmlformats.org/drawingml/2006/table">
            <a:tbl>
              <a:tblPr/>
              <a:tblGrid>
                <a:gridCol w="2177469"/>
                <a:gridCol w="3144599"/>
                <a:gridCol w="3144599"/>
              </a:tblGrid>
              <a:tr h="329841">
                <a:tc gridSpan="2"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rgbClr val="000000"/>
                          </a:solidFill>
                          <a:latin typeface="+mj-lt"/>
                          <a:ea typeface="오이"/>
                        </a:rPr>
                        <a:t>이름</a:t>
                      </a:r>
                      <a:endParaRPr lang="ko-KR" altLang="en-US" sz="1400" kern="0" spc="5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4164" marR="64164" marT="17740" marB="17740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rgbClr val="000000"/>
                          </a:solidFill>
                          <a:latin typeface="+mj-lt"/>
                          <a:ea typeface="오이"/>
                        </a:rPr>
                        <a:t>설 명</a:t>
                      </a:r>
                      <a:endParaRPr lang="ko-KR" altLang="en-US" sz="1400" kern="0" spc="5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4164" marR="64164" marT="17740" marB="17740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331806">
                <a:tc rowSpan="3"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rgbClr val="000000"/>
                          </a:solidFill>
                          <a:latin typeface="+mj-lt"/>
                          <a:ea typeface="오이"/>
                        </a:rPr>
                        <a:t>생성자</a:t>
                      </a:r>
                      <a:endParaRPr lang="ko-KR" altLang="en-US" sz="1400" kern="0" spc="5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4164" marR="64164" marT="17740" marB="17740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JCheckBox()</a:t>
                      </a:r>
                    </a:p>
                  </a:txBody>
                  <a:tcPr marL="64164" marR="64164" marT="17740" marB="17740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rgbClr val="000000"/>
                          </a:solidFill>
                          <a:latin typeface="+mj-lt"/>
                          <a:ea typeface="오이"/>
                        </a:rPr>
                        <a:t>레이블이 없는 </a:t>
                      </a:r>
                      <a:r>
                        <a:rPr lang="en-US" altLang="ko-KR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Checkbox</a:t>
                      </a:r>
                      <a:r>
                        <a:rPr lang="ko-KR" altLang="en-US" sz="1400" kern="0" spc="5">
                          <a:solidFill>
                            <a:srgbClr val="000000"/>
                          </a:solidFill>
                          <a:latin typeface="+mj-lt"/>
                          <a:ea typeface="오이"/>
                        </a:rPr>
                        <a:t>를 생성한다</a:t>
                      </a:r>
                      <a:r>
                        <a:rPr lang="en-US" altLang="ko-KR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.</a:t>
                      </a:r>
                      <a:endParaRPr lang="ko-KR" altLang="en-US" sz="1400" kern="0" spc="5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4164" marR="64164" marT="17740" marB="17740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</a:tr>
              <a:tr h="670665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JCheckbox(String label)</a:t>
                      </a:r>
                    </a:p>
                  </a:txBody>
                  <a:tcPr marL="64164" marR="64164" marT="17740" marB="17740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rgbClr val="000000"/>
                          </a:solidFill>
                          <a:latin typeface="+mj-lt"/>
                          <a:ea typeface="오이"/>
                        </a:rPr>
                        <a:t>지정된 레이블의 </a:t>
                      </a:r>
                      <a:r>
                        <a:rPr lang="en-US" altLang="ko-KR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Checkbox</a:t>
                      </a:r>
                      <a:r>
                        <a:rPr lang="ko-KR" altLang="en-US" sz="1400" kern="0" spc="5">
                          <a:solidFill>
                            <a:srgbClr val="000000"/>
                          </a:solidFill>
                          <a:latin typeface="+mj-lt"/>
                          <a:ea typeface="오이"/>
                        </a:rPr>
                        <a:t>를 생성한다</a:t>
                      </a:r>
                      <a:r>
                        <a:rPr lang="en-US" altLang="ko-KR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.</a:t>
                      </a:r>
                      <a:endParaRPr lang="ko-KR" altLang="en-US" sz="1400" kern="0" spc="5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4164" marR="64164" marT="17740" marB="17740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672631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JCheckbox(String label, boolean selected)</a:t>
                      </a:r>
                    </a:p>
                  </a:txBody>
                  <a:tcPr marL="64164" marR="64164" marT="17740" marB="17740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rgbClr val="000000"/>
                          </a:solidFill>
                          <a:latin typeface="+mj-lt"/>
                          <a:ea typeface="오이"/>
                        </a:rPr>
                        <a:t>지정된 상태와 레이블을 가지는 </a:t>
                      </a:r>
                      <a:r>
                        <a:rPr lang="en-US" altLang="ko-KR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Checkbox</a:t>
                      </a:r>
                      <a:r>
                        <a:rPr lang="ko-KR" altLang="en-US" sz="1400" kern="0" spc="5">
                          <a:solidFill>
                            <a:srgbClr val="000000"/>
                          </a:solidFill>
                          <a:latin typeface="+mj-lt"/>
                          <a:ea typeface="오이"/>
                        </a:rPr>
                        <a:t>을 생성한다</a:t>
                      </a:r>
                      <a:r>
                        <a:rPr lang="en-US" altLang="ko-KR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.</a:t>
                      </a:r>
                      <a:endParaRPr lang="ko-KR" altLang="en-US" sz="1400" kern="0" spc="5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4164" marR="64164" marT="17740" marB="17740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</a:tr>
              <a:tr h="670665">
                <a:tc rowSpan="4"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rgbClr val="000000"/>
                          </a:solidFill>
                          <a:latin typeface="+mj-lt"/>
                          <a:ea typeface="오이"/>
                        </a:rPr>
                        <a:t>메소드</a:t>
                      </a:r>
                      <a:endParaRPr lang="ko-KR" altLang="en-US" sz="1400" kern="0" spc="5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4164" marR="64164" marT="17740" marB="17740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String getText()</a:t>
                      </a:r>
                    </a:p>
                  </a:txBody>
                  <a:tcPr marL="64164" marR="64164" marT="17740" marB="17740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rgbClr val="000000"/>
                          </a:solidFill>
                          <a:latin typeface="+mj-lt"/>
                          <a:ea typeface="오이"/>
                        </a:rPr>
                        <a:t>체크 박스에 표시되는 텍스트를 가져온다</a:t>
                      </a:r>
                      <a:r>
                        <a:rPr lang="en-US" altLang="ko-KR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.</a:t>
                      </a:r>
                      <a:endParaRPr lang="ko-KR" altLang="en-US" sz="1400" kern="0" spc="5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4164" marR="64164" marT="17740" marB="17740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670665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Boolean isSelected()</a:t>
                      </a:r>
                    </a:p>
                  </a:txBody>
                  <a:tcPr marL="64164" marR="64164" marT="17740" marB="17740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rgbClr val="000000"/>
                          </a:solidFill>
                          <a:latin typeface="+mj-lt"/>
                          <a:ea typeface="오이"/>
                        </a:rPr>
                        <a:t>만약 체크 박스가 선택되었으면 </a:t>
                      </a:r>
                      <a:r>
                        <a:rPr lang="en-US" altLang="ko-KR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true</a:t>
                      </a:r>
                      <a:r>
                        <a:rPr lang="ko-KR" altLang="en-US" sz="1400" kern="0" spc="5">
                          <a:solidFill>
                            <a:srgbClr val="000000"/>
                          </a:solidFill>
                          <a:latin typeface="+mj-lt"/>
                          <a:ea typeface="오이"/>
                        </a:rPr>
                        <a:t>를 반환한다</a:t>
                      </a:r>
                      <a:r>
                        <a:rPr lang="en-US" altLang="ko-KR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.</a:t>
                      </a:r>
                      <a:endParaRPr lang="ko-KR" altLang="en-US" sz="1400" kern="0" spc="5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4164" marR="64164" marT="17740" marB="17740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</a:tr>
              <a:tr h="670665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void setSelected(boolean value)</a:t>
                      </a:r>
                    </a:p>
                  </a:txBody>
                  <a:tcPr marL="64164" marR="64164" marT="17740" marB="17740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rgbClr val="000000"/>
                          </a:solidFill>
                          <a:latin typeface="+mj-lt"/>
                          <a:ea typeface="오이"/>
                        </a:rPr>
                        <a:t>매개 변수가 </a:t>
                      </a:r>
                      <a:r>
                        <a:rPr lang="en-US" altLang="ko-KR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true</a:t>
                      </a:r>
                      <a:r>
                        <a:rPr lang="ko-KR" altLang="en-US" sz="1400" kern="0" spc="5">
                          <a:solidFill>
                            <a:srgbClr val="000000"/>
                          </a:solidFill>
                          <a:latin typeface="+mj-lt"/>
                          <a:ea typeface="오이"/>
                        </a:rPr>
                        <a:t>이면 체크 박스를 체크 상태로 만든다</a:t>
                      </a:r>
                      <a:r>
                        <a:rPr lang="en-US" altLang="ko-KR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.</a:t>
                      </a:r>
                      <a:endParaRPr lang="ko-KR" altLang="en-US" sz="1400" kern="0" spc="5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4164" marR="64164" marT="17740" marB="17740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331806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void setText(String text)</a:t>
                      </a:r>
                    </a:p>
                  </a:txBody>
                  <a:tcPr marL="64164" marR="64164" marT="17740" marB="17740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rgbClr val="000000"/>
                          </a:solidFill>
                          <a:latin typeface="+mj-lt"/>
                          <a:ea typeface="오이"/>
                        </a:rPr>
                        <a:t>체크 박스 텍스트를 설정한다</a:t>
                      </a:r>
                      <a:r>
                        <a:rPr lang="en-US" altLang="ko-KR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.</a:t>
                      </a:r>
                      <a:endParaRPr lang="ko-KR" altLang="en-US" sz="1400" kern="0" spc="5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4164" marR="64164" marT="17740" marB="17740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예제</a:t>
            </a:r>
          </a:p>
        </p:txBody>
      </p:sp>
      <p:pic>
        <p:nvPicPr>
          <p:cNvPr id="1756162" name="_x214691000" descr="EMB0000089c658a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86267" y="2345265"/>
            <a:ext cx="4148668" cy="1659467"/>
          </a:xfrm>
          <a:prstGeom prst="rect">
            <a:avLst/>
          </a:prstGeom>
          <a:noFill/>
        </p:spPr>
      </p:pic>
      <p:pic>
        <p:nvPicPr>
          <p:cNvPr id="1756161" name="_x214691480" descr="EMB0000089c658b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478867" y="2345264"/>
            <a:ext cx="4148668" cy="1659467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1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1467" y="978430"/>
            <a:ext cx="7747000" cy="5879570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>
                <a:solidFill>
                  <a:srgbClr val="000000"/>
                </a:solidFill>
                <a:latin typeface="+mj-lt"/>
              </a:rPr>
              <a:t>...</a:t>
            </a:r>
          </a:p>
          <a:p>
            <a:pPr marL="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b="1" kern="0" spc="5">
                <a:solidFill>
                  <a:srgbClr val="7F0055"/>
                </a:solidFill>
                <a:latin typeface="+mj-lt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b="1" kern="0" spc="5">
                <a:solidFill>
                  <a:srgbClr val="7F0055"/>
                </a:solidFill>
                <a:latin typeface="+mj-lt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</a:rPr>
              <a:t>CheckBoxPanel</a:t>
            </a:r>
            <a:r>
              <a:rPr lang="en-US" altLang="ko-KR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b="1" kern="0" spc="5">
                <a:solidFill>
                  <a:srgbClr val="7F0055"/>
                </a:solidFill>
                <a:latin typeface="+mj-lt"/>
              </a:rPr>
              <a:t>extends</a:t>
            </a:r>
            <a:r>
              <a:rPr lang="en-US" altLang="ko-KR" sz="1600">
                <a:solidFill>
                  <a:srgbClr val="000000"/>
                </a:solidFill>
                <a:latin typeface="+mj-lt"/>
              </a:rPr>
              <a:t> JPanel </a:t>
            </a:r>
            <a:r>
              <a:rPr lang="en-US" altLang="ko-KR" sz="1600" b="1" kern="0" spc="5">
                <a:solidFill>
                  <a:srgbClr val="7F0055"/>
                </a:solidFill>
                <a:latin typeface="+mj-lt"/>
              </a:rPr>
              <a:t>implements</a:t>
            </a:r>
            <a:r>
              <a:rPr lang="en-US" altLang="ko-KR" sz="1600">
                <a:solidFill>
                  <a:srgbClr val="000000"/>
                </a:solidFill>
                <a:latin typeface="+mj-lt"/>
              </a:rPr>
              <a:t> ItemListener {</a:t>
            </a:r>
          </a:p>
          <a:p>
            <a:pPr marL="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>
                <a:solidFill>
                  <a:srgbClr val="000000"/>
                </a:solidFill>
                <a:latin typeface="+mj-lt"/>
              </a:rPr>
              <a:t>	JCheckBox[] </a:t>
            </a:r>
            <a:r>
              <a:rPr lang="en-US" altLang="ko-KR" sz="1600" kern="0" spc="5">
                <a:solidFill>
                  <a:srgbClr val="0000C0"/>
                </a:solidFill>
                <a:latin typeface="+mj-lt"/>
              </a:rPr>
              <a:t>buttons</a:t>
            </a:r>
            <a:r>
              <a:rPr lang="en-US" altLang="ko-KR" sz="1600">
                <a:solidFill>
                  <a:srgbClr val="000000"/>
                </a:solidFill>
                <a:latin typeface="+mj-lt"/>
              </a:rPr>
              <a:t> = </a:t>
            </a:r>
            <a:r>
              <a:rPr lang="en-US" altLang="ko-KR" sz="1600" b="1" kern="0" spc="5">
                <a:solidFill>
                  <a:srgbClr val="7F0055"/>
                </a:solidFill>
                <a:latin typeface="+mj-lt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+mj-lt"/>
              </a:rPr>
              <a:t> JCheckBox[3];</a:t>
            </a:r>
          </a:p>
          <a:p>
            <a:pPr marL="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>
                <a:solidFill>
                  <a:srgbClr val="000000"/>
                </a:solidFill>
                <a:latin typeface="+mj-lt"/>
              </a:rPr>
              <a:t>	String[] </a:t>
            </a:r>
            <a:r>
              <a:rPr lang="en-US" altLang="ko-KR" sz="1600" kern="0" spc="5">
                <a:solidFill>
                  <a:srgbClr val="0000C0"/>
                </a:solidFill>
                <a:latin typeface="+mj-lt"/>
              </a:rPr>
              <a:t>fruits</a:t>
            </a:r>
            <a:r>
              <a:rPr lang="en-US" altLang="ko-KR" sz="1600">
                <a:solidFill>
                  <a:srgbClr val="000000"/>
                </a:solidFill>
                <a:latin typeface="+mj-lt"/>
              </a:rPr>
              <a:t> = { </a:t>
            </a:r>
            <a:r>
              <a:rPr lang="en-US" altLang="ko-KR" sz="1600" kern="0" spc="5">
                <a:solidFill>
                  <a:srgbClr val="2A00FF"/>
                </a:solidFill>
                <a:latin typeface="+mj-lt"/>
              </a:rPr>
              <a:t>"apple"</a:t>
            </a:r>
            <a:r>
              <a:rPr lang="en-US" altLang="ko-KR" sz="1600">
                <a:solidFill>
                  <a:srgbClr val="000000"/>
                </a:solidFill>
                <a:latin typeface="+mj-lt"/>
              </a:rPr>
              <a:t>, </a:t>
            </a:r>
            <a:r>
              <a:rPr lang="en-US" altLang="ko-KR" sz="1600" kern="0" spc="5">
                <a:solidFill>
                  <a:srgbClr val="2A00FF"/>
                </a:solidFill>
                <a:latin typeface="+mj-lt"/>
              </a:rPr>
              <a:t>"grape"</a:t>
            </a:r>
            <a:r>
              <a:rPr lang="en-US" altLang="ko-KR" sz="1600">
                <a:solidFill>
                  <a:srgbClr val="000000"/>
                </a:solidFill>
                <a:latin typeface="+mj-lt"/>
              </a:rPr>
              <a:t>, </a:t>
            </a:r>
            <a:r>
              <a:rPr lang="en-US" altLang="ko-KR" sz="1600" kern="0" spc="5">
                <a:solidFill>
                  <a:srgbClr val="2A00FF"/>
                </a:solidFill>
                <a:latin typeface="+mj-lt"/>
              </a:rPr>
              <a:t>"orange"</a:t>
            </a:r>
            <a:r>
              <a:rPr lang="en-US" altLang="ko-KR" sz="1600">
                <a:solidFill>
                  <a:srgbClr val="000000"/>
                </a:solidFill>
                <a:latin typeface="+mj-lt"/>
              </a:rPr>
              <a:t> };</a:t>
            </a:r>
          </a:p>
          <a:p>
            <a:pPr marL="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>
                <a:solidFill>
                  <a:srgbClr val="000000"/>
                </a:solidFill>
                <a:latin typeface="+mj-lt"/>
              </a:rPr>
              <a:t>	JLabel[] </a:t>
            </a:r>
            <a:r>
              <a:rPr lang="en-US" altLang="ko-KR" sz="1600" kern="0" spc="5">
                <a:solidFill>
                  <a:srgbClr val="0000C0"/>
                </a:solidFill>
                <a:latin typeface="+mj-lt"/>
              </a:rPr>
              <a:t>pictureLabel</a:t>
            </a:r>
            <a:r>
              <a:rPr lang="en-US" altLang="ko-KR" sz="1600">
                <a:solidFill>
                  <a:srgbClr val="000000"/>
                </a:solidFill>
                <a:latin typeface="+mj-lt"/>
              </a:rPr>
              <a:t> = </a:t>
            </a:r>
            <a:r>
              <a:rPr lang="en-US" altLang="ko-KR" sz="1600" b="1" kern="0" spc="5">
                <a:solidFill>
                  <a:srgbClr val="7F0055"/>
                </a:solidFill>
                <a:latin typeface="+mj-lt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+mj-lt"/>
              </a:rPr>
              <a:t> JLabel[3];</a:t>
            </a:r>
          </a:p>
          <a:p>
            <a:pPr marL="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>
                <a:solidFill>
                  <a:srgbClr val="000000"/>
                </a:solidFill>
                <a:latin typeface="+mj-lt"/>
              </a:rPr>
              <a:t>	ImageIcon[] </a:t>
            </a:r>
            <a:r>
              <a:rPr lang="en-US" altLang="ko-KR" sz="1600" kern="0" spc="5">
                <a:solidFill>
                  <a:srgbClr val="0000C0"/>
                </a:solidFill>
                <a:latin typeface="+mj-lt"/>
              </a:rPr>
              <a:t>icon</a:t>
            </a:r>
            <a:r>
              <a:rPr lang="en-US" altLang="ko-KR" sz="1600">
                <a:solidFill>
                  <a:srgbClr val="000000"/>
                </a:solidFill>
                <a:latin typeface="+mj-lt"/>
              </a:rPr>
              <a:t> = </a:t>
            </a:r>
            <a:r>
              <a:rPr lang="en-US" altLang="ko-KR" sz="1600" b="1" kern="0" spc="5">
                <a:solidFill>
                  <a:srgbClr val="7F0055"/>
                </a:solidFill>
                <a:latin typeface="+mj-lt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+mj-lt"/>
              </a:rPr>
              <a:t> ImageIcon[3];</a:t>
            </a:r>
          </a:p>
          <a:p>
            <a:pPr marL="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b="1" kern="0" spc="5">
                <a:solidFill>
                  <a:srgbClr val="7F0055"/>
                </a:solidFill>
                <a:latin typeface="+mj-lt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+mj-lt"/>
              </a:rPr>
              <a:t> CheckBoxDemo() {</a:t>
            </a:r>
          </a:p>
          <a:p>
            <a:pPr marL="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600">
                <a:latin typeface="+mj-lt"/>
              </a:rPr>
              <a:t>		</a:t>
            </a:r>
            <a:r>
              <a:rPr lang="en-US" altLang="ko-KR" sz="1600" b="1" spc="5">
                <a:solidFill>
                  <a:srgbClr val="7F0055"/>
                </a:solidFill>
                <a:latin typeface="+mj-lt"/>
              </a:rPr>
              <a:t>super</a:t>
            </a:r>
            <a:r>
              <a:rPr lang="en-US" altLang="ko-KR" sz="1600" spc="5">
                <a:latin typeface="+mj-lt"/>
              </a:rPr>
              <a:t>(</a:t>
            </a:r>
            <a:r>
              <a:rPr lang="en-US" altLang="ko-KR" sz="1600" b="1" spc="5">
                <a:solidFill>
                  <a:srgbClr val="7F0055"/>
                </a:solidFill>
                <a:latin typeface="+mj-lt"/>
              </a:rPr>
              <a:t>new</a:t>
            </a:r>
            <a:r>
              <a:rPr lang="en-US" altLang="ko-KR" sz="1600">
                <a:latin typeface="+mj-lt"/>
              </a:rPr>
              <a:t> </a:t>
            </a:r>
            <a:r>
              <a:rPr lang="en-US" altLang="ko-KR" sz="1600" spc="5">
                <a:latin typeface="+mj-lt"/>
              </a:rPr>
              <a:t>GridLayout(0, 4));</a:t>
            </a:r>
          </a:p>
          <a:p>
            <a:pPr marL="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600" kern="0" spc="5">
                <a:solidFill>
                  <a:srgbClr val="3F7F5F"/>
                </a:solidFill>
                <a:latin typeface="+mj-lt"/>
              </a:rPr>
              <a:t>// </a:t>
            </a:r>
            <a:r>
              <a:rPr lang="ko-KR" altLang="en-US" sz="1600" kern="0" spc="5">
                <a:solidFill>
                  <a:srgbClr val="3F7F5F"/>
                </a:solidFill>
                <a:latin typeface="+mj-lt"/>
                <a:ea typeface="맑은 고딕"/>
              </a:rPr>
              <a:t>체크 박스 생성</a:t>
            </a:r>
          </a:p>
          <a:p>
            <a:pPr marL="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60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600" b="1" kern="0" spc="5">
                <a:solidFill>
                  <a:srgbClr val="7F0055"/>
                </a:solidFill>
                <a:latin typeface="+mj-lt"/>
              </a:rPr>
              <a:t>for</a:t>
            </a:r>
            <a:r>
              <a:rPr lang="en-US" altLang="ko-KR" sz="1600">
                <a:solidFill>
                  <a:srgbClr val="000000"/>
                </a:solidFill>
                <a:latin typeface="+mj-lt"/>
              </a:rPr>
              <a:t> (</a:t>
            </a:r>
            <a:r>
              <a:rPr lang="en-US" altLang="ko-KR" sz="1600" b="1" kern="0" spc="5">
                <a:solidFill>
                  <a:srgbClr val="7F0055"/>
                </a:solidFill>
                <a:latin typeface="+mj-lt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+mj-lt"/>
              </a:rPr>
              <a:t> i = 0; i &lt; 3; i++) {</a:t>
            </a:r>
          </a:p>
          <a:p>
            <a:pPr marL="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>
                <a:solidFill>
                  <a:srgbClr val="000000"/>
                </a:solidFill>
                <a:latin typeface="+mj-lt"/>
              </a:rPr>
              <a:t>			</a:t>
            </a:r>
            <a:r>
              <a:rPr lang="en-US" altLang="ko-KR" sz="1600" kern="0" spc="5">
                <a:solidFill>
                  <a:srgbClr val="0000C0"/>
                </a:solidFill>
                <a:latin typeface="+mj-lt"/>
              </a:rPr>
              <a:t>buttons</a:t>
            </a:r>
            <a:r>
              <a:rPr lang="en-US" altLang="ko-KR" sz="1600">
                <a:solidFill>
                  <a:srgbClr val="000000"/>
                </a:solidFill>
                <a:latin typeface="+mj-lt"/>
              </a:rPr>
              <a:t>[i] = </a:t>
            </a:r>
            <a:r>
              <a:rPr lang="en-US" altLang="ko-KR" sz="1600" b="1" kern="0" spc="5">
                <a:solidFill>
                  <a:srgbClr val="7F0055"/>
                </a:solidFill>
                <a:latin typeface="+mj-lt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+mj-lt"/>
              </a:rPr>
              <a:t> JCheckBox(</a:t>
            </a:r>
            <a:r>
              <a:rPr lang="en-US" altLang="ko-KR" sz="1600" kern="0" spc="5">
                <a:solidFill>
                  <a:srgbClr val="0000C0"/>
                </a:solidFill>
                <a:latin typeface="+mj-lt"/>
              </a:rPr>
              <a:t>fruits</a:t>
            </a:r>
            <a:r>
              <a:rPr lang="en-US" altLang="ko-KR" sz="1600">
                <a:solidFill>
                  <a:srgbClr val="000000"/>
                </a:solidFill>
                <a:latin typeface="+mj-lt"/>
              </a:rPr>
              <a:t>[i]);</a:t>
            </a:r>
          </a:p>
          <a:p>
            <a:pPr marL="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>
                <a:solidFill>
                  <a:srgbClr val="000000"/>
                </a:solidFill>
                <a:latin typeface="+mj-lt"/>
              </a:rPr>
              <a:t>			</a:t>
            </a:r>
            <a:r>
              <a:rPr lang="en-US" altLang="ko-KR" sz="1600" kern="0" spc="5">
                <a:solidFill>
                  <a:srgbClr val="0000C0"/>
                </a:solidFill>
                <a:latin typeface="+mj-lt"/>
              </a:rPr>
              <a:t>buttons</a:t>
            </a:r>
            <a:r>
              <a:rPr lang="en-US" altLang="ko-KR" sz="1600">
                <a:solidFill>
                  <a:srgbClr val="000000"/>
                </a:solidFill>
                <a:latin typeface="+mj-lt"/>
              </a:rPr>
              <a:t>[i].addItemListener(</a:t>
            </a:r>
            <a:r>
              <a:rPr lang="en-US" altLang="ko-KR" sz="1600" b="1" kern="0" spc="5">
                <a:solidFill>
                  <a:srgbClr val="7F0055"/>
                </a:solidFill>
                <a:latin typeface="+mj-lt"/>
              </a:rPr>
              <a:t>this</a:t>
            </a:r>
            <a:r>
              <a:rPr lang="en-US" altLang="ko-KR" sz="1600">
                <a:solidFill>
                  <a:srgbClr val="000000"/>
                </a:solidFill>
                <a:latin typeface="+mj-lt"/>
              </a:rPr>
              <a:t>);</a:t>
            </a:r>
          </a:p>
          <a:p>
            <a:pPr marL="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>
                <a:solidFill>
                  <a:srgbClr val="000000"/>
                </a:solidFill>
                <a:latin typeface="+mj-lt"/>
              </a:rPr>
              <a:t>			</a:t>
            </a:r>
            <a:r>
              <a:rPr lang="en-US" altLang="ko-KR" sz="1600" kern="0" spc="5">
                <a:solidFill>
                  <a:srgbClr val="0000C0"/>
                </a:solidFill>
                <a:latin typeface="+mj-lt"/>
              </a:rPr>
              <a:t>pictureLabel</a:t>
            </a:r>
            <a:r>
              <a:rPr lang="en-US" altLang="ko-KR" sz="1600">
                <a:solidFill>
                  <a:srgbClr val="000000"/>
                </a:solidFill>
                <a:latin typeface="+mj-lt"/>
              </a:rPr>
              <a:t>[i] = </a:t>
            </a:r>
            <a:r>
              <a:rPr lang="en-US" altLang="ko-KR" sz="1600" b="1" kern="0" spc="5">
                <a:solidFill>
                  <a:srgbClr val="7F0055"/>
                </a:solidFill>
                <a:latin typeface="+mj-lt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+mj-lt"/>
              </a:rPr>
              <a:t> JLabel(</a:t>
            </a:r>
            <a:r>
              <a:rPr lang="en-US" altLang="ko-KR" sz="1600" kern="0" spc="5">
                <a:solidFill>
                  <a:srgbClr val="0000C0"/>
                </a:solidFill>
                <a:latin typeface="+mj-lt"/>
              </a:rPr>
              <a:t>fruits</a:t>
            </a:r>
            <a:r>
              <a:rPr lang="en-US" altLang="ko-KR" sz="1600">
                <a:solidFill>
                  <a:srgbClr val="000000"/>
                </a:solidFill>
                <a:latin typeface="+mj-lt"/>
              </a:rPr>
              <a:t>[i] + </a:t>
            </a:r>
            <a:r>
              <a:rPr lang="en-US" altLang="ko-KR" sz="1600" kern="0" spc="5">
                <a:solidFill>
                  <a:srgbClr val="2A00FF"/>
                </a:solidFill>
                <a:latin typeface="+mj-lt"/>
              </a:rPr>
              <a:t>".gif"</a:t>
            </a:r>
            <a:r>
              <a:rPr lang="en-US" altLang="ko-KR" sz="1600">
                <a:solidFill>
                  <a:srgbClr val="000000"/>
                </a:solidFill>
                <a:latin typeface="+mj-lt"/>
              </a:rPr>
              <a:t>);</a:t>
            </a:r>
          </a:p>
          <a:p>
            <a:pPr marL="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>
                <a:solidFill>
                  <a:srgbClr val="000000"/>
                </a:solidFill>
                <a:latin typeface="+mj-lt"/>
              </a:rPr>
              <a:t>			</a:t>
            </a:r>
            <a:r>
              <a:rPr lang="en-US" altLang="ko-KR" sz="1600" kern="0" spc="5">
                <a:solidFill>
                  <a:srgbClr val="0000C0"/>
                </a:solidFill>
                <a:latin typeface="+mj-lt"/>
              </a:rPr>
              <a:t>icon</a:t>
            </a:r>
            <a:r>
              <a:rPr lang="en-US" altLang="ko-KR" sz="1600">
                <a:solidFill>
                  <a:srgbClr val="000000"/>
                </a:solidFill>
                <a:latin typeface="+mj-lt"/>
              </a:rPr>
              <a:t>[i] = </a:t>
            </a:r>
            <a:r>
              <a:rPr lang="en-US" altLang="ko-KR" sz="1600" b="1" kern="0" spc="5">
                <a:solidFill>
                  <a:srgbClr val="7F0055"/>
                </a:solidFill>
                <a:latin typeface="+mj-lt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+mj-lt"/>
              </a:rPr>
              <a:t> ImageIcon(</a:t>
            </a:r>
            <a:r>
              <a:rPr lang="en-US" altLang="ko-KR" sz="1600" kern="0" spc="5">
                <a:solidFill>
                  <a:srgbClr val="0000C0"/>
                </a:solidFill>
                <a:latin typeface="+mj-lt"/>
              </a:rPr>
              <a:t>fruits</a:t>
            </a:r>
            <a:r>
              <a:rPr lang="en-US" altLang="ko-KR" sz="1600">
                <a:solidFill>
                  <a:srgbClr val="000000"/>
                </a:solidFill>
                <a:latin typeface="+mj-lt"/>
              </a:rPr>
              <a:t>[i] + </a:t>
            </a:r>
            <a:r>
              <a:rPr lang="en-US" altLang="ko-KR" sz="1600" kern="0" spc="5">
                <a:solidFill>
                  <a:srgbClr val="2A00FF"/>
                </a:solidFill>
                <a:latin typeface="+mj-lt"/>
              </a:rPr>
              <a:t>".gif"</a:t>
            </a:r>
            <a:r>
              <a:rPr lang="en-US" altLang="ko-KR" sz="1600">
                <a:solidFill>
                  <a:srgbClr val="000000"/>
                </a:solidFill>
                <a:latin typeface="+mj-lt"/>
              </a:rPr>
              <a:t>);</a:t>
            </a:r>
          </a:p>
          <a:p>
            <a:pPr marL="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600">
                <a:latin typeface="+mj-lt"/>
              </a:rPr>
              <a:t>		</a:t>
            </a:r>
            <a:r>
              <a:rPr lang="en-US" altLang="ko-KR" sz="1600" spc="5">
                <a:latin typeface="+mj-lt"/>
              </a:rPr>
              <a:t>}</a:t>
            </a:r>
          </a:p>
          <a:p>
            <a:pPr marL="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60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600">
                <a:solidFill>
                  <a:srgbClr val="000000"/>
                </a:solidFill>
                <a:latin typeface="+mj-lt"/>
              </a:rPr>
              <a:t>JPanel checkPanel = </a:t>
            </a:r>
            <a:r>
              <a:rPr lang="en-US" altLang="ko-KR" sz="1600" b="1" kern="0" spc="5">
                <a:solidFill>
                  <a:srgbClr val="7F0055"/>
                </a:solidFill>
                <a:latin typeface="+mj-lt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+mj-lt"/>
              </a:rPr>
              <a:t> JPanel(</a:t>
            </a:r>
            <a:r>
              <a:rPr lang="en-US" altLang="ko-KR" sz="1600" b="1" kern="0" spc="5">
                <a:solidFill>
                  <a:srgbClr val="7F0055"/>
                </a:solidFill>
                <a:latin typeface="+mj-lt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+mj-lt"/>
              </a:rPr>
              <a:t> GridLayout(0, 1));</a:t>
            </a:r>
          </a:p>
          <a:p>
            <a:pPr marL="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600" b="1" kern="0" spc="5">
                <a:solidFill>
                  <a:srgbClr val="7F0055"/>
                </a:solidFill>
                <a:latin typeface="+mj-lt"/>
              </a:rPr>
              <a:t>for</a:t>
            </a:r>
            <a:r>
              <a:rPr lang="en-US" altLang="ko-KR" sz="1600">
                <a:solidFill>
                  <a:srgbClr val="000000"/>
                </a:solidFill>
                <a:latin typeface="+mj-lt"/>
              </a:rPr>
              <a:t> (</a:t>
            </a:r>
            <a:r>
              <a:rPr lang="en-US" altLang="ko-KR" sz="1600" b="1" kern="0" spc="5">
                <a:solidFill>
                  <a:srgbClr val="7F0055"/>
                </a:solidFill>
                <a:latin typeface="+mj-lt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+mj-lt"/>
              </a:rPr>
              <a:t> i = 0; i &lt; 3; i++)</a:t>
            </a:r>
          </a:p>
          <a:p>
            <a:pPr marL="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>
                <a:solidFill>
                  <a:srgbClr val="000000"/>
                </a:solidFill>
                <a:latin typeface="+mj-lt"/>
              </a:rPr>
              <a:t>			checkPanel.add(</a:t>
            </a:r>
            <a:r>
              <a:rPr lang="en-US" altLang="ko-KR" sz="1600" kern="0" spc="5">
                <a:solidFill>
                  <a:srgbClr val="0000C0"/>
                </a:solidFill>
                <a:latin typeface="+mj-lt"/>
              </a:rPr>
              <a:t>buttons</a:t>
            </a:r>
            <a:r>
              <a:rPr lang="en-US" altLang="ko-KR" sz="1600">
                <a:solidFill>
                  <a:srgbClr val="000000"/>
                </a:solidFill>
                <a:latin typeface="+mj-lt"/>
              </a:rPr>
              <a:t>[i]);</a:t>
            </a:r>
          </a:p>
        </p:txBody>
      </p:sp>
      <p:sp>
        <p:nvSpPr>
          <p:cNvPr id="1718284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18285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1796</Words>
  <Application>Microsoft Office PowerPoint</Application>
  <PresentationFormat>화면 슬라이드 쇼(4:3)</PresentationFormat>
  <Paragraphs>622</Paragraphs>
  <Slides>56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7" baseType="lpstr">
      <vt:lpstr>New_Natural01</vt:lpstr>
      <vt:lpstr>PowerPoint 프레젠테이션</vt:lpstr>
      <vt:lpstr>스윙 컴포넌트에 이미지 표시하기</vt:lpstr>
      <vt:lpstr>예제</vt:lpstr>
      <vt:lpstr>예제</vt:lpstr>
      <vt:lpstr>예제</vt:lpstr>
      <vt:lpstr>체크 박스</vt:lpstr>
      <vt:lpstr>JCheckBox의 메소드</vt:lpstr>
      <vt:lpstr>예제</vt:lpstr>
      <vt:lpstr>예제</vt:lpstr>
      <vt:lpstr>예제</vt:lpstr>
      <vt:lpstr>예제</vt:lpstr>
      <vt:lpstr>예제</vt:lpstr>
      <vt:lpstr>중간 점검 문제</vt:lpstr>
      <vt:lpstr>라디오 버튼</vt:lpstr>
      <vt:lpstr>라디오 버튼</vt:lpstr>
      <vt:lpstr>예제</vt:lpstr>
      <vt:lpstr>예제</vt:lpstr>
      <vt:lpstr>PowerPoint 프레젠테이션</vt:lpstr>
      <vt:lpstr>예제</vt:lpstr>
      <vt:lpstr>경계 만들기</vt:lpstr>
      <vt:lpstr>텍스트 필드</vt:lpstr>
      <vt:lpstr>예제 </vt:lpstr>
      <vt:lpstr>예제</vt:lpstr>
      <vt:lpstr>예제</vt:lpstr>
      <vt:lpstr>패스워드 필드</vt:lpstr>
      <vt:lpstr>텍스트 영역</vt:lpstr>
      <vt:lpstr>예제</vt:lpstr>
      <vt:lpstr>예제</vt:lpstr>
      <vt:lpstr>PowerPoint 프레젠테이션</vt:lpstr>
      <vt:lpstr>스크롤 페인</vt:lpstr>
      <vt:lpstr>콤보박스 </vt:lpstr>
      <vt:lpstr>콤보박스 메소드</vt:lpstr>
      <vt:lpstr>예제</vt:lpstr>
      <vt:lpstr>예제</vt:lpstr>
      <vt:lpstr>예제</vt:lpstr>
      <vt:lpstr>슬라이더</vt:lpstr>
      <vt:lpstr>예제</vt:lpstr>
      <vt:lpstr>예제</vt:lpstr>
      <vt:lpstr>예제</vt:lpstr>
      <vt:lpstr>예제</vt:lpstr>
      <vt:lpstr>파일 선택기</vt:lpstr>
      <vt:lpstr>예제</vt:lpstr>
      <vt:lpstr>예제</vt:lpstr>
      <vt:lpstr>예제</vt:lpstr>
      <vt:lpstr>LAB: 피자 주문 화면 </vt:lpstr>
      <vt:lpstr>(1) WelcomePanel</vt:lpstr>
      <vt:lpstr>(2) TypePanel</vt:lpstr>
      <vt:lpstr>(3) ToppingPanel</vt:lpstr>
      <vt:lpstr>(4) SizePanel</vt:lpstr>
      <vt:lpstr>(5) 결합하기</vt:lpstr>
      <vt:lpstr>LAB: 한글-영문 변환기</vt:lpstr>
      <vt:lpstr>예제</vt:lpstr>
      <vt:lpstr>예제</vt:lpstr>
      <vt:lpstr>예제</vt:lpstr>
      <vt:lpstr>실행결과</vt:lpstr>
      <vt:lpstr>Q &amp; A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sec</cp:lastModifiedBy>
  <cp:revision>600</cp:revision>
  <dcterms:created xsi:type="dcterms:W3CDTF">2007-06-29T06:43:39Z</dcterms:created>
  <dcterms:modified xsi:type="dcterms:W3CDTF">2016-01-19T09:14:25Z</dcterms:modified>
</cp:coreProperties>
</file>