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42"/>
  </p:notesMasterIdLst>
  <p:handoutMasterIdLst>
    <p:handoutMasterId r:id="rId43"/>
  </p:handoutMasterIdLst>
  <p:sldIdLst>
    <p:sldId id="256" r:id="rId2"/>
    <p:sldId id="339" r:id="rId3"/>
    <p:sldId id="340" r:id="rId4"/>
    <p:sldId id="341" r:id="rId5"/>
    <p:sldId id="342" r:id="rId6"/>
    <p:sldId id="343" r:id="rId7"/>
    <p:sldId id="344" r:id="rId8"/>
    <p:sldId id="345" r:id="rId9"/>
    <p:sldId id="310" r:id="rId10"/>
    <p:sldId id="346" r:id="rId11"/>
    <p:sldId id="311" r:id="rId12"/>
    <p:sldId id="347" r:id="rId13"/>
    <p:sldId id="314" r:id="rId14"/>
    <p:sldId id="315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0" r:id="rId38"/>
    <p:sldId id="371" r:id="rId39"/>
    <p:sldId id="372" r:id="rId40"/>
    <p:sldId id="306" r:id="rId41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98"/>
    <p:restoredTop sz="93830"/>
  </p:normalViewPr>
  <p:slideViewPr>
    <p:cSldViewPr snapToGrid="0">
      <p:cViewPr varScale="1">
        <p:scale>
          <a:sx n="105" d="100"/>
          <a:sy n="105" d="100"/>
        </p:scale>
        <p:origin x="-1158" y="-96"/>
      </p:cViewPr>
      <p:guideLst>
        <p:guide orient="horz" pos="2158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508" y="-96"/>
      </p:cViewPr>
      <p:guideLst>
        <p:guide orient="horz" pos="2901"/>
        <p:guide pos="218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normAutofit/>
          </a:bodyPr>
          <a:lstStyle>
            <a:lvl1pPr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normAutofit/>
          </a:bodyPr>
          <a:lstStyle>
            <a:lvl1pPr algn="r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normAutofit/>
          </a:bodyPr>
          <a:lstStyle>
            <a:lvl1pPr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normAutofit/>
          </a:bodyPr>
          <a:lstStyle>
            <a:lvl1pPr algn="r" eaLnBrk="1" hangingPunct="1">
              <a:defRPr sz="1200">
                <a:latin typeface="Arial"/>
              </a:defRPr>
            </a:lvl1pPr>
          </a:lstStyle>
          <a:p>
            <a:pPr>
              <a:defRPr lang="ko-KR"/>
            </a:pPr>
            <a:fld id="{F211C13A-E1C5-4061-B46F-BAC6DC0726DE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910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/>
          </a:bodyPr>
          <a:lstStyle>
            <a:lvl1pPr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/>
          </a:bodyPr>
          <a:lstStyle>
            <a:lvl1pPr algn="r"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/>
          </a:bodyPr>
          <a:lstStyle/>
          <a:p>
            <a:pPr lvl="0">
              <a:defRPr lang="ko-KR" altLang="en-US"/>
            </a:pPr>
            <a:r>
              <a:rPr lang="en-US" altLang="ko-KR"/>
              <a:t>Click to edit Master text styles</a:t>
            </a:r>
          </a:p>
          <a:p>
            <a:pPr lvl="1">
              <a:defRPr lang="ko-KR" altLang="en-US"/>
            </a:pPr>
            <a:r>
              <a:rPr lang="en-US" altLang="ko-KR"/>
              <a:t>Second level</a:t>
            </a:r>
          </a:p>
          <a:p>
            <a:pPr lvl="2">
              <a:defRPr lang="ko-KR" altLang="en-US"/>
            </a:pPr>
            <a:r>
              <a:rPr lang="en-US" altLang="ko-KR"/>
              <a:t>Third level</a:t>
            </a:r>
          </a:p>
          <a:p>
            <a:pPr lvl="3">
              <a:defRPr lang="ko-KR" altLang="en-US"/>
            </a:pPr>
            <a:r>
              <a:rPr lang="en-US" altLang="ko-KR"/>
              <a:t>Fourth level</a:t>
            </a:r>
          </a:p>
          <a:p>
            <a:pPr lvl="4">
              <a:defRPr lang="ko-KR" altLang="en-US"/>
            </a:pPr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normAutofit/>
          </a:bodyPr>
          <a:lstStyle>
            <a:lvl1pPr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normAutofit/>
          </a:bodyPr>
          <a:lstStyle>
            <a:lvl1pPr algn="r" defTabSz="922338" eaLnBrk="1" hangingPunct="1">
              <a:defRPr sz="1200">
                <a:latin typeface="Arial"/>
              </a:defRPr>
            </a:lvl1pPr>
          </a:lstStyle>
          <a:p>
            <a:pPr>
              <a:defRPr lang="ko-KR"/>
            </a:pPr>
            <a:fld id="{26310CAF-CE29-447E-9E04-5F28250F8A37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75922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0B603C-9958-4788-B498-1B9296F86C0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738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78AA7B-6D0B-48F5-BBD2-156648A4F29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10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61F50FA-B910-41F0-9007-76B8A194495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3259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다이어그램 또는 조직도" type="dgm" preserve="1">
  <p:cSld name="제목 및 다이어그램 또는 조직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SmartArt 개체 틀 2"/>
          <p:cNvSpPr>
            <a:spLocks noGrp="1"/>
          </p:cNvSpPr>
          <p:nvPr>
            <p:ph type="dgm" idx="1"/>
          </p:nvPr>
        </p:nvSpPr>
        <p:spPr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/>
            </a:pPr>
            <a:fld id="{0AB9E776-BD60-4EFE-95CA-620C9172F587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801368"/>
            <a:ext cx="8229600" cy="45262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>
              <a:defRPr sz="1800"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>
              <a:defRPr sz="1600"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MD개성체" panose="02020603020101020101" pitchFamily="18" charset="-127"/>
                <a:ea typeface="MD개성체" panose="02020603020101020101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91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A323C9-5CD4-40BE-B194-46FF105FE0E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407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AED38-49D9-4C23-9D13-132B960C18A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794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0AA52B-DDF0-4116-BC20-BB2599203C3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4941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2C16B-C8E6-4697-AE29-D4142E62231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5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45B046-F723-44FB-875B-FA1765E61F1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0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E5F3EF-AEC9-4DA1-B743-6807B4EEF99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897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41C55-709E-414D-AED6-4B6DA8AC4D4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2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New_Natural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11B2AAEE-0ECC-4F9E-94C1-A5210D63F3AE}" type="datetime1">
              <a:rPr lang="en-US"/>
              <a:pPr lvl="0">
                <a:defRPr lang="ko-KR" altLang="en-US"/>
              </a:pPr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 lang="ko-KR"/>
            </a:pPr>
            <a:fld id="{20DE7D8C-454A-43DC-8947-7671D5C99DA0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pic>
        <p:nvPicPr>
          <p:cNvPr id="10" name="Picture 7"/>
          <p:cNvPicPr>
            <a:picLocks noChangeAspect="1" noChangeArrowheads="1"/>
          </p:cNvPicPr>
          <p:nvPr userDrawn="1"/>
        </p:nvPicPr>
        <p:blipFill rotWithShape="1">
          <a:blip r:embed="rId14"/>
          <a:srcRect l="13840" t="7670" r="13050" b="25080"/>
          <a:stretch>
            <a:fillRect/>
          </a:stretch>
        </p:blipFill>
        <p:spPr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"/>
          <p:cNvSpPr txBox="1">
            <a:spLocks noChangeArrowheads="1"/>
          </p:cNvSpPr>
          <p:nvPr/>
        </p:nvSpPr>
        <p:spPr>
          <a:xfrm>
            <a:off x="930031" y="908050"/>
            <a:ext cx="6883644" cy="646331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Trebuchet MS"/>
                <a:ea typeface="굴림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Trebuchet MS"/>
                <a:ea typeface="굴림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9pPr>
          </a:lstStyle>
          <a:p>
            <a:pPr latinLnBrk="0">
              <a:spcBef>
                <a:spcPct val="0"/>
              </a:spcBef>
              <a:buClrTx/>
              <a:buNone/>
              <a:defRPr lang="ko-KR" altLang="en-US"/>
            </a:pPr>
            <a:r>
              <a:rPr lang="ko-KR" altLang="en-US" sz="3600" i="1" dirty="0">
                <a:latin typeface="Comic Sans MS"/>
                <a:ea typeface="HY엽서L"/>
              </a:rPr>
              <a:t>제</a:t>
            </a:r>
            <a:r>
              <a:rPr lang="en-US" altLang="ko-KR" sz="3600" i="1" dirty="0" smtClean="0">
                <a:latin typeface="Comic Sans MS"/>
                <a:ea typeface="HY엽서L"/>
              </a:rPr>
              <a:t>14</a:t>
            </a:r>
            <a:r>
              <a:rPr lang="ko-KR" altLang="en-US" sz="3600" i="1" dirty="0" smtClean="0">
                <a:latin typeface="Comic Sans MS"/>
                <a:ea typeface="HY엽서L"/>
              </a:rPr>
              <a:t>장 </a:t>
            </a:r>
            <a:r>
              <a:rPr lang="ko-KR" altLang="en-US" sz="3600" i="1" dirty="0" err="1" smtClean="0">
                <a:latin typeface="Comic Sans MS"/>
                <a:ea typeface="HY엽서L"/>
              </a:rPr>
              <a:t>오류처리하기</a:t>
            </a:r>
            <a:endParaRPr lang="ko-KR" altLang="en-US" sz="3600" i="1" dirty="0">
              <a:latin typeface="Comic Sans MS"/>
              <a:ea typeface="HY엽서L"/>
            </a:endParaRPr>
          </a:p>
        </p:txBody>
      </p:sp>
      <p:sp>
        <p:nvSpPr>
          <p:cNvPr id="4099" name="Text Box 411"/>
          <p:cNvSpPr txBox="1">
            <a:spLocks noChangeArrowheads="1"/>
          </p:cNvSpPr>
          <p:nvPr/>
        </p:nvSpPr>
        <p:spPr>
          <a:xfrm>
            <a:off x="1503363" y="384175"/>
            <a:ext cx="4150677" cy="52387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Trebuchet MS"/>
                <a:ea typeface="굴림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Trebuchet MS"/>
                <a:ea typeface="굴림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9pPr>
          </a:lstStyle>
          <a:p>
            <a:pPr latinLnBrk="0">
              <a:spcBef>
                <a:spcPct val="0"/>
              </a:spcBef>
              <a:buClrTx/>
              <a:buNone/>
              <a:defRPr lang="ko-KR" altLang="en-US"/>
            </a:pPr>
            <a:r>
              <a:rPr lang="ko-KR" altLang="en-US" sz="2800" i="1">
                <a:solidFill>
                  <a:schemeClr val="tx2"/>
                </a:solidFill>
                <a:latin typeface="MD개성체"/>
                <a:ea typeface="MD개성체"/>
              </a:rPr>
              <a:t>어서와 </a:t>
            </a:r>
            <a:r>
              <a:rPr lang="en-US" altLang="ko-KR" sz="2800" i="1">
                <a:solidFill>
                  <a:schemeClr val="tx2"/>
                </a:solidFill>
                <a:latin typeface="MD개성체"/>
                <a:ea typeface="MD개성체"/>
              </a:rPr>
              <a:t>Java</a:t>
            </a:r>
            <a:r>
              <a:rPr lang="ko-KR" altLang="en-US" sz="2800" i="1">
                <a:solidFill>
                  <a:schemeClr val="tx2"/>
                </a:solidFill>
                <a:latin typeface="MD개성체"/>
                <a:ea typeface="MD개성체"/>
              </a:rPr>
              <a:t>는 처음이지</a:t>
            </a:r>
            <a:r>
              <a:rPr lang="en-US" altLang="ko-KR" sz="2800" i="1">
                <a:solidFill>
                  <a:schemeClr val="tx2"/>
                </a:solidFill>
                <a:latin typeface="MD개성체"/>
                <a:ea typeface="MD개성체"/>
              </a:rPr>
              <a:t>!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058" y="1883120"/>
            <a:ext cx="6855617" cy="4634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try-catch </a:t>
            </a:r>
            <a:r>
              <a:rPr lang="ko-KR" altLang="en-US" dirty="0" smtClean="0"/>
              <a:t>블록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91" y="2206783"/>
            <a:ext cx="7592368" cy="2682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6210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92428" y="1987007"/>
            <a:ext cx="6910835" cy="291997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class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BadIndex</a:t>
            </a:r>
            <a:r>
              <a:rPr lang="en-US" altLang="ko-KR" sz="1400" dirty="0">
                <a:latin typeface="+mn-lt"/>
              </a:rPr>
              <a:t> {</a:t>
            </a:r>
          </a:p>
          <a:p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static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main(String[] </a:t>
            </a:r>
            <a:r>
              <a:rPr lang="en-US" altLang="ko-KR" sz="1400" dirty="0" err="1">
                <a:latin typeface="+mn-lt"/>
              </a:rPr>
              <a:t>args</a:t>
            </a:r>
            <a:r>
              <a:rPr lang="en-US" altLang="ko-KR" sz="1400" dirty="0">
                <a:latin typeface="+mn-lt"/>
              </a:rPr>
              <a:t>) {</a:t>
            </a:r>
          </a:p>
          <a:p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[] array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[10];</a:t>
            </a:r>
          </a:p>
          <a:p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for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 = 0;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 &lt; 10;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++)</a:t>
            </a:r>
          </a:p>
          <a:p>
            <a:r>
              <a:rPr lang="en-US" altLang="ko-KR" sz="1400" dirty="0">
                <a:latin typeface="+mn-lt"/>
              </a:rPr>
              <a:t>			array[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] = 0;</a:t>
            </a:r>
          </a:p>
          <a:p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u="sng" dirty="0">
                <a:latin typeface="+mn-lt"/>
              </a:rPr>
              <a:t>result</a:t>
            </a:r>
            <a:r>
              <a:rPr lang="en-US" altLang="ko-KR" sz="1400" dirty="0">
                <a:latin typeface="+mn-lt"/>
              </a:rPr>
              <a:t> = array[12];</a:t>
            </a:r>
          </a:p>
          <a:p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System.</a:t>
            </a:r>
            <a:r>
              <a:rPr lang="en-US" altLang="ko-KR" sz="1400" b="1" i="1" dirty="0" err="1">
                <a:latin typeface="+mn-lt"/>
              </a:rPr>
              <a:t>out</a:t>
            </a:r>
            <a:r>
              <a:rPr lang="en-US" altLang="ko-KR" sz="1400" dirty="0" err="1">
                <a:latin typeface="+mn-lt"/>
              </a:rPr>
              <a:t>.println</a:t>
            </a:r>
            <a:r>
              <a:rPr lang="en-US" altLang="ko-KR" sz="1400" dirty="0">
                <a:latin typeface="+mn-lt"/>
              </a:rPr>
              <a:t>("</a:t>
            </a:r>
            <a:r>
              <a:rPr lang="ko-KR" altLang="en-US" sz="1400" dirty="0">
                <a:latin typeface="+mn-lt"/>
              </a:rPr>
              <a:t>과연 이 문장이 실행될까요</a:t>
            </a:r>
            <a:r>
              <a:rPr lang="en-US" altLang="ko-KR" sz="1400" dirty="0">
                <a:latin typeface="+mn-lt"/>
              </a:rPr>
              <a:t>?");</a:t>
            </a:r>
            <a:endParaRPr lang="ko-KR" altLang="en-US" sz="1400" dirty="0">
              <a:latin typeface="+mn-lt"/>
            </a:endParaRPr>
          </a:p>
          <a:p>
            <a:r>
              <a:rPr lang="ko-KR" altLang="en-US" sz="1400" dirty="0">
                <a:latin typeface="+mn-lt"/>
              </a:rPr>
              <a:t>	</a:t>
            </a:r>
            <a:r>
              <a:rPr lang="en-US" altLang="ko-KR" sz="1400" dirty="0">
                <a:latin typeface="+mn-lt"/>
              </a:rPr>
              <a:t>}</a:t>
            </a:r>
            <a:endParaRPr lang="ko-KR" altLang="en-US" sz="1400" dirty="0">
              <a:latin typeface="+mn-lt"/>
            </a:endParaRPr>
          </a:p>
          <a:p>
            <a:r>
              <a:rPr lang="en-US" altLang="ko-KR" sz="1400" dirty="0">
                <a:latin typeface="+mn-lt"/>
              </a:rPr>
              <a:t>}</a:t>
            </a:r>
            <a:endParaRPr lang="ko-KR" altLang="en-US" sz="1400" dirty="0">
              <a:latin typeface="+mn-lt"/>
            </a:endParaRPr>
          </a:p>
          <a:p>
            <a:endParaRPr lang="ko-KR" altLang="en-US" sz="1400" dirty="0">
              <a:latin typeface="+mn-lt"/>
            </a:endParaRPr>
          </a:p>
        </p:txBody>
      </p:sp>
      <p:sp>
        <p:nvSpPr>
          <p:cNvPr id="137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예외의 예</a:t>
            </a:r>
          </a:p>
        </p:txBody>
      </p:sp>
      <p:sp>
        <p:nvSpPr>
          <p:cNvPr id="1373189" name="Line 5"/>
          <p:cNvSpPr>
            <a:spLocks noChangeShapeType="1"/>
          </p:cNvSpPr>
          <p:nvPr/>
        </p:nvSpPr>
        <p:spPr bwMode="auto">
          <a:xfrm>
            <a:off x="2981325" y="3603782"/>
            <a:ext cx="4116592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73190" name="Freeform 6"/>
          <p:cNvSpPr>
            <a:spLocks/>
          </p:cNvSpPr>
          <p:nvPr/>
        </p:nvSpPr>
        <p:spPr bwMode="auto">
          <a:xfrm>
            <a:off x="1647825" y="3187111"/>
            <a:ext cx="1333500" cy="1798638"/>
          </a:xfrm>
          <a:custGeom>
            <a:avLst/>
            <a:gdLst>
              <a:gd name="T0" fmla="*/ 840 w 840"/>
              <a:gd name="T1" fmla="*/ 0 h 1133"/>
              <a:gd name="T2" fmla="*/ 223 w 840"/>
              <a:gd name="T3" fmla="*/ 224 h 1133"/>
              <a:gd name="T4" fmla="*/ 17 w 840"/>
              <a:gd name="T5" fmla="*/ 896 h 1133"/>
              <a:gd name="T6" fmla="*/ 323 w 840"/>
              <a:gd name="T7" fmla="*/ 1133 h 1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0" h="1133">
                <a:moveTo>
                  <a:pt x="840" y="0"/>
                </a:moveTo>
                <a:cubicBezTo>
                  <a:pt x="600" y="37"/>
                  <a:pt x="360" y="75"/>
                  <a:pt x="223" y="224"/>
                </a:cubicBezTo>
                <a:cubicBezTo>
                  <a:pt x="86" y="373"/>
                  <a:pt x="0" y="745"/>
                  <a:pt x="17" y="896"/>
                </a:cubicBezTo>
                <a:cubicBezTo>
                  <a:pt x="34" y="1047"/>
                  <a:pt x="178" y="1090"/>
                  <a:pt x="323" y="1133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none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73192" name="AutoShape 8"/>
          <p:cNvSpPr>
            <a:spLocks/>
          </p:cNvSpPr>
          <p:nvPr/>
        </p:nvSpPr>
        <p:spPr bwMode="auto">
          <a:xfrm>
            <a:off x="8235998" y="2113756"/>
            <a:ext cx="1320800" cy="681037"/>
          </a:xfrm>
          <a:prstGeom prst="borderCallout1">
            <a:avLst>
              <a:gd name="adj1" fmla="val 16782"/>
              <a:gd name="adj2" fmla="val -5769"/>
              <a:gd name="adj3" fmla="val 202097"/>
              <a:gd name="adj4" fmla="val -129926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ko-KR" altLang="en-US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실행되지 않음</a:t>
            </a:r>
            <a:r>
              <a:rPr lang="en-US" altLang="ko-KR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23124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92428" y="1987006"/>
            <a:ext cx="6910835" cy="346317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class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BadIndex2</a:t>
            </a:r>
            <a:r>
              <a:rPr lang="en-US" altLang="ko-KR" sz="1400" dirty="0">
                <a:latin typeface="+mn-lt"/>
              </a:rPr>
              <a:t> {</a:t>
            </a:r>
          </a:p>
          <a:p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static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main(String[] </a:t>
            </a:r>
            <a:r>
              <a:rPr lang="en-US" altLang="ko-KR" sz="1400" dirty="0" err="1">
                <a:latin typeface="+mn-lt"/>
              </a:rPr>
              <a:t>args</a:t>
            </a:r>
            <a:r>
              <a:rPr lang="en-US" altLang="ko-KR" sz="1400" dirty="0">
                <a:latin typeface="+mn-lt"/>
              </a:rPr>
              <a:t>) {</a:t>
            </a:r>
          </a:p>
          <a:p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[] array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[10];</a:t>
            </a:r>
          </a:p>
          <a:p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for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 = 0;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 &lt; 10;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++)</a:t>
            </a:r>
          </a:p>
          <a:p>
            <a:r>
              <a:rPr lang="en-US" altLang="ko-KR" sz="1400" dirty="0">
                <a:latin typeface="+mn-lt"/>
              </a:rPr>
              <a:t>			array[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] = 0;</a:t>
            </a:r>
          </a:p>
          <a:p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try</a:t>
            </a:r>
            <a:r>
              <a:rPr lang="en-US" altLang="ko-KR" sz="1400" dirty="0">
                <a:latin typeface="+mn-lt"/>
              </a:rPr>
              <a:t> {</a:t>
            </a:r>
          </a:p>
          <a:p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u="sng" dirty="0">
                <a:latin typeface="+mn-lt"/>
              </a:rPr>
              <a:t>result</a:t>
            </a:r>
            <a:r>
              <a:rPr lang="en-US" altLang="ko-KR" sz="1400" dirty="0">
                <a:latin typeface="+mn-lt"/>
              </a:rPr>
              <a:t> = array[12];</a:t>
            </a:r>
          </a:p>
          <a:p>
            <a:r>
              <a:rPr lang="en-US" altLang="ko-KR" sz="1400" dirty="0">
                <a:latin typeface="+mn-lt"/>
              </a:rPr>
              <a:t>		} </a:t>
            </a:r>
            <a:r>
              <a:rPr lang="en-US" altLang="ko-KR" sz="1400" b="1" dirty="0">
                <a:latin typeface="+mn-lt"/>
              </a:rPr>
              <a:t>catch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dirty="0" err="1">
                <a:latin typeface="+mn-lt"/>
              </a:rPr>
              <a:t>ArrayIndexOutOfBoundsException</a:t>
            </a:r>
            <a:r>
              <a:rPr lang="en-US" altLang="ko-KR" sz="1400" dirty="0">
                <a:latin typeface="+mn-lt"/>
              </a:rPr>
              <a:t> e) {</a:t>
            </a:r>
          </a:p>
          <a:p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dirty="0" err="1">
                <a:latin typeface="+mn-lt"/>
              </a:rPr>
              <a:t>System.</a:t>
            </a:r>
            <a:r>
              <a:rPr lang="en-US" altLang="ko-KR" sz="1400" b="1" i="1" dirty="0" err="1">
                <a:latin typeface="+mn-lt"/>
              </a:rPr>
              <a:t>out</a:t>
            </a:r>
            <a:r>
              <a:rPr lang="en-US" altLang="ko-KR" sz="1400" dirty="0" err="1">
                <a:latin typeface="+mn-lt"/>
              </a:rPr>
              <a:t>.println</a:t>
            </a:r>
            <a:r>
              <a:rPr lang="en-US" altLang="ko-KR" sz="1400" dirty="0">
                <a:latin typeface="+mn-lt"/>
              </a:rPr>
              <a:t>("</a:t>
            </a:r>
            <a:r>
              <a:rPr lang="ko-KR" altLang="en-US" sz="1400" dirty="0">
                <a:latin typeface="+mn-lt"/>
              </a:rPr>
              <a:t>배열의 인덱스가 잘못되었습니다</a:t>
            </a:r>
            <a:r>
              <a:rPr lang="en-US" altLang="ko-KR" sz="1400" dirty="0">
                <a:latin typeface="+mn-lt"/>
              </a:rPr>
              <a:t>.");</a:t>
            </a:r>
            <a:endParaRPr lang="ko-KR" altLang="en-US" sz="1400" dirty="0">
              <a:latin typeface="+mn-lt"/>
            </a:endParaRPr>
          </a:p>
          <a:p>
            <a:r>
              <a:rPr lang="ko-KR" altLang="en-US" sz="1400" dirty="0">
                <a:latin typeface="+mn-lt"/>
              </a:rPr>
              <a:t>		</a:t>
            </a:r>
            <a:r>
              <a:rPr lang="en-US" altLang="ko-KR" sz="1400" dirty="0">
                <a:latin typeface="+mn-lt"/>
              </a:rPr>
              <a:t>}</a:t>
            </a:r>
            <a:endParaRPr lang="ko-KR" altLang="en-US" sz="1400" dirty="0">
              <a:latin typeface="+mn-lt"/>
            </a:endParaRPr>
          </a:p>
          <a:p>
            <a:r>
              <a:rPr lang="ko-KR" altLang="en-US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System.</a:t>
            </a:r>
            <a:r>
              <a:rPr lang="en-US" altLang="ko-KR" sz="1400" b="1" i="1" dirty="0" err="1">
                <a:latin typeface="+mn-lt"/>
              </a:rPr>
              <a:t>out</a:t>
            </a:r>
            <a:r>
              <a:rPr lang="en-US" altLang="ko-KR" sz="1400" dirty="0" err="1">
                <a:latin typeface="+mn-lt"/>
              </a:rPr>
              <a:t>.println</a:t>
            </a:r>
            <a:r>
              <a:rPr lang="en-US" altLang="ko-KR" sz="1400" dirty="0">
                <a:latin typeface="+mn-lt"/>
              </a:rPr>
              <a:t>("</a:t>
            </a:r>
            <a:r>
              <a:rPr lang="ko-KR" altLang="en-US" sz="1400" dirty="0">
                <a:latin typeface="+mn-lt"/>
              </a:rPr>
              <a:t>과연 이 문장이 실행될까요</a:t>
            </a:r>
            <a:r>
              <a:rPr lang="en-US" altLang="ko-KR" sz="1400" dirty="0">
                <a:latin typeface="+mn-lt"/>
              </a:rPr>
              <a:t>?");</a:t>
            </a:r>
            <a:endParaRPr lang="ko-KR" altLang="en-US" sz="1400" dirty="0">
              <a:latin typeface="+mn-lt"/>
            </a:endParaRPr>
          </a:p>
          <a:p>
            <a:r>
              <a:rPr lang="ko-KR" altLang="en-US" sz="1400" dirty="0">
                <a:latin typeface="+mn-lt"/>
              </a:rPr>
              <a:t>	</a:t>
            </a:r>
            <a:r>
              <a:rPr lang="en-US" altLang="ko-KR" sz="1400" dirty="0">
                <a:latin typeface="+mn-lt"/>
              </a:rPr>
              <a:t>}</a:t>
            </a:r>
            <a:endParaRPr lang="ko-KR" altLang="en-US" sz="1400" dirty="0">
              <a:latin typeface="+mn-lt"/>
            </a:endParaRPr>
          </a:p>
          <a:p>
            <a:r>
              <a:rPr lang="en-US" altLang="ko-KR" sz="1400" dirty="0">
                <a:latin typeface="+mn-lt"/>
              </a:rPr>
              <a:t>}</a:t>
            </a:r>
            <a:endParaRPr lang="ko-KR" altLang="en-US" sz="1400" dirty="0">
              <a:latin typeface="+mn-lt"/>
            </a:endParaRPr>
          </a:p>
        </p:txBody>
      </p:sp>
      <p:sp>
        <p:nvSpPr>
          <p:cNvPr id="137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try-catch </a:t>
            </a:r>
            <a:r>
              <a:rPr lang="ko-KR" altLang="en-US" sz="3600" dirty="0" smtClean="0"/>
              <a:t>블록으로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예외 처리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55503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try/catch </a:t>
            </a:r>
            <a:r>
              <a:rPr lang="ko-KR" altLang="en-US" sz="3600"/>
              <a:t>블록에서의 실행 흐름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5" y="2500831"/>
            <a:ext cx="8265059" cy="3002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1787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35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finally </a:t>
            </a:r>
            <a:r>
              <a:rPr lang="ko-KR" altLang="en-US" dirty="0" smtClean="0"/>
              <a:t>블록</a:t>
            </a:r>
            <a:r>
              <a:rPr lang="en-US" altLang="ko-KR" dirty="0" smtClean="0"/>
              <a:t> </a:t>
            </a:r>
            <a:endParaRPr lang="ko-KR" altLang="en-US" sz="36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27" y="1911743"/>
            <a:ext cx="8274699" cy="264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4566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try-with-resources </a:t>
            </a:r>
            <a:r>
              <a:rPr lang="ko-KR" altLang="en-US" dirty="0" smtClean="0"/>
              <a:t>문장은 </a:t>
            </a:r>
            <a:r>
              <a:rPr lang="ko-KR" altLang="en-US" dirty="0"/>
              <a:t>문장의 끝에서 리소스들이 자동으로 </a:t>
            </a:r>
            <a:r>
              <a:rPr lang="ko-KR" altLang="en-US" dirty="0" err="1"/>
              <a:t>닫혀지게</a:t>
            </a:r>
            <a:r>
              <a:rPr lang="ko-KR" altLang="en-US" dirty="0"/>
              <a:t>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try-with-resources </a:t>
            </a:r>
            <a:r>
              <a:rPr lang="ko-KR" altLang="en-US" dirty="0" smtClean="0"/>
              <a:t>문장은 </a:t>
            </a:r>
            <a:r>
              <a:rPr lang="en-US" altLang="ko-KR" dirty="0" smtClean="0"/>
              <a:t>Java </a:t>
            </a:r>
            <a:r>
              <a:rPr lang="en-US" altLang="ko-KR" dirty="0"/>
              <a:t>SE 7</a:t>
            </a:r>
            <a:r>
              <a:rPr lang="ko-KR" altLang="en-US" dirty="0"/>
              <a:t>버전부터 추가되었다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try-with-resources </a:t>
            </a:r>
            <a:r>
              <a:rPr lang="ko-KR" altLang="en-US" b="0" dirty="0"/>
              <a:t>문장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49" y="3646003"/>
            <a:ext cx="8039477" cy="144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5777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517724" y="2173487"/>
            <a:ext cx="7747000" cy="285118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600" dirty="0" err="1" smtClean="0">
                <a:latin typeface="+mn-lt"/>
              </a:rPr>
              <a:t>ArrayList</a:t>
            </a:r>
            <a:r>
              <a:rPr lang="en-US" altLang="ko-KR" sz="1600" dirty="0" smtClean="0">
                <a:latin typeface="+mn-lt"/>
              </a:rPr>
              <a:t>&lt;String&gt; list = new </a:t>
            </a:r>
            <a:r>
              <a:rPr lang="en-US" altLang="ko-KR" sz="1600" dirty="0" err="1" smtClean="0">
                <a:latin typeface="+mn-lt"/>
              </a:rPr>
              <a:t>ArrayList</a:t>
            </a:r>
            <a:r>
              <a:rPr lang="en-US" altLang="ko-KR" sz="1600" dirty="0" smtClean="0">
                <a:latin typeface="+mn-lt"/>
              </a:rPr>
              <a:t>&lt;String&gt;();</a:t>
            </a:r>
          </a:p>
          <a:p>
            <a:pPr marL="0" indent="0" latinLnBrk="0">
              <a:buNone/>
            </a:pPr>
            <a:r>
              <a:rPr lang="en-US" altLang="ko-KR" sz="1600" dirty="0" err="1" smtClean="0">
                <a:latin typeface="+mn-lt"/>
              </a:rPr>
              <a:t>list.add</a:t>
            </a:r>
            <a:r>
              <a:rPr lang="en-US" altLang="ko-KR" sz="1600" dirty="0" smtClean="0">
                <a:latin typeface="+mn-lt"/>
              </a:rPr>
              <a:t>(“</a:t>
            </a:r>
            <a:r>
              <a:rPr lang="en-US" altLang="ko-KR" sz="1600" dirty="0" err="1" smtClean="0">
                <a:latin typeface="+mn-lt"/>
              </a:rPr>
              <a:t>item1</a:t>
            </a:r>
            <a:r>
              <a:rPr lang="en-US" altLang="ko-KR" sz="1600" dirty="0" smtClean="0">
                <a:latin typeface="+mn-lt"/>
              </a:rPr>
              <a:t>”); </a:t>
            </a:r>
          </a:p>
          <a:p>
            <a:pPr marL="0" indent="0" latinLnBrk="0">
              <a:buNone/>
            </a:pPr>
            <a:r>
              <a:rPr lang="en-US" altLang="ko-KR" sz="1600" dirty="0" err="1" smtClean="0">
                <a:latin typeface="+mn-lt"/>
              </a:rPr>
              <a:t>list.add</a:t>
            </a:r>
            <a:r>
              <a:rPr lang="en-US" altLang="ko-KR" sz="1600" dirty="0" smtClean="0">
                <a:latin typeface="+mn-lt"/>
              </a:rPr>
              <a:t>(“</a:t>
            </a:r>
            <a:r>
              <a:rPr lang="en-US" altLang="ko-KR" sz="1600" dirty="0" err="1" smtClean="0">
                <a:latin typeface="+mn-lt"/>
              </a:rPr>
              <a:t>item2</a:t>
            </a:r>
            <a:r>
              <a:rPr lang="en-US" altLang="ko-KR" sz="1600" dirty="0" smtClean="0">
                <a:latin typeface="+mn-lt"/>
              </a:rPr>
              <a:t>”); </a:t>
            </a:r>
          </a:p>
          <a:p>
            <a:pPr marL="0" indent="0" latinLnBrk="0">
              <a:buNone/>
            </a:pPr>
            <a:r>
              <a:rPr lang="en-US" altLang="ko-KR" sz="1600" dirty="0" err="1" smtClean="0">
                <a:latin typeface="+mn-lt"/>
              </a:rPr>
              <a:t>list.add</a:t>
            </a:r>
            <a:r>
              <a:rPr lang="en-US" altLang="ko-KR" sz="1600" dirty="0" smtClean="0">
                <a:latin typeface="+mn-lt"/>
              </a:rPr>
              <a:t>(“</a:t>
            </a:r>
            <a:r>
              <a:rPr lang="en-US" altLang="ko-KR" sz="1600" dirty="0" err="1" smtClean="0">
                <a:latin typeface="+mn-lt"/>
              </a:rPr>
              <a:t>item3</a:t>
            </a:r>
            <a:r>
              <a:rPr lang="en-US" altLang="ko-KR" sz="1600" dirty="0" smtClean="0">
                <a:latin typeface="+mn-lt"/>
              </a:rPr>
              <a:t>”); </a:t>
            </a:r>
          </a:p>
          <a:p>
            <a:pPr marL="0" indent="0" latinLnBrk="0">
              <a:buNone/>
            </a:pPr>
            <a:r>
              <a:rPr lang="en-US" altLang="ko-KR" sz="1600" dirty="0" smtClean="0">
                <a:latin typeface="+mn-lt"/>
              </a:rPr>
              <a:t>try </a:t>
            </a:r>
            <a:r>
              <a:rPr lang="en-US" altLang="ko-KR" sz="1600" dirty="0" smtClean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ko-KR" sz="1600" dirty="0" err="1" smtClean="0">
                <a:solidFill>
                  <a:srgbClr val="FF0000"/>
                </a:solidFill>
                <a:latin typeface="+mn-lt"/>
              </a:rPr>
              <a:t>PrintWriter</a:t>
            </a:r>
            <a:r>
              <a:rPr lang="en-US" altLang="ko-KR" sz="1600" dirty="0" smtClean="0">
                <a:solidFill>
                  <a:srgbClr val="FF0000"/>
                </a:solidFill>
                <a:latin typeface="+mn-lt"/>
              </a:rPr>
              <a:t> output = new </a:t>
            </a:r>
            <a:r>
              <a:rPr lang="en-US" altLang="ko-KR" sz="1600" dirty="0" err="1" smtClean="0">
                <a:solidFill>
                  <a:srgbClr val="FF0000"/>
                </a:solidFill>
                <a:latin typeface="+mn-lt"/>
              </a:rPr>
              <a:t>PrintWriter</a:t>
            </a:r>
            <a:r>
              <a:rPr lang="en-US" altLang="ko-KR" sz="1600" dirty="0" smtClean="0">
                <a:solidFill>
                  <a:srgbClr val="FF0000"/>
                </a:solidFill>
                <a:latin typeface="+mn-lt"/>
              </a:rPr>
              <a:t>("</a:t>
            </a:r>
            <a:r>
              <a:rPr lang="en-US" altLang="ko-KR" sz="1600" dirty="0" err="1" smtClean="0">
                <a:solidFill>
                  <a:srgbClr val="FF0000"/>
                </a:solidFill>
                <a:latin typeface="+mn-lt"/>
              </a:rPr>
              <a:t>myoutput.txt</a:t>
            </a:r>
            <a:r>
              <a:rPr lang="en-US" altLang="ko-KR" sz="1600" dirty="0" smtClean="0">
                <a:solidFill>
                  <a:srgbClr val="FF0000"/>
                </a:solidFill>
                <a:latin typeface="+mn-lt"/>
              </a:rPr>
              <a:t>")) {</a:t>
            </a:r>
          </a:p>
          <a:p>
            <a:pPr marL="0" indent="0" latinLnBrk="0">
              <a:buNone/>
            </a:pPr>
            <a:r>
              <a:rPr lang="en-US" altLang="ko-KR" sz="1600" dirty="0" smtClean="0">
                <a:latin typeface="+mn-lt"/>
              </a:rPr>
              <a:t>	for (String s : list) {</a:t>
            </a:r>
          </a:p>
          <a:p>
            <a:pPr marL="0" indent="0" latinLnBrk="0">
              <a:buNone/>
            </a:pPr>
            <a:r>
              <a:rPr lang="en-US" altLang="ko-KR" sz="1600" dirty="0" smtClean="0">
                <a:latin typeface="+mn-lt"/>
              </a:rPr>
              <a:t>		</a:t>
            </a:r>
            <a:r>
              <a:rPr lang="en-US" altLang="ko-KR" sz="1600" dirty="0" err="1" smtClean="0">
                <a:latin typeface="+mn-lt"/>
              </a:rPr>
              <a:t>output.println</a:t>
            </a:r>
            <a:r>
              <a:rPr lang="en-US" altLang="ko-KR" sz="1600" dirty="0" smtClean="0">
                <a:latin typeface="+mn-lt"/>
              </a:rPr>
              <a:t>(</a:t>
            </a:r>
            <a:r>
              <a:rPr lang="en-US" altLang="ko-KR" sz="1600" dirty="0" err="1" smtClean="0">
                <a:latin typeface="+mn-lt"/>
              </a:rPr>
              <a:t>s.toLowerCase</a:t>
            </a:r>
            <a:r>
              <a:rPr lang="en-US" altLang="ko-KR" sz="1600" dirty="0" smtClean="0">
                <a:latin typeface="+mn-lt"/>
              </a:rPr>
              <a:t>());</a:t>
            </a:r>
          </a:p>
          <a:p>
            <a:pPr marL="0" indent="0" latinLnBrk="0">
              <a:buNone/>
            </a:pPr>
            <a:r>
              <a:rPr lang="en-US" altLang="ko-KR" sz="1600" dirty="0" smtClean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600" dirty="0" smtClean="0">
                <a:latin typeface="+mn-lt"/>
              </a:rPr>
              <a:t>}</a:t>
            </a:r>
            <a:endParaRPr lang="en-US" altLang="ko-KR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5953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예외의 종류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466" y="1646174"/>
            <a:ext cx="7818048" cy="3568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6879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예외의 종류</a:t>
            </a:r>
            <a:endParaRPr lang="ko-KR" altLang="en-US" dirty="0"/>
          </a:p>
        </p:txBody>
      </p:sp>
      <p:pic>
        <p:nvPicPr>
          <p:cNvPr id="15361" name="_x244976584" descr="EMB00004200bac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104" y="1625096"/>
            <a:ext cx="6355533" cy="4462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1788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다형성의</a:t>
            </a:r>
            <a:r>
              <a:rPr lang="ko-KR" altLang="en-US" dirty="0"/>
              <a:t> 원칙에 따라 상위 클래스의 참조 변수는 하위 클래스의 객체를 참조할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특히 </a:t>
            </a:r>
            <a:r>
              <a:rPr lang="ko-KR" altLang="en-US" dirty="0"/>
              <a:t>이것은 </a:t>
            </a:r>
            <a:r>
              <a:rPr lang="en-US" altLang="ko-KR" dirty="0"/>
              <a:t>catch </a:t>
            </a:r>
            <a:r>
              <a:rPr lang="ko-KR" altLang="en-US" dirty="0"/>
              <a:t>블록에서 예외를 잡을 때 유용하다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다형성과</a:t>
            </a:r>
            <a:r>
              <a:rPr lang="ko-KR" altLang="en-US" dirty="0" smtClean="0"/>
              <a:t> 예외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994" y="3055026"/>
            <a:ext cx="3820561" cy="3207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6271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우리가 사는 세상은 완벽하지 </a:t>
            </a:r>
            <a:r>
              <a:rPr lang="ko-KR" altLang="en-US" dirty="0" smtClean="0"/>
              <a:t>않다</a:t>
            </a:r>
            <a:r>
              <a:rPr lang="en-US" altLang="ko-KR" dirty="0" smtClean="0"/>
              <a:t>!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디버깅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422" y="2636681"/>
            <a:ext cx="4290156" cy="2784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1014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다형성과</a:t>
            </a:r>
            <a:r>
              <a:rPr lang="ko-KR" altLang="en-US" dirty="0" smtClean="0"/>
              <a:t> 예외 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517724" y="1757027"/>
            <a:ext cx="7747000" cy="18462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600" b="1" dirty="0">
                <a:latin typeface="+mn-lt"/>
              </a:rPr>
              <a:t>try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dirty="0" err="1">
                <a:latin typeface="+mn-lt"/>
              </a:rPr>
              <a:t>getInput</a:t>
            </a:r>
            <a:r>
              <a:rPr lang="en-US" altLang="ko-KR" sz="1600" dirty="0">
                <a:latin typeface="+mn-lt"/>
              </a:rPr>
              <a:t>();		// </a:t>
            </a:r>
            <a:r>
              <a:rPr lang="ko-KR" altLang="en-US" sz="1600" dirty="0">
                <a:latin typeface="+mn-lt"/>
              </a:rPr>
              <a:t>예외를 발생하는 </a:t>
            </a:r>
            <a:r>
              <a:rPr lang="ko-KR" altLang="en-US" sz="1600" dirty="0" err="1">
                <a:latin typeface="+mn-lt"/>
              </a:rPr>
              <a:t>메소드</a:t>
            </a:r>
            <a:endParaRPr lang="ko-KR" altLang="en-US" sz="16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}</a:t>
            </a:r>
            <a:endParaRPr lang="ko-KR" altLang="en-US" sz="16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600" b="1" dirty="0">
                <a:latin typeface="+mn-lt"/>
              </a:rPr>
              <a:t>catch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NumberException</a:t>
            </a:r>
            <a:r>
              <a:rPr lang="en-US" altLang="ko-KR" sz="1600" dirty="0">
                <a:latin typeface="+mn-lt"/>
              </a:rPr>
              <a:t> e)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// </a:t>
            </a:r>
            <a:r>
              <a:rPr lang="en-US" altLang="ko-KR" sz="1600" dirty="0" err="1">
                <a:latin typeface="+mn-lt"/>
              </a:rPr>
              <a:t>NumberException</a:t>
            </a:r>
            <a:r>
              <a:rPr lang="ko-KR" altLang="en-US" sz="1600" dirty="0">
                <a:latin typeface="+mn-lt"/>
              </a:rPr>
              <a:t>의 하위 클래스를 모두 잡을 수 있다</a:t>
            </a:r>
            <a:r>
              <a:rPr lang="en-US" altLang="ko-KR" sz="1600" dirty="0">
                <a:latin typeface="+mn-lt"/>
              </a:rPr>
              <a:t>.</a:t>
            </a:r>
            <a:endParaRPr lang="ko-KR" altLang="en-US" sz="16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}</a:t>
            </a:r>
            <a:endParaRPr lang="ko-KR" altLang="en-US" sz="1600" dirty="0">
              <a:latin typeface="+mn-lt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517724" y="3892136"/>
            <a:ext cx="7747000" cy="18462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600" b="1" dirty="0">
                <a:latin typeface="+mn-lt"/>
              </a:rPr>
              <a:t>try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dirty="0" err="1">
                <a:latin typeface="+mn-lt"/>
              </a:rPr>
              <a:t>getInput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}</a:t>
            </a:r>
          </a:p>
          <a:p>
            <a:pPr marL="0" indent="0" latinLnBrk="0">
              <a:buNone/>
            </a:pPr>
            <a:r>
              <a:rPr lang="en-US" altLang="ko-KR" sz="1600" b="1" dirty="0">
                <a:latin typeface="+mn-lt"/>
              </a:rPr>
              <a:t>catch</a:t>
            </a:r>
            <a:r>
              <a:rPr lang="en-US" altLang="ko-KR" sz="1600" dirty="0">
                <a:latin typeface="+mn-lt"/>
              </a:rPr>
              <a:t>(Exception e)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//Exception</a:t>
            </a:r>
            <a:r>
              <a:rPr lang="ko-KR" altLang="en-US" sz="1600" dirty="0">
                <a:latin typeface="+mn-lt"/>
              </a:rPr>
              <a:t>의 모든 하위 클래스를 잡을 수 있으나 분간할 수 없다</a:t>
            </a:r>
            <a:r>
              <a:rPr lang="en-US" altLang="ko-KR" sz="1600" dirty="0">
                <a:latin typeface="+mn-lt"/>
              </a:rPr>
              <a:t>.!</a:t>
            </a:r>
            <a:endParaRPr lang="ko-KR" altLang="en-US" sz="16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}</a:t>
            </a:r>
            <a:endParaRPr lang="ko-KR" alt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85100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다형성과</a:t>
            </a:r>
            <a:r>
              <a:rPr lang="ko-KR" altLang="en-US" dirty="0" smtClean="0"/>
              <a:t> 예외 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517724" y="1312752"/>
            <a:ext cx="7747000" cy="229052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rmAutofit fontScale="9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600" b="1" dirty="0">
                <a:latin typeface="+mn-lt"/>
              </a:rPr>
              <a:t>try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dirty="0" err="1">
                <a:latin typeface="+mn-lt"/>
              </a:rPr>
              <a:t>getInput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}</a:t>
            </a:r>
          </a:p>
          <a:p>
            <a:pPr marL="0" indent="0" latinLnBrk="0">
              <a:buNone/>
            </a:pPr>
            <a:r>
              <a:rPr lang="en-US" altLang="ko-KR" sz="1600" b="1" dirty="0">
                <a:latin typeface="+mn-lt"/>
              </a:rPr>
              <a:t>catch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TooSmallException</a:t>
            </a:r>
            <a:r>
              <a:rPr lang="en-US" altLang="ko-KR" sz="1600" dirty="0">
                <a:latin typeface="+mn-lt"/>
              </a:rPr>
              <a:t> e)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//</a:t>
            </a:r>
            <a:r>
              <a:rPr lang="en-US" altLang="ko-KR" sz="1600" dirty="0" err="1">
                <a:latin typeface="+mn-lt"/>
              </a:rPr>
              <a:t>TooSmallException</a:t>
            </a:r>
            <a:r>
              <a:rPr lang="ko-KR" altLang="en-US" sz="1600" dirty="0">
                <a:latin typeface="+mn-lt"/>
              </a:rPr>
              <a:t>만 잡힌다</a:t>
            </a:r>
            <a:r>
              <a:rPr lang="en-US" altLang="ko-KR" sz="1600" dirty="0">
                <a:latin typeface="+mn-lt"/>
              </a:rPr>
              <a:t>. </a:t>
            </a:r>
            <a:endParaRPr lang="ko-KR" altLang="en-US" sz="16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}</a:t>
            </a:r>
            <a:endParaRPr lang="ko-KR" altLang="en-US" sz="16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600" b="1" dirty="0">
                <a:latin typeface="+mn-lt"/>
              </a:rPr>
              <a:t>catch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NumberException</a:t>
            </a:r>
            <a:r>
              <a:rPr lang="en-US" altLang="ko-KR" sz="1600" dirty="0">
                <a:latin typeface="+mn-lt"/>
              </a:rPr>
              <a:t> e)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//</a:t>
            </a:r>
            <a:r>
              <a:rPr lang="en-US" altLang="ko-KR" sz="1600" dirty="0" err="1">
                <a:latin typeface="+mn-lt"/>
              </a:rPr>
              <a:t>TooSmallException</a:t>
            </a:r>
            <a:r>
              <a:rPr lang="ko-KR" altLang="en-US" sz="1600" dirty="0">
                <a:latin typeface="+mn-lt"/>
              </a:rPr>
              <a:t>을 제외한 나머지 예외들이 잡힌다</a:t>
            </a:r>
            <a:r>
              <a:rPr lang="en-US" altLang="ko-KR" sz="1600" dirty="0">
                <a:latin typeface="+mn-lt"/>
              </a:rPr>
              <a:t>. </a:t>
            </a:r>
            <a:endParaRPr lang="ko-KR" altLang="en-US" sz="16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}</a:t>
            </a:r>
            <a:endParaRPr lang="ko-KR" altLang="en-US" sz="1600" dirty="0">
              <a:latin typeface="+mn-lt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517724" y="3892136"/>
            <a:ext cx="7747000" cy="240002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600" b="1" dirty="0">
                <a:latin typeface="+mn-lt"/>
              </a:rPr>
              <a:t>try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dirty="0" err="1">
                <a:latin typeface="+mn-lt"/>
              </a:rPr>
              <a:t>getInput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}</a:t>
            </a:r>
          </a:p>
          <a:p>
            <a:pPr marL="0" indent="0" latinLnBrk="0">
              <a:buNone/>
            </a:pPr>
            <a:r>
              <a:rPr lang="en-US" altLang="ko-KR" sz="1600" b="1" dirty="0">
                <a:latin typeface="+mn-lt"/>
              </a:rPr>
              <a:t>catch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NumberException</a:t>
            </a:r>
            <a:r>
              <a:rPr lang="en-US" altLang="ko-KR" sz="1600" dirty="0">
                <a:latin typeface="+mn-lt"/>
              </a:rPr>
              <a:t> e)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//</a:t>
            </a:r>
            <a:r>
              <a:rPr lang="ko-KR" altLang="en-US" sz="1600" dirty="0">
                <a:latin typeface="+mn-lt"/>
              </a:rPr>
              <a:t>모든 </a:t>
            </a:r>
            <a:r>
              <a:rPr lang="en-US" altLang="ko-KR" sz="1600" dirty="0" err="1">
                <a:latin typeface="+mn-lt"/>
              </a:rPr>
              <a:t>NumberException</a:t>
            </a:r>
            <a:r>
              <a:rPr lang="ko-KR" altLang="en-US" sz="1600" dirty="0">
                <a:latin typeface="+mn-lt"/>
              </a:rPr>
              <a:t>이 잡힌다</a:t>
            </a:r>
            <a:r>
              <a:rPr lang="en-US" altLang="ko-KR" sz="1600" dirty="0">
                <a:latin typeface="+mn-lt"/>
              </a:rPr>
              <a:t>. </a:t>
            </a:r>
            <a:endParaRPr lang="ko-KR" altLang="en-US" sz="16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}</a:t>
            </a:r>
            <a:endParaRPr lang="ko-KR" altLang="en-US" sz="16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600" b="1" dirty="0">
                <a:latin typeface="+mn-lt"/>
              </a:rPr>
              <a:t>catch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TooSmallException</a:t>
            </a:r>
            <a:r>
              <a:rPr lang="en-US" altLang="ko-KR" sz="1600" dirty="0">
                <a:latin typeface="+mn-lt"/>
              </a:rPr>
              <a:t> e)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//</a:t>
            </a:r>
            <a:r>
              <a:rPr lang="ko-KR" altLang="en-US" sz="1600" dirty="0">
                <a:latin typeface="+mn-lt"/>
              </a:rPr>
              <a:t>아무 것도 잡히지 않는다</a:t>
            </a:r>
            <a:r>
              <a:rPr lang="en-US" altLang="ko-KR" sz="1600" dirty="0">
                <a:latin typeface="+mn-lt"/>
              </a:rPr>
              <a:t>!</a:t>
            </a:r>
            <a:endParaRPr lang="ko-KR" altLang="en-US" sz="16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}</a:t>
            </a:r>
            <a:endParaRPr lang="ko-KR" alt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3188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altLang="ko-KR" dirty="0" smtClean="0"/>
              <a:t>throws</a:t>
            </a:r>
            <a:r>
              <a:rPr lang="ko-KR" altLang="en-US" dirty="0"/>
              <a:t>를 사용하여</a:t>
            </a:r>
            <a:r>
              <a:rPr lang="en-US" altLang="ko-KR" dirty="0"/>
              <a:t>, </a:t>
            </a:r>
            <a:r>
              <a:rPr lang="ko-KR" altLang="en-US" dirty="0"/>
              <a:t>다른 </a:t>
            </a:r>
            <a:r>
              <a:rPr lang="ko-KR" altLang="en-US" dirty="0" err="1"/>
              <a:t>메소드한테</a:t>
            </a:r>
            <a:r>
              <a:rPr lang="ko-KR" altLang="en-US" dirty="0"/>
              <a:t> 예외 처리를 </a:t>
            </a:r>
            <a:r>
              <a:rPr lang="ko-KR" altLang="en-US" dirty="0" smtClean="0"/>
              <a:t>맡길 수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예외와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096" y="2874617"/>
            <a:ext cx="7131632" cy="2598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3295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517724" y="1764572"/>
            <a:ext cx="7747000" cy="240002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void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writeList</a:t>
            </a:r>
            <a:r>
              <a:rPr lang="en-US" altLang="ko-KR" sz="1600" dirty="0">
                <a:latin typeface="+mn-lt"/>
              </a:rPr>
              <a:t>() </a:t>
            </a:r>
            <a:r>
              <a:rPr lang="en-US" altLang="ko-KR" sz="1600" b="1" dirty="0">
                <a:solidFill>
                  <a:srgbClr val="FF0000"/>
                </a:solidFill>
                <a:latin typeface="+mn-lt"/>
              </a:rPr>
              <a:t>throws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</a:rPr>
              <a:t>IOException</a:t>
            </a:r>
            <a:endParaRPr lang="en-US" altLang="ko-KR" sz="1600" dirty="0">
              <a:solidFill>
                <a:srgbClr val="FF0000"/>
              </a:solidFill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600" dirty="0" smtClean="0">
                <a:latin typeface="+mn-lt"/>
              </a:rPr>
              <a:t>{</a:t>
            </a:r>
            <a:endParaRPr lang="en-US" altLang="ko-KR" sz="16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dirty="0" err="1" smtClean="0">
                <a:latin typeface="+mn-lt"/>
              </a:rPr>
              <a:t>PrintWriter</a:t>
            </a:r>
            <a:r>
              <a:rPr lang="en-US" altLang="ko-KR" sz="1600" dirty="0" smtClean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= </a:t>
            </a:r>
            <a:r>
              <a:rPr lang="en-US" altLang="ko-KR" sz="1600" b="1" dirty="0"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PrintWriter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b="1" dirty="0"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FileWriter</a:t>
            </a:r>
            <a:r>
              <a:rPr lang="en-US" altLang="ko-KR" sz="1600" dirty="0">
                <a:latin typeface="+mn-lt"/>
              </a:rPr>
              <a:t>("</a:t>
            </a:r>
            <a:r>
              <a:rPr lang="en-US" altLang="ko-KR" sz="1600" dirty="0" err="1">
                <a:latin typeface="+mn-lt"/>
              </a:rPr>
              <a:t>outfile.txt</a:t>
            </a:r>
            <a:r>
              <a:rPr lang="en-US" altLang="ko-KR" sz="1600" dirty="0">
                <a:latin typeface="+mn-lt"/>
              </a:rPr>
              <a:t>"));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b="1" dirty="0">
                <a:latin typeface="+mn-lt"/>
              </a:rPr>
              <a:t>for</a:t>
            </a:r>
            <a:r>
              <a:rPr lang="en-US" altLang="ko-KR" sz="1600" dirty="0">
                <a:latin typeface="+mn-lt"/>
              </a:rPr>
              <a:t> (</a:t>
            </a:r>
            <a:r>
              <a:rPr lang="en-US" altLang="ko-KR" sz="1600" b="1" dirty="0" err="1">
                <a:latin typeface="+mn-lt"/>
              </a:rPr>
              <a:t>int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 = 0;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 &lt; </a:t>
            </a:r>
            <a:r>
              <a:rPr lang="en-US" altLang="ko-KR" sz="1600" i="1" dirty="0">
                <a:latin typeface="+mn-lt"/>
              </a:rPr>
              <a:t>SIZE;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++)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	</a:t>
            </a:r>
            <a:r>
              <a:rPr lang="en-US" altLang="ko-KR" sz="1600" dirty="0" err="1">
                <a:latin typeface="+mn-lt"/>
              </a:rPr>
              <a:t>out.println</a:t>
            </a:r>
            <a:r>
              <a:rPr lang="en-US" altLang="ko-KR" sz="1600" dirty="0">
                <a:latin typeface="+mn-lt"/>
              </a:rPr>
              <a:t>("</a:t>
            </a:r>
            <a:r>
              <a:rPr lang="ko-KR" altLang="en-US" sz="1600" dirty="0">
                <a:latin typeface="+mn-lt"/>
              </a:rPr>
              <a:t>배열 원소 </a:t>
            </a:r>
            <a:r>
              <a:rPr lang="en-US" altLang="ko-KR" sz="1600" dirty="0">
                <a:latin typeface="+mn-lt"/>
              </a:rPr>
              <a:t>"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+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 + " = " + list[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]);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dirty="0" err="1">
                <a:latin typeface="+mn-lt"/>
              </a:rPr>
              <a:t>out.close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}</a:t>
            </a:r>
          </a:p>
        </p:txBody>
      </p:sp>
      <p:sp>
        <p:nvSpPr>
          <p:cNvPr id="5" name="아래쪽 화살표 4"/>
          <p:cNvSpPr/>
          <p:nvPr/>
        </p:nvSpPr>
        <p:spPr>
          <a:xfrm>
            <a:off x="4155541" y="1448554"/>
            <a:ext cx="633742" cy="3160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042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031" y="3015183"/>
            <a:ext cx="5188844" cy="3421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어떤 </a:t>
            </a:r>
            <a:r>
              <a:rPr lang="ko-KR" altLang="en-US" dirty="0" err="1"/>
              <a:t>메소드</a:t>
            </a:r>
            <a:r>
              <a:rPr lang="ko-KR" altLang="en-US" dirty="0"/>
              <a:t> 안에서 예외가 발생하면 런타임 시스템은 그 </a:t>
            </a:r>
            <a:r>
              <a:rPr lang="ko-KR" altLang="en-US" dirty="0" err="1"/>
              <a:t>메소드</a:t>
            </a:r>
            <a:r>
              <a:rPr lang="ko-KR" altLang="en-US" dirty="0"/>
              <a:t> 안에 예외 </a:t>
            </a:r>
            <a:r>
              <a:rPr lang="ko-KR" altLang="en-US" dirty="0" smtClean="0"/>
              <a:t>처리기가 있는 </a:t>
            </a:r>
            <a:r>
              <a:rPr lang="ko-KR" altLang="en-US" dirty="0"/>
              <a:t>지를 살핀다</a:t>
            </a:r>
            <a:r>
              <a:rPr lang="en-US" altLang="ko-KR" dirty="0"/>
              <a:t>. </a:t>
            </a:r>
            <a:r>
              <a:rPr lang="ko-KR" altLang="en-US" dirty="0"/>
              <a:t>만약 그 자리에 예외 처리기가 없다면 호출 </a:t>
            </a:r>
            <a:r>
              <a:rPr lang="ko-KR" altLang="en-US" dirty="0" err="1"/>
              <a:t>스택</a:t>
            </a:r>
            <a:r>
              <a:rPr lang="en-US" altLang="ko-KR" dirty="0"/>
              <a:t>(call stack)</a:t>
            </a:r>
            <a:r>
              <a:rPr lang="ko-KR" altLang="en-US" dirty="0"/>
              <a:t>에 </a:t>
            </a:r>
            <a:r>
              <a:rPr lang="ko-KR" altLang="en-US" dirty="0" smtClean="0"/>
              <a:t>있는 상위 </a:t>
            </a:r>
            <a:r>
              <a:rPr lang="ko-KR" altLang="en-US" dirty="0" err="1"/>
              <a:t>메소드를</a:t>
            </a:r>
            <a:r>
              <a:rPr lang="ko-KR" altLang="en-US" dirty="0"/>
              <a:t> 조사하게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에외를</a:t>
            </a:r>
            <a:r>
              <a:rPr lang="ko-KR" altLang="en-US" dirty="0" smtClean="0"/>
              <a:t> 처리하는 절차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6673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 코드의 예외를 처리하여 보자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예외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처리하기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807435" y="2290527"/>
            <a:ext cx="7747000" cy="312344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class</a:t>
            </a:r>
            <a:r>
              <a:rPr lang="en-US" altLang="ko-KR" sz="1600" dirty="0">
                <a:latin typeface="+mn-lt"/>
              </a:rPr>
              <a:t> Test {</a:t>
            </a:r>
          </a:p>
          <a:p>
            <a:pPr marL="0" indent="0" latinLnBrk="0">
              <a:buNone/>
            </a:pPr>
            <a:r>
              <a:rPr lang="en-US" altLang="ko-KR" sz="1600" b="1" dirty="0" smtClean="0">
                <a:latin typeface="+mn-lt"/>
              </a:rPr>
              <a:t>	public</a:t>
            </a:r>
            <a:r>
              <a:rPr lang="en-US" altLang="ko-KR" sz="1600" dirty="0" smtClean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static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void</a:t>
            </a:r>
            <a:r>
              <a:rPr lang="en-US" altLang="ko-KR" sz="1600" dirty="0">
                <a:latin typeface="+mn-lt"/>
              </a:rPr>
              <a:t> main(String[] </a:t>
            </a:r>
            <a:r>
              <a:rPr lang="en-US" altLang="ko-KR" sz="1600" dirty="0" err="1">
                <a:latin typeface="+mn-lt"/>
              </a:rPr>
              <a:t>args</a:t>
            </a:r>
            <a:r>
              <a:rPr lang="en-US" altLang="ko-KR" sz="1600" dirty="0">
                <a:latin typeface="+mn-lt"/>
              </a:rPr>
              <a:t>) {</a:t>
            </a:r>
          </a:p>
          <a:p>
            <a:pPr marL="0" indent="0" latinLnBrk="0">
              <a:buNone/>
            </a:pPr>
            <a:r>
              <a:rPr lang="en-US" altLang="ko-KR" sz="1600" dirty="0" smtClean="0">
                <a:latin typeface="+mn-lt"/>
              </a:rPr>
              <a:t>		</a:t>
            </a:r>
            <a:r>
              <a:rPr lang="en-US" altLang="ko-KR" sz="1600" dirty="0" err="1" smtClean="0">
                <a:latin typeface="+mn-lt"/>
              </a:rPr>
              <a:t>System.</a:t>
            </a:r>
            <a:r>
              <a:rPr lang="en-US" altLang="ko-KR" sz="1600" i="1" dirty="0" err="1" smtClean="0">
                <a:latin typeface="+mn-lt"/>
              </a:rPr>
              <a:t>out</a:t>
            </a:r>
            <a:r>
              <a:rPr lang="en-US" altLang="ko-KR" sz="1600" dirty="0" err="1" smtClean="0">
                <a:latin typeface="+mn-lt"/>
              </a:rPr>
              <a:t>.println</a:t>
            </a:r>
            <a:r>
              <a:rPr lang="en-US" altLang="ko-KR" sz="1600" dirty="0" smtClean="0">
                <a:latin typeface="+mn-lt"/>
              </a:rPr>
              <a:t>(</a:t>
            </a:r>
            <a:r>
              <a:rPr lang="en-US" altLang="ko-KR" sz="1600" i="1" dirty="0" err="1" smtClean="0">
                <a:latin typeface="+mn-lt"/>
              </a:rPr>
              <a:t>readString</a:t>
            </a:r>
            <a:r>
              <a:rPr lang="en-US" altLang="ko-KR" sz="1600" dirty="0">
                <a:latin typeface="+mn-lt"/>
              </a:rPr>
              <a:t>());</a:t>
            </a:r>
          </a:p>
          <a:p>
            <a:pPr marL="0" indent="0" latinLnBrk="0">
              <a:buNone/>
            </a:pPr>
            <a:r>
              <a:rPr lang="en-US" altLang="ko-KR" sz="1600" dirty="0" smtClean="0">
                <a:latin typeface="+mn-lt"/>
              </a:rPr>
              <a:t>	}</a:t>
            </a:r>
            <a:endParaRPr lang="en-US" altLang="ko-KR" sz="16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600" b="1" dirty="0" smtClean="0">
                <a:latin typeface="+mn-lt"/>
              </a:rPr>
              <a:t>	public</a:t>
            </a:r>
            <a:r>
              <a:rPr lang="en-US" altLang="ko-KR" sz="1600" dirty="0" smtClean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static</a:t>
            </a:r>
            <a:r>
              <a:rPr lang="en-US" altLang="ko-KR" sz="1600" dirty="0">
                <a:latin typeface="+mn-lt"/>
              </a:rPr>
              <a:t> String </a:t>
            </a:r>
            <a:r>
              <a:rPr lang="en-US" altLang="ko-KR" sz="1600" dirty="0" err="1">
                <a:latin typeface="+mn-lt"/>
              </a:rPr>
              <a:t>readString</a:t>
            </a:r>
            <a:r>
              <a:rPr lang="en-US" altLang="ko-KR" sz="1600" dirty="0">
                <a:latin typeface="+mn-lt"/>
              </a:rPr>
              <a:t>() {</a:t>
            </a:r>
          </a:p>
          <a:p>
            <a:pPr marL="0" indent="0" latinLnBrk="0">
              <a:buNone/>
            </a:pPr>
            <a:r>
              <a:rPr lang="en-US" altLang="ko-KR" sz="1600" b="1" dirty="0" smtClean="0">
                <a:latin typeface="+mn-lt"/>
              </a:rPr>
              <a:t>		byte</a:t>
            </a:r>
            <a:r>
              <a:rPr lang="en-US" altLang="ko-KR" sz="1600" dirty="0">
                <a:latin typeface="+mn-lt"/>
              </a:rPr>
              <a:t>[] </a:t>
            </a:r>
            <a:r>
              <a:rPr lang="en-US" altLang="ko-KR" sz="1600" dirty="0" err="1">
                <a:latin typeface="+mn-lt"/>
              </a:rPr>
              <a:t>buf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b="1" dirty="0"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byte</a:t>
            </a:r>
            <a:r>
              <a:rPr lang="en-US" altLang="ko-KR" sz="1600" dirty="0">
                <a:latin typeface="+mn-lt"/>
              </a:rPr>
              <a:t>[100];</a:t>
            </a:r>
          </a:p>
          <a:p>
            <a:pPr marL="0" indent="0" latinLnBrk="0">
              <a:buNone/>
            </a:pPr>
            <a:r>
              <a:rPr lang="en-US" altLang="ko-KR" sz="1600" dirty="0" smtClean="0">
                <a:latin typeface="+mn-lt"/>
              </a:rPr>
              <a:t>		</a:t>
            </a:r>
            <a:r>
              <a:rPr lang="en-US" altLang="ko-KR" sz="1600" dirty="0" err="1" smtClean="0">
                <a:latin typeface="+mn-lt"/>
              </a:rPr>
              <a:t>System.</a:t>
            </a:r>
            <a:r>
              <a:rPr lang="en-US" altLang="ko-KR" sz="1600" i="1" dirty="0" err="1" smtClean="0">
                <a:latin typeface="+mn-lt"/>
              </a:rPr>
              <a:t>out</a:t>
            </a:r>
            <a:r>
              <a:rPr lang="en-US" altLang="ko-KR" sz="1600" dirty="0" err="1" smtClean="0">
                <a:latin typeface="+mn-lt"/>
              </a:rPr>
              <a:t>.println</a:t>
            </a:r>
            <a:r>
              <a:rPr lang="en-US" altLang="ko-KR" sz="1600" dirty="0">
                <a:latin typeface="+mn-lt"/>
              </a:rPr>
              <a:t>("</a:t>
            </a:r>
            <a:r>
              <a:rPr lang="ko-KR" altLang="en-US" sz="1600" dirty="0">
                <a:latin typeface="+mn-lt"/>
              </a:rPr>
              <a:t>문자열을 입력하시오</a:t>
            </a:r>
            <a:r>
              <a:rPr lang="en-US" altLang="ko-KR" sz="1600" dirty="0">
                <a:latin typeface="+mn-lt"/>
              </a:rPr>
              <a:t>:");</a:t>
            </a:r>
            <a:endParaRPr lang="ko-KR" altLang="en-US" sz="16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600" u="dbl" dirty="0" smtClean="0">
                <a:latin typeface="+mn-lt"/>
              </a:rPr>
              <a:t>		</a:t>
            </a:r>
            <a:r>
              <a:rPr lang="en-US" altLang="ko-KR" sz="1600" u="dbl" dirty="0" err="1" smtClean="0">
                <a:latin typeface="+mn-lt"/>
              </a:rPr>
              <a:t>System.</a:t>
            </a:r>
            <a:r>
              <a:rPr lang="en-US" altLang="ko-KR" sz="1600" i="1" u="dbl" dirty="0" err="1" smtClean="0">
                <a:latin typeface="+mn-lt"/>
              </a:rPr>
              <a:t>in</a:t>
            </a:r>
            <a:r>
              <a:rPr lang="en-US" altLang="ko-KR" sz="1600" u="dbl" dirty="0" err="1" smtClean="0">
                <a:latin typeface="+mn-lt"/>
              </a:rPr>
              <a:t>.read</a:t>
            </a:r>
            <a:r>
              <a:rPr lang="en-US" altLang="ko-KR" sz="1600" u="dbl" dirty="0" smtClean="0">
                <a:latin typeface="+mn-lt"/>
              </a:rPr>
              <a:t>(</a:t>
            </a:r>
            <a:r>
              <a:rPr lang="en-US" altLang="ko-KR" sz="1600" u="dbl" dirty="0" err="1" smtClean="0">
                <a:latin typeface="+mn-lt"/>
              </a:rPr>
              <a:t>buf</a:t>
            </a:r>
            <a:r>
              <a:rPr lang="en-US" altLang="ko-KR" sz="1600" u="dbl" dirty="0">
                <a:latin typeface="+mn-lt"/>
              </a:rPr>
              <a:t>)</a:t>
            </a:r>
            <a:r>
              <a:rPr lang="en-US" altLang="ko-KR" sz="1600" dirty="0">
                <a:latin typeface="+mn-lt"/>
              </a:rPr>
              <a:t>;</a:t>
            </a:r>
          </a:p>
          <a:p>
            <a:pPr marL="0" indent="0" latinLnBrk="0">
              <a:buNone/>
            </a:pPr>
            <a:r>
              <a:rPr lang="en-US" altLang="ko-KR" sz="1600" b="1" dirty="0" smtClean="0">
                <a:latin typeface="+mn-lt"/>
              </a:rPr>
              <a:t>		return</a:t>
            </a:r>
            <a:r>
              <a:rPr lang="en-US" altLang="ko-KR" sz="1600" dirty="0" smtClean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String(</a:t>
            </a:r>
            <a:r>
              <a:rPr lang="en-US" altLang="ko-KR" sz="1600" dirty="0" err="1">
                <a:latin typeface="+mn-lt"/>
              </a:rPr>
              <a:t>buf</a:t>
            </a:r>
            <a:r>
              <a:rPr lang="en-US" altLang="ko-KR" sz="1600" dirty="0">
                <a:latin typeface="+mn-lt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600" dirty="0" smtClean="0">
                <a:latin typeface="+mn-lt"/>
              </a:rPr>
              <a:t>	}</a:t>
            </a:r>
            <a:endParaRPr lang="en-US" altLang="ko-KR" sz="16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11404" y="5413972"/>
            <a:ext cx="7739062" cy="13218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1">
              <a:buNone/>
            </a:pPr>
            <a:r>
              <a:rPr lang="en-US" altLang="ko-KR" sz="1400" dirty="0"/>
              <a:t>Exception in thread "main" </a:t>
            </a:r>
            <a:r>
              <a:rPr lang="en-US" altLang="ko-KR" sz="1400" dirty="0" err="1"/>
              <a:t>java.lang.Error</a:t>
            </a:r>
            <a:r>
              <a:rPr lang="en-US" altLang="ko-KR" sz="1400" dirty="0"/>
              <a:t>: Unresolved compilation problem: </a:t>
            </a:r>
          </a:p>
          <a:p>
            <a:pPr marL="0" indent="0" latinLnBrk="1">
              <a:buNone/>
            </a:pPr>
            <a:r>
              <a:rPr lang="en-US" altLang="ko-KR" sz="1400" dirty="0"/>
              <a:t>	Unhandled exception type </a:t>
            </a:r>
            <a:r>
              <a:rPr lang="en-US" altLang="ko-KR" sz="1400" dirty="0" err="1"/>
              <a:t>IOException</a:t>
            </a:r>
            <a:endParaRPr lang="en-US" altLang="ko-KR" sz="1400" dirty="0"/>
          </a:p>
          <a:p>
            <a:pPr marL="0" indent="0" latinLnBrk="1">
              <a:buNone/>
            </a:pPr>
            <a:r>
              <a:rPr lang="en-US" altLang="ko-KR" sz="1400" dirty="0"/>
              <a:t>	at </a:t>
            </a:r>
            <a:r>
              <a:rPr lang="en-US" altLang="ko-KR" sz="1400" dirty="0" err="1"/>
              <a:t>Test.readString</a:t>
            </a:r>
            <a:r>
              <a:rPr lang="en-US" altLang="ko-KR" sz="1400" dirty="0"/>
              <a:t>(</a:t>
            </a:r>
            <a:r>
              <a:rPr lang="en-US" altLang="ko-KR" sz="1400" dirty="0" err="1"/>
              <a:t>Test.java:9</a:t>
            </a:r>
            <a:r>
              <a:rPr lang="en-US" altLang="ko-KR" sz="1400" dirty="0"/>
              <a:t>)</a:t>
            </a:r>
          </a:p>
          <a:p>
            <a:pPr marL="0" indent="0" latinLnBrk="1">
              <a:buNone/>
            </a:pPr>
            <a:r>
              <a:rPr lang="en-US" altLang="ko-KR" sz="1400" dirty="0"/>
              <a:t>	at </a:t>
            </a:r>
            <a:r>
              <a:rPr lang="en-US" altLang="ko-KR" sz="1400" dirty="0" err="1"/>
              <a:t>Test.main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Test.java:3</a:t>
            </a:r>
            <a:r>
              <a:rPr lang="en-US" altLang="ko-KR" sz="1400" dirty="0"/>
              <a:t>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21662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014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807435" y="1792586"/>
            <a:ext cx="7747000" cy="411027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rmAutofit fontScale="9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600" b="1" dirty="0" smtClean="0">
                <a:latin typeface="+mj-ea"/>
                <a:ea typeface="+mj-ea"/>
              </a:rPr>
              <a:t>import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en-US" altLang="ko-KR" sz="1600" dirty="0" err="1" smtClean="0">
                <a:latin typeface="+mj-ea"/>
                <a:ea typeface="+mj-ea"/>
              </a:rPr>
              <a:t>java.io.IOException</a:t>
            </a:r>
            <a:r>
              <a:rPr lang="en-US" altLang="ko-KR" sz="1600" dirty="0" smtClean="0">
                <a:latin typeface="+mj-ea"/>
                <a:ea typeface="+mj-ea"/>
              </a:rPr>
              <a:t>;</a:t>
            </a:r>
          </a:p>
          <a:p>
            <a:pPr marL="0" indent="0" latinLnBrk="0">
              <a:buNone/>
            </a:pPr>
            <a:r>
              <a:rPr lang="en-US" altLang="ko-KR" sz="1600" b="1" dirty="0" smtClean="0">
                <a:latin typeface="+mj-ea"/>
                <a:ea typeface="+mj-ea"/>
              </a:rPr>
              <a:t>public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en-US" altLang="ko-KR" sz="1600" b="1" dirty="0" smtClean="0">
                <a:latin typeface="+mj-ea"/>
                <a:ea typeface="+mj-ea"/>
              </a:rPr>
              <a:t>class</a:t>
            </a:r>
            <a:r>
              <a:rPr lang="en-US" altLang="ko-KR" sz="1600" dirty="0" smtClean="0">
                <a:latin typeface="+mj-ea"/>
                <a:ea typeface="+mj-ea"/>
              </a:rPr>
              <a:t> Test {</a:t>
            </a:r>
          </a:p>
          <a:p>
            <a:pPr marL="0" indent="0" latinLnBrk="0">
              <a:buNone/>
            </a:pPr>
            <a:r>
              <a:rPr lang="en-US" altLang="ko-KR" sz="1600" b="1" dirty="0" smtClean="0">
                <a:latin typeface="+mj-ea"/>
                <a:ea typeface="+mj-ea"/>
              </a:rPr>
              <a:t>	public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en-US" altLang="ko-KR" sz="1600" b="1" dirty="0" smtClean="0">
                <a:latin typeface="+mj-ea"/>
                <a:ea typeface="+mj-ea"/>
              </a:rPr>
              <a:t>static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en-US" altLang="ko-KR" sz="1600" b="1" dirty="0" smtClean="0">
                <a:latin typeface="+mj-ea"/>
                <a:ea typeface="+mj-ea"/>
              </a:rPr>
              <a:t>void</a:t>
            </a:r>
            <a:r>
              <a:rPr lang="en-US" altLang="ko-KR" sz="1600" dirty="0" smtClean="0">
                <a:latin typeface="+mj-ea"/>
                <a:ea typeface="+mj-ea"/>
              </a:rPr>
              <a:t> main(String[] </a:t>
            </a:r>
            <a:r>
              <a:rPr lang="en-US" altLang="ko-KR" sz="1600" dirty="0" err="1" smtClean="0">
                <a:latin typeface="+mj-ea"/>
                <a:ea typeface="+mj-ea"/>
              </a:rPr>
              <a:t>args</a:t>
            </a:r>
            <a:r>
              <a:rPr lang="en-US" altLang="ko-KR" sz="1600" dirty="0" smtClean="0">
                <a:latin typeface="+mj-ea"/>
                <a:ea typeface="+mj-ea"/>
              </a:rPr>
              <a:t>) {</a:t>
            </a:r>
          </a:p>
          <a:p>
            <a:pPr marL="0" indent="0" latinLnBrk="0">
              <a:buNone/>
            </a:pPr>
            <a:r>
              <a:rPr lang="en-US" altLang="ko-KR" sz="1600" b="1" dirty="0" smtClean="0">
                <a:latin typeface="+mj-ea"/>
                <a:ea typeface="+mj-ea"/>
              </a:rPr>
              <a:t>		try</a:t>
            </a:r>
            <a:r>
              <a:rPr lang="en-US" altLang="ko-KR" sz="1600" dirty="0" smtClean="0">
                <a:latin typeface="+mj-ea"/>
                <a:ea typeface="+mj-ea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600" dirty="0" smtClean="0">
                <a:latin typeface="+mj-ea"/>
                <a:ea typeface="+mj-ea"/>
              </a:rPr>
              <a:t>			</a:t>
            </a:r>
            <a:r>
              <a:rPr lang="en-US" altLang="ko-KR" sz="1600" dirty="0" err="1" smtClean="0">
                <a:latin typeface="+mj-ea"/>
                <a:ea typeface="+mj-ea"/>
              </a:rPr>
              <a:t>System.</a:t>
            </a:r>
            <a:r>
              <a:rPr lang="en-US" altLang="ko-KR" sz="1600" i="1" dirty="0" err="1" smtClean="0">
                <a:latin typeface="+mj-ea"/>
                <a:ea typeface="+mj-ea"/>
              </a:rPr>
              <a:t>out</a:t>
            </a:r>
            <a:r>
              <a:rPr lang="en-US" altLang="ko-KR" sz="1600" dirty="0" err="1" smtClean="0">
                <a:latin typeface="+mj-ea"/>
                <a:ea typeface="+mj-ea"/>
              </a:rPr>
              <a:t>.println</a:t>
            </a:r>
            <a:r>
              <a:rPr lang="en-US" altLang="ko-KR" sz="1600" dirty="0" smtClean="0">
                <a:latin typeface="+mj-ea"/>
                <a:ea typeface="+mj-ea"/>
              </a:rPr>
              <a:t>(</a:t>
            </a:r>
            <a:r>
              <a:rPr lang="en-US" altLang="ko-KR" sz="1600" i="1" dirty="0" err="1" smtClean="0">
                <a:latin typeface="+mj-ea"/>
                <a:ea typeface="+mj-ea"/>
              </a:rPr>
              <a:t>readString</a:t>
            </a:r>
            <a:r>
              <a:rPr lang="en-US" altLang="ko-KR" sz="1600" dirty="0" smtClean="0">
                <a:latin typeface="+mj-ea"/>
                <a:ea typeface="+mj-ea"/>
              </a:rPr>
              <a:t>());</a:t>
            </a:r>
          </a:p>
          <a:p>
            <a:pPr marL="0" indent="0" latinLnBrk="0">
              <a:buNone/>
            </a:pPr>
            <a:r>
              <a:rPr lang="en-US" altLang="ko-KR" sz="1600" dirty="0" smtClean="0">
                <a:latin typeface="+mj-ea"/>
                <a:ea typeface="+mj-ea"/>
              </a:rPr>
              <a:t>		} </a:t>
            </a:r>
            <a:r>
              <a:rPr lang="en-US" altLang="ko-KR" sz="1600" b="1" dirty="0" smtClean="0">
                <a:latin typeface="+mj-ea"/>
                <a:ea typeface="+mj-ea"/>
              </a:rPr>
              <a:t>catch</a:t>
            </a:r>
            <a:r>
              <a:rPr lang="en-US" altLang="ko-KR" sz="1600" dirty="0" smtClean="0">
                <a:latin typeface="+mj-ea"/>
                <a:ea typeface="+mj-ea"/>
              </a:rPr>
              <a:t> (</a:t>
            </a:r>
            <a:r>
              <a:rPr lang="en-US" altLang="ko-KR" sz="1600" dirty="0" err="1" smtClean="0">
                <a:latin typeface="+mj-ea"/>
                <a:ea typeface="+mj-ea"/>
              </a:rPr>
              <a:t>IOException</a:t>
            </a:r>
            <a:r>
              <a:rPr lang="en-US" altLang="ko-KR" sz="1600" dirty="0" smtClean="0">
                <a:latin typeface="+mj-ea"/>
                <a:ea typeface="+mj-ea"/>
              </a:rPr>
              <a:t> e) {</a:t>
            </a:r>
          </a:p>
          <a:p>
            <a:pPr marL="0" indent="0" latinLnBrk="0">
              <a:buNone/>
            </a:pPr>
            <a:r>
              <a:rPr lang="en-US" altLang="ko-KR" sz="1600" dirty="0" smtClean="0">
                <a:latin typeface="+mj-ea"/>
                <a:ea typeface="+mj-ea"/>
              </a:rPr>
              <a:t>			</a:t>
            </a:r>
            <a:r>
              <a:rPr lang="en-US" altLang="ko-KR" sz="1600" dirty="0" err="1" smtClean="0">
                <a:latin typeface="+mj-ea"/>
                <a:ea typeface="+mj-ea"/>
              </a:rPr>
              <a:t>System.</a:t>
            </a:r>
            <a:r>
              <a:rPr lang="en-US" altLang="ko-KR" sz="1600" i="1" dirty="0" err="1" smtClean="0">
                <a:latin typeface="+mj-ea"/>
                <a:ea typeface="+mj-ea"/>
              </a:rPr>
              <a:t>out</a:t>
            </a:r>
            <a:r>
              <a:rPr lang="en-US" altLang="ko-KR" sz="1600" dirty="0" err="1" smtClean="0">
                <a:latin typeface="+mj-ea"/>
                <a:ea typeface="+mj-ea"/>
              </a:rPr>
              <a:t>.println</a:t>
            </a:r>
            <a:r>
              <a:rPr lang="en-US" altLang="ko-KR" sz="1600" dirty="0" smtClean="0">
                <a:latin typeface="+mj-ea"/>
                <a:ea typeface="+mj-ea"/>
              </a:rPr>
              <a:t>(</a:t>
            </a:r>
            <a:r>
              <a:rPr lang="en-US" altLang="ko-KR" sz="1600" dirty="0" err="1" smtClean="0">
                <a:latin typeface="+mj-ea"/>
                <a:ea typeface="+mj-ea"/>
              </a:rPr>
              <a:t>e.getMessage</a:t>
            </a:r>
            <a:r>
              <a:rPr lang="en-US" altLang="ko-KR" sz="1600" dirty="0" smtClean="0">
                <a:latin typeface="+mj-ea"/>
                <a:ea typeface="+mj-ea"/>
              </a:rPr>
              <a:t>());</a:t>
            </a:r>
          </a:p>
          <a:p>
            <a:pPr marL="0" indent="0" latinLnBrk="0">
              <a:buNone/>
            </a:pPr>
            <a:r>
              <a:rPr lang="en-US" altLang="ko-KR" sz="1600" dirty="0" smtClean="0">
                <a:latin typeface="+mj-ea"/>
                <a:ea typeface="+mj-ea"/>
              </a:rPr>
              <a:t>			</a:t>
            </a:r>
            <a:r>
              <a:rPr lang="en-US" altLang="ko-KR" sz="1600" dirty="0" err="1" smtClean="0">
                <a:latin typeface="+mj-ea"/>
                <a:ea typeface="+mj-ea"/>
              </a:rPr>
              <a:t>e.printStackTrace</a:t>
            </a:r>
            <a:r>
              <a:rPr lang="en-US" altLang="ko-KR" sz="1600" dirty="0" smtClean="0">
                <a:latin typeface="+mj-ea"/>
                <a:ea typeface="+mj-ea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600" dirty="0" smtClean="0">
                <a:latin typeface="+mj-ea"/>
                <a:ea typeface="+mj-ea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600" dirty="0" smtClean="0">
                <a:latin typeface="+mj-ea"/>
                <a:ea typeface="+mj-ea"/>
              </a:rPr>
              <a:t>}</a:t>
            </a:r>
          </a:p>
          <a:p>
            <a:pPr marL="0" indent="0" latinLnBrk="0">
              <a:buNone/>
            </a:pPr>
            <a:r>
              <a:rPr lang="en-US" altLang="ko-KR" sz="1600" b="1" dirty="0" smtClean="0">
                <a:latin typeface="+mj-ea"/>
                <a:ea typeface="+mj-ea"/>
              </a:rPr>
              <a:t>public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en-US" altLang="ko-KR" sz="1600" b="1" dirty="0" smtClean="0">
                <a:latin typeface="+mj-ea"/>
                <a:ea typeface="+mj-ea"/>
              </a:rPr>
              <a:t>static</a:t>
            </a:r>
            <a:r>
              <a:rPr lang="en-US" altLang="ko-KR" sz="1600" dirty="0" smtClean="0">
                <a:latin typeface="+mj-ea"/>
                <a:ea typeface="+mj-ea"/>
              </a:rPr>
              <a:t> String </a:t>
            </a:r>
            <a:r>
              <a:rPr lang="en-US" altLang="ko-KR" sz="1600" dirty="0" err="1" smtClean="0">
                <a:latin typeface="+mj-ea"/>
                <a:ea typeface="+mj-ea"/>
              </a:rPr>
              <a:t>readString</a:t>
            </a:r>
            <a:r>
              <a:rPr lang="en-US" altLang="ko-KR" sz="1600" dirty="0" smtClean="0">
                <a:latin typeface="+mj-ea"/>
                <a:ea typeface="+mj-ea"/>
              </a:rPr>
              <a:t>() </a:t>
            </a:r>
            <a:r>
              <a:rPr lang="en-US" altLang="ko-KR" sz="1600" b="1" dirty="0" smtClean="0">
                <a:latin typeface="+mj-ea"/>
                <a:ea typeface="+mj-ea"/>
              </a:rPr>
              <a:t>throws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en-US" altLang="ko-KR" sz="1600" dirty="0" err="1" smtClean="0">
                <a:latin typeface="+mj-ea"/>
                <a:ea typeface="+mj-ea"/>
              </a:rPr>
              <a:t>IOException</a:t>
            </a:r>
            <a:r>
              <a:rPr lang="en-US" altLang="ko-KR" sz="1600" dirty="0" smtClean="0">
                <a:latin typeface="+mj-ea"/>
                <a:ea typeface="+mj-ea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600" b="1" dirty="0" smtClean="0">
                <a:latin typeface="+mj-ea"/>
                <a:ea typeface="+mj-ea"/>
              </a:rPr>
              <a:t>	byte</a:t>
            </a:r>
            <a:r>
              <a:rPr lang="en-US" altLang="ko-KR" sz="1600" dirty="0" smtClean="0">
                <a:latin typeface="+mj-ea"/>
                <a:ea typeface="+mj-ea"/>
              </a:rPr>
              <a:t>[] </a:t>
            </a:r>
            <a:r>
              <a:rPr lang="en-US" altLang="ko-KR" sz="1600" dirty="0" err="1" smtClean="0">
                <a:latin typeface="+mj-ea"/>
                <a:ea typeface="+mj-ea"/>
              </a:rPr>
              <a:t>buf</a:t>
            </a:r>
            <a:r>
              <a:rPr lang="en-US" altLang="ko-KR" sz="1600" dirty="0" smtClean="0">
                <a:latin typeface="+mj-ea"/>
                <a:ea typeface="+mj-ea"/>
              </a:rPr>
              <a:t> = </a:t>
            </a:r>
            <a:r>
              <a:rPr lang="en-US" altLang="ko-KR" sz="1600" b="1" dirty="0" smtClean="0">
                <a:latin typeface="+mj-ea"/>
                <a:ea typeface="+mj-ea"/>
              </a:rPr>
              <a:t>new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en-US" altLang="ko-KR" sz="1600" b="1" dirty="0" smtClean="0">
                <a:latin typeface="+mj-ea"/>
                <a:ea typeface="+mj-ea"/>
              </a:rPr>
              <a:t>byte</a:t>
            </a:r>
            <a:r>
              <a:rPr lang="en-US" altLang="ko-KR" sz="1600" dirty="0" smtClean="0">
                <a:latin typeface="+mj-ea"/>
                <a:ea typeface="+mj-ea"/>
              </a:rPr>
              <a:t>[100];</a:t>
            </a:r>
          </a:p>
          <a:p>
            <a:pPr marL="0" indent="0" latinLnBrk="0">
              <a:buNone/>
            </a:pPr>
            <a:r>
              <a:rPr lang="en-US" altLang="ko-KR" sz="1600" dirty="0" smtClean="0">
                <a:latin typeface="+mj-ea"/>
                <a:ea typeface="+mj-ea"/>
              </a:rPr>
              <a:t>	</a:t>
            </a:r>
            <a:r>
              <a:rPr lang="en-US" altLang="ko-KR" sz="1600" dirty="0" err="1" smtClean="0">
                <a:latin typeface="+mj-ea"/>
                <a:ea typeface="+mj-ea"/>
              </a:rPr>
              <a:t>System.</a:t>
            </a:r>
            <a:r>
              <a:rPr lang="en-US" altLang="ko-KR" sz="1600" i="1" dirty="0" err="1" smtClean="0">
                <a:latin typeface="+mj-ea"/>
                <a:ea typeface="+mj-ea"/>
              </a:rPr>
              <a:t>out</a:t>
            </a:r>
            <a:r>
              <a:rPr lang="en-US" altLang="ko-KR" sz="1600" dirty="0" err="1" smtClean="0">
                <a:latin typeface="+mj-ea"/>
                <a:ea typeface="+mj-ea"/>
              </a:rPr>
              <a:t>.println</a:t>
            </a:r>
            <a:r>
              <a:rPr lang="en-US" altLang="ko-KR" sz="1600" dirty="0" smtClean="0">
                <a:latin typeface="+mj-ea"/>
                <a:ea typeface="+mj-ea"/>
              </a:rPr>
              <a:t>("</a:t>
            </a:r>
            <a:r>
              <a:rPr lang="ko-KR" altLang="en-US" sz="1600" dirty="0" smtClean="0">
                <a:latin typeface="+mj-ea"/>
                <a:ea typeface="+mj-ea"/>
              </a:rPr>
              <a:t>문자열을 입력하시오</a:t>
            </a:r>
            <a:r>
              <a:rPr lang="en-US" altLang="ko-KR" sz="1600" dirty="0" smtClean="0">
                <a:latin typeface="+mj-ea"/>
                <a:ea typeface="+mj-ea"/>
              </a:rPr>
              <a:t>:");</a:t>
            </a:r>
            <a:endParaRPr lang="ko-KR" altLang="en-US" sz="1600" dirty="0" smtClean="0">
              <a:latin typeface="+mj-ea"/>
              <a:ea typeface="+mj-ea"/>
            </a:endParaRPr>
          </a:p>
          <a:p>
            <a:pPr marL="0" indent="0" latinLnBrk="0">
              <a:buNone/>
            </a:pPr>
            <a:r>
              <a:rPr lang="en-US" altLang="ko-KR" sz="1600" dirty="0" smtClean="0">
                <a:latin typeface="+mj-ea"/>
                <a:ea typeface="+mj-ea"/>
              </a:rPr>
              <a:t>	</a:t>
            </a:r>
            <a:r>
              <a:rPr lang="en-US" altLang="ko-KR" sz="1600" dirty="0" err="1" smtClean="0">
                <a:latin typeface="+mj-ea"/>
                <a:ea typeface="+mj-ea"/>
              </a:rPr>
              <a:t>System.</a:t>
            </a:r>
            <a:r>
              <a:rPr lang="en-US" altLang="ko-KR" sz="1600" i="1" dirty="0" err="1" smtClean="0">
                <a:latin typeface="+mj-ea"/>
                <a:ea typeface="+mj-ea"/>
              </a:rPr>
              <a:t>in</a:t>
            </a:r>
            <a:r>
              <a:rPr lang="en-US" altLang="ko-KR" sz="1600" dirty="0" err="1" smtClean="0">
                <a:latin typeface="+mj-ea"/>
                <a:ea typeface="+mj-ea"/>
              </a:rPr>
              <a:t>.read</a:t>
            </a:r>
            <a:r>
              <a:rPr lang="en-US" altLang="ko-KR" sz="1600" dirty="0" smtClean="0">
                <a:latin typeface="+mj-ea"/>
                <a:ea typeface="+mj-ea"/>
              </a:rPr>
              <a:t>(</a:t>
            </a:r>
            <a:r>
              <a:rPr lang="en-US" altLang="ko-KR" sz="1600" dirty="0" err="1" smtClean="0">
                <a:latin typeface="+mj-ea"/>
                <a:ea typeface="+mj-ea"/>
              </a:rPr>
              <a:t>buf</a:t>
            </a:r>
            <a:r>
              <a:rPr lang="en-US" altLang="ko-KR" sz="1600" dirty="0" smtClean="0">
                <a:latin typeface="+mj-ea"/>
                <a:ea typeface="+mj-ea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600" b="1" dirty="0" smtClean="0">
                <a:latin typeface="+mj-ea"/>
                <a:ea typeface="+mj-ea"/>
              </a:rPr>
              <a:t>	return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en-US" altLang="ko-KR" sz="1600" b="1" dirty="0" smtClean="0">
                <a:latin typeface="+mj-ea"/>
                <a:ea typeface="+mj-ea"/>
              </a:rPr>
              <a:t>new</a:t>
            </a:r>
            <a:r>
              <a:rPr lang="en-US" altLang="ko-KR" sz="1600" dirty="0" smtClean="0">
                <a:latin typeface="+mj-ea"/>
                <a:ea typeface="+mj-ea"/>
              </a:rPr>
              <a:t> String(</a:t>
            </a:r>
            <a:r>
              <a:rPr lang="en-US" altLang="ko-KR" sz="1600" dirty="0" err="1" smtClean="0">
                <a:latin typeface="+mj-ea"/>
                <a:ea typeface="+mj-ea"/>
              </a:rPr>
              <a:t>buf</a:t>
            </a:r>
            <a:r>
              <a:rPr lang="en-US" altLang="ko-KR" sz="1600" dirty="0" smtClean="0">
                <a:latin typeface="+mj-ea"/>
                <a:ea typeface="+mj-ea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600" dirty="0" smtClean="0">
                <a:latin typeface="+mj-ea"/>
                <a:ea typeface="+mj-ea"/>
              </a:rPr>
              <a:t>}</a:t>
            </a:r>
          </a:p>
          <a:p>
            <a:pPr marL="0" indent="0" latinLnBrk="0">
              <a:buNone/>
            </a:pPr>
            <a:r>
              <a:rPr lang="en-US" altLang="ko-KR" sz="1600" dirty="0" smtClean="0">
                <a:latin typeface="+mj-ea"/>
                <a:ea typeface="+mj-ea"/>
              </a:rPr>
              <a:t>}</a:t>
            </a:r>
            <a:endParaRPr lang="en-US" altLang="ko-KR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501284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에외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생성하기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66" y="1757315"/>
            <a:ext cx="8164482" cy="478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40189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어떤 </a:t>
            </a:r>
            <a:r>
              <a:rPr lang="ko-KR" altLang="en-US" dirty="0" err="1"/>
              <a:t>메소드도</a:t>
            </a:r>
            <a:r>
              <a:rPr lang="ko-KR" altLang="en-US" dirty="0"/>
              <a:t> </a:t>
            </a:r>
            <a:r>
              <a:rPr lang="en-US" altLang="ko-KR" dirty="0"/>
              <a:t>throw </a:t>
            </a:r>
            <a:r>
              <a:rPr lang="ko-KR" altLang="en-US" dirty="0"/>
              <a:t>문장을 사용하여서 예외를 생성할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throw </a:t>
            </a:r>
            <a:r>
              <a:rPr lang="ko-KR" altLang="en-US" dirty="0"/>
              <a:t>문장은 </a:t>
            </a:r>
            <a:r>
              <a:rPr lang="ko-KR" altLang="en-US" dirty="0" smtClean="0"/>
              <a:t>하나의 </a:t>
            </a:r>
            <a:r>
              <a:rPr lang="ko-KR" altLang="en-US" dirty="0"/>
              <a:t>인수만을 요구하는데 바로 </a:t>
            </a:r>
            <a:r>
              <a:rPr lang="en-US" altLang="ko-KR" dirty="0" err="1"/>
              <a:t>Throwable</a:t>
            </a:r>
            <a:r>
              <a:rPr lang="en-US" altLang="ko-KR" dirty="0"/>
              <a:t> </a:t>
            </a:r>
            <a:r>
              <a:rPr lang="ko-KR" altLang="en-US" dirty="0"/>
              <a:t>객체이다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예외는 </a:t>
            </a:r>
            <a:r>
              <a:rPr lang="en-US" altLang="ko-KR" dirty="0" smtClean="0"/>
              <a:t>throw </a:t>
            </a:r>
            <a:r>
              <a:rPr lang="ko-KR" altLang="en-US" dirty="0" smtClean="0"/>
              <a:t>문장으로 생성된다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20" y="3133962"/>
            <a:ext cx="8837880" cy="1263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99004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807435" y="1792587"/>
            <a:ext cx="7747000" cy="26164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600" b="1" dirty="0">
                <a:latin typeface="+mn-lt"/>
              </a:rPr>
              <a:t>public </a:t>
            </a:r>
            <a:r>
              <a:rPr lang="en-US" altLang="ko-KR" sz="1600" dirty="0">
                <a:latin typeface="+mn-lt"/>
              </a:rPr>
              <a:t>Object pop() {</a:t>
            </a:r>
          </a:p>
          <a:p>
            <a:pPr marL="0" indent="0" latinLnBrk="0">
              <a:buNone/>
            </a:pPr>
            <a:r>
              <a:rPr lang="en-US" altLang="ko-KR" sz="1600" dirty="0" smtClean="0">
                <a:latin typeface="+mn-lt"/>
              </a:rPr>
              <a:t>	Object </a:t>
            </a:r>
            <a:r>
              <a:rPr lang="en-US" altLang="ko-KR" sz="1600" dirty="0" err="1">
                <a:latin typeface="+mn-lt"/>
              </a:rPr>
              <a:t>obj</a:t>
            </a:r>
            <a:r>
              <a:rPr lang="en-US" altLang="ko-KR" sz="1600" dirty="0">
                <a:latin typeface="+mn-lt"/>
              </a:rPr>
              <a:t>;</a:t>
            </a:r>
          </a:p>
          <a:p>
            <a:pPr marL="0" indent="0" latinLnBrk="0">
              <a:buNone/>
            </a:pPr>
            <a:r>
              <a:rPr lang="en-US" altLang="ko-KR" sz="1600" b="1" dirty="0" smtClean="0">
                <a:latin typeface="+mn-lt"/>
              </a:rPr>
              <a:t>	if</a:t>
            </a:r>
            <a:r>
              <a:rPr lang="en-US" altLang="ko-KR" sz="1600" dirty="0" smtClean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(size == 0) {</a:t>
            </a:r>
          </a:p>
          <a:p>
            <a:pPr marL="0" indent="0" latinLnBrk="0">
              <a:buNone/>
            </a:pPr>
            <a:r>
              <a:rPr lang="en-US" altLang="ko-KR" sz="1600" b="1" dirty="0" smtClean="0">
                <a:latin typeface="+mn-lt"/>
              </a:rPr>
              <a:t>		throw </a:t>
            </a:r>
            <a:r>
              <a:rPr lang="en-US" altLang="ko-KR" sz="1600" b="1" dirty="0"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EmptyStackException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600" dirty="0" smtClean="0">
                <a:latin typeface="+mn-lt"/>
              </a:rPr>
              <a:t>	}</a:t>
            </a:r>
            <a:endParaRPr lang="en-US" altLang="ko-KR" sz="16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...</a:t>
            </a:r>
          </a:p>
          <a:p>
            <a:pPr marL="0" indent="0" latinLnBrk="0">
              <a:buNone/>
            </a:pPr>
            <a:r>
              <a:rPr lang="en-US" altLang="ko-KR" sz="1600" b="1" dirty="0" smtClean="0">
                <a:latin typeface="+mn-lt"/>
              </a:rPr>
              <a:t>	return</a:t>
            </a:r>
            <a:r>
              <a:rPr lang="en-US" altLang="ko-KR" sz="1600" dirty="0" smtClean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obj</a:t>
            </a:r>
            <a:r>
              <a:rPr lang="en-US" altLang="ko-KR" sz="1600" dirty="0">
                <a:latin typeface="+mn-lt"/>
              </a:rPr>
              <a:t>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9273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오류 메시지에서 많은 내용을 알 수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오류 메시지를 분석한다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28" y="2524509"/>
            <a:ext cx="8177448" cy="2514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6079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i="1" dirty="0"/>
              <a:t>오류 처리 코드를 정상적인 코드와 분리할 수 있다</a:t>
            </a:r>
            <a:r>
              <a:rPr lang="en-US" altLang="ko-KR" i="1" dirty="0" smtClean="0"/>
              <a:t>.</a:t>
            </a:r>
          </a:p>
          <a:p>
            <a:r>
              <a:rPr lang="ko-KR" altLang="en-US" i="1" dirty="0" smtClean="0"/>
              <a:t>동일한 코드를 예외 처리를 사용하지 않는 경우와 예외 처리를 사용하는 경우로 분리하여 </a:t>
            </a:r>
            <a:r>
              <a:rPr lang="ko-KR" altLang="en-US" i="1" dirty="0" err="1" smtClean="0"/>
              <a:t>비교해보자</a:t>
            </a:r>
            <a:r>
              <a:rPr lang="en-US" altLang="ko-KR" i="1" dirty="0" smtClean="0"/>
              <a:t>.  </a:t>
            </a:r>
            <a:endParaRPr lang="ko-KR" altLang="en-US" i="1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예외 처리의 장점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52489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예외 처리를 사용하지 않는 경우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807435" y="1104523"/>
            <a:ext cx="7747000" cy="554977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dirty="0" err="1">
                <a:latin typeface="+mn-lt"/>
              </a:rPr>
              <a:t>errorCodeType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readFile</a:t>
            </a:r>
            <a:r>
              <a:rPr lang="en-US" altLang="ko-KR" sz="1400" dirty="0">
                <a:latin typeface="+mn-lt"/>
              </a:rPr>
              <a:t>() {</a:t>
            </a:r>
          </a:p>
          <a:p>
            <a:pPr marL="0" indent="0" latinLnBrk="0">
              <a:buNone/>
            </a:pPr>
            <a:r>
              <a:rPr lang="en-US" altLang="ko-KR" sz="1400" b="1" dirty="0" smtClean="0">
                <a:latin typeface="+mn-lt"/>
              </a:rPr>
              <a:t>	</a:t>
            </a:r>
            <a:r>
              <a:rPr lang="en-US" altLang="ko-KR" sz="1400" b="1" dirty="0" err="1" smtClean="0">
                <a:latin typeface="+mn-lt"/>
              </a:rPr>
              <a:t>int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errorCode</a:t>
            </a:r>
            <a:r>
              <a:rPr lang="en-US" altLang="ko-KR" sz="1400" dirty="0">
                <a:latin typeface="+mn-lt"/>
              </a:rPr>
              <a:t> = 0;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</a:t>
            </a:r>
            <a:r>
              <a:rPr lang="ko-KR" altLang="en-US" sz="1400" dirty="0" smtClean="0">
                <a:latin typeface="+mn-lt"/>
              </a:rPr>
              <a:t>파일을 </a:t>
            </a:r>
            <a:r>
              <a:rPr lang="ko-KR" altLang="en-US" sz="1400" dirty="0" err="1">
                <a:latin typeface="+mn-lt"/>
              </a:rPr>
              <a:t>오픈한다</a:t>
            </a:r>
            <a:r>
              <a:rPr lang="en-US" altLang="ko-KR" sz="1400" dirty="0">
                <a:latin typeface="+mn-lt"/>
              </a:rPr>
              <a:t>; 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400" b="1" dirty="0" smtClean="0">
                <a:latin typeface="+mn-lt"/>
              </a:rPr>
              <a:t>	if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theFileIsOpen</a:t>
            </a:r>
            <a:r>
              <a:rPr lang="en-US" altLang="ko-KR" sz="1400" dirty="0">
                <a:latin typeface="+mn-lt"/>
              </a:rPr>
              <a:t>) {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	</a:t>
            </a:r>
            <a:r>
              <a:rPr lang="ko-KR" altLang="en-US" sz="1400" dirty="0" smtClean="0">
                <a:latin typeface="+mn-lt"/>
              </a:rPr>
              <a:t>파일의 </a:t>
            </a:r>
            <a:r>
              <a:rPr lang="ko-KR" altLang="en-US" sz="1400" dirty="0">
                <a:latin typeface="+mn-lt"/>
              </a:rPr>
              <a:t>크기를 결정한다</a:t>
            </a:r>
            <a:r>
              <a:rPr lang="en-US" altLang="ko-KR" sz="1400" dirty="0">
                <a:latin typeface="+mn-lt"/>
              </a:rPr>
              <a:t>; 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400" b="1" dirty="0" smtClean="0">
                <a:latin typeface="+mn-lt"/>
              </a:rPr>
              <a:t>		if 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gotTheFileLength</a:t>
            </a:r>
            <a:r>
              <a:rPr lang="en-US" altLang="ko-KR" sz="1400" dirty="0">
                <a:latin typeface="+mn-lt"/>
              </a:rPr>
              <a:t>) {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		</a:t>
            </a:r>
            <a:r>
              <a:rPr lang="ko-KR" altLang="en-US" sz="1400" dirty="0" smtClean="0">
                <a:latin typeface="+mn-lt"/>
              </a:rPr>
              <a:t>메모리를 </a:t>
            </a:r>
            <a:r>
              <a:rPr lang="ko-KR" altLang="en-US" sz="1400" dirty="0">
                <a:latin typeface="+mn-lt"/>
              </a:rPr>
              <a:t>할당한다</a:t>
            </a:r>
            <a:r>
              <a:rPr lang="en-US" altLang="ko-KR" sz="1400" dirty="0">
                <a:latin typeface="+mn-lt"/>
              </a:rPr>
              <a:t>;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400" b="1" dirty="0" smtClean="0">
                <a:latin typeface="+mn-lt"/>
              </a:rPr>
              <a:t>			if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gotEnoughMemory</a:t>
            </a:r>
            <a:r>
              <a:rPr lang="en-US" altLang="ko-KR" sz="1400" dirty="0">
                <a:latin typeface="+mn-lt"/>
              </a:rPr>
              <a:t>) {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			</a:t>
            </a:r>
            <a:r>
              <a:rPr lang="ko-KR" altLang="en-US" sz="1400" dirty="0" smtClean="0">
                <a:latin typeface="+mn-lt"/>
              </a:rPr>
              <a:t>파일을 </a:t>
            </a:r>
            <a:r>
              <a:rPr lang="ko-KR" altLang="en-US" sz="1400" dirty="0">
                <a:latin typeface="+mn-lt"/>
              </a:rPr>
              <a:t>메모리로 읽는다</a:t>
            </a:r>
            <a:r>
              <a:rPr lang="en-US" altLang="ko-KR" sz="1400" dirty="0">
                <a:latin typeface="+mn-lt"/>
              </a:rPr>
              <a:t>;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400" b="1" dirty="0" smtClean="0">
                <a:latin typeface="+mn-lt"/>
              </a:rPr>
              <a:t>				if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readFailed</a:t>
            </a:r>
            <a:r>
              <a:rPr lang="en-US" altLang="ko-KR" sz="1400" dirty="0">
                <a:latin typeface="+mn-lt"/>
              </a:rPr>
              <a:t>) {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				</a:t>
            </a:r>
            <a:r>
              <a:rPr lang="en-US" altLang="ko-KR" sz="1400" dirty="0" err="1" smtClean="0">
                <a:latin typeface="+mn-lt"/>
              </a:rPr>
              <a:t>errorCode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= -1;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			}</a:t>
            </a:r>
            <a:endParaRPr lang="en-US" altLang="ko-KR" sz="14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			} </a:t>
            </a:r>
            <a:r>
              <a:rPr lang="en-US" altLang="ko-KR" sz="1400" b="1" dirty="0">
                <a:latin typeface="+mn-lt"/>
              </a:rPr>
              <a:t>else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				</a:t>
            </a:r>
            <a:r>
              <a:rPr lang="en-US" altLang="ko-KR" sz="1400" dirty="0" err="1" smtClean="0">
                <a:latin typeface="+mn-lt"/>
              </a:rPr>
              <a:t>errorCode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= -2;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			}</a:t>
            </a:r>
            <a:endParaRPr lang="en-US" altLang="ko-KR" sz="14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		} </a:t>
            </a:r>
            <a:r>
              <a:rPr lang="en-US" altLang="ko-KR" sz="1400" b="1" dirty="0">
                <a:latin typeface="+mn-lt"/>
              </a:rPr>
              <a:t>else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			</a:t>
            </a:r>
            <a:r>
              <a:rPr lang="en-US" altLang="ko-KR" sz="1400" dirty="0" err="1" smtClean="0">
                <a:latin typeface="+mn-lt"/>
              </a:rPr>
              <a:t>errorCode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= -3;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		}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...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}</a:t>
            </a:r>
            <a:endParaRPr lang="en-US" altLang="ko-KR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5736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예외 처리를 사용하는 경우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879863" y="1457608"/>
            <a:ext cx="7747000" cy="487981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void </a:t>
            </a:r>
            <a:r>
              <a:rPr lang="en-US" altLang="ko-KR" sz="1400" dirty="0" err="1">
                <a:latin typeface="+mn-lt"/>
              </a:rPr>
              <a:t>readFile</a:t>
            </a:r>
            <a:r>
              <a:rPr lang="en-US" altLang="ko-KR" sz="1400" dirty="0">
                <a:latin typeface="+mn-lt"/>
              </a:rPr>
              <a:t>() {</a:t>
            </a:r>
          </a:p>
          <a:p>
            <a:pPr marL="0" indent="0" latinLnBrk="0">
              <a:buNone/>
            </a:pPr>
            <a:r>
              <a:rPr lang="en-US" altLang="ko-KR" sz="1400" b="1" dirty="0" smtClean="0">
                <a:latin typeface="+mn-lt"/>
              </a:rPr>
              <a:t>	try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ko-KR" altLang="en-US" sz="1400" dirty="0">
                <a:latin typeface="+mn-lt"/>
              </a:rPr>
              <a:t>파일을 </a:t>
            </a:r>
            <a:r>
              <a:rPr lang="ko-KR" altLang="en-US" sz="1400" dirty="0" err="1">
                <a:latin typeface="+mn-lt"/>
              </a:rPr>
              <a:t>오픈한다</a:t>
            </a:r>
            <a:r>
              <a:rPr lang="en-US" altLang="ko-KR" sz="1400" dirty="0">
                <a:latin typeface="+mn-lt"/>
              </a:rPr>
              <a:t>; 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ko-KR" altLang="en-US" sz="1400" dirty="0">
                <a:latin typeface="+mn-lt"/>
              </a:rPr>
              <a:t>		파일의 크기를 결정한다</a:t>
            </a:r>
            <a:r>
              <a:rPr lang="en-US" altLang="ko-KR" sz="1400" dirty="0">
                <a:latin typeface="+mn-lt"/>
              </a:rPr>
              <a:t>; 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ko-KR" altLang="en-US" sz="1400" dirty="0">
                <a:latin typeface="+mn-lt"/>
              </a:rPr>
              <a:t>		메모리를 할당한다</a:t>
            </a:r>
            <a:r>
              <a:rPr lang="en-US" altLang="ko-KR" sz="1400" dirty="0">
                <a:latin typeface="+mn-lt"/>
              </a:rPr>
              <a:t>;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ko-KR" altLang="en-US" sz="1400" dirty="0">
                <a:latin typeface="+mn-lt"/>
              </a:rPr>
              <a:t>		파일을 메모리로 읽는다</a:t>
            </a:r>
            <a:r>
              <a:rPr lang="en-US" altLang="ko-KR" sz="1400" dirty="0">
                <a:latin typeface="+mn-lt"/>
              </a:rPr>
              <a:t>;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ko-KR" altLang="en-US" sz="1400" dirty="0">
                <a:latin typeface="+mn-lt"/>
              </a:rPr>
              <a:t>		파일을 닫는다</a:t>
            </a:r>
            <a:r>
              <a:rPr lang="en-US" altLang="ko-KR" sz="1400" dirty="0">
                <a:latin typeface="+mn-lt"/>
              </a:rPr>
              <a:t>;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} </a:t>
            </a:r>
            <a:r>
              <a:rPr lang="en-US" altLang="ko-KR" sz="1400" b="1" dirty="0">
                <a:latin typeface="+mn-lt"/>
              </a:rPr>
              <a:t>catch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dirty="0" err="1">
                <a:latin typeface="+mn-lt"/>
              </a:rPr>
              <a:t>fileOpenFailed</a:t>
            </a:r>
            <a:r>
              <a:rPr lang="en-US" altLang="ko-KR" sz="1400" dirty="0">
                <a:latin typeface="+mn-lt"/>
              </a:rPr>
              <a:t>) {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	...</a:t>
            </a:r>
            <a:endParaRPr lang="en-US" altLang="ko-KR" sz="14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} </a:t>
            </a:r>
            <a:r>
              <a:rPr lang="en-US" altLang="ko-KR" sz="1400" b="1" dirty="0">
                <a:latin typeface="+mn-lt"/>
              </a:rPr>
              <a:t>catch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dirty="0" err="1">
                <a:latin typeface="+mn-lt"/>
              </a:rPr>
              <a:t>sizeDeterminationFailed</a:t>
            </a:r>
            <a:r>
              <a:rPr lang="en-US" altLang="ko-KR" sz="1400" dirty="0">
                <a:latin typeface="+mn-lt"/>
              </a:rPr>
              <a:t>) {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	...</a:t>
            </a:r>
            <a:endParaRPr lang="en-US" altLang="ko-KR" sz="14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} </a:t>
            </a:r>
            <a:r>
              <a:rPr lang="en-US" altLang="ko-KR" sz="1400" b="1" dirty="0">
                <a:latin typeface="+mn-lt"/>
              </a:rPr>
              <a:t>catch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dirty="0" err="1">
                <a:latin typeface="+mn-lt"/>
              </a:rPr>
              <a:t>memoryAllocationFailed</a:t>
            </a:r>
            <a:r>
              <a:rPr lang="en-US" altLang="ko-KR" sz="1400" dirty="0">
                <a:latin typeface="+mn-lt"/>
              </a:rPr>
              <a:t>) {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	...</a:t>
            </a:r>
            <a:endParaRPr lang="en-US" altLang="ko-KR" sz="14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} </a:t>
            </a:r>
            <a:r>
              <a:rPr lang="en-US" altLang="ko-KR" sz="1400" b="1" dirty="0">
                <a:latin typeface="+mn-lt"/>
              </a:rPr>
              <a:t>catch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dirty="0" err="1">
                <a:latin typeface="+mn-lt"/>
              </a:rPr>
              <a:t>readFailed</a:t>
            </a:r>
            <a:r>
              <a:rPr lang="en-US" altLang="ko-KR" sz="1400" dirty="0">
                <a:latin typeface="+mn-lt"/>
              </a:rPr>
              <a:t>) {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	...</a:t>
            </a:r>
            <a:endParaRPr lang="en-US" altLang="ko-KR" sz="14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} </a:t>
            </a:r>
            <a:r>
              <a:rPr lang="en-US" altLang="ko-KR" sz="1400" b="1" dirty="0">
                <a:latin typeface="+mn-lt"/>
              </a:rPr>
              <a:t>catch 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fileCloseFailed</a:t>
            </a:r>
            <a:r>
              <a:rPr lang="en-US" altLang="ko-KR" sz="1400" dirty="0">
                <a:latin typeface="+mn-lt"/>
              </a:rPr>
              <a:t>) {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	...</a:t>
            </a:r>
            <a:endParaRPr lang="en-US" altLang="ko-KR" sz="14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}</a:t>
            </a:r>
            <a:endParaRPr lang="en-US" altLang="ko-KR" sz="14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81854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 코드의 예외를 처리하여 보자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예외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처리하기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807435" y="2290528"/>
            <a:ext cx="7747000" cy="18288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class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ExceptionTest3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static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void</a:t>
            </a:r>
            <a:r>
              <a:rPr lang="en-US" altLang="ko-KR" sz="1600" dirty="0">
                <a:latin typeface="+mn-lt"/>
              </a:rPr>
              <a:t> main(String </a:t>
            </a:r>
            <a:r>
              <a:rPr lang="en-US" altLang="ko-KR" sz="1600" dirty="0" err="1">
                <a:latin typeface="+mn-lt"/>
              </a:rPr>
              <a:t>args</a:t>
            </a:r>
            <a:r>
              <a:rPr lang="en-US" altLang="ko-KR" sz="1600" dirty="0">
                <a:latin typeface="+mn-lt"/>
              </a:rPr>
              <a:t>[])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	</a:t>
            </a:r>
            <a:r>
              <a:rPr lang="en-US" altLang="ko-KR" sz="1600" b="1" dirty="0" err="1">
                <a:latin typeface="+mn-lt"/>
              </a:rPr>
              <a:t>int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num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dirty="0" err="1">
                <a:latin typeface="+mn-lt"/>
              </a:rPr>
              <a:t>Integer.</a:t>
            </a:r>
            <a:r>
              <a:rPr lang="en-US" altLang="ko-KR" sz="1600" i="1" dirty="0" err="1">
                <a:latin typeface="+mn-lt"/>
              </a:rPr>
              <a:t>parseInt</a:t>
            </a:r>
            <a:r>
              <a:rPr lang="en-US" altLang="ko-KR" sz="1600" dirty="0">
                <a:latin typeface="+mn-lt"/>
              </a:rPr>
              <a:t>("ABC");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	</a:t>
            </a:r>
            <a:r>
              <a:rPr lang="en-US" altLang="ko-KR" sz="1600" dirty="0" err="1">
                <a:latin typeface="+mn-lt"/>
              </a:rPr>
              <a:t>System.</a:t>
            </a:r>
            <a:r>
              <a:rPr lang="en-US" altLang="ko-KR" sz="1600" b="1" i="1" dirty="0" err="1">
                <a:latin typeface="+mn-lt"/>
              </a:rPr>
              <a:t>out</a:t>
            </a:r>
            <a:r>
              <a:rPr lang="en-US" altLang="ko-KR" sz="1600" dirty="0" err="1">
                <a:latin typeface="+mn-lt"/>
              </a:rPr>
              <a:t>.println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num</a:t>
            </a:r>
            <a:r>
              <a:rPr lang="en-US" altLang="ko-KR" sz="1600" dirty="0">
                <a:latin typeface="+mn-lt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15373" y="4517679"/>
            <a:ext cx="7739062" cy="13218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dirty="0"/>
              <a:t>Exception in thread "main" </a:t>
            </a:r>
            <a:r>
              <a:rPr lang="en-US" altLang="ko-KR" sz="1400" u="sng" dirty="0" err="1"/>
              <a:t>java.lang.NumberFormatException</a:t>
            </a:r>
            <a:r>
              <a:rPr lang="en-US" altLang="ko-KR" sz="1400" dirty="0"/>
              <a:t>: For input string: "XYZ"</a:t>
            </a:r>
          </a:p>
          <a:p>
            <a:pPr marL="0" indent="0">
              <a:buNone/>
            </a:pPr>
            <a:r>
              <a:rPr lang="en-US" altLang="ko-KR" sz="1400" dirty="0"/>
              <a:t>	at </a:t>
            </a:r>
            <a:r>
              <a:rPr lang="en-US" altLang="ko-KR" sz="1400" dirty="0" err="1"/>
              <a:t>java.lang.NumberFormatException.forInputString</a:t>
            </a:r>
            <a:r>
              <a:rPr lang="en-US" altLang="ko-KR" sz="1400" dirty="0"/>
              <a:t>(Unknown Source)</a:t>
            </a:r>
          </a:p>
          <a:p>
            <a:pPr marL="0" indent="0">
              <a:buNone/>
            </a:pPr>
            <a:r>
              <a:rPr lang="en-US" altLang="ko-KR" sz="1400" dirty="0"/>
              <a:t>	at </a:t>
            </a:r>
            <a:r>
              <a:rPr lang="en-US" altLang="ko-KR" sz="1400" dirty="0" err="1"/>
              <a:t>java.lang.Integer.parseInt</a:t>
            </a:r>
            <a:r>
              <a:rPr lang="en-US" altLang="ko-KR" sz="1400" dirty="0"/>
              <a:t>(Unknown Source)</a:t>
            </a:r>
          </a:p>
          <a:p>
            <a:pPr marL="0" indent="0">
              <a:buNone/>
            </a:pPr>
            <a:r>
              <a:rPr lang="en-US" altLang="ko-KR" sz="1400" dirty="0"/>
              <a:t>	at </a:t>
            </a:r>
            <a:r>
              <a:rPr lang="en-US" altLang="ko-KR" sz="1400" dirty="0" err="1"/>
              <a:t>java.lang.Integer.parseInt</a:t>
            </a:r>
            <a:r>
              <a:rPr lang="en-US" altLang="ko-KR" sz="1400" dirty="0"/>
              <a:t>(Unknown Source)</a:t>
            </a:r>
          </a:p>
          <a:p>
            <a:pPr marL="0" indent="0">
              <a:buNone/>
            </a:pPr>
            <a:r>
              <a:rPr lang="en-US" altLang="ko-KR" sz="1400" dirty="0"/>
              <a:t>	at </a:t>
            </a:r>
            <a:r>
              <a:rPr lang="en-US" altLang="ko-KR" sz="1400" dirty="0" err="1"/>
              <a:t>numberformat.ExceptionTest3.main</a:t>
            </a:r>
            <a:r>
              <a:rPr lang="en-US" altLang="ko-KR" sz="1400" dirty="0"/>
              <a:t>(</a:t>
            </a:r>
            <a:r>
              <a:rPr lang="en-US" altLang="ko-KR" sz="1400" u="sng" dirty="0" err="1"/>
              <a:t>ExceptionTest3.java:6</a:t>
            </a:r>
            <a:r>
              <a:rPr lang="en-US" altLang="ko-KR" sz="1400" dirty="0"/>
              <a:t>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" y="4425369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0021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807435" y="1792586"/>
            <a:ext cx="7747000" cy="303291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class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ExceptionTest3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static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void</a:t>
            </a:r>
            <a:r>
              <a:rPr lang="en-US" altLang="ko-KR" sz="1600" dirty="0">
                <a:latin typeface="+mn-lt"/>
              </a:rPr>
              <a:t> main(String </a:t>
            </a:r>
            <a:r>
              <a:rPr lang="en-US" altLang="ko-KR" sz="1600" dirty="0" err="1">
                <a:latin typeface="+mn-lt"/>
              </a:rPr>
              <a:t>args</a:t>
            </a:r>
            <a:r>
              <a:rPr lang="en-US" altLang="ko-KR" sz="1600" dirty="0">
                <a:latin typeface="+mn-lt"/>
              </a:rPr>
              <a:t>[])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b="1" dirty="0">
                <a:latin typeface="+mn-lt"/>
              </a:rPr>
              <a:t>try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	</a:t>
            </a:r>
            <a:r>
              <a:rPr lang="en-US" altLang="ko-KR" sz="1600" b="1" dirty="0" err="1">
                <a:latin typeface="+mn-lt"/>
              </a:rPr>
              <a:t>int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num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dirty="0" err="1">
                <a:latin typeface="+mn-lt"/>
              </a:rPr>
              <a:t>Integer.</a:t>
            </a:r>
            <a:r>
              <a:rPr lang="en-US" altLang="ko-KR" sz="1600" i="1" dirty="0" err="1">
                <a:latin typeface="+mn-lt"/>
              </a:rPr>
              <a:t>parseInt</a:t>
            </a:r>
            <a:r>
              <a:rPr lang="en-US" altLang="ko-KR" sz="1600" dirty="0">
                <a:latin typeface="+mn-lt"/>
              </a:rPr>
              <a:t>("ABC");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	</a:t>
            </a:r>
            <a:r>
              <a:rPr lang="en-US" altLang="ko-KR" sz="1600" dirty="0" err="1">
                <a:latin typeface="+mn-lt"/>
              </a:rPr>
              <a:t>System.</a:t>
            </a:r>
            <a:r>
              <a:rPr lang="en-US" altLang="ko-KR" sz="1600" b="1" i="1" dirty="0" err="1">
                <a:latin typeface="+mn-lt"/>
              </a:rPr>
              <a:t>out</a:t>
            </a:r>
            <a:r>
              <a:rPr lang="en-US" altLang="ko-KR" sz="1600" dirty="0" err="1">
                <a:latin typeface="+mn-lt"/>
              </a:rPr>
              <a:t>.println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num</a:t>
            </a:r>
            <a:r>
              <a:rPr lang="en-US" altLang="ko-KR" sz="1600" dirty="0">
                <a:latin typeface="+mn-lt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} </a:t>
            </a:r>
            <a:r>
              <a:rPr lang="en-US" altLang="ko-KR" sz="1600" b="1" dirty="0">
                <a:latin typeface="+mn-lt"/>
              </a:rPr>
              <a:t>catch</a:t>
            </a:r>
            <a:r>
              <a:rPr lang="en-US" altLang="ko-KR" sz="1600" dirty="0">
                <a:latin typeface="+mn-lt"/>
              </a:rPr>
              <a:t> (</a:t>
            </a:r>
            <a:r>
              <a:rPr lang="en-US" altLang="ko-KR" sz="1600" dirty="0" err="1">
                <a:latin typeface="+mn-lt"/>
              </a:rPr>
              <a:t>NumberFormatException</a:t>
            </a:r>
            <a:r>
              <a:rPr lang="en-US" altLang="ko-KR" sz="1600" dirty="0">
                <a:latin typeface="+mn-lt"/>
              </a:rPr>
              <a:t> e)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	</a:t>
            </a:r>
            <a:r>
              <a:rPr lang="en-US" altLang="ko-KR" sz="1600" dirty="0" err="1">
                <a:latin typeface="+mn-lt"/>
              </a:rPr>
              <a:t>System.</a:t>
            </a:r>
            <a:r>
              <a:rPr lang="en-US" altLang="ko-KR" sz="1600" b="1" i="1" dirty="0" err="1">
                <a:latin typeface="+mn-lt"/>
              </a:rPr>
              <a:t>out</a:t>
            </a:r>
            <a:r>
              <a:rPr lang="en-US" altLang="ko-KR" sz="1600" dirty="0" err="1">
                <a:latin typeface="+mn-lt"/>
              </a:rPr>
              <a:t>.println</a:t>
            </a:r>
            <a:r>
              <a:rPr lang="en-US" altLang="ko-KR" sz="1600" dirty="0">
                <a:latin typeface="+mn-lt"/>
              </a:rPr>
              <a:t>("</a:t>
            </a:r>
            <a:r>
              <a:rPr lang="en-US" altLang="ko-KR" sz="1600" dirty="0" err="1">
                <a:latin typeface="+mn-lt"/>
              </a:rPr>
              <a:t>NumberFormat</a:t>
            </a:r>
            <a:r>
              <a:rPr lang="en-US" altLang="ko-KR" sz="1600" dirty="0">
                <a:latin typeface="+mn-lt"/>
              </a:rPr>
              <a:t> </a:t>
            </a:r>
            <a:r>
              <a:rPr lang="ko-KR" altLang="en-US" sz="1600" dirty="0">
                <a:latin typeface="+mn-lt"/>
              </a:rPr>
              <a:t>예외 발생</a:t>
            </a:r>
            <a:r>
              <a:rPr lang="en-US" altLang="ko-KR" sz="1600" dirty="0">
                <a:latin typeface="+mn-lt"/>
              </a:rPr>
              <a:t>");</a:t>
            </a:r>
            <a:endParaRPr lang="ko-KR" altLang="en-US" sz="1600" dirty="0">
              <a:latin typeface="+mn-lt"/>
            </a:endParaRPr>
          </a:p>
          <a:p>
            <a:pPr marL="0" indent="0" latinLnBrk="0">
              <a:buNone/>
            </a:pPr>
            <a:r>
              <a:rPr lang="ko-KR" altLang="en-US" sz="1600" dirty="0">
                <a:latin typeface="+mn-lt"/>
              </a:rPr>
              <a:t>		</a:t>
            </a:r>
            <a:r>
              <a:rPr lang="en-US" altLang="ko-KR" sz="1600" dirty="0">
                <a:latin typeface="+mn-lt"/>
              </a:rPr>
              <a:t>}</a:t>
            </a:r>
            <a:endParaRPr lang="ko-KR" altLang="en-US" sz="1600" dirty="0">
              <a:latin typeface="+mn-lt"/>
            </a:endParaRPr>
          </a:p>
          <a:p>
            <a:pPr marL="0" indent="0" latinLnBrk="0">
              <a:buNone/>
            </a:pPr>
            <a:r>
              <a:rPr lang="ko-KR" altLang="en-US" sz="1600" dirty="0">
                <a:latin typeface="+mn-lt"/>
              </a:rPr>
              <a:t>	</a:t>
            </a:r>
            <a:r>
              <a:rPr lang="en-US" altLang="ko-KR" sz="1600" dirty="0">
                <a:latin typeface="+mn-lt"/>
              </a:rPr>
              <a:t>}</a:t>
            </a:r>
            <a:endParaRPr lang="ko-KR" altLang="en-US" sz="16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}</a:t>
            </a:r>
            <a:endParaRPr lang="ko-KR" alt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490821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단언</a:t>
            </a:r>
            <a:r>
              <a:rPr lang="en-US" altLang="ko-KR" b="1" dirty="0"/>
              <a:t>(assertions)</a:t>
            </a:r>
            <a:r>
              <a:rPr lang="ko-KR" altLang="en-US" dirty="0"/>
              <a:t>은 프로그래머가 현재 시점에서 믿고 있는 내용을 다시 한 번 확인할 때 사용된다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단언</a:t>
            </a:r>
            <a:endParaRPr lang="ko-KR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378" y="2728976"/>
            <a:ext cx="6232133" cy="317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34891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단언의 형식</a:t>
            </a:r>
            <a:endParaRPr lang="ko-KR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20" y="2004260"/>
            <a:ext cx="8337110" cy="1427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32751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807435" y="1792586"/>
            <a:ext cx="7747000" cy="303291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600" b="1" dirty="0">
                <a:latin typeface="+mn-lt"/>
              </a:rPr>
              <a:t>import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java.util.Scanner</a:t>
            </a:r>
            <a:r>
              <a:rPr lang="en-US" altLang="ko-KR" sz="1600" dirty="0">
                <a:latin typeface="+mn-lt"/>
              </a:rPr>
              <a:t>;</a:t>
            </a:r>
          </a:p>
          <a:p>
            <a:pPr marL="0" indent="0" latinLnBrk="0">
              <a:buNone/>
            </a:pP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class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AssertionTest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static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void</a:t>
            </a:r>
            <a:r>
              <a:rPr lang="en-US" altLang="ko-KR" sz="1600" dirty="0">
                <a:latin typeface="+mn-lt"/>
              </a:rPr>
              <a:t> main(String </a:t>
            </a:r>
            <a:r>
              <a:rPr lang="en-US" altLang="ko-KR" sz="1600" dirty="0" err="1">
                <a:latin typeface="+mn-lt"/>
              </a:rPr>
              <a:t>argv</a:t>
            </a:r>
            <a:r>
              <a:rPr lang="en-US" altLang="ko-KR" sz="1600" dirty="0">
                <a:latin typeface="+mn-lt"/>
              </a:rPr>
              <a:t>[])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Scanner </a:t>
            </a:r>
            <a:r>
              <a:rPr lang="en-US" altLang="ko-KR" sz="1600" u="sng" dirty="0">
                <a:latin typeface="+mn-lt"/>
              </a:rPr>
              <a:t>input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b="1" dirty="0"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Scanner(</a:t>
            </a:r>
            <a:r>
              <a:rPr lang="en-US" altLang="ko-KR" sz="1600" dirty="0" err="1">
                <a:latin typeface="+mn-lt"/>
              </a:rPr>
              <a:t>System.</a:t>
            </a:r>
            <a:r>
              <a:rPr lang="en-US" altLang="ko-KR" sz="1600" b="1" i="1" dirty="0" err="1">
                <a:latin typeface="+mn-lt"/>
              </a:rPr>
              <a:t>in</a:t>
            </a:r>
            <a:r>
              <a:rPr lang="en-US" altLang="ko-KR" sz="1600" dirty="0">
                <a:latin typeface="+mn-lt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dirty="0" err="1">
                <a:latin typeface="+mn-lt"/>
              </a:rPr>
              <a:t>System.</a:t>
            </a:r>
            <a:r>
              <a:rPr lang="en-US" altLang="ko-KR" sz="1600" b="1" i="1" dirty="0" err="1">
                <a:latin typeface="+mn-lt"/>
              </a:rPr>
              <a:t>out</a:t>
            </a:r>
            <a:r>
              <a:rPr lang="en-US" altLang="ko-KR" sz="1600" dirty="0" err="1">
                <a:latin typeface="+mn-lt"/>
              </a:rPr>
              <a:t>.print</a:t>
            </a:r>
            <a:r>
              <a:rPr lang="en-US" altLang="ko-KR" sz="1600" dirty="0">
                <a:latin typeface="+mn-lt"/>
              </a:rPr>
              <a:t>("</a:t>
            </a:r>
            <a:r>
              <a:rPr lang="ko-KR" altLang="en-US" sz="1600" dirty="0">
                <a:latin typeface="+mn-lt"/>
              </a:rPr>
              <a:t>날짜를 입력하시오</a:t>
            </a:r>
            <a:r>
              <a:rPr lang="en-US" altLang="ko-KR" sz="1600" dirty="0">
                <a:latin typeface="+mn-lt"/>
              </a:rPr>
              <a:t>: ");</a:t>
            </a:r>
            <a:endParaRPr lang="ko-KR" altLang="en-US" sz="1600" dirty="0">
              <a:latin typeface="+mn-lt"/>
            </a:endParaRPr>
          </a:p>
          <a:p>
            <a:pPr marL="0" indent="0" latinLnBrk="0">
              <a:buNone/>
            </a:pPr>
            <a:r>
              <a:rPr lang="ko-KR" altLang="en-US" sz="1600" dirty="0">
                <a:latin typeface="+mn-lt"/>
              </a:rPr>
              <a:t>		</a:t>
            </a:r>
            <a:r>
              <a:rPr lang="en-US" altLang="ko-KR" sz="1600" b="1" dirty="0" err="1">
                <a:latin typeface="+mn-lt"/>
              </a:rPr>
              <a:t>int</a:t>
            </a:r>
            <a:r>
              <a:rPr lang="en-US" altLang="ko-KR" sz="1600" dirty="0">
                <a:latin typeface="+mn-lt"/>
              </a:rPr>
              <a:t> date = </a:t>
            </a:r>
            <a:r>
              <a:rPr lang="en-US" altLang="ko-KR" sz="1600" dirty="0" err="1">
                <a:latin typeface="+mn-lt"/>
              </a:rPr>
              <a:t>input.nextInt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// </a:t>
            </a:r>
            <a:r>
              <a:rPr lang="ko-KR" altLang="en-US" sz="1600" dirty="0">
                <a:latin typeface="+mn-lt"/>
              </a:rPr>
              <a:t>날짜가 </a:t>
            </a:r>
            <a:r>
              <a:rPr lang="en-US" altLang="ko-KR" sz="1600" dirty="0">
                <a:latin typeface="+mn-lt"/>
              </a:rPr>
              <a:t>1 </a:t>
            </a:r>
            <a:r>
              <a:rPr lang="ko-KR" altLang="en-US" sz="1600" dirty="0">
                <a:latin typeface="+mn-lt"/>
              </a:rPr>
              <a:t>이상이고 </a:t>
            </a:r>
            <a:r>
              <a:rPr lang="en-US" altLang="ko-KR" sz="1600" dirty="0">
                <a:latin typeface="+mn-lt"/>
              </a:rPr>
              <a:t>31 </a:t>
            </a:r>
            <a:r>
              <a:rPr lang="ko-KR" altLang="en-US" sz="1600" dirty="0">
                <a:latin typeface="+mn-lt"/>
              </a:rPr>
              <a:t>이하인지를 검증한다</a:t>
            </a:r>
            <a:r>
              <a:rPr lang="en-US" altLang="ko-KR" sz="1600" dirty="0">
                <a:latin typeface="+mn-lt"/>
              </a:rPr>
              <a:t>.</a:t>
            </a:r>
            <a:endParaRPr lang="ko-KR" altLang="en-US" sz="1600" dirty="0">
              <a:latin typeface="+mn-lt"/>
            </a:endParaRPr>
          </a:p>
          <a:p>
            <a:pPr marL="0" indent="0" latinLnBrk="0">
              <a:buNone/>
            </a:pPr>
            <a:r>
              <a:rPr lang="ko-KR" altLang="en-US" sz="1600" dirty="0">
                <a:latin typeface="+mn-lt"/>
              </a:rPr>
              <a:t>		</a:t>
            </a:r>
            <a:r>
              <a:rPr lang="en-US" altLang="ko-KR" sz="1600" b="1" dirty="0">
                <a:latin typeface="+mn-lt"/>
              </a:rPr>
              <a:t>assert</a:t>
            </a:r>
            <a:r>
              <a:rPr lang="en-US" altLang="ko-KR" sz="1600" dirty="0">
                <a:latin typeface="+mn-lt"/>
              </a:rPr>
              <a:t>(date &gt;= 1 &amp;&amp; date &lt;= 31) : "</a:t>
            </a:r>
            <a:r>
              <a:rPr lang="ko-KR" altLang="en-US" sz="1600" dirty="0">
                <a:latin typeface="+mn-lt"/>
              </a:rPr>
              <a:t>잘못된 날짜</a:t>
            </a:r>
            <a:r>
              <a:rPr lang="en-US" altLang="ko-KR" sz="1600" dirty="0">
                <a:latin typeface="+mn-lt"/>
              </a:rPr>
              <a:t>: "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+ date;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dirty="0" err="1">
                <a:latin typeface="+mn-lt"/>
              </a:rPr>
              <a:t>System.</a:t>
            </a:r>
            <a:r>
              <a:rPr lang="en-US" altLang="ko-KR" sz="1600" b="1" i="1" dirty="0" err="1">
                <a:latin typeface="+mn-lt"/>
              </a:rPr>
              <a:t>out</a:t>
            </a:r>
            <a:r>
              <a:rPr lang="en-US" altLang="ko-KR" sz="1600" dirty="0" err="1">
                <a:latin typeface="+mn-lt"/>
              </a:rPr>
              <a:t>.printf</a:t>
            </a:r>
            <a:r>
              <a:rPr lang="en-US" altLang="ko-KR" sz="1600" dirty="0">
                <a:latin typeface="+mn-lt"/>
              </a:rPr>
              <a:t>("</a:t>
            </a:r>
            <a:r>
              <a:rPr lang="ko-KR" altLang="en-US" sz="1600" dirty="0">
                <a:latin typeface="+mn-lt"/>
              </a:rPr>
              <a:t>입력된 날짜는 </a:t>
            </a:r>
            <a:r>
              <a:rPr lang="en-US" altLang="ko-KR" sz="1600" dirty="0">
                <a:latin typeface="+mn-lt"/>
              </a:rPr>
              <a:t>%d</a:t>
            </a:r>
            <a:r>
              <a:rPr lang="ko-KR" altLang="en-US" sz="1600" dirty="0">
                <a:latin typeface="+mn-lt"/>
              </a:rPr>
              <a:t>입니다</a:t>
            </a:r>
            <a:r>
              <a:rPr lang="en-US" altLang="ko-KR" sz="1600" dirty="0">
                <a:latin typeface="+mn-lt"/>
              </a:rPr>
              <a:t>.\n", date);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51959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err="1"/>
              <a:t>로깅</a:t>
            </a:r>
            <a:r>
              <a:rPr lang="en-US" altLang="ko-KR" b="1" dirty="0"/>
              <a:t>(logging)</a:t>
            </a:r>
            <a:r>
              <a:rPr lang="ko-KR" altLang="en-US" dirty="0"/>
              <a:t>이란 어딘가에 계속하여 기록을 남기는 것이다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로깅</a:t>
            </a:r>
            <a:endParaRPr lang="ko-KR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301" y="2789458"/>
            <a:ext cx="5038725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07761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807435" y="1792586"/>
            <a:ext cx="7747000" cy="265266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600" b="1" dirty="0" err="1">
                <a:latin typeface="+mn-lt"/>
              </a:rPr>
              <a:t>im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port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java.util.logging.Logger</a:t>
            </a:r>
            <a:r>
              <a:rPr lang="en-US" altLang="ko-KR" sz="1600" dirty="0">
                <a:latin typeface="+mn-lt"/>
              </a:rPr>
              <a:t>;</a:t>
            </a:r>
          </a:p>
          <a:p>
            <a:pPr marL="0" indent="0" latinLnBrk="0">
              <a:buNone/>
            </a:pP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class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LoggingTest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static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void</a:t>
            </a:r>
            <a:r>
              <a:rPr lang="en-US" altLang="ko-KR" sz="1600" dirty="0">
                <a:latin typeface="+mn-lt"/>
              </a:rPr>
              <a:t> main(String </a:t>
            </a:r>
            <a:r>
              <a:rPr lang="en-US" altLang="ko-KR" sz="1600" dirty="0" err="1">
                <a:latin typeface="+mn-lt"/>
              </a:rPr>
              <a:t>argv</a:t>
            </a:r>
            <a:r>
              <a:rPr lang="en-US" altLang="ko-KR" sz="1600" dirty="0">
                <a:latin typeface="+mn-lt"/>
              </a:rPr>
              <a:t>[])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String filename = "</a:t>
            </a:r>
            <a:r>
              <a:rPr lang="en-US" altLang="ko-KR" sz="1600" dirty="0" err="1">
                <a:latin typeface="+mn-lt"/>
              </a:rPr>
              <a:t>test.dat</a:t>
            </a:r>
            <a:r>
              <a:rPr lang="en-US" altLang="ko-KR" sz="1600" dirty="0">
                <a:latin typeface="+mn-lt"/>
              </a:rPr>
              <a:t>";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dirty="0" err="1">
                <a:latin typeface="+mn-lt"/>
              </a:rPr>
              <a:t>Logger.</a:t>
            </a:r>
            <a:r>
              <a:rPr lang="en-US" altLang="ko-KR" sz="1600" i="1" dirty="0" err="1">
                <a:latin typeface="+mn-lt"/>
              </a:rPr>
              <a:t>getGlobal</a:t>
            </a:r>
            <a:r>
              <a:rPr lang="en-US" altLang="ko-KR" sz="1600" dirty="0">
                <a:latin typeface="+mn-lt"/>
              </a:rPr>
              <a:t>().info(filename + " </a:t>
            </a:r>
            <a:r>
              <a:rPr lang="ko-KR" altLang="en-US" sz="1600" dirty="0">
                <a:latin typeface="+mn-lt"/>
              </a:rPr>
              <a:t>파일을 </a:t>
            </a:r>
            <a:r>
              <a:rPr lang="ko-KR" altLang="en-US" sz="1600" dirty="0" err="1">
                <a:latin typeface="+mn-lt"/>
              </a:rPr>
              <a:t>오픈하였음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");</a:t>
            </a:r>
            <a:endParaRPr lang="ko-KR" altLang="en-US" sz="1600" dirty="0">
              <a:latin typeface="+mn-lt"/>
            </a:endParaRPr>
          </a:p>
          <a:p>
            <a:pPr marL="0" indent="0" latinLnBrk="0">
              <a:buNone/>
            </a:pPr>
            <a:r>
              <a:rPr lang="ko-KR" altLang="en-US" sz="1600" dirty="0">
                <a:latin typeface="+mn-lt"/>
              </a:rPr>
              <a:t>	</a:t>
            </a:r>
            <a:r>
              <a:rPr lang="en-US" altLang="ko-KR" sz="1600" dirty="0">
                <a:latin typeface="+mn-lt"/>
              </a:rPr>
              <a:t>}</a:t>
            </a:r>
            <a:endParaRPr lang="ko-KR" altLang="en-US" sz="16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}</a:t>
            </a:r>
            <a:endParaRPr lang="ko-KR" altLang="en-US" sz="1600" dirty="0">
              <a:latin typeface="+mn-lt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15373" y="4517679"/>
            <a:ext cx="7739062" cy="13218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dirty="0"/>
              <a:t>8</a:t>
            </a:r>
            <a:r>
              <a:rPr lang="ko-KR" altLang="en-US" sz="1400" dirty="0"/>
              <a:t>월 </a:t>
            </a:r>
            <a:r>
              <a:rPr lang="en-US" altLang="ko-KR" sz="1400" dirty="0"/>
              <a:t>15, 2015 1:48:39 </a:t>
            </a:r>
            <a:r>
              <a:rPr lang="ko-KR" altLang="en-US" sz="1400" dirty="0"/>
              <a:t>오후 </a:t>
            </a:r>
            <a:r>
              <a:rPr lang="en-US" altLang="ko-KR" sz="1400" dirty="0" err="1"/>
              <a:t>LoggingTest</a:t>
            </a:r>
            <a:r>
              <a:rPr lang="en-US" altLang="ko-KR" sz="1400" dirty="0"/>
              <a:t> main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정보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test.dat</a:t>
            </a:r>
            <a:r>
              <a:rPr lang="en-US" altLang="ko-KR" sz="1400" dirty="0"/>
              <a:t> </a:t>
            </a:r>
            <a:r>
              <a:rPr lang="ko-KR" altLang="en-US" sz="1400" dirty="0"/>
              <a:t>파일을 </a:t>
            </a:r>
            <a:r>
              <a:rPr lang="ko-KR" altLang="en-US" sz="1400" dirty="0" err="1"/>
              <a:t>오픈하였음</a:t>
            </a:r>
            <a:r>
              <a:rPr lang="ko-KR" altLang="en-US" sz="1400" dirty="0"/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" y="4425369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880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 descr="C:\Users\sec\AppData\Local\Microsoft\Windows\Temporary Internet Files\Content.IE5\TU1TRZ2W\research-66365_64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335" y="4143283"/>
            <a:ext cx="2595327" cy="1723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디버거를</a:t>
            </a:r>
            <a:r>
              <a:rPr lang="ko-KR" altLang="en-US" dirty="0"/>
              <a:t> 사용하면 프로그램에서 쉽게 </a:t>
            </a:r>
            <a:r>
              <a:rPr lang="ko-KR" altLang="en-US" dirty="0" smtClean="0"/>
              <a:t>오류를 </a:t>
            </a:r>
            <a:r>
              <a:rPr lang="ko-KR" altLang="en-US" dirty="0"/>
              <a:t>감지하고 진단할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err="1" smtClean="0"/>
              <a:t>디버거는</a:t>
            </a:r>
            <a:r>
              <a:rPr lang="ko-KR" altLang="en-US" dirty="0" smtClean="0"/>
              <a:t> </a:t>
            </a:r>
            <a:r>
              <a:rPr lang="ko-KR" altLang="en-US" dirty="0"/>
              <a:t>중단점을 설정하여서 프로그램의 실행을 </a:t>
            </a:r>
            <a:r>
              <a:rPr lang="ko-KR" altLang="en-US" dirty="0" smtClean="0"/>
              <a:t>제어할 </a:t>
            </a:r>
            <a:r>
              <a:rPr lang="ko-KR" altLang="en-US" dirty="0"/>
              <a:t>수 있으며 문장 단위로 실행하거나 변수의 값을 살펴볼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디버깅</a:t>
            </a:r>
            <a:endParaRPr lang="ko-KR" altLang="en-US" dirty="0"/>
          </a:p>
        </p:txBody>
      </p:sp>
      <p:sp>
        <p:nvSpPr>
          <p:cNvPr id="4" name="자유형 3"/>
          <p:cNvSpPr/>
          <p:nvPr/>
        </p:nvSpPr>
        <p:spPr>
          <a:xfrm>
            <a:off x="1195057" y="4025588"/>
            <a:ext cx="7134131" cy="1410795"/>
          </a:xfrm>
          <a:custGeom>
            <a:avLst/>
            <a:gdLst>
              <a:gd name="connsiteX0" fmla="*/ 0 w 7134131"/>
              <a:gd name="connsiteY0" fmla="*/ 1098673 h 1410795"/>
              <a:gd name="connsiteX1" fmla="*/ 1756373 w 7134131"/>
              <a:gd name="connsiteY1" fmla="*/ 3204 h 1410795"/>
              <a:gd name="connsiteX2" fmla="*/ 4906979 w 7134131"/>
              <a:gd name="connsiteY2" fmla="*/ 1406491 h 1410795"/>
              <a:gd name="connsiteX3" fmla="*/ 7134131 w 7134131"/>
              <a:gd name="connsiteY3" fmla="*/ 356289 h 14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34131" h="1410795">
                <a:moveTo>
                  <a:pt x="0" y="1098673"/>
                </a:moveTo>
                <a:cubicBezTo>
                  <a:pt x="469271" y="525287"/>
                  <a:pt x="938543" y="-48099"/>
                  <a:pt x="1756373" y="3204"/>
                </a:cubicBezTo>
                <a:cubicBezTo>
                  <a:pt x="2574203" y="54507"/>
                  <a:pt x="4010686" y="1347644"/>
                  <a:pt x="4906979" y="1406491"/>
                </a:cubicBezTo>
                <a:cubicBezTo>
                  <a:pt x="5803272" y="1465338"/>
                  <a:pt x="6468701" y="910813"/>
                  <a:pt x="7134131" y="356289"/>
                </a:cubicBezTo>
              </a:path>
            </a:pathLst>
          </a:custGeom>
          <a:noFill/>
          <a:ln w="7620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3" name="Picture 7" descr="C:\Users\sec\AppData\Local\Microsoft\Windows\Temporary Internet Files\Content.IE5\X39SAWIG\ladybug-24622_64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047121">
            <a:off x="1725014" y="3859026"/>
            <a:ext cx="855223" cy="89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2024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pPr eaLnBrk="1" hangingPunct="1">
              <a:defRPr lang="ko-KR" altLang="en-US"/>
            </a:pPr>
            <a:r>
              <a:rPr lang="en-US" altLang="ko-KR" sz="3600"/>
              <a:t>Q &amp; A</a:t>
            </a:r>
          </a:p>
        </p:txBody>
      </p:sp>
      <p:pic>
        <p:nvPicPr>
          <p:cNvPr id="46083" name="Picture 3" descr="MCj02406990000[1]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944688" y="1978025"/>
            <a:ext cx="2797175" cy="2024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84" name="Picture 4" descr="MCj04165020000[1]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649913" y="2103438"/>
            <a:ext cx="1706562" cy="163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이클립스에서</a:t>
            </a:r>
            <a:r>
              <a:rPr lang="ko-KR" altLang="en-US" dirty="0" smtClean="0"/>
              <a:t> 디버깅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58" y="1833609"/>
            <a:ext cx="7918065" cy="4259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2434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이클립스에서</a:t>
            </a:r>
            <a:r>
              <a:rPr lang="ko-KR" altLang="en-US" dirty="0" smtClean="0"/>
              <a:t> 디버깅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38" y="1728883"/>
            <a:ext cx="7351056" cy="4508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5733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이클립스의</a:t>
            </a:r>
            <a:r>
              <a:rPr lang="ko-KR" altLang="en-US" dirty="0" smtClean="0"/>
              <a:t> 디버깅 명령어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22" y="2251861"/>
            <a:ext cx="7914191" cy="2573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4220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오류가 </a:t>
            </a:r>
            <a:r>
              <a:rPr lang="ko-KR" altLang="en-US" dirty="0"/>
              <a:t>발생했을 때 오류를 사용자에게 </a:t>
            </a:r>
            <a:r>
              <a:rPr lang="ko-KR" altLang="en-US" dirty="0" err="1"/>
              <a:t>알려주고</a:t>
            </a:r>
            <a:r>
              <a:rPr lang="ko-KR" altLang="en-US" dirty="0"/>
              <a:t> 모든 데이터를 저장하게 한 후에 </a:t>
            </a:r>
            <a:r>
              <a:rPr lang="ko-KR" altLang="en-US" dirty="0" smtClean="0"/>
              <a:t>사용자가 </a:t>
            </a:r>
            <a:r>
              <a:rPr lang="ko-KR" altLang="en-US" dirty="0"/>
              <a:t>우아하게</a:t>
            </a:r>
            <a:r>
              <a:rPr lang="en-US" altLang="ko-KR" b="1" dirty="0"/>
              <a:t>(gracefully) </a:t>
            </a:r>
            <a:r>
              <a:rPr lang="ko-KR" altLang="en-US" dirty="0"/>
              <a:t>프로그램을 종료할 수 있도록 하는 것이 바람직하다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예외처리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806" y="3417826"/>
            <a:ext cx="5851981" cy="2397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6984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예외란</a:t>
            </a:r>
            <a:r>
              <a:rPr lang="en-US" altLang="ko-KR" sz="3600"/>
              <a:t>?</a:t>
            </a:r>
          </a:p>
        </p:txBody>
      </p:sp>
      <p:sp>
        <p:nvSpPr>
          <p:cNvPr id="137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예외</a:t>
            </a:r>
            <a:r>
              <a:rPr lang="en-US" altLang="ko-KR"/>
              <a:t>(exception): </a:t>
            </a:r>
            <a:r>
              <a:rPr lang="ko-KR" altLang="en-US"/>
              <a:t>잘못된 코드</a:t>
            </a:r>
            <a:r>
              <a:rPr lang="en-US" altLang="ko-KR"/>
              <a:t>, </a:t>
            </a:r>
            <a:r>
              <a:rPr lang="ko-KR" altLang="en-US"/>
              <a:t>부정확한 데이터</a:t>
            </a:r>
            <a:r>
              <a:rPr lang="en-US" altLang="ko-KR"/>
              <a:t>, </a:t>
            </a:r>
            <a:r>
              <a:rPr lang="ko-KR" altLang="en-US"/>
              <a:t>예외적인 상황에 의하여 발생하는 오류</a:t>
            </a:r>
          </a:p>
          <a:p>
            <a:pPr lvl="1"/>
            <a:r>
              <a:rPr lang="en-US" altLang="ko-KR"/>
              <a:t>(</a:t>
            </a:r>
            <a:r>
              <a:rPr lang="ko-KR" altLang="en-US"/>
              <a:t>예</a:t>
            </a:r>
            <a:r>
              <a:rPr lang="en-US" altLang="ko-KR"/>
              <a:t>) 0</a:t>
            </a:r>
            <a:r>
              <a:rPr lang="ko-KR" altLang="en-US"/>
              <a:t>으로 나누는 것과 같은 잘못된 연산이나 배열의 인덱스가 한계를 넘을 수도 있고</a:t>
            </a:r>
            <a:r>
              <a:rPr lang="en-US" altLang="ko-KR"/>
              <a:t>, </a:t>
            </a:r>
            <a:r>
              <a:rPr lang="ko-KR" altLang="en-US"/>
              <a:t>디스크에서는 하드웨어 에러가 발생할 수 있다</a:t>
            </a:r>
            <a:r>
              <a:rPr lang="en-US" altLang="ko-KR"/>
              <a:t>. </a:t>
            </a:r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893" y="3178947"/>
            <a:ext cx="6134193" cy="336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4395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514</Words>
  <Application>Microsoft Office PowerPoint</Application>
  <PresentationFormat>화면 슬라이드 쇼(4:3)</PresentationFormat>
  <Paragraphs>251</Paragraphs>
  <Slides>40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1" baseType="lpstr">
      <vt:lpstr>New_Natural01</vt:lpstr>
      <vt:lpstr>PowerPoint 프레젠테이션</vt:lpstr>
      <vt:lpstr>디버깅</vt:lpstr>
      <vt:lpstr>오류 메시지를 분석한다. </vt:lpstr>
      <vt:lpstr>디버깅</vt:lpstr>
      <vt:lpstr>이클립스에서 디버깅</vt:lpstr>
      <vt:lpstr>이클립스에서 디버깅</vt:lpstr>
      <vt:lpstr>이클립스의 디버깅 명령어</vt:lpstr>
      <vt:lpstr>예외처리</vt:lpstr>
      <vt:lpstr>예외란?</vt:lpstr>
      <vt:lpstr>try-catch 블록 </vt:lpstr>
      <vt:lpstr>예외의 예</vt:lpstr>
      <vt:lpstr>try-catch 블록으로 예외 처리</vt:lpstr>
      <vt:lpstr>try/catch 블록에서의 실행 흐름</vt:lpstr>
      <vt:lpstr>finally 블록 </vt:lpstr>
      <vt:lpstr>try-with-resources 문장</vt:lpstr>
      <vt:lpstr>예제</vt:lpstr>
      <vt:lpstr>예외의 종류</vt:lpstr>
      <vt:lpstr>예외의 종류</vt:lpstr>
      <vt:lpstr>다형성과 예외</vt:lpstr>
      <vt:lpstr>다형성과 예외 </vt:lpstr>
      <vt:lpstr>다형성과 예외 </vt:lpstr>
      <vt:lpstr>예외와 메소드</vt:lpstr>
      <vt:lpstr>예제</vt:lpstr>
      <vt:lpstr>에외를 처리하는 절차</vt:lpstr>
      <vt:lpstr>LAB: 예외 처리하기</vt:lpstr>
      <vt:lpstr>SOLUTION </vt:lpstr>
      <vt:lpstr>에외 생성하기</vt:lpstr>
      <vt:lpstr>예외는 throw 문장으로 생성된다.</vt:lpstr>
      <vt:lpstr>예제</vt:lpstr>
      <vt:lpstr>예외 처리의 장점</vt:lpstr>
      <vt:lpstr>예외 처리를 사용하지 않는 경우</vt:lpstr>
      <vt:lpstr>예외 처리를 사용하는 경우</vt:lpstr>
      <vt:lpstr>LAB: 예외 처리하기</vt:lpstr>
      <vt:lpstr>SOLUTION </vt:lpstr>
      <vt:lpstr>단언</vt:lpstr>
      <vt:lpstr>단언의 형식</vt:lpstr>
      <vt:lpstr>예제</vt:lpstr>
      <vt:lpstr>로깅</vt:lpstr>
      <vt:lpstr>예제</vt:lpstr>
      <vt:lpstr>Q &amp; A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sec</cp:lastModifiedBy>
  <cp:revision>621</cp:revision>
  <dcterms:created xsi:type="dcterms:W3CDTF">2007-06-29T06:43:39Z</dcterms:created>
  <dcterms:modified xsi:type="dcterms:W3CDTF">2016-01-20T01:44:06Z</dcterms:modified>
</cp:coreProperties>
</file>