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398"/>
    <p:restoredTop sz="93830"/>
  </p:normalViewPr>
  <p:slideViewPr>
    <p:cSldViewPr snapToGrid="0">
      <p:cViewPr varScale="1">
        <p:scale>
          <a:sx n="105" d="100"/>
          <a:sy n="105" d="100"/>
        </p:scale>
        <p:origin x="-1836" y="-96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presProps" Target="presProps.xml"  /><Relationship Id="rId64" Type="http://schemas.openxmlformats.org/officeDocument/2006/relationships/viewProps" Target="viewProps.xml"  /><Relationship Id="rId65" Type="http://schemas.openxmlformats.org/officeDocument/2006/relationships/theme" Target="theme/theme1.xml"  /><Relationship Id="rId66" Type="http://schemas.openxmlformats.org/officeDocument/2006/relationships/tableStyles" Target="tableStyles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 lnSpcReduction="0"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 lnSpcReduction="0"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 lnSpcReduction="0"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 lnSpcReduction="0"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 lnSpcReduction="0"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 lnSpcReduction="0"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 lang="ko-KR" altLang="en-US"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 lnSpcReduction="0"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 lnSpcReduction="0"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gi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www.google.co.kr/url?sa=i&amp;rct=j&amp;q=&amp;esrc=s&amp;source=images&amp;cd=&amp;cad=rja&amp;uact=8&amp;ved=0ahUKEwjV5OKYs7fKAhXG5aYKHdEkAzsQjRwIBw&amp;url=http%3A%2F%2Fstackoverflow.com%2Fquestions%2F15102332%2Fhow-to-intersect-multiple-ienumerable&amp;psig=AFQjCNEWUiyjC8ag1IKWPH4RyjPd8hPrQA&amp;ust=1453345273887379" TargetMode="External" /><Relationship Id="rId3" Type="http://schemas.openxmlformats.org/officeDocument/2006/relationships/image" Target="../media/image22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15</a:t>
            </a:r>
            <a:r>
              <a:rPr lang="ko-KR" altLang="en-US" sz="3600" i="1" dirty="0" smtClean="0">
                <a:latin typeface="Comic Sans MS"/>
                <a:ea typeface="HY엽서L"/>
              </a:rPr>
              <a:t>장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제네릭과</a:t>
            </a:r>
            <a:r>
              <a:rPr lang="ko-KR" altLang="en-US" sz="3600" i="1" dirty="0" smtClean="0">
                <a:latin typeface="Comic Sans MS"/>
                <a:ea typeface="HY엽서L"/>
              </a:rPr>
              <a:t> 컬렉션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31" y="1554381"/>
            <a:ext cx="6918172" cy="513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>
                <a:effectLst/>
              </a:rPr>
              <a:t>다중 타입 매개 변수</a:t>
            </a:r>
            <a:r>
              <a:rPr lang="en-US" altLang="ko-KR" i="1" dirty="0">
                <a:effectLst/>
              </a:rPr>
              <a:t>(Multiple Type Parameters</a:t>
            </a:r>
            <a:r>
              <a:rPr lang="en-US" altLang="ko-KR" i="1" dirty="0" smtClean="0">
                <a:effectLst/>
              </a:rPr>
              <a:t>)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32501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OrderedPairTest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&lt;String, Integer&gt; </a:t>
            </a:r>
            <a:r>
              <a:rPr lang="en-US" altLang="ko-KR" sz="1600" dirty="0" err="1">
                <a:latin typeface="+mn-lt"/>
              </a:rPr>
              <a:t>p1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&lt;String, Integer&gt;("</a:t>
            </a:r>
            <a:r>
              <a:rPr lang="en-US" altLang="ko-KR" sz="1600" dirty="0" err="1">
                <a:latin typeface="+mn-lt"/>
              </a:rPr>
              <a:t>mykey</a:t>
            </a:r>
            <a:r>
              <a:rPr lang="en-US" altLang="ko-KR" sz="1600" dirty="0">
                <a:latin typeface="+mn-lt"/>
              </a:rPr>
              <a:t>", 12345678);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&lt;String, String&gt; </a:t>
            </a:r>
            <a:r>
              <a:rPr lang="en-US" altLang="ko-KR" sz="1600" dirty="0" err="1">
                <a:latin typeface="+mn-lt"/>
              </a:rPr>
              <a:t>p2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&lt;String, String&gt;("java", "a programming </a:t>
            </a:r>
            <a:r>
              <a:rPr lang="en-US" altLang="ko-KR" sz="1600" dirty="0" err="1">
                <a:latin typeface="+mn-lt"/>
              </a:rPr>
              <a:t>laguage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p1.getKey</a:t>
            </a:r>
            <a:r>
              <a:rPr lang="en-US" altLang="ko-KR" sz="1600" dirty="0">
                <a:latin typeface="+mn-lt"/>
              </a:rPr>
              <a:t>() + " " + </a:t>
            </a:r>
            <a:r>
              <a:rPr lang="en-US" altLang="ko-KR" sz="1600" dirty="0" err="1">
                <a:latin typeface="+mn-lt"/>
              </a:rPr>
              <a:t>p1.getValue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p2.getKey</a:t>
            </a:r>
            <a:r>
              <a:rPr lang="en-US" altLang="ko-KR" sz="1600" dirty="0">
                <a:latin typeface="+mn-lt"/>
              </a:rPr>
              <a:t>() + " " + </a:t>
            </a:r>
            <a:r>
              <a:rPr lang="en-US" altLang="ko-KR" sz="1600" dirty="0" err="1">
                <a:latin typeface="+mn-lt"/>
              </a:rPr>
              <a:t>p2.getValue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07435" y="528899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 err="1"/>
              <a:t>mykey</a:t>
            </a:r>
            <a:r>
              <a:rPr lang="en-US" altLang="ko-KR" sz="1400" dirty="0"/>
              <a:t> 12345678</a:t>
            </a:r>
          </a:p>
          <a:p>
            <a:pPr marL="0" indent="0">
              <a:buNone/>
            </a:pPr>
            <a:r>
              <a:rPr lang="en-US" altLang="ko-KR" sz="1400" dirty="0"/>
              <a:t>java a programming </a:t>
            </a:r>
            <a:r>
              <a:rPr lang="en-US" altLang="ko-KR" sz="1400" dirty="0" err="1"/>
              <a:t>laguage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9" y="519668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0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하지만 일반 클래스의 </a:t>
            </a:r>
            <a:r>
              <a:rPr lang="ko-KR" altLang="en-US" dirty="0" err="1"/>
              <a:t>메소드에서도</a:t>
            </a:r>
            <a:r>
              <a:rPr lang="ko-KR" altLang="en-US" dirty="0"/>
              <a:t> 타입 매개 변수를 사용하여서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경우에는 타입 매개 변수의 범위가 </a:t>
            </a:r>
            <a:r>
              <a:rPr lang="ko-KR" altLang="en-US" dirty="0" err="1"/>
              <a:t>메소드</a:t>
            </a:r>
            <a:r>
              <a:rPr lang="ko-KR" altLang="en-US" dirty="0"/>
              <a:t> 내부로 제한된다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25954" y="3060072"/>
            <a:ext cx="7747000" cy="15209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 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MyArrayAlg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&lt;T&gt; T </a:t>
            </a:r>
            <a:r>
              <a:rPr lang="en-US" altLang="ko-KR" sz="1600" dirty="0" err="1">
                <a:latin typeface="+mn-lt"/>
              </a:rPr>
              <a:t>getLast</a:t>
            </a:r>
            <a:r>
              <a:rPr lang="en-US" altLang="ko-KR" sz="1600" dirty="0">
                <a:latin typeface="+mn-lt"/>
              </a:rPr>
              <a:t>(T[] a)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a[</a:t>
            </a:r>
            <a:r>
              <a:rPr lang="en-US" altLang="ko-KR" sz="1600" dirty="0" err="1">
                <a:latin typeface="+mn-lt"/>
              </a:rPr>
              <a:t>a.length</a:t>
            </a:r>
            <a:r>
              <a:rPr lang="en-US" altLang="ko-KR" sz="1600" dirty="0">
                <a:latin typeface="+mn-lt"/>
              </a:rPr>
              <a:t> - 1];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25954" y="4878309"/>
            <a:ext cx="7747000" cy="18846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MyArrayAlgTest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String[] language = { "C++", "C#", "JAVA" };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String last = </a:t>
            </a:r>
            <a:r>
              <a:rPr lang="en-US" altLang="ko-KR" sz="1600" dirty="0" err="1">
                <a:latin typeface="+mn-lt"/>
              </a:rPr>
              <a:t>MyArrayAlg.</a:t>
            </a:r>
            <a:r>
              <a:rPr lang="en-US" altLang="ko-KR" sz="1600" i="1" dirty="0" err="1">
                <a:latin typeface="+mn-lt"/>
              </a:rPr>
              <a:t>getLast</a:t>
            </a:r>
            <a:r>
              <a:rPr lang="en-US" altLang="ko-KR" sz="1600" dirty="0">
                <a:latin typeface="+mn-lt"/>
              </a:rPr>
              <a:t>(language); // last</a:t>
            </a:r>
            <a:r>
              <a:rPr lang="ko-KR" altLang="en-US" sz="1600" dirty="0">
                <a:latin typeface="+mn-lt"/>
              </a:rPr>
              <a:t>는 “</a:t>
            </a:r>
            <a:r>
              <a:rPr lang="en-US" altLang="ko-KR" sz="1600" dirty="0">
                <a:latin typeface="+mn-lt"/>
              </a:rPr>
              <a:t>JAVA"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(last);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76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ko-KR" altLang="en-US" dirty="0"/>
              <a:t>안에서 </a:t>
            </a:r>
            <a:r>
              <a:rPr lang="en-US" altLang="ko-KR" dirty="0" err="1"/>
              <a:t>i</a:t>
            </a:r>
            <a:r>
              <a:rPr lang="ko-KR" altLang="en-US" dirty="0"/>
              <a:t>번째 요소와 </a:t>
            </a:r>
            <a:r>
              <a:rPr lang="en-US" altLang="ko-KR" dirty="0"/>
              <a:t>j</a:t>
            </a:r>
            <a:r>
              <a:rPr lang="ko-KR" altLang="en-US" dirty="0"/>
              <a:t>번째 요소를 교환하는 </a:t>
            </a:r>
            <a:r>
              <a:rPr lang="en-US" altLang="ko-KR" dirty="0"/>
              <a:t>swap(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j)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25954" y="3060072"/>
            <a:ext cx="7747000" cy="22905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MyArrayAlgTest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String[] language = { "C++", "C#", "JAVA" };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MyArrayAlg.</a:t>
            </a:r>
            <a:r>
              <a:rPr lang="en-US" altLang="ko-KR" sz="1400" i="1" dirty="0" err="1">
                <a:latin typeface="+mn-lt"/>
              </a:rPr>
              <a:t>swap</a:t>
            </a:r>
            <a:r>
              <a:rPr lang="en-US" altLang="ko-KR" sz="1400" dirty="0">
                <a:latin typeface="+mn-lt"/>
              </a:rPr>
              <a:t>(language, 1, 2); 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(String value : language)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(value);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4949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90152" y="1819748"/>
            <a:ext cx="7747000" cy="18469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MyArrayAlg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&lt;T&gt;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swap(T[] a,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j)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T </a:t>
            </a:r>
            <a:r>
              <a:rPr lang="en-US" altLang="ko-KR" sz="1400" dirty="0" err="1">
                <a:latin typeface="+mn-lt"/>
              </a:rPr>
              <a:t>tmp</a:t>
            </a:r>
            <a:r>
              <a:rPr lang="en-US" altLang="ko-KR" sz="1400" dirty="0">
                <a:latin typeface="+mn-lt"/>
              </a:rPr>
              <a:t> = a[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 = a[j];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a[j] = </a:t>
            </a:r>
            <a:r>
              <a:rPr lang="en-US" altLang="ko-KR" sz="1400" dirty="0" err="1">
                <a:latin typeface="+mn-lt"/>
              </a:rPr>
              <a:t>tmp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12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 코드와 같이 정수 배열</a:t>
            </a:r>
            <a:r>
              <a:rPr lang="en-US" altLang="ko-KR" dirty="0"/>
              <a:t>, </a:t>
            </a:r>
            <a:r>
              <a:rPr lang="ko-KR" altLang="en-US" dirty="0"/>
              <a:t>실수 배열</a:t>
            </a:r>
            <a:r>
              <a:rPr lang="en-US" altLang="ko-KR" dirty="0"/>
              <a:t>, </a:t>
            </a:r>
            <a:r>
              <a:rPr lang="ko-KR" altLang="en-US" dirty="0"/>
              <a:t>문자 배열을 모두 출력할 수 있는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/>
              <a:t>printArray</a:t>
            </a:r>
            <a:r>
              <a:rPr lang="en-US" altLang="ko-KR" dirty="0"/>
              <a:t>()</a:t>
            </a:r>
            <a:r>
              <a:rPr lang="ko-KR" altLang="en-US" dirty="0"/>
              <a:t>를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25954" y="3060071"/>
            <a:ext cx="7747000" cy="28156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GenericMethodTest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Integer[] </a:t>
            </a:r>
            <a:r>
              <a:rPr lang="en-US" altLang="ko-KR" sz="1400" dirty="0" err="1">
                <a:latin typeface="+mn-lt"/>
              </a:rPr>
              <a:t>iArray</a:t>
            </a:r>
            <a:r>
              <a:rPr lang="en-US" altLang="ko-KR" sz="1400" dirty="0">
                <a:latin typeface="+mn-lt"/>
              </a:rPr>
              <a:t> = { 10, 20, 30, 40, 50 };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Double[] </a:t>
            </a:r>
            <a:r>
              <a:rPr lang="en-US" altLang="ko-KR" sz="1400" dirty="0" err="1">
                <a:latin typeface="+mn-lt"/>
              </a:rPr>
              <a:t>dArray</a:t>
            </a:r>
            <a:r>
              <a:rPr lang="en-US" altLang="ko-KR" sz="1400" dirty="0">
                <a:latin typeface="+mn-lt"/>
              </a:rPr>
              <a:t> = { 1.1, 1.2, 1.3, 1.4, 1.5 };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Character[] </a:t>
            </a:r>
            <a:r>
              <a:rPr lang="en-US" altLang="ko-KR" sz="1400" dirty="0" err="1">
                <a:latin typeface="+mn-lt"/>
              </a:rPr>
              <a:t>cArray</a:t>
            </a:r>
            <a:r>
              <a:rPr lang="en-US" altLang="ko-KR" sz="1400" dirty="0">
                <a:latin typeface="+mn-lt"/>
              </a:rPr>
              <a:t> = { 'K', 'O', 'R', 'E', 'A' };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 err="1">
                <a:latin typeface="+mn-lt"/>
              </a:rPr>
              <a:t>printArray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iArray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 err="1">
                <a:latin typeface="+mn-lt"/>
              </a:rPr>
              <a:t>printArray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dArray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 err="1">
                <a:latin typeface="+mn-lt"/>
              </a:rPr>
              <a:t>printArray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cArray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44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90152" y="1819748"/>
            <a:ext cx="7747000" cy="420080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GenericMethodTest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Integer[] </a:t>
            </a:r>
            <a:r>
              <a:rPr lang="en-US" altLang="ko-KR" sz="1400" dirty="0" err="1">
                <a:latin typeface="+mn-lt"/>
              </a:rPr>
              <a:t>iArray</a:t>
            </a:r>
            <a:r>
              <a:rPr lang="en-US" altLang="ko-KR" sz="1400" dirty="0">
                <a:latin typeface="+mn-lt"/>
              </a:rPr>
              <a:t> = { 10, 20, 30, 40, 50 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Double[] </a:t>
            </a:r>
            <a:r>
              <a:rPr lang="en-US" altLang="ko-KR" sz="1400" dirty="0" err="1">
                <a:latin typeface="+mn-lt"/>
              </a:rPr>
              <a:t>dArray</a:t>
            </a:r>
            <a:r>
              <a:rPr lang="en-US" altLang="ko-KR" sz="1400" dirty="0">
                <a:latin typeface="+mn-lt"/>
              </a:rPr>
              <a:t> = { 1.1, 1.2, 1.3, 1.4, 1.5 };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Character[] </a:t>
            </a:r>
            <a:r>
              <a:rPr lang="en-US" altLang="ko-KR" sz="1400" dirty="0" err="1">
                <a:latin typeface="+mn-lt"/>
              </a:rPr>
              <a:t>cArray</a:t>
            </a:r>
            <a:r>
              <a:rPr lang="en-US" altLang="ko-KR" sz="1400" dirty="0">
                <a:latin typeface="+mn-lt"/>
              </a:rPr>
              <a:t> = { 'K', 'O', 'R', 'E', 'A' };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 err="1">
                <a:latin typeface="+mn-lt"/>
              </a:rPr>
              <a:t>printArray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iArray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 err="1">
                <a:latin typeface="+mn-lt"/>
              </a:rPr>
              <a:t>printArray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dArray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i="1" dirty="0" err="1">
                <a:latin typeface="+mn-lt"/>
              </a:rPr>
              <a:t>printArray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cArray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&lt;T&gt;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printArray</a:t>
            </a:r>
            <a:r>
              <a:rPr lang="en-US" altLang="ko-KR" sz="1400" dirty="0">
                <a:latin typeface="+mn-lt"/>
              </a:rPr>
              <a:t>(T[] array)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(T element : array)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.printf</a:t>
            </a:r>
            <a:r>
              <a:rPr lang="en-US" altLang="ko-KR" sz="1400" dirty="0">
                <a:latin typeface="+mn-lt"/>
              </a:rPr>
              <a:t>("%s ", element);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36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때때로 </a:t>
            </a:r>
            <a:r>
              <a:rPr lang="ko-KR" altLang="en-US" dirty="0" smtClean="0"/>
              <a:t>특정한 </a:t>
            </a:r>
            <a:r>
              <a:rPr lang="ko-KR" altLang="en-US" dirty="0"/>
              <a:t>종류의 객체들만을 받게 하고 싶은 경우가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한정된 타입 매개 변수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590152" y="2670772"/>
            <a:ext cx="7747000" cy="33497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 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MyArrayAlg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fr-FR" altLang="ko-KR" sz="1400" b="1" dirty="0">
                <a:latin typeface="+mn-lt"/>
              </a:rPr>
              <a:t>public static</a:t>
            </a:r>
            <a:r>
              <a:rPr lang="fr-FR" altLang="ko-KR" sz="1400" dirty="0">
                <a:latin typeface="+mn-lt"/>
              </a:rPr>
              <a:t> &lt;T extends Comparable&gt; T getMax(T[] a)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(a == 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 || </a:t>
            </a:r>
            <a:r>
              <a:rPr lang="en-US" altLang="ko-KR" sz="1400" dirty="0" err="1">
                <a:latin typeface="+mn-lt"/>
              </a:rPr>
              <a:t>a.length</a:t>
            </a:r>
            <a:r>
              <a:rPr lang="en-US" altLang="ko-KR" sz="1400" dirty="0">
                <a:latin typeface="+mn-lt"/>
              </a:rPr>
              <a:t> == 0) 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null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T largest = a[0];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1;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</a:t>
            </a:r>
            <a:r>
              <a:rPr lang="en-US" altLang="ko-KR" sz="1400" dirty="0" err="1">
                <a:latin typeface="+mn-lt"/>
              </a:rPr>
              <a:t>a.length</a:t>
            </a:r>
            <a:r>
              <a:rPr lang="en-US" altLang="ko-KR" sz="1400" dirty="0">
                <a:latin typeface="+mn-lt"/>
              </a:rPr>
              <a:t>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if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largest.compareTo</a:t>
            </a:r>
            <a:r>
              <a:rPr lang="en-US" altLang="ko-KR" sz="1400" dirty="0">
                <a:latin typeface="+mn-lt"/>
              </a:rPr>
              <a:t>(a[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]) &lt; 0) 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largest = a[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];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largest;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64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제네릭과</a:t>
            </a:r>
            <a:r>
              <a:rPr lang="ko-KR" altLang="en-US" dirty="0"/>
              <a:t> 상속에 대하여 </a:t>
            </a:r>
            <a:r>
              <a:rPr lang="ko-KR" altLang="en-US" dirty="0" err="1" smtClean="0"/>
              <a:t>생각해보자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자바 </a:t>
            </a:r>
            <a:r>
              <a:rPr lang="ko-KR" altLang="en-US" dirty="0"/>
              <a:t>라이브러리에는 </a:t>
            </a:r>
            <a:r>
              <a:rPr lang="en-US" altLang="ko-KR" dirty="0"/>
              <a:t>Number </a:t>
            </a:r>
            <a:r>
              <a:rPr lang="ko-KR" altLang="en-US" dirty="0"/>
              <a:t>클래스를 상속받아서 </a:t>
            </a:r>
            <a:r>
              <a:rPr lang="en-US" altLang="ko-KR" dirty="0"/>
              <a:t>Integer</a:t>
            </a:r>
            <a:r>
              <a:rPr lang="ko-KR" altLang="en-US" dirty="0"/>
              <a:t>와 </a:t>
            </a:r>
            <a:r>
              <a:rPr lang="en-US" altLang="ko-KR" dirty="0"/>
              <a:t>Double </a:t>
            </a:r>
            <a:r>
              <a:rPr lang="ko-KR" altLang="en-US" dirty="0"/>
              <a:t>클래스를 정의하고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제네릭과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90152" y="3395050"/>
            <a:ext cx="7747000" cy="1013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Box&lt;Number&gt; box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Box&lt;Number&gt;();</a:t>
            </a: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box.add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Integer(10)); 	// Number </a:t>
            </a:r>
            <a:r>
              <a:rPr lang="ko-KR" altLang="en-US" sz="1400" dirty="0">
                <a:latin typeface="+mn-lt"/>
              </a:rPr>
              <a:t>객체 대신에 </a:t>
            </a:r>
            <a:r>
              <a:rPr lang="en-US" altLang="ko-KR" sz="1400" dirty="0">
                <a:latin typeface="+mn-lt"/>
              </a:rPr>
              <a:t>Integer </a:t>
            </a:r>
            <a:r>
              <a:rPr lang="ko-KR" altLang="en-US" sz="1400" dirty="0">
                <a:latin typeface="+mn-lt"/>
              </a:rPr>
              <a:t>객체를 주어도 된다</a:t>
            </a:r>
            <a:r>
              <a:rPr lang="en-US" altLang="ko-KR" sz="1400" dirty="0">
                <a:latin typeface="+mn-lt"/>
              </a:rPr>
              <a:t>. 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box.add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 </a:t>
            </a:r>
            <a:r>
              <a:rPr lang="en-US" altLang="ko-KR" sz="1400" dirty="0">
                <a:latin typeface="+mn-lt"/>
              </a:rPr>
              <a:t>Double(10.1)); 	// Number </a:t>
            </a:r>
            <a:r>
              <a:rPr lang="ko-KR" altLang="en-US" sz="1400" dirty="0">
                <a:latin typeface="+mn-lt"/>
              </a:rPr>
              <a:t>객체 대신에 </a:t>
            </a:r>
            <a:r>
              <a:rPr lang="en-US" altLang="ko-KR" sz="1400" dirty="0">
                <a:latin typeface="+mn-lt"/>
              </a:rPr>
              <a:t>Double </a:t>
            </a:r>
            <a:r>
              <a:rPr lang="ko-KR" altLang="en-US" sz="1400" dirty="0">
                <a:latin typeface="+mn-lt"/>
              </a:rPr>
              <a:t>객체를 주어도 된다</a:t>
            </a:r>
            <a:r>
              <a:rPr lang="en-US" altLang="ko-KR" sz="1400" dirty="0">
                <a:latin typeface="+mn-lt"/>
              </a:rPr>
              <a:t>. </a:t>
            </a:r>
            <a:endParaRPr lang="ko-KR" altLang="en-US" sz="140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590152" y="4614250"/>
            <a:ext cx="7747000" cy="1013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 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process(Box&lt;Number&gt; box</a:t>
            </a:r>
            <a:r>
              <a:rPr lang="en-US" altLang="ko-KR" sz="1400" dirty="0">
                <a:latin typeface="+mn-lt"/>
              </a:rPr>
              <a:t>) </a:t>
            </a:r>
            <a:endParaRPr lang="en-US" altLang="ko-KR" sz="1400" dirty="0" smtClean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{ 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dirty="0" smtClean="0">
                <a:latin typeface="+mn-lt"/>
              </a:rPr>
              <a:t>...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  <p:sp>
        <p:nvSpPr>
          <p:cNvPr id="6" name="설명선 2(테두리 및 강조선) 5"/>
          <p:cNvSpPr/>
          <p:nvPr/>
        </p:nvSpPr>
        <p:spPr>
          <a:xfrm>
            <a:off x="5332491" y="5445659"/>
            <a:ext cx="1520982" cy="53868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2626"/>
              <a:gd name="adj6" fmla="val -109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어떤 타입을 받을 수 있을까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?</a:t>
            </a:r>
            <a:endParaRPr lang="ko-KR" altLang="en-US" sz="1200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8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Integer</a:t>
            </a:r>
            <a:r>
              <a:rPr lang="ko-KR" altLang="en-US" dirty="0"/>
              <a:t>가 </a:t>
            </a:r>
            <a:r>
              <a:rPr lang="en-US" altLang="ko-KR" dirty="0"/>
              <a:t>Number</a:t>
            </a:r>
            <a:r>
              <a:rPr lang="ko-KR" altLang="en-US" dirty="0"/>
              <a:t>의 자식이긴 하지만</a:t>
            </a:r>
            <a:r>
              <a:rPr lang="en-US" altLang="ko-KR" dirty="0"/>
              <a:t>, Box&lt;Integer&gt;</a:t>
            </a:r>
            <a:r>
              <a:rPr lang="ko-KR" altLang="en-US" dirty="0"/>
              <a:t>는 </a:t>
            </a:r>
            <a:r>
              <a:rPr lang="en-US" altLang="ko-KR" dirty="0"/>
              <a:t>Box&lt;Number&gt;</a:t>
            </a:r>
            <a:r>
              <a:rPr lang="ko-KR" altLang="en-US" dirty="0"/>
              <a:t>의 자식은 아니다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제네릭과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pic>
        <p:nvPicPr>
          <p:cNvPr id="5121" name="_x256543072" descr="EMB000010800f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9" y="2883528"/>
            <a:ext cx="5404918" cy="359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2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클래스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b="1" dirty="0"/>
              <a:t>자손 클래스</a:t>
            </a:r>
            <a:r>
              <a:rPr lang="ko-KR" altLang="en-US" dirty="0"/>
              <a:t>들을 와일드 카드로 표시하려면 </a:t>
            </a:r>
            <a:r>
              <a:rPr lang="en-US" altLang="ko-KR" dirty="0"/>
              <a:t>&lt;? extends A&gt;</a:t>
            </a:r>
            <a:r>
              <a:rPr lang="ko-KR" altLang="en-US" dirty="0"/>
              <a:t>와 같이 표시한다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이것을 </a:t>
            </a:r>
            <a:r>
              <a:rPr lang="ko-KR" altLang="en-US" b="1" dirty="0"/>
              <a:t>상한이 있는 와일드 카드</a:t>
            </a:r>
            <a:r>
              <a:rPr lang="en-US" altLang="ko-KR" b="1" dirty="0"/>
              <a:t>(Upper Bounded Wildcard)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상한이 있는 와일드 카드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90152" y="3395050"/>
            <a:ext cx="7747000" cy="18831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u="sng" dirty="0">
                <a:latin typeface="+mn-lt"/>
              </a:rPr>
              <a:t>double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sumOfList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u="sng" dirty="0">
                <a:latin typeface="+mn-lt"/>
              </a:rPr>
              <a:t>List&lt;? </a:t>
            </a:r>
            <a:r>
              <a:rPr lang="en-US" altLang="ko-KR" sz="1400" b="1" u="sng" dirty="0">
                <a:latin typeface="+mn-lt"/>
              </a:rPr>
              <a:t>extends</a:t>
            </a:r>
            <a:r>
              <a:rPr lang="en-US" altLang="ko-KR" sz="1400" u="sng" dirty="0">
                <a:latin typeface="+mn-lt"/>
              </a:rPr>
              <a:t> Number&gt;</a:t>
            </a:r>
            <a:r>
              <a:rPr lang="en-US" altLang="ko-KR" sz="1400" dirty="0">
                <a:latin typeface="+mn-lt"/>
              </a:rPr>
              <a:t> list</a:t>
            </a:r>
            <a:r>
              <a:rPr lang="en-US" altLang="ko-KR" sz="1400" u="sng" dirty="0">
                <a:latin typeface="+mn-lt"/>
              </a:rPr>
              <a:t>)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double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s = 0.0;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for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(Number n : list)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 </a:t>
            </a:r>
            <a:r>
              <a:rPr lang="en-US" altLang="ko-KR" sz="1400" dirty="0">
                <a:latin typeface="+mn-lt"/>
              </a:rPr>
              <a:t>+= </a:t>
            </a:r>
            <a:r>
              <a:rPr lang="en-US" altLang="ko-KR" sz="1400" dirty="0" err="1">
                <a:latin typeface="+mn-lt"/>
              </a:rPr>
              <a:t>n.doubleValue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return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s;</a:t>
            </a:r>
          </a:p>
          <a:p>
            <a:pPr marL="0" indent="0" latinLnBrk="0">
              <a:buNone/>
            </a:pPr>
            <a:r>
              <a:rPr lang="en-US" altLang="ko-KR" sz="1400" u="sng" dirty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590152" y="5465275"/>
            <a:ext cx="7747000" cy="9415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u="sng" dirty="0">
                <a:latin typeface="+mn-lt"/>
              </a:rPr>
              <a:t>L</a:t>
            </a:r>
            <a:r>
              <a:rPr lang="en-US" altLang="ko-KR" sz="1400" dirty="0">
                <a:latin typeface="+mn-lt"/>
              </a:rPr>
              <a:t>ist&lt;Integer&gt; li </a:t>
            </a:r>
            <a:r>
              <a:rPr lang="en-US" altLang="ko-KR" sz="1400" u="sng" dirty="0">
                <a:latin typeface="+mn-lt"/>
              </a:rPr>
              <a:t>=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Arrays.asList</a:t>
            </a:r>
            <a:r>
              <a:rPr lang="en-US" altLang="ko-KR" sz="1400" dirty="0">
                <a:latin typeface="+mn-lt"/>
              </a:rPr>
              <a:t>(1, 2, 3)</a:t>
            </a: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("sum = " + </a:t>
            </a:r>
            <a:r>
              <a:rPr lang="en-US" altLang="ko-KR" sz="1400" dirty="0" err="1">
                <a:latin typeface="+mn-lt"/>
              </a:rPr>
              <a:t>sumOfList</a:t>
            </a:r>
            <a:r>
              <a:rPr lang="en-US" altLang="ko-KR" sz="1400" dirty="0">
                <a:latin typeface="+mn-lt"/>
              </a:rPr>
              <a:t>(li))</a:t>
            </a:r>
          </a:p>
        </p:txBody>
      </p:sp>
    </p:spTree>
    <p:extLst>
      <p:ext uri="{BB962C8B-B14F-4D97-AF65-F5344CB8AC3E}">
        <p14:creationId xmlns:p14="http://schemas.microsoft.com/office/powerpoint/2010/main" val="295074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제네릭이란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프로그래밍</a:t>
            </a:r>
            <a:r>
              <a:rPr lang="en-US" altLang="ko-KR" b="1" dirty="0"/>
              <a:t>(generic programming)</a:t>
            </a:r>
            <a:r>
              <a:rPr lang="ko-KR" altLang="en-US" dirty="0"/>
              <a:t>이란 다양한 종류의 데이터를 처리할 </a:t>
            </a:r>
            <a:r>
              <a:rPr lang="ko-KR" altLang="en-US" dirty="0" smtClean="0"/>
              <a:t>수 있는 </a:t>
            </a:r>
            <a:r>
              <a:rPr lang="ko-KR" altLang="en-US" dirty="0"/>
              <a:t>클래스와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작성하는 기법이다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01" y="2645263"/>
            <a:ext cx="5522109" cy="360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8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 err="1"/>
              <a:t>제한없는</a:t>
            </a:r>
            <a:r>
              <a:rPr lang="ko-KR" altLang="en-US" b="1" dirty="0"/>
              <a:t> 와일드 카드</a:t>
            </a:r>
            <a:r>
              <a:rPr lang="en-US" altLang="ko-KR" b="1" dirty="0"/>
              <a:t>(Unbounded Wildcard)</a:t>
            </a:r>
            <a:r>
              <a:rPr lang="ko-KR" altLang="en-US" dirty="0"/>
              <a:t>는 단순히 </a:t>
            </a:r>
            <a:r>
              <a:rPr lang="en-US" altLang="ko-KR" dirty="0"/>
              <a:t>?</a:t>
            </a:r>
            <a:r>
              <a:rPr lang="ko-KR" altLang="en-US" dirty="0"/>
              <a:t>으로만 이루어진다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예를 </a:t>
            </a:r>
            <a:r>
              <a:rPr lang="ko-KR" altLang="en-US" dirty="0"/>
              <a:t>들면 </a:t>
            </a:r>
            <a:r>
              <a:rPr lang="en-US" altLang="ko-KR" dirty="0"/>
              <a:t>List&lt;?&gt;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와일드 </a:t>
            </a:r>
            <a:r>
              <a:rPr lang="ko-KR" altLang="en-US" dirty="0"/>
              <a:t>카드 </a:t>
            </a:r>
            <a:r>
              <a:rPr lang="en-US" altLang="ko-KR" dirty="0"/>
              <a:t>?</a:t>
            </a:r>
            <a:r>
              <a:rPr lang="ko-KR" altLang="en-US" dirty="0"/>
              <a:t>은 모든 타입에 매치된다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>
                <a:effectLst/>
              </a:rPr>
              <a:t>제한없는</a:t>
            </a:r>
            <a:r>
              <a:rPr lang="ko-KR" altLang="en-US" i="1" dirty="0">
                <a:effectLst/>
              </a:rPr>
              <a:t> 와일드 </a:t>
            </a:r>
            <a:r>
              <a:rPr lang="ko-KR" altLang="en-US" i="1" dirty="0" smtClean="0">
                <a:effectLst/>
              </a:rPr>
              <a:t>카드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90152" y="3395050"/>
            <a:ext cx="7747000" cy="22905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java.util.List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MyList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printList</a:t>
            </a:r>
            <a:r>
              <a:rPr lang="en-US" altLang="ko-KR" sz="1400" dirty="0">
                <a:latin typeface="+mn-lt"/>
              </a:rPr>
              <a:t>(List&lt;?&gt; list)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(Object </a:t>
            </a:r>
            <a:r>
              <a:rPr lang="en-US" altLang="ko-KR" sz="1400" dirty="0" err="1">
                <a:latin typeface="+mn-lt"/>
              </a:rPr>
              <a:t>elem</a:t>
            </a:r>
            <a:r>
              <a:rPr lang="en-US" altLang="ko-KR" sz="1400" dirty="0">
                <a:latin typeface="+mn-lt"/>
              </a:rPr>
              <a:t> : list)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elem</a:t>
            </a:r>
            <a:r>
              <a:rPr lang="en-US" altLang="ko-KR" sz="1400" dirty="0">
                <a:latin typeface="+mn-lt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04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44354" y="1747319"/>
            <a:ext cx="7747000" cy="27432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java.util.Arrays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java.util.List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WildCardTest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List&lt;Integer&gt; li = </a:t>
            </a:r>
            <a:r>
              <a:rPr lang="en-US" altLang="ko-KR" sz="1400" dirty="0" err="1">
                <a:latin typeface="+mn-lt"/>
              </a:rPr>
              <a:t>Arrays.</a:t>
            </a:r>
            <a:r>
              <a:rPr lang="en-US" altLang="ko-KR" sz="1400" i="1" dirty="0" err="1">
                <a:latin typeface="+mn-lt"/>
              </a:rPr>
              <a:t>asList</a:t>
            </a:r>
            <a:r>
              <a:rPr lang="en-US" altLang="ko-KR" sz="1400" dirty="0">
                <a:latin typeface="+mn-lt"/>
              </a:rPr>
              <a:t>(1, 2, 3);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List&lt;String&gt; ls = </a:t>
            </a:r>
            <a:r>
              <a:rPr lang="en-US" altLang="ko-KR" sz="1400" dirty="0" err="1">
                <a:latin typeface="+mn-lt"/>
              </a:rPr>
              <a:t>Arrays.</a:t>
            </a:r>
            <a:r>
              <a:rPr lang="en-US" altLang="ko-KR" sz="1400" i="1" dirty="0" err="1">
                <a:latin typeface="+mn-lt"/>
              </a:rPr>
              <a:t>asList</a:t>
            </a:r>
            <a:r>
              <a:rPr lang="en-US" altLang="ko-KR" sz="1400" dirty="0">
                <a:latin typeface="+mn-lt"/>
              </a:rPr>
              <a:t>("one", "two", "three");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MyList.</a:t>
            </a:r>
            <a:r>
              <a:rPr lang="en-US" altLang="ko-KR" sz="1400" i="1" dirty="0" err="1">
                <a:latin typeface="+mn-lt"/>
              </a:rPr>
              <a:t>printList</a:t>
            </a:r>
            <a:r>
              <a:rPr lang="en-US" altLang="ko-KR" sz="1400" dirty="0">
                <a:latin typeface="+mn-lt"/>
              </a:rPr>
              <a:t>(li);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MyList.</a:t>
            </a:r>
            <a:r>
              <a:rPr lang="en-US" altLang="ko-KR" sz="1400" i="1" dirty="0" err="1">
                <a:latin typeface="+mn-lt"/>
              </a:rPr>
              <a:t>printList</a:t>
            </a:r>
            <a:r>
              <a:rPr lang="en-US" altLang="ko-KR" sz="1400" dirty="0">
                <a:latin typeface="+mn-lt"/>
              </a:rPr>
              <a:t>(ls);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07435" y="528899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1 2 3 </a:t>
            </a:r>
          </a:p>
          <a:p>
            <a:pPr marL="0" indent="0">
              <a:buNone/>
            </a:pPr>
            <a:r>
              <a:rPr lang="en-US" altLang="ko-KR" sz="1400" dirty="0"/>
              <a:t>one two three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9" y="519668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2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어떤 클래스의 </a:t>
            </a:r>
            <a:r>
              <a:rPr lang="ko-KR" altLang="en-US" b="1" dirty="0"/>
              <a:t>조상 클래스</a:t>
            </a:r>
            <a:r>
              <a:rPr lang="ko-KR" altLang="en-US" dirty="0"/>
              <a:t>들을 와일드 카드로 나타내려면 </a:t>
            </a:r>
            <a:r>
              <a:rPr lang="en-US" altLang="ko-KR" dirty="0"/>
              <a:t>&lt;? super A&gt;</a:t>
            </a:r>
            <a:r>
              <a:rPr lang="ko-KR" altLang="en-US" dirty="0"/>
              <a:t>와 같은 문법을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하한이 있는 와일드 카드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590152" y="3395050"/>
            <a:ext cx="7747000" cy="18831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addNumbers</a:t>
            </a:r>
            <a:r>
              <a:rPr lang="en-US" altLang="ko-KR" sz="1400" dirty="0">
                <a:latin typeface="+mn-lt"/>
              </a:rPr>
              <a:t>(List&lt;? </a:t>
            </a:r>
            <a:r>
              <a:rPr lang="en-US" altLang="ko-KR" sz="1400" b="1" dirty="0">
                <a:latin typeface="+mn-lt"/>
              </a:rPr>
              <a:t>super</a:t>
            </a:r>
            <a:r>
              <a:rPr lang="en-US" altLang="ko-KR" sz="1400" dirty="0">
                <a:latin typeface="+mn-lt"/>
              </a:rPr>
              <a:t> Integer&gt; list)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for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1;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&lt;= 10;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list.add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21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그림을 </a:t>
            </a:r>
            <a:r>
              <a:rPr lang="ko-KR" altLang="en-US" dirty="0"/>
              <a:t>완벽하게 이해할 수 있으면 어느 정도 </a:t>
            </a:r>
            <a:r>
              <a:rPr lang="ko-KR" altLang="en-US" dirty="0" err="1"/>
              <a:t>제네릭</a:t>
            </a:r>
            <a:r>
              <a:rPr lang="ko-KR" altLang="en-US" dirty="0"/>
              <a:t> 공부는 된 셈이다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29697" name="_x256543232" descr="EMB000010800f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72" y="2657192"/>
            <a:ext cx="5793809" cy="337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9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컬렉션</a:t>
            </a: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컬렉션</a:t>
            </a:r>
            <a:r>
              <a:rPr lang="en-US" altLang="ko-KR"/>
              <a:t>(collection)</a:t>
            </a:r>
            <a:r>
              <a:rPr lang="ko-KR" altLang="en-US"/>
              <a:t>은 자바에서 자료 구조를 구현한 클래스</a:t>
            </a:r>
          </a:p>
          <a:p>
            <a:r>
              <a:rPr lang="ko-KR" altLang="en-US"/>
              <a:t>자료 구조로는 리스트</a:t>
            </a:r>
            <a:r>
              <a:rPr lang="en-US" altLang="ko-KR"/>
              <a:t>(list), </a:t>
            </a:r>
            <a:r>
              <a:rPr lang="ko-KR" altLang="en-US"/>
              <a:t>스택</a:t>
            </a:r>
            <a:r>
              <a:rPr lang="en-US" altLang="ko-KR"/>
              <a:t>(stack), </a:t>
            </a:r>
            <a:r>
              <a:rPr lang="ko-KR" altLang="en-US"/>
              <a:t>큐</a:t>
            </a:r>
            <a:r>
              <a:rPr lang="en-US" altLang="ko-KR"/>
              <a:t>(queue), </a:t>
            </a:r>
            <a:r>
              <a:rPr lang="ko-KR" altLang="en-US"/>
              <a:t>집합</a:t>
            </a:r>
            <a:r>
              <a:rPr lang="en-US" altLang="ko-KR"/>
              <a:t>(set), </a:t>
            </a:r>
            <a:r>
              <a:rPr lang="ko-KR" altLang="en-US"/>
              <a:t>해쉬 테이블</a:t>
            </a:r>
            <a:r>
              <a:rPr lang="en-US" altLang="ko-KR"/>
              <a:t>(hash table) </a:t>
            </a:r>
            <a:r>
              <a:rPr lang="ko-KR" altLang="en-US"/>
              <a:t>등이 있다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88" y="3277261"/>
            <a:ext cx="5842314" cy="296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84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컬렉션의 역사</a:t>
            </a:r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초기 버전</a:t>
            </a:r>
            <a:r>
              <a:rPr lang="en-US" altLang="ko-KR"/>
              <a:t>: Vector, Stack, HashTable, Bitset, Enumeration</a:t>
            </a:r>
            <a:r>
              <a:rPr lang="ko-KR" altLang="en-US"/>
              <a:t>이 그것이다</a:t>
            </a:r>
            <a:r>
              <a:rPr lang="en-US" altLang="ko-KR"/>
              <a:t>. </a:t>
            </a:r>
          </a:p>
          <a:p>
            <a:r>
              <a:rPr lang="ko-KR" altLang="en-US"/>
              <a:t>버전 </a:t>
            </a:r>
            <a:r>
              <a:rPr lang="en-US" altLang="ko-KR"/>
              <a:t>1.2</a:t>
            </a:r>
            <a:r>
              <a:rPr lang="ko-KR" altLang="en-US"/>
              <a:t>부터는 풍부한 컬렉션 라이브러리가 제공</a:t>
            </a:r>
          </a:p>
          <a:p>
            <a:pPr lvl="1"/>
            <a:r>
              <a:rPr lang="ko-KR" altLang="en-US"/>
              <a:t>인터페이스와 구현을 분리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List </a:t>
            </a:r>
            <a:r>
              <a:rPr lang="ko-KR" altLang="en-US"/>
              <a:t>인터페이스를  </a:t>
            </a:r>
            <a:r>
              <a:rPr lang="en-US" altLang="ko-KR"/>
              <a:t>ArrayList</a:t>
            </a:r>
            <a:r>
              <a:rPr lang="ko-KR" altLang="en-US"/>
              <a:t>와 </a:t>
            </a:r>
            <a:r>
              <a:rPr lang="en-US" altLang="ko-KR"/>
              <a:t>LinkedList </a:t>
            </a:r>
            <a:r>
              <a:rPr lang="ko-KR" altLang="en-US"/>
              <a:t>클래스가 구현</a:t>
            </a:r>
          </a:p>
        </p:txBody>
      </p:sp>
    </p:spTree>
    <p:extLst>
      <p:ext uri="{BB962C8B-B14F-4D97-AF65-F5344CB8AC3E}">
        <p14:creationId xmlns:p14="http://schemas.microsoft.com/office/powerpoint/2010/main" val="221621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r>
              <a:rPr lang="ko-KR" altLang="en-US" dirty="0"/>
              <a:t>클래스는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패키지에 있는 컬렉션의 일종으로 가변 </a:t>
            </a:r>
            <a:r>
              <a:rPr lang="ko-KR" altLang="en-US" dirty="0" smtClean="0"/>
              <a:t>크기의 </a:t>
            </a:r>
            <a:r>
              <a:rPr lang="ko-KR" altLang="en-US" dirty="0"/>
              <a:t>배열</a:t>
            </a:r>
            <a:r>
              <a:rPr lang="en-US" altLang="ko-KR" dirty="0"/>
              <a:t>(dynamic array)</a:t>
            </a:r>
            <a:r>
              <a:rPr lang="ko-KR" altLang="en-US" dirty="0"/>
              <a:t>을 구현하고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컬렉션의 예</a:t>
            </a:r>
            <a:r>
              <a:rPr lang="en-US" altLang="ko-KR" b="0" dirty="0"/>
              <a:t>: Vector </a:t>
            </a:r>
            <a:r>
              <a:rPr lang="ko-KR" altLang="en-US" b="0" dirty="0"/>
              <a:t>클래스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47" y="2754328"/>
            <a:ext cx="6678157" cy="316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178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40468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java.util.Vector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VectorTest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 </a:t>
            </a:r>
            <a:r>
              <a:rPr lang="en-US" altLang="ko-KR" sz="1400" dirty="0">
                <a:latin typeface="+mn-lt"/>
              </a:rPr>
              <a:t>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Vector </a:t>
            </a:r>
            <a:r>
              <a:rPr lang="en-US" altLang="ko-KR" sz="1400" dirty="0" err="1">
                <a:latin typeface="+mn-lt"/>
              </a:rPr>
              <a:t>vc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Vector();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vc.add</a:t>
            </a:r>
            <a:r>
              <a:rPr lang="en-US" altLang="ko-KR" sz="1400" dirty="0">
                <a:latin typeface="+mn-lt"/>
              </a:rPr>
              <a:t>("Hello World!");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vc.add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Integer(10));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vc.add</a:t>
            </a:r>
            <a:r>
              <a:rPr lang="en-US" altLang="ko-KR" sz="1400" dirty="0">
                <a:latin typeface="+mn-lt"/>
              </a:rPr>
              <a:t>(20);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("vector size :" + </a:t>
            </a:r>
            <a:r>
              <a:rPr lang="en-US" altLang="ko-KR" sz="1400" dirty="0" err="1">
                <a:latin typeface="+mn-lt"/>
              </a:rPr>
              <a:t>vc.size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for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&lt; </a:t>
            </a:r>
            <a:r>
              <a:rPr lang="en-US" altLang="ko-KR" sz="1400" dirty="0" err="1">
                <a:latin typeface="+mn-lt"/>
              </a:rPr>
              <a:t>vc.size</a:t>
            </a:r>
            <a:r>
              <a:rPr lang="en-US" altLang="ko-KR" sz="1400" dirty="0">
                <a:latin typeface="+mn-lt"/>
              </a:rPr>
              <a:t>();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("vector element " +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+ " :" + </a:t>
            </a:r>
            <a:r>
              <a:rPr lang="en-US" altLang="ko-KR" sz="1400" dirty="0" err="1">
                <a:latin typeface="+mn-lt"/>
              </a:rPr>
              <a:t>vc.get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String s = (String)</a:t>
            </a:r>
            <a:r>
              <a:rPr lang="en-US" altLang="ko-KR" sz="1400" dirty="0" err="1">
                <a:latin typeface="+mn-lt"/>
              </a:rPr>
              <a:t>vc.get</a:t>
            </a:r>
            <a:r>
              <a:rPr lang="en-US" altLang="ko-KR" sz="1400" dirty="0">
                <a:latin typeface="+mn-lt"/>
              </a:rPr>
              <a:t>(0);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1331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vector size :3</a:t>
            </a:r>
          </a:p>
          <a:p>
            <a:pPr marL="0" indent="0" latinLnBrk="1">
              <a:buNone/>
            </a:pPr>
            <a:r>
              <a:rPr lang="en-US" altLang="ko-KR" sz="1400" dirty="0"/>
              <a:t>vector element 0 :Hello World!</a:t>
            </a:r>
          </a:p>
          <a:p>
            <a:pPr marL="0" indent="0" latinLnBrk="1">
              <a:buNone/>
            </a:pPr>
            <a:r>
              <a:rPr lang="en-US" altLang="ko-KR" sz="1400" dirty="0"/>
              <a:t>vector element 1 :10</a:t>
            </a:r>
          </a:p>
          <a:p>
            <a:pPr marL="0" indent="0" latinLnBrk="1">
              <a:buNone/>
            </a:pPr>
            <a:r>
              <a:rPr lang="en-US" altLang="ko-KR" sz="1400" dirty="0"/>
              <a:t>vector element 2 :20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8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자바는 컬렉션 인터페이스와 컬렉션 클래스로 나누어서 제공한다</a:t>
            </a:r>
            <a:r>
              <a:rPr lang="en-US" altLang="ko-KR" dirty="0"/>
              <a:t>. </a:t>
            </a:r>
            <a:r>
              <a:rPr lang="ko-KR" altLang="en-US" dirty="0"/>
              <a:t>자바에서는 </a:t>
            </a:r>
            <a:r>
              <a:rPr lang="ko-KR" altLang="en-US" dirty="0" smtClean="0"/>
              <a:t>컬렉션 </a:t>
            </a:r>
            <a:r>
              <a:rPr lang="ko-KR" altLang="en-US" dirty="0"/>
              <a:t>인터페이스를 구현한 클래스도 함께 제공하므로 이것을 간단하게 사용할 수도 </a:t>
            </a:r>
            <a:r>
              <a:rPr lang="ko-KR" altLang="en-US" dirty="0" smtClean="0"/>
              <a:t>있고 </a:t>
            </a:r>
            <a:r>
              <a:rPr lang="ko-KR" altLang="en-US" dirty="0"/>
              <a:t>아니면 각자 필요에 맞추어 인터페이스를 자신의 클래스로 구현할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컬렉션 인터페이스와 컬렉션 </a:t>
            </a:r>
            <a:r>
              <a:rPr lang="ko-KR" altLang="en-US" dirty="0" smtClean="0">
                <a:effectLst/>
              </a:rPr>
              <a:t>클래스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5" y="3359681"/>
            <a:ext cx="8375870" cy="277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6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기존의 방법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객체를 처리하려면 </a:t>
            </a:r>
            <a:r>
              <a:rPr lang="en-US" altLang="ko-KR" dirty="0"/>
              <a:t>Object </a:t>
            </a:r>
            <a:r>
              <a:rPr lang="ko-KR" altLang="en-US" dirty="0"/>
              <a:t>참조 변수를 사용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참조 변수는 어떤 객체이던지 참조할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예제로 하나의 데이터를 저장하는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 클래스를 </a:t>
            </a:r>
            <a:r>
              <a:rPr lang="ko-KR" altLang="en-US" dirty="0"/>
              <a:t>살펴보자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69" y="3632940"/>
            <a:ext cx="4262061" cy="246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64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9" y="2241770"/>
            <a:ext cx="7652716" cy="376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372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8" y="1702194"/>
            <a:ext cx="7511453" cy="463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869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b="1" dirty="0"/>
              <a:t>(List)</a:t>
            </a:r>
            <a:r>
              <a:rPr lang="ko-KR" altLang="en-US" dirty="0"/>
              <a:t>는 순서를 가지는 요소들의 모임으로 중복된 요소를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9" y="2836092"/>
            <a:ext cx="7764714" cy="284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98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ArrayList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ArrayList</a:t>
            </a:r>
            <a:r>
              <a:rPr lang="ko-KR" altLang="en-US"/>
              <a:t>를 배열</a:t>
            </a:r>
            <a:r>
              <a:rPr lang="en-US" altLang="ko-KR"/>
              <a:t>(Array)</a:t>
            </a:r>
            <a:r>
              <a:rPr lang="ko-KR" altLang="en-US"/>
              <a:t>의 향상된 버전 또는 가변 크기의 배열이라고 생각하면 된다</a:t>
            </a:r>
            <a:r>
              <a:rPr lang="en-US" altLang="ko-KR"/>
              <a:t>. </a:t>
            </a:r>
          </a:p>
          <a:p>
            <a:r>
              <a:rPr lang="en-US" altLang="ko-KR"/>
              <a:t>ArrayList</a:t>
            </a:r>
            <a:r>
              <a:rPr lang="ko-KR" altLang="en-US"/>
              <a:t>의 생성</a:t>
            </a:r>
          </a:p>
          <a:p>
            <a:pPr lvl="1"/>
            <a:r>
              <a:rPr lang="en-US" altLang="ko-KR"/>
              <a:t>ArrayList&lt;String&gt; list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/>
              <a:t> ArrayList&lt;String&gt;(); </a:t>
            </a:r>
          </a:p>
          <a:p>
            <a:r>
              <a:rPr lang="ko-KR" altLang="en-US"/>
              <a:t>원소 추가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"MILK"</a:t>
            </a:r>
            <a:r>
              <a:rPr lang="en-US" altLang="ko-KR"/>
              <a:t> );      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"BREAD"</a:t>
            </a:r>
            <a:r>
              <a:rPr lang="en-US" altLang="ko-KR"/>
              <a:t> );       </a:t>
            </a:r>
          </a:p>
          <a:p>
            <a:pPr lvl="1"/>
            <a:r>
              <a:rPr lang="en-US" altLang="ko-KR"/>
              <a:t>list.add( </a:t>
            </a:r>
            <a:r>
              <a:rPr lang="en-US" altLang="ko-KR">
                <a:solidFill>
                  <a:srgbClr val="2A00FF"/>
                </a:solidFill>
              </a:rPr>
              <a:t>"BUTTER"</a:t>
            </a:r>
            <a:r>
              <a:rPr lang="en-US" altLang="ko-KR"/>
              <a:t> ); </a:t>
            </a:r>
            <a:r>
              <a:rPr lang="ko-KR" altLang="en-US"/>
              <a:t>	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675" y="4627500"/>
            <a:ext cx="5356068" cy="186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29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572045" y="1394235"/>
            <a:ext cx="7747000" cy="18921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ArrayList</a:t>
            </a:r>
            <a:r>
              <a:rPr lang="en-US" altLang="ko-KR" sz="1400" dirty="0">
                <a:latin typeface="+mn-lt"/>
              </a:rPr>
              <a:t>&lt;String&gt; list = </a:t>
            </a:r>
            <a:r>
              <a:rPr lang="en-US" altLang="ko-KR" sz="1400" b="1" dirty="0">
                <a:latin typeface="+mn-lt"/>
              </a:rPr>
              <a:t>new </a:t>
            </a:r>
            <a:r>
              <a:rPr lang="en-US" altLang="ko-KR" sz="1400" dirty="0" err="1">
                <a:latin typeface="+mn-lt"/>
              </a:rPr>
              <a:t>ArrayList</a:t>
            </a:r>
            <a:r>
              <a:rPr lang="en-US" altLang="ko-KR" sz="1400" dirty="0">
                <a:latin typeface="+mn-lt"/>
              </a:rPr>
              <a:t>&lt;String</a:t>
            </a:r>
            <a:r>
              <a:rPr lang="en-US" altLang="ko-KR" sz="1400" dirty="0" smtClean="0">
                <a:latin typeface="+mn-lt"/>
              </a:rPr>
              <a:t>&gt;();</a:t>
            </a: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 "MILK" );</a:t>
            </a: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 "BREAD" );</a:t>
            </a: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 "BUTTER" 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( 1, "APPLE" ); // </a:t>
            </a:r>
            <a:r>
              <a:rPr lang="ko-KR" altLang="en-US" sz="1400" dirty="0">
                <a:latin typeface="+mn-lt"/>
              </a:rPr>
              <a:t>인덱스 </a:t>
            </a:r>
            <a:r>
              <a:rPr lang="en-US" altLang="ko-KR" sz="1400" dirty="0">
                <a:latin typeface="+mn-lt"/>
              </a:rPr>
              <a:t>1</a:t>
            </a:r>
            <a:r>
              <a:rPr lang="ko-KR" altLang="en-US" sz="1400" dirty="0">
                <a:latin typeface="+mn-lt"/>
              </a:rPr>
              <a:t>에 </a:t>
            </a:r>
            <a:r>
              <a:rPr lang="en-US" altLang="ko-KR" sz="1400" dirty="0">
                <a:latin typeface="+mn-lt"/>
              </a:rPr>
              <a:t>"APPLE"</a:t>
            </a:r>
            <a:r>
              <a:rPr lang="ko-KR" altLang="en-US" sz="1400" dirty="0">
                <a:latin typeface="+mn-lt"/>
              </a:rPr>
              <a:t>을 </a:t>
            </a:r>
            <a:r>
              <a:rPr lang="ko-KR" altLang="en-US" sz="1400" dirty="0" smtClean="0">
                <a:latin typeface="+mn-lt"/>
              </a:rPr>
              <a:t>삽입</a:t>
            </a:r>
            <a:endParaRPr lang="en-US" altLang="ko-KR" sz="1400" dirty="0" smtClean="0">
              <a:latin typeface="+mn-lt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list.set</a:t>
            </a:r>
            <a:r>
              <a:rPr lang="en-US" altLang="ko-KR" sz="1400" dirty="0">
                <a:latin typeface="+mn-lt"/>
              </a:rPr>
              <a:t>( 2, "GRAPE" ); // </a:t>
            </a:r>
            <a:r>
              <a:rPr lang="ko-KR" altLang="en-US" sz="1400" dirty="0">
                <a:latin typeface="+mn-lt"/>
              </a:rPr>
              <a:t>인덱스 </a:t>
            </a:r>
            <a:r>
              <a:rPr lang="en-US" altLang="ko-KR" sz="1400" dirty="0">
                <a:latin typeface="+mn-lt"/>
              </a:rPr>
              <a:t>2</a:t>
            </a:r>
            <a:r>
              <a:rPr lang="ko-KR" altLang="en-US" sz="1400" dirty="0">
                <a:latin typeface="+mn-lt"/>
              </a:rPr>
              <a:t>의 원소를 </a:t>
            </a:r>
            <a:r>
              <a:rPr lang="en-US" altLang="ko-KR" sz="1400" dirty="0">
                <a:latin typeface="+mn-lt"/>
              </a:rPr>
              <a:t>"GRAPE"</a:t>
            </a:r>
            <a:r>
              <a:rPr lang="ko-KR" altLang="en-US" sz="1400" dirty="0">
                <a:latin typeface="+mn-lt"/>
              </a:rPr>
              <a:t>로 </a:t>
            </a:r>
            <a:r>
              <a:rPr lang="ko-KR" altLang="en-US" sz="1400" dirty="0" smtClean="0">
                <a:latin typeface="+mn-lt"/>
              </a:rPr>
              <a:t>대체</a:t>
            </a:r>
            <a:endParaRPr lang="en-US" altLang="ko-KR" sz="1400" dirty="0" smtClean="0">
              <a:latin typeface="+mn-lt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+mn-lt"/>
              </a:rPr>
              <a:t>list.remove</a:t>
            </a:r>
            <a:r>
              <a:rPr lang="en-US" altLang="ko-KR" sz="1400" dirty="0">
                <a:latin typeface="+mn-lt"/>
              </a:rPr>
              <a:t>( 3 ); // </a:t>
            </a:r>
            <a:r>
              <a:rPr lang="ko-KR" altLang="en-US" sz="1400" dirty="0">
                <a:latin typeface="+mn-lt"/>
              </a:rPr>
              <a:t>인덱스 </a:t>
            </a:r>
            <a:r>
              <a:rPr lang="en-US" altLang="ko-KR" sz="1400" dirty="0">
                <a:latin typeface="+mn-lt"/>
              </a:rPr>
              <a:t>3</a:t>
            </a:r>
            <a:r>
              <a:rPr lang="ko-KR" altLang="en-US" sz="1400" dirty="0">
                <a:latin typeface="+mn-lt"/>
              </a:rPr>
              <a:t>의 원소를 삭제한다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3" y="3451422"/>
            <a:ext cx="3337103" cy="135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9" y="5183506"/>
            <a:ext cx="3358792" cy="132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33" y="5101770"/>
            <a:ext cx="3577580" cy="140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67" y="3545988"/>
            <a:ext cx="3592767" cy="140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90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LinkedList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빈번하게 삽입과 삭제가 일어나는 경우에 사용</a:t>
            </a:r>
          </a:p>
        </p:txBody>
      </p:sp>
      <p:pic>
        <p:nvPicPr>
          <p:cNvPr id="134349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6"/>
          <a:stretch/>
        </p:blipFill>
        <p:spPr bwMode="auto">
          <a:xfrm>
            <a:off x="964414" y="2619563"/>
            <a:ext cx="6243638" cy="301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58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07847" y="1267486"/>
            <a:ext cx="7747000" cy="390204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  <a:ea typeface="+mj-ea"/>
              </a:rPr>
              <a:t>import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java.util</a:t>
            </a:r>
            <a:r>
              <a:rPr lang="en-US" altLang="ko-KR" sz="1400" dirty="0">
                <a:latin typeface="+mn-lt"/>
                <a:ea typeface="+mj-ea"/>
              </a:rPr>
              <a:t>.*;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class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LinkedListTest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  <a:ea typeface="+mj-ea"/>
              </a:rPr>
              <a:t>	public</a:t>
            </a:r>
            <a:r>
              <a:rPr lang="en-US" altLang="ko-KR" sz="1400" dirty="0" smtClean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static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main(String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LinkedList</a:t>
            </a:r>
            <a:r>
              <a:rPr lang="en-US" altLang="ko-KR" sz="1400" dirty="0" smtClean="0">
                <a:latin typeface="+mn-lt"/>
                <a:ea typeface="+mj-ea"/>
              </a:rPr>
              <a:t>&lt;String</a:t>
            </a:r>
            <a:r>
              <a:rPr lang="en-US" altLang="ko-KR" sz="1400" dirty="0">
                <a:latin typeface="+mn-lt"/>
                <a:ea typeface="+mj-ea"/>
              </a:rPr>
              <a:t>&gt; list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LinkedList</a:t>
            </a:r>
            <a:r>
              <a:rPr lang="en-US" altLang="ko-KR" sz="1400" dirty="0">
                <a:latin typeface="+mn-lt"/>
                <a:ea typeface="+mj-ea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list.add</a:t>
            </a:r>
            <a:r>
              <a:rPr lang="en-US" altLang="ko-KR" sz="1400" dirty="0">
                <a:latin typeface="+mn-lt"/>
                <a:ea typeface="+mj-ea"/>
              </a:rPr>
              <a:t>("MILK");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list.add</a:t>
            </a:r>
            <a:r>
              <a:rPr lang="en-US" altLang="ko-KR" sz="1400" dirty="0">
                <a:latin typeface="+mn-lt"/>
                <a:ea typeface="+mj-ea"/>
              </a:rPr>
              <a:t>("BREAD");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list.add</a:t>
            </a:r>
            <a:r>
              <a:rPr lang="en-US" altLang="ko-KR" sz="1400" dirty="0">
                <a:latin typeface="+mn-lt"/>
                <a:ea typeface="+mj-ea"/>
              </a:rPr>
              <a:t>("BUTTER");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list.add</a:t>
            </a:r>
            <a:r>
              <a:rPr lang="en-US" altLang="ko-KR" sz="1400" dirty="0" smtClean="0">
                <a:latin typeface="+mn-lt"/>
                <a:ea typeface="+mj-ea"/>
              </a:rPr>
              <a:t>(1</a:t>
            </a:r>
            <a:r>
              <a:rPr lang="en-US" altLang="ko-KR" sz="1400" dirty="0">
                <a:latin typeface="+mn-lt"/>
                <a:ea typeface="+mj-ea"/>
              </a:rPr>
              <a:t>, "APPLE"); 	// </a:t>
            </a:r>
            <a:r>
              <a:rPr lang="ko-KR" altLang="en-US" sz="1400" dirty="0">
                <a:latin typeface="+mn-lt"/>
                <a:ea typeface="+mj-ea"/>
              </a:rPr>
              <a:t>인덱스 </a:t>
            </a:r>
            <a:r>
              <a:rPr lang="en-US" altLang="ko-KR" sz="1400" dirty="0">
                <a:latin typeface="+mn-lt"/>
                <a:ea typeface="+mj-ea"/>
              </a:rPr>
              <a:t>1</a:t>
            </a:r>
            <a:r>
              <a:rPr lang="ko-KR" altLang="en-US" sz="1400" dirty="0">
                <a:latin typeface="+mn-lt"/>
                <a:ea typeface="+mj-ea"/>
              </a:rPr>
              <a:t>에 “</a:t>
            </a:r>
            <a:r>
              <a:rPr lang="en-US" altLang="ko-KR" sz="1400" dirty="0">
                <a:latin typeface="+mn-lt"/>
                <a:ea typeface="+mj-ea"/>
              </a:rPr>
              <a:t>APPLE"</a:t>
            </a:r>
            <a:r>
              <a:rPr lang="ko-KR" altLang="en-US" sz="1400" dirty="0">
                <a:latin typeface="+mn-lt"/>
                <a:ea typeface="+mj-ea"/>
              </a:rPr>
              <a:t>을 삽입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list.set</a:t>
            </a:r>
            <a:r>
              <a:rPr lang="en-US" altLang="ko-KR" sz="1400" dirty="0" smtClean="0">
                <a:latin typeface="+mn-lt"/>
                <a:ea typeface="+mj-ea"/>
              </a:rPr>
              <a:t>(2</a:t>
            </a:r>
            <a:r>
              <a:rPr lang="en-US" altLang="ko-KR" sz="1400" dirty="0">
                <a:latin typeface="+mn-lt"/>
                <a:ea typeface="+mj-ea"/>
              </a:rPr>
              <a:t>, "GRAPE"); 	// </a:t>
            </a:r>
            <a:r>
              <a:rPr lang="ko-KR" altLang="en-US" sz="1400" dirty="0">
                <a:latin typeface="+mn-lt"/>
                <a:ea typeface="+mj-ea"/>
              </a:rPr>
              <a:t>인덱스 </a:t>
            </a:r>
            <a:r>
              <a:rPr lang="en-US" altLang="ko-KR" sz="1400" dirty="0">
                <a:latin typeface="+mn-lt"/>
                <a:ea typeface="+mj-ea"/>
              </a:rPr>
              <a:t>2</a:t>
            </a:r>
            <a:r>
              <a:rPr lang="ko-KR" altLang="en-US" sz="1400" dirty="0">
                <a:latin typeface="+mn-lt"/>
                <a:ea typeface="+mj-ea"/>
              </a:rPr>
              <a:t>의 원소를 “</a:t>
            </a:r>
            <a:r>
              <a:rPr lang="en-US" altLang="ko-KR" sz="1400" dirty="0">
                <a:latin typeface="+mn-lt"/>
                <a:ea typeface="+mj-ea"/>
              </a:rPr>
              <a:t>GRAPE"</a:t>
            </a:r>
            <a:r>
              <a:rPr lang="ko-KR" altLang="en-US" sz="1400" dirty="0">
                <a:latin typeface="+mn-lt"/>
                <a:ea typeface="+mj-ea"/>
              </a:rPr>
              <a:t>로 대체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</a:t>
            </a:r>
            <a:r>
              <a:rPr lang="en-US" altLang="ko-KR" sz="1400" dirty="0" err="1" smtClean="0">
                <a:latin typeface="+mn-lt"/>
                <a:ea typeface="+mj-ea"/>
              </a:rPr>
              <a:t>list.remove</a:t>
            </a:r>
            <a:r>
              <a:rPr lang="en-US" altLang="ko-KR" sz="1400" dirty="0" smtClean="0">
                <a:latin typeface="+mn-lt"/>
                <a:ea typeface="+mj-ea"/>
              </a:rPr>
              <a:t>(3);</a:t>
            </a:r>
            <a:r>
              <a:rPr lang="en-US" altLang="ko-KR" sz="1400" dirty="0">
                <a:latin typeface="+mn-lt"/>
                <a:ea typeface="+mj-ea"/>
              </a:rPr>
              <a:t>	// </a:t>
            </a:r>
            <a:r>
              <a:rPr lang="ko-KR" altLang="en-US" sz="1400" dirty="0">
                <a:latin typeface="+mn-lt"/>
                <a:ea typeface="+mj-ea"/>
              </a:rPr>
              <a:t>인덱스 </a:t>
            </a:r>
            <a:r>
              <a:rPr lang="en-US" altLang="ko-KR" sz="1400" dirty="0">
                <a:latin typeface="+mn-lt"/>
                <a:ea typeface="+mj-ea"/>
              </a:rPr>
              <a:t>3</a:t>
            </a:r>
            <a:r>
              <a:rPr lang="ko-KR" altLang="en-US" sz="1400" dirty="0">
                <a:latin typeface="+mn-lt"/>
                <a:ea typeface="+mj-ea"/>
              </a:rPr>
              <a:t>의 원소를 삭제한다</a:t>
            </a:r>
            <a:r>
              <a:rPr lang="en-US" altLang="ko-KR" sz="1400" dirty="0">
                <a:latin typeface="+mn-lt"/>
                <a:ea typeface="+mj-ea"/>
              </a:rPr>
              <a:t>.</a:t>
            </a:r>
            <a:endParaRPr lang="ko-KR" altLang="en-US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  <a:ea typeface="+mj-ea"/>
              </a:rPr>
              <a:t>		for</a:t>
            </a:r>
            <a:r>
              <a:rPr lang="en-US" altLang="ko-KR" sz="1400" dirty="0" smtClean="0">
                <a:latin typeface="+mn-lt"/>
                <a:ea typeface="+mj-ea"/>
              </a:rPr>
              <a:t> 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&lt; </a:t>
            </a:r>
            <a:r>
              <a:rPr lang="en-US" altLang="ko-KR" sz="1400" dirty="0" err="1">
                <a:latin typeface="+mn-lt"/>
                <a:ea typeface="+mj-ea"/>
              </a:rPr>
              <a:t>list.size</a:t>
            </a:r>
            <a:r>
              <a:rPr lang="en-US" altLang="ko-KR" sz="1400" dirty="0">
                <a:latin typeface="+mn-lt"/>
                <a:ea typeface="+mj-ea"/>
              </a:rPr>
              <a:t>();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++)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		</a:t>
            </a:r>
            <a:r>
              <a:rPr lang="en-US" altLang="ko-KR" sz="1400" dirty="0" err="1" smtClean="0">
                <a:latin typeface="+mn-lt"/>
                <a:ea typeface="+mj-ea"/>
              </a:rPr>
              <a:t>System.</a:t>
            </a:r>
            <a:r>
              <a:rPr lang="en-US" altLang="ko-KR" sz="1400" i="1" dirty="0" err="1" smtClean="0">
                <a:latin typeface="+mn-lt"/>
                <a:ea typeface="+mj-ea"/>
              </a:rPr>
              <a:t>out</a:t>
            </a:r>
            <a:r>
              <a:rPr lang="en-US" altLang="ko-KR" sz="1400" dirty="0" err="1" smtClean="0">
                <a:latin typeface="+mn-lt"/>
                <a:ea typeface="+mj-ea"/>
              </a:rPr>
              <a:t>.println</a:t>
            </a:r>
            <a:r>
              <a:rPr lang="en-US" altLang="ko-KR" sz="1400" dirty="0" smtClean="0">
                <a:latin typeface="+mn-lt"/>
                <a:ea typeface="+mj-ea"/>
              </a:rPr>
              <a:t>(</a:t>
            </a:r>
            <a:r>
              <a:rPr lang="en-US" altLang="ko-KR" sz="1400" dirty="0" err="1" smtClean="0">
                <a:latin typeface="+mn-lt"/>
                <a:ea typeface="+mj-ea"/>
              </a:rPr>
              <a:t>list.get</a:t>
            </a:r>
            <a:r>
              <a:rPr lang="en-US" altLang="ko-KR" sz="1400" dirty="0" smtClean="0">
                <a:latin typeface="+mn-lt"/>
                <a:ea typeface="+mj-ea"/>
              </a:rPr>
              <a:t>(</a:t>
            </a:r>
            <a:r>
              <a:rPr lang="en-US" altLang="ko-KR" sz="1400" dirty="0" err="1" smtClean="0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	}</a:t>
            </a:r>
            <a:endParaRPr lang="en-US" altLang="ko-KR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22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반복자 사용하기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707847" y="1801641"/>
            <a:ext cx="7747000" cy="34584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ArrayList</a:t>
            </a:r>
            <a:r>
              <a:rPr lang="en-US" altLang="ko-KR" sz="1400" dirty="0">
                <a:latin typeface="+mn-lt"/>
              </a:rPr>
              <a:t>&lt;String&gt; list = new </a:t>
            </a:r>
            <a:r>
              <a:rPr lang="en-US" altLang="ko-KR" sz="1400" dirty="0" err="1">
                <a:latin typeface="+mn-lt"/>
              </a:rPr>
              <a:t>ArrayList</a:t>
            </a:r>
            <a:r>
              <a:rPr lang="en-US" altLang="ko-KR" sz="1400" dirty="0">
                <a:latin typeface="+mn-lt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하나“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둘“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셋“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list.add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넷“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String s;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Iterator e = </a:t>
            </a:r>
            <a:r>
              <a:rPr lang="en-US" altLang="ko-KR" sz="1400" dirty="0" err="1">
                <a:latin typeface="+mn-lt"/>
              </a:rPr>
              <a:t>list.iterator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e.hasNext</a:t>
            </a:r>
            <a:r>
              <a:rPr lang="en-US" altLang="ko-KR" sz="1400" dirty="0">
                <a:latin typeface="+mn-lt"/>
              </a:rPr>
              <a:t>())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s = (String)</a:t>
            </a:r>
            <a:r>
              <a:rPr lang="en-US" altLang="ko-KR" sz="1400" dirty="0" err="1">
                <a:latin typeface="+mn-lt"/>
              </a:rPr>
              <a:t>e.next</a:t>
            </a:r>
            <a:r>
              <a:rPr lang="en-US" altLang="ko-KR" sz="1400" dirty="0">
                <a:latin typeface="+mn-lt"/>
              </a:rPr>
              <a:t>();	// </a:t>
            </a:r>
            <a:r>
              <a:rPr lang="ko-KR" altLang="en-US" sz="1400" dirty="0">
                <a:latin typeface="+mn-lt"/>
              </a:rPr>
              <a:t>반복자는 </a:t>
            </a:r>
            <a:r>
              <a:rPr lang="en-US" altLang="ko-KR" sz="1400" dirty="0">
                <a:latin typeface="+mn-lt"/>
              </a:rPr>
              <a:t>Object </a:t>
            </a:r>
            <a:r>
              <a:rPr lang="ko-KR" altLang="en-US" sz="1400" dirty="0">
                <a:latin typeface="+mn-lt"/>
              </a:rPr>
              <a:t>타입을 반환</a:t>
            </a:r>
            <a:r>
              <a:rPr lang="en-US" altLang="ko-KR" sz="1400" dirty="0">
                <a:latin typeface="+mn-lt"/>
              </a:rPr>
              <a:t>!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</a:t>
            </a:r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(s);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5785" y="5468293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MILK</a:t>
            </a:r>
          </a:p>
          <a:p>
            <a:pPr marL="0" indent="0" latinLnBrk="1">
              <a:buNone/>
            </a:pPr>
            <a:r>
              <a:rPr lang="en-US" altLang="ko-KR" sz="1400" dirty="0"/>
              <a:t>APPLE</a:t>
            </a:r>
          </a:p>
          <a:p>
            <a:pPr marL="0" indent="0" latinLnBrk="1">
              <a:buNone/>
            </a:pPr>
            <a:r>
              <a:rPr lang="en-US" altLang="ko-KR" sz="1400" dirty="0"/>
              <a:t>GRAPE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32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배열을 리스트로 변환하기 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List&lt;String&gt; list = Arrays.asList(new String[size]);</a:t>
            </a:r>
          </a:p>
          <a:p>
            <a:pPr lvl="1"/>
            <a:r>
              <a:rPr lang="ko-KR" altLang="en-US"/>
              <a:t>일반적인 배열을 리스트로 변환한다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20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Set 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집합</a:t>
            </a:r>
            <a:r>
              <a:rPr lang="en-US" altLang="ko-KR"/>
              <a:t>(Set)</a:t>
            </a:r>
            <a:r>
              <a:rPr lang="ko-KR" altLang="en-US"/>
              <a:t>은 원소의 중복을 허용하지 않는다</a:t>
            </a:r>
            <a:r>
              <a:rPr lang="en-US" altLang="ko-KR"/>
              <a:t>. 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05" y="3013814"/>
            <a:ext cx="52768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13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2652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 class</a:t>
            </a:r>
            <a:r>
              <a:rPr lang="en-US" altLang="ko-KR" sz="1400" dirty="0">
                <a:latin typeface="+mn-lt"/>
              </a:rPr>
              <a:t> Box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private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Object data;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set(Object data) 	{ 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.data</a:t>
            </a:r>
            <a:r>
              <a:rPr lang="en-US" altLang="ko-KR" sz="1400" dirty="0">
                <a:latin typeface="+mn-lt"/>
              </a:rPr>
              <a:t> = data; }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Object get() 			{ 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data; 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807435" y="4852657"/>
            <a:ext cx="7747000" cy="16914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Box b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Box();</a:t>
            </a: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b.set</a:t>
            </a:r>
            <a:r>
              <a:rPr lang="en-US" altLang="ko-KR" sz="1400" dirty="0">
                <a:latin typeface="+mn-lt"/>
              </a:rPr>
              <a:t>("Hello World!"); 		// ① </a:t>
            </a:r>
            <a:r>
              <a:rPr lang="ko-KR" altLang="en-US" sz="1400" dirty="0">
                <a:latin typeface="+mn-lt"/>
              </a:rPr>
              <a:t>문자열 객체를 저장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String s = (String)</a:t>
            </a:r>
            <a:r>
              <a:rPr lang="en-US" altLang="ko-KR" sz="1400" dirty="0" err="1">
                <a:latin typeface="+mn-lt"/>
              </a:rPr>
              <a:t>b.get</a:t>
            </a:r>
            <a:r>
              <a:rPr lang="en-US" altLang="ko-KR" sz="1400" dirty="0">
                <a:latin typeface="+mn-lt"/>
              </a:rPr>
              <a:t>();	// ② Object </a:t>
            </a:r>
            <a:r>
              <a:rPr lang="ko-KR" altLang="en-US" sz="1400" dirty="0">
                <a:latin typeface="+mn-lt"/>
              </a:rPr>
              <a:t>타입을 </a:t>
            </a:r>
            <a:r>
              <a:rPr lang="en-US" altLang="ko-KR" sz="1400" dirty="0">
                <a:latin typeface="+mn-lt"/>
              </a:rPr>
              <a:t>String </a:t>
            </a:r>
            <a:r>
              <a:rPr lang="ko-KR" altLang="en-US" sz="1400" dirty="0">
                <a:latin typeface="+mn-lt"/>
              </a:rPr>
              <a:t>타입으로 </a:t>
            </a:r>
            <a:r>
              <a:rPr lang="ko-KR" altLang="en-US" sz="1400" dirty="0" err="1">
                <a:latin typeface="+mn-lt"/>
              </a:rPr>
              <a:t>형변환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err="1">
                <a:latin typeface="+mn-lt"/>
              </a:rPr>
              <a:t>b.set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Integer(10)); 	</a:t>
            </a:r>
            <a:r>
              <a:rPr lang="en-US" altLang="ko-KR" sz="1400" dirty="0" smtClean="0">
                <a:latin typeface="+mn-lt"/>
              </a:rPr>
              <a:t>// </a:t>
            </a:r>
            <a:r>
              <a:rPr lang="en-US" altLang="ko-KR" sz="1400" dirty="0">
                <a:latin typeface="+mn-lt"/>
              </a:rPr>
              <a:t>③ </a:t>
            </a:r>
            <a:r>
              <a:rPr lang="ko-KR" altLang="en-US" sz="1400" dirty="0">
                <a:latin typeface="+mn-lt"/>
              </a:rPr>
              <a:t>정수 객체를 저장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Integer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(Integer)</a:t>
            </a:r>
            <a:r>
              <a:rPr lang="en-US" altLang="ko-KR" sz="1400" dirty="0" err="1">
                <a:latin typeface="+mn-lt"/>
              </a:rPr>
              <a:t>b.get</a:t>
            </a:r>
            <a:r>
              <a:rPr lang="en-US" altLang="ko-KR" sz="1400" dirty="0">
                <a:latin typeface="+mn-lt"/>
              </a:rPr>
              <a:t>( );	// ④ Object </a:t>
            </a:r>
            <a:r>
              <a:rPr lang="ko-KR" altLang="en-US" sz="1400" dirty="0">
                <a:latin typeface="+mn-lt"/>
              </a:rPr>
              <a:t>타입을 </a:t>
            </a:r>
            <a:r>
              <a:rPr lang="en-US" altLang="ko-KR" sz="1400" dirty="0">
                <a:latin typeface="+mn-lt"/>
              </a:rPr>
              <a:t>Integer </a:t>
            </a:r>
            <a:r>
              <a:rPr lang="ko-KR" altLang="en-US" sz="1400" dirty="0">
                <a:latin typeface="+mn-lt"/>
              </a:rPr>
              <a:t>타입으로 </a:t>
            </a:r>
            <a:r>
              <a:rPr lang="ko-KR" altLang="en-US" sz="1400" dirty="0" err="1">
                <a:latin typeface="+mn-lt"/>
              </a:rPr>
              <a:t>형변환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571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Set </a:t>
            </a:r>
            <a:r>
              <a:rPr lang="ko-KR" altLang="en-US" sz="3600"/>
              <a:t>인터페이스를 구현하는 방법</a:t>
            </a:r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HashSet</a:t>
            </a:r>
          </a:p>
          <a:p>
            <a:pPr lvl="1"/>
            <a:r>
              <a:rPr lang="en-US" altLang="ko-KR"/>
              <a:t>HashSet</a:t>
            </a:r>
            <a:r>
              <a:rPr lang="ko-KR" altLang="en-US"/>
              <a:t>은 해쉬 테이블에 원소를 저장하기 때문에 성능면에서 가장 우수하다</a:t>
            </a:r>
            <a:r>
              <a:rPr lang="en-US" altLang="ko-KR"/>
              <a:t>. </a:t>
            </a:r>
            <a:r>
              <a:rPr lang="ko-KR" altLang="en-US"/>
              <a:t>하지만 원소들의 순서가 일정하지 않은 단점이 있다</a:t>
            </a:r>
            <a:r>
              <a:rPr lang="en-US" altLang="ko-KR"/>
              <a:t>.</a:t>
            </a:r>
          </a:p>
          <a:p>
            <a:r>
              <a:rPr lang="en-US" altLang="ko-KR"/>
              <a:t>TreeSet</a:t>
            </a:r>
          </a:p>
          <a:p>
            <a:pPr lvl="1"/>
            <a:r>
              <a:rPr lang="ko-KR" altLang="en-US"/>
              <a:t>레드</a:t>
            </a:r>
            <a:r>
              <a:rPr lang="en-US" altLang="ko-KR"/>
              <a:t>-</a:t>
            </a:r>
            <a:r>
              <a:rPr lang="ko-KR" altLang="en-US"/>
              <a:t>블랙 트리</a:t>
            </a:r>
            <a:r>
              <a:rPr lang="en-US" altLang="ko-KR"/>
              <a:t>(red-black tree)</a:t>
            </a:r>
            <a:r>
              <a:rPr lang="ko-KR" altLang="en-US"/>
              <a:t>에 원소를 저장한다</a:t>
            </a:r>
            <a:r>
              <a:rPr lang="en-US" altLang="ko-KR"/>
              <a:t>. </a:t>
            </a:r>
            <a:r>
              <a:rPr lang="ko-KR" altLang="en-US"/>
              <a:t>따라서 값에 따라서 순서가 결정되며 하지만 </a:t>
            </a:r>
            <a:r>
              <a:rPr lang="en-US" altLang="ko-KR"/>
              <a:t>HashSet</a:t>
            </a:r>
            <a:r>
              <a:rPr lang="ko-KR" altLang="en-US"/>
              <a:t>보다는 느리다</a:t>
            </a:r>
            <a:r>
              <a:rPr lang="en-US" altLang="ko-KR"/>
              <a:t>.</a:t>
            </a:r>
          </a:p>
          <a:p>
            <a:r>
              <a:rPr lang="en-US" altLang="ko-KR"/>
              <a:t>LinkedHashSet</a:t>
            </a:r>
          </a:p>
          <a:p>
            <a:pPr lvl="1"/>
            <a:r>
              <a:rPr lang="ko-KR" altLang="en-US"/>
              <a:t>해쉬 테이블과 연결 리스트를 결합한 것으로 원소들의 순서는 삽입되었던 순서와 같다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8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1801641"/>
            <a:ext cx="7747000" cy="34584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</a:t>
            </a:r>
            <a:r>
              <a:rPr lang="en-US" altLang="ko-KR" sz="1400" dirty="0">
                <a:latin typeface="+mn-lt"/>
              </a:rPr>
              <a:t>.*; 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 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SetTest</a:t>
            </a:r>
            <a:r>
              <a:rPr lang="en-US" altLang="ko-KR" sz="1400" dirty="0">
                <a:latin typeface="+mn-lt"/>
              </a:rPr>
              <a:t> { 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[]) {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HashSet</a:t>
            </a:r>
            <a:r>
              <a:rPr lang="en-US" altLang="ko-KR" sz="1400" dirty="0" smtClean="0">
                <a:latin typeface="+mn-lt"/>
              </a:rPr>
              <a:t>&lt;String</a:t>
            </a:r>
            <a:r>
              <a:rPr lang="en-US" altLang="ko-KR" sz="1400" dirty="0">
                <a:latin typeface="+mn-lt"/>
              </a:rPr>
              <a:t>&gt; set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("Milk");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("Bread");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("Butter");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("Cheese");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("Ham");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set.add</a:t>
            </a:r>
            <a:r>
              <a:rPr lang="en-US" altLang="ko-KR" sz="1400" dirty="0">
                <a:latin typeface="+mn-lt"/>
              </a:rPr>
              <a:t>("Ham");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System.out.println</a:t>
            </a:r>
            <a:r>
              <a:rPr lang="en-US" altLang="ko-KR" sz="1400" dirty="0" smtClean="0">
                <a:latin typeface="+mn-lt"/>
              </a:rPr>
              <a:t>(set</a:t>
            </a:r>
            <a:r>
              <a:rPr lang="en-US" altLang="ko-KR" sz="1400" dirty="0">
                <a:latin typeface="+mn-lt"/>
              </a:rPr>
              <a:t>); 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 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5785" y="5468293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[Bread, Milk, Butter, Ham, Cheese]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7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1801641"/>
            <a:ext cx="7747000" cy="34584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</a:t>
            </a:r>
            <a:r>
              <a:rPr lang="en-US" altLang="ko-KR" sz="1400" dirty="0">
                <a:latin typeface="+mn-lt"/>
              </a:rPr>
              <a:t>.*;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FindDupplication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Set&lt;String</a:t>
            </a:r>
            <a:r>
              <a:rPr lang="en-US" altLang="ko-KR" sz="1400" dirty="0">
                <a:latin typeface="+mn-lt"/>
              </a:rPr>
              <a:t>&gt; s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String</a:t>
            </a:r>
            <a:r>
              <a:rPr lang="en-US" altLang="ko-KR" sz="1400" dirty="0">
                <a:latin typeface="+mn-lt"/>
              </a:rPr>
              <a:t>[] sample = { "</a:t>
            </a:r>
            <a:r>
              <a:rPr lang="ko-KR" altLang="en-US" sz="1400" dirty="0">
                <a:latin typeface="+mn-lt"/>
              </a:rPr>
              <a:t>단어</a:t>
            </a:r>
            <a:r>
              <a:rPr lang="en-US" altLang="ko-KR" sz="1400" dirty="0">
                <a:latin typeface="+mn-lt"/>
              </a:rPr>
              <a:t>", "</a:t>
            </a:r>
            <a:r>
              <a:rPr lang="ko-KR" altLang="en-US" sz="1400" dirty="0">
                <a:latin typeface="+mn-lt"/>
              </a:rPr>
              <a:t>중복</a:t>
            </a:r>
            <a:r>
              <a:rPr lang="en-US" altLang="ko-KR" sz="1400" dirty="0">
                <a:latin typeface="+mn-lt"/>
              </a:rPr>
              <a:t>", "</a:t>
            </a:r>
            <a:r>
              <a:rPr lang="ko-KR" altLang="en-US" sz="1400" dirty="0">
                <a:latin typeface="+mn-lt"/>
              </a:rPr>
              <a:t>구절</a:t>
            </a:r>
            <a:r>
              <a:rPr lang="en-US" altLang="ko-KR" sz="1400" dirty="0">
                <a:latin typeface="+mn-lt"/>
              </a:rPr>
              <a:t>", "</a:t>
            </a:r>
            <a:r>
              <a:rPr lang="ko-KR" altLang="en-US" sz="1400" dirty="0">
                <a:latin typeface="+mn-lt"/>
              </a:rPr>
              <a:t>중복</a:t>
            </a:r>
            <a:r>
              <a:rPr lang="en-US" altLang="ko-KR" sz="1400" dirty="0">
                <a:latin typeface="+mn-lt"/>
              </a:rPr>
              <a:t>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};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for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(String a : sample)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	if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(!</a:t>
            </a:r>
            <a:r>
              <a:rPr lang="en-US" altLang="ko-KR" sz="1400" dirty="0" err="1">
                <a:latin typeface="+mn-lt"/>
              </a:rPr>
              <a:t>s.add</a:t>
            </a:r>
            <a:r>
              <a:rPr lang="en-US" altLang="ko-KR" sz="1400" dirty="0">
                <a:latin typeface="+mn-lt"/>
              </a:rPr>
              <a:t>(a))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중복된 단어 </a:t>
            </a:r>
            <a:r>
              <a:rPr lang="en-US" altLang="ko-KR" sz="1400" dirty="0">
                <a:latin typeface="+mn-lt"/>
              </a:rPr>
              <a:t>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a);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s.size</a:t>
            </a:r>
            <a:r>
              <a:rPr lang="en-US" altLang="ko-KR" sz="1400" dirty="0">
                <a:latin typeface="+mn-lt"/>
              </a:rPr>
              <a:t>() + " </a:t>
            </a:r>
            <a:r>
              <a:rPr lang="ko-KR" altLang="en-US" sz="1400" dirty="0">
                <a:latin typeface="+mn-lt"/>
              </a:rPr>
              <a:t>중복되지 않은 단어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s);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5785" y="5468293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중복된 단어 중복</a:t>
            </a:r>
          </a:p>
          <a:p>
            <a:pPr marL="0" indent="0" latinLnBrk="1">
              <a:buNone/>
            </a:pPr>
            <a:r>
              <a:rPr lang="en-US" altLang="ko-KR" sz="1400" dirty="0"/>
              <a:t>3 </a:t>
            </a:r>
            <a:r>
              <a:rPr lang="ko-KR" altLang="en-US" sz="1400" dirty="0"/>
              <a:t>중복되지 않은 단어</a:t>
            </a:r>
            <a:r>
              <a:rPr lang="en-US" altLang="ko-KR" sz="1400" dirty="0"/>
              <a:t>: [</a:t>
            </a:r>
            <a:r>
              <a:rPr lang="ko-KR" altLang="en-US" sz="1400" dirty="0"/>
              <a:t>중복</a:t>
            </a:r>
            <a:r>
              <a:rPr lang="en-US" altLang="ko-KR" sz="1400" dirty="0"/>
              <a:t>, </a:t>
            </a:r>
            <a:r>
              <a:rPr lang="ko-KR" altLang="en-US" sz="1400" dirty="0"/>
              <a:t>구절</a:t>
            </a:r>
            <a:r>
              <a:rPr lang="en-US" altLang="ko-KR" sz="1400" dirty="0"/>
              <a:t>, </a:t>
            </a:r>
            <a:r>
              <a:rPr lang="ko-KR" altLang="en-US" sz="1400" dirty="0"/>
              <a:t>단어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7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s1.containsAll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ko-KR" altLang="en-US" dirty="0"/>
              <a:t>만약 </a:t>
            </a:r>
            <a:r>
              <a:rPr lang="en-US" altLang="ko-KR" dirty="0" err="1"/>
              <a:t>s2</a:t>
            </a:r>
            <a:r>
              <a:rPr lang="ko-KR" altLang="en-US" dirty="0"/>
              <a:t>가 </a:t>
            </a:r>
            <a:r>
              <a:rPr lang="en-US" altLang="ko-KR" dirty="0" err="1"/>
              <a:t>s1</a:t>
            </a:r>
            <a:r>
              <a:rPr lang="ko-KR" altLang="en-US" dirty="0"/>
              <a:t>의 부분 집합이면 참이다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s1.addAll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합집합으로 만든다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s1.retainAll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교집합으로 만든다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s1.removeAll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 — </a:t>
            </a:r>
            <a:r>
              <a:rPr lang="en-US" altLang="ko-KR" dirty="0" err="1"/>
              <a:t>s1</a:t>
            </a:r>
            <a:r>
              <a:rPr lang="ko-KR" altLang="en-US" dirty="0"/>
              <a:t>을 </a:t>
            </a:r>
            <a:r>
              <a:rPr lang="en-US" altLang="ko-KR" dirty="0" err="1"/>
              <a:t>s1</a:t>
            </a:r>
            <a:r>
              <a:rPr lang="ko-KR" altLang="en-US" dirty="0"/>
              <a:t>과 </a:t>
            </a:r>
            <a:r>
              <a:rPr lang="en-US" altLang="ko-KR" dirty="0" err="1"/>
              <a:t>s2</a:t>
            </a:r>
            <a:r>
              <a:rPr lang="ko-KR" altLang="en-US" dirty="0"/>
              <a:t>의 </a:t>
            </a:r>
            <a:r>
              <a:rPr lang="ko-KR" altLang="en-US" dirty="0" err="1"/>
              <a:t>차집합으로</a:t>
            </a:r>
            <a:r>
              <a:rPr lang="ko-KR" altLang="en-US" dirty="0"/>
              <a:t> 만든다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대량 연산 메소드</a:t>
            </a:r>
          </a:p>
        </p:txBody>
      </p:sp>
      <p:pic>
        <p:nvPicPr>
          <p:cNvPr id="10242" name="Picture 2" descr="http://i.stack.imgur.com/kIlCI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70" y="3943570"/>
            <a:ext cx="4171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4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SetTest1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Set&lt;String</a:t>
            </a:r>
            <a:r>
              <a:rPr lang="en-US" altLang="ko-KR" sz="1400" dirty="0">
                <a:latin typeface="+mn-lt"/>
              </a:rPr>
              <a:t>&gt; </a:t>
            </a:r>
            <a:r>
              <a:rPr lang="en-US" altLang="ko-KR" sz="1400" dirty="0" err="1">
                <a:latin typeface="+mn-lt"/>
              </a:rPr>
              <a:t>s1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Set&lt;String</a:t>
            </a:r>
            <a:r>
              <a:rPr lang="en-US" altLang="ko-KR" sz="1400" dirty="0">
                <a:latin typeface="+mn-lt"/>
              </a:rPr>
              <a:t>&gt; </a:t>
            </a:r>
            <a:r>
              <a:rPr lang="en-US" altLang="ko-KR" sz="1400" dirty="0" err="1">
                <a:latin typeface="+mn-lt"/>
              </a:rPr>
              <a:t>s2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s1.add</a:t>
            </a:r>
            <a:r>
              <a:rPr lang="en-US" altLang="ko-KR" sz="1400" dirty="0">
                <a:latin typeface="+mn-lt"/>
              </a:rPr>
              <a:t>("A");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s1.add</a:t>
            </a:r>
            <a:r>
              <a:rPr lang="en-US" altLang="ko-KR" sz="1400" dirty="0">
                <a:latin typeface="+mn-lt"/>
              </a:rPr>
              <a:t>("B");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s1.add</a:t>
            </a:r>
            <a:r>
              <a:rPr lang="en-US" altLang="ko-KR" sz="1400" dirty="0">
                <a:latin typeface="+mn-lt"/>
              </a:rPr>
              <a:t>("C");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s2.add</a:t>
            </a:r>
            <a:r>
              <a:rPr lang="en-US" altLang="ko-KR" sz="1400" dirty="0">
                <a:latin typeface="+mn-lt"/>
              </a:rPr>
              <a:t>("A");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s2.add</a:t>
            </a:r>
            <a:r>
              <a:rPr lang="en-US" altLang="ko-KR" sz="1400" dirty="0">
                <a:latin typeface="+mn-lt"/>
              </a:rPr>
              <a:t>("D");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Set&lt;String</a:t>
            </a:r>
            <a:r>
              <a:rPr lang="en-US" altLang="ko-KR" sz="1400" dirty="0">
                <a:latin typeface="+mn-lt"/>
              </a:rPr>
              <a:t>&gt; union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</a:t>
            </a:r>
            <a:r>
              <a:rPr lang="en-US" altLang="ko-KR" sz="1400" dirty="0" err="1">
                <a:latin typeface="+mn-lt"/>
              </a:rPr>
              <a:t>s1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union.addAll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s2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Set&lt;String</a:t>
            </a:r>
            <a:r>
              <a:rPr lang="en-US" altLang="ko-KR" sz="1400" dirty="0">
                <a:latin typeface="+mn-lt"/>
              </a:rPr>
              <a:t>&gt; intersection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HashSet</a:t>
            </a:r>
            <a:r>
              <a:rPr lang="en-US" altLang="ko-KR" sz="1400" dirty="0">
                <a:latin typeface="+mn-lt"/>
              </a:rPr>
              <a:t>&lt;String&gt;(</a:t>
            </a:r>
            <a:r>
              <a:rPr lang="en-US" altLang="ko-KR" sz="1400" dirty="0" err="1">
                <a:latin typeface="+mn-lt"/>
              </a:rPr>
              <a:t>s1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intersection.retainAll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s2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합집합 </a:t>
            </a:r>
            <a:r>
              <a:rPr lang="en-US" altLang="ko-KR" sz="1400" dirty="0">
                <a:latin typeface="+mn-lt"/>
              </a:rPr>
              <a:t>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union);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교집합 </a:t>
            </a:r>
            <a:r>
              <a:rPr lang="en-US" altLang="ko-KR" sz="1400" dirty="0">
                <a:latin typeface="+mn-lt"/>
              </a:rPr>
              <a:t>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intersection);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5785" y="5468293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ko-KR" altLang="en-US" sz="1400" dirty="0"/>
              <a:t>합집합 </a:t>
            </a:r>
            <a:r>
              <a:rPr lang="en-US" altLang="ko-KR" sz="1400" dirty="0"/>
              <a:t>[D, A, B, C]</a:t>
            </a:r>
            <a:endParaRPr lang="ko-KR" altLang="en-US" sz="1400" dirty="0"/>
          </a:p>
          <a:p>
            <a:pPr marL="0" indent="0" latinLnBrk="1">
              <a:buNone/>
            </a:pPr>
            <a:r>
              <a:rPr lang="ko-KR" altLang="en-US" sz="1400" dirty="0"/>
              <a:t>교집합 </a:t>
            </a:r>
            <a:r>
              <a:rPr lang="en-US" altLang="ko-KR" sz="1400" dirty="0"/>
              <a:t>[A]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7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큐는 후단</a:t>
            </a:r>
            <a:r>
              <a:rPr lang="en-US" altLang="ko-KR" dirty="0"/>
              <a:t>(tail)</a:t>
            </a:r>
            <a:r>
              <a:rPr lang="ko-KR" altLang="en-US" dirty="0"/>
              <a:t>에서 원소를 추가하고 전단</a:t>
            </a:r>
            <a:r>
              <a:rPr lang="en-US" altLang="ko-KR" dirty="0"/>
              <a:t>(head)</a:t>
            </a:r>
            <a:r>
              <a:rPr lang="ko-KR" altLang="en-US" dirty="0"/>
              <a:t>에서 원소를 삭제한다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86" y="3076009"/>
            <a:ext cx="4400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044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import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java.util</a:t>
            </a:r>
            <a:r>
              <a:rPr lang="en-US" altLang="ko-KR" sz="1400" dirty="0">
                <a:latin typeface="+mn-lt"/>
              </a:rPr>
              <a:t>.*;</a:t>
            </a:r>
          </a:p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QueueTest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InterruptedException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</a:t>
            </a:r>
            <a:r>
              <a:rPr lang="en-US" altLang="ko-KR" sz="1400" b="1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time = 10;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Queue&lt;Integer</a:t>
            </a:r>
            <a:r>
              <a:rPr lang="en-US" altLang="ko-KR" sz="1400" dirty="0">
                <a:latin typeface="+mn-lt"/>
              </a:rPr>
              <a:t>&gt; queue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LinkedList</a:t>
            </a:r>
            <a:r>
              <a:rPr lang="en-US" altLang="ko-KR" sz="1400" dirty="0">
                <a:latin typeface="+mn-lt"/>
              </a:rPr>
              <a:t>&lt;Integer&gt;();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for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= time;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&gt;= 0;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--)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queue.add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	while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(!</a:t>
            </a:r>
            <a:r>
              <a:rPr lang="en-US" altLang="ko-KR" sz="1400" dirty="0" err="1">
                <a:latin typeface="+mn-lt"/>
              </a:rPr>
              <a:t>queue.isEmpty</a:t>
            </a:r>
            <a:r>
              <a:rPr lang="en-US" altLang="ko-KR" sz="1400" dirty="0">
                <a:latin typeface="+mn-lt"/>
              </a:rPr>
              <a:t>()) {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queue.remove</a:t>
            </a:r>
            <a:r>
              <a:rPr lang="en-US" altLang="ko-KR" sz="1400" dirty="0">
                <a:latin typeface="+mn-lt"/>
              </a:rPr>
              <a:t>()+" ");</a:t>
            </a: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Thread.</a:t>
            </a:r>
            <a:r>
              <a:rPr lang="en-US" altLang="ko-KR" sz="1400" i="1" dirty="0" err="1" smtClean="0">
                <a:latin typeface="+mn-lt"/>
              </a:rPr>
              <a:t>sleep</a:t>
            </a:r>
            <a:r>
              <a:rPr lang="en-US" altLang="ko-KR" sz="1400" dirty="0" smtClean="0">
                <a:latin typeface="+mn-lt"/>
              </a:rPr>
              <a:t>(1000</a:t>
            </a:r>
            <a:r>
              <a:rPr lang="en-US" altLang="ko-KR" sz="1400" dirty="0">
                <a:latin typeface="+mn-lt"/>
              </a:rPr>
              <a:t>);	// </a:t>
            </a:r>
            <a:r>
              <a:rPr lang="ko-KR" altLang="en-US" sz="1400" dirty="0">
                <a:latin typeface="+mn-lt"/>
              </a:rPr>
              <a:t>현재의 </a:t>
            </a:r>
            <a:r>
              <a:rPr lang="ko-KR" altLang="en-US" sz="1400" dirty="0" err="1">
                <a:latin typeface="+mn-lt"/>
              </a:rPr>
              <a:t>스레드를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1</a:t>
            </a:r>
            <a:r>
              <a:rPr lang="ko-KR" altLang="en-US" sz="1400" dirty="0">
                <a:latin typeface="+mn-lt"/>
              </a:rPr>
              <a:t>초간 재운다</a:t>
            </a:r>
            <a:r>
              <a:rPr lang="en-US" altLang="ko-KR" sz="1400" dirty="0">
                <a:latin typeface="+mn-lt"/>
              </a:rPr>
              <a:t>.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	}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5785" y="5468293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10 9 8 7 6 5 4 3 2 1 0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9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우선 순위큐는 원소들이 무작위로 삽입되었더라도 정렬된 상태로 원소들을 추출한다. 즉 remove()를 호출할 때마다 가장 작은 원소가 추출된다.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우선 순위큐는 히프(heap)라고 하는 자료 구조를 내부적으로 사용한다.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우선순위큐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5163" y="3900488"/>
            <a:ext cx="2295525" cy="222005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  <a:endParaRPr lang="ko-KR" altLang="en-US" sz="36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import</a:t>
            </a:r>
            <a:r>
              <a:rPr lang="ko-KR" altLang="ko-KR" sz="1400">
                <a:latin typeface="Tahoma"/>
                <a:ea typeface="Tahoma"/>
                <a:cs typeface="Tahoma"/>
              </a:rPr>
              <a:t> java.util.*;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class</a:t>
            </a:r>
            <a:r>
              <a:rPr lang="ko-KR" altLang="ko-KR" sz="1400">
                <a:latin typeface="Tahoma"/>
                <a:ea typeface="Tahoma"/>
                <a:cs typeface="Tahoma"/>
              </a:rPr>
              <a:t> PriorityQueueTest {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>
                <a:latin typeface="Tahoma"/>
                <a:ea typeface="Tahoma"/>
                <a:cs typeface="Tahoma"/>
              </a:rPr>
              <a:t> main(String[] args) {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PriorityQueue&lt;Integer&gt; pq =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new</a:t>
            </a:r>
            <a:r>
              <a:rPr lang="ko-KR" altLang="ko-KR" sz="1400">
                <a:latin typeface="Tahoma"/>
                <a:ea typeface="Tahoma"/>
                <a:cs typeface="Tahoma"/>
              </a:rPr>
              <a:t> PriorityQueue&lt;Integer&gt;();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pq.add(30);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pq.add(80);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pq.add(20);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for</a:t>
            </a:r>
            <a:r>
              <a:rPr lang="ko-KR" altLang="ko-KR" sz="1400">
                <a:latin typeface="Tahoma"/>
                <a:ea typeface="Tahoma"/>
                <a:cs typeface="Tahoma"/>
              </a:rPr>
              <a:t> (Integer o : pq)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       System.</a:t>
            </a:r>
            <a:r>
              <a:rPr lang="ko-KR" altLang="ko-KR" sz="140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>
                <a:latin typeface="Tahoma"/>
                <a:ea typeface="Tahoma"/>
                <a:cs typeface="Tahoma"/>
              </a:rPr>
              <a:t>.println(o);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System.</a:t>
            </a:r>
            <a:r>
              <a:rPr lang="ko-KR" altLang="ko-KR" sz="140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>
                <a:latin typeface="Tahoma"/>
                <a:ea typeface="Tahoma"/>
                <a:cs typeface="Tahoma"/>
              </a:rPr>
              <a:t>.println(</a:t>
            </a:r>
            <a:r>
              <a:rPr lang="ko-KR" altLang="ko-KR" sz="140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"원소 삭제"</a:t>
            </a:r>
            <a:r>
              <a:rPr lang="ko-KR" altLang="ko-KR" sz="1400">
                <a:latin typeface="Tahoma"/>
                <a:ea typeface="Tahoma"/>
                <a:cs typeface="Tahoma"/>
              </a:rPr>
              <a:t>);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while</a:t>
            </a:r>
            <a:r>
              <a:rPr lang="ko-KR" altLang="ko-KR" sz="1400">
                <a:latin typeface="Tahoma"/>
                <a:ea typeface="Tahoma"/>
                <a:cs typeface="Tahoma"/>
              </a:rPr>
              <a:t> (!pq.isEmpty())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       System.</a:t>
            </a:r>
            <a:r>
              <a:rPr lang="ko-KR" altLang="ko-KR" sz="140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>
                <a:latin typeface="Tahoma"/>
                <a:ea typeface="Tahoma"/>
                <a:cs typeface="Tahoma"/>
              </a:rPr>
              <a:t>.println(pq.remove());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}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}</a:t>
            </a:r>
            <a:endParaRPr lang="ko-KR" altLang="ko-KR" sz="1400">
              <a:latin typeface="Tahoma"/>
              <a:ea typeface="Tahoma"/>
              <a:cs typeface="Tahom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5785" y="5268268"/>
            <a:ext cx="7739062" cy="1521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ea typeface="휴먼명조"/>
              </a:rPr>
              <a:t>20</a:t>
            </a:r>
            <a:endParaRPr lang="ko-KR" altLang="ko-KR" sz="1200">
              <a:solidFill>
                <a:schemeClr val="tx1"/>
              </a:solidFill>
              <a:ea typeface="휴먼명조"/>
            </a:endParaRP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ea typeface="휴먼명조"/>
              </a:rPr>
              <a:t>80</a:t>
            </a:r>
            <a:endParaRPr lang="ko-KR" altLang="ko-KR" sz="1200">
              <a:solidFill>
                <a:schemeClr val="tx1"/>
              </a:solidFill>
              <a:ea typeface="휴먼명조"/>
            </a:endParaRP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ea typeface="휴먼명조"/>
              </a:rPr>
              <a:t>30</a:t>
            </a:r>
            <a:endParaRPr lang="ko-KR" altLang="ko-KR" sz="1200">
              <a:solidFill>
                <a:schemeClr val="tx1"/>
              </a:solidFill>
              <a:ea typeface="휴먼명조"/>
            </a:endParaRP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latin typeface="휴먼명조"/>
                <a:ea typeface="휴먼명조"/>
              </a:rPr>
              <a:t>원소 삭제</a:t>
            </a:r>
            <a:endParaRPr lang="ko-KR" altLang="ko-KR" sz="1200">
              <a:solidFill>
                <a:schemeClr val="tx1"/>
              </a:solidFill>
              <a:latin typeface="휴먼명조"/>
              <a:ea typeface="휴먼명조"/>
            </a:endParaRP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latin typeface="휴먼명조"/>
                <a:ea typeface="휴먼명조"/>
              </a:rPr>
              <a:t>20</a:t>
            </a:r>
            <a:endParaRPr lang="ko-KR" altLang="ko-KR" sz="1200">
              <a:solidFill>
                <a:schemeClr val="tx1"/>
              </a:solidFill>
              <a:latin typeface="휴먼명조"/>
              <a:ea typeface="휴먼명조"/>
            </a:endParaRP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latin typeface="휴먼명조"/>
                <a:ea typeface="휴먼명조"/>
              </a:rPr>
              <a:t>30</a:t>
            </a:r>
            <a:endParaRPr lang="ko-KR" altLang="ko-KR" sz="1200">
              <a:solidFill>
                <a:schemeClr val="tx1"/>
              </a:solidFill>
              <a:latin typeface="휴먼명조"/>
              <a:ea typeface="휴먼명조"/>
            </a:endParaRPr>
          </a:p>
          <a:p>
            <a:pPr marL="0" indent="0" latinLnBrk="1">
              <a:buNone/>
              <a:defRPr lang="ko-KR" altLang="en-US"/>
            </a:pPr>
            <a:r>
              <a:rPr lang="ko-KR" altLang="ko-KR" sz="1200">
                <a:solidFill>
                  <a:schemeClr val="tx1"/>
                </a:solidFill>
                <a:latin typeface="휴먼명조"/>
                <a:ea typeface="휴먼명조"/>
              </a:rPr>
              <a:t>80</a:t>
            </a:r>
            <a:endParaRPr lang="ko-KR" altLang="ko-KR" sz="1200">
              <a:solidFill>
                <a:schemeClr val="tx1"/>
              </a:solidFill>
              <a:latin typeface="휴먼명조"/>
              <a:ea typeface="휴먼명조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Map은 많은 데이터 중에서 원하는 데이터를 빠르게 찾을 수 있는 자료 구조이다.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맵은 사전과 같은 자료 구조이다. 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Map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7812" y="3609975"/>
            <a:ext cx="6048375" cy="26860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>
                <a:effectLst/>
              </a:rPr>
              <a:t>제네릭을</a:t>
            </a:r>
            <a:r>
              <a:rPr lang="ko-KR" altLang="en-US" i="1" dirty="0">
                <a:effectLst/>
              </a:rPr>
              <a:t> 이용한 </a:t>
            </a:r>
            <a:r>
              <a:rPr lang="ko-KR" altLang="en-US" i="1" dirty="0" smtClean="0">
                <a:effectLst/>
              </a:rPr>
              <a:t>방법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19917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Box&lt;T&gt; {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private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T data; 		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set(T data) 	{ 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.data</a:t>
            </a:r>
            <a:r>
              <a:rPr lang="en-US" altLang="ko-KR" sz="1400" dirty="0">
                <a:latin typeface="+mn-lt"/>
              </a:rPr>
              <a:t> = data; 	}</a:t>
            </a:r>
          </a:p>
          <a:p>
            <a:pPr marL="0" indent="0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T get() 			{ </a:t>
            </a:r>
            <a:r>
              <a:rPr lang="en-US" altLang="ko-KR" sz="1400" b="1" dirty="0">
                <a:latin typeface="+mn-lt"/>
              </a:rPr>
              <a:t>return</a:t>
            </a:r>
            <a:r>
              <a:rPr lang="en-US" altLang="ko-KR" sz="1400" dirty="0">
                <a:latin typeface="+mn-lt"/>
              </a:rPr>
              <a:t> data; 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7435" y="4852657"/>
            <a:ext cx="7747000" cy="10049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Box&lt;String&gt; b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ko-KR" altLang="en-US" sz="1400" dirty="0">
                <a:latin typeface="+mn-lt"/>
                <a:ea typeface="+mj-ea"/>
              </a:rPr>
              <a:t> </a:t>
            </a:r>
            <a:r>
              <a:rPr lang="en-US" altLang="ko-KR" sz="1400" dirty="0">
                <a:latin typeface="+mn-lt"/>
                <a:ea typeface="+mj-ea"/>
              </a:rPr>
              <a:t>Box&lt;String&gt;();</a:t>
            </a:r>
            <a:endParaRPr lang="ko-KR" altLang="en-US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dirty="0" smtClean="0">
                <a:latin typeface="+mn-lt"/>
                <a:ea typeface="+mj-ea"/>
              </a:rPr>
              <a:t>Box&lt;Integer</a:t>
            </a:r>
            <a:r>
              <a:rPr lang="en-US" altLang="ko-KR" sz="1400" dirty="0">
                <a:latin typeface="+mn-lt"/>
                <a:ea typeface="+mj-ea"/>
              </a:rPr>
              <a:t>&gt; b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ko-KR" altLang="en-US" sz="1400" dirty="0">
                <a:latin typeface="+mn-lt"/>
                <a:ea typeface="+mj-ea"/>
              </a:rPr>
              <a:t> </a:t>
            </a:r>
            <a:r>
              <a:rPr lang="en-US" altLang="ko-KR" sz="1400" dirty="0">
                <a:latin typeface="+mn-lt"/>
                <a:ea typeface="+mj-ea"/>
              </a:rPr>
              <a:t>Box&lt;Integer&gt;();</a:t>
            </a:r>
            <a:endParaRPr lang="ko-KR" altLang="en-US" sz="140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9099866"/>
      </p:ext>
    </p:extLst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  <a:endParaRPr lang="ko-KR" altLang="en-US" sz="36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564200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import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java.util.*;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class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Student {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int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entury Schoolbook"/>
                <a:ea typeface="바탕"/>
                <a:cs typeface="Tahoma"/>
              </a:rPr>
              <a:t>number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;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String </a:t>
            </a:r>
            <a:r>
              <a:rPr lang="en-US" altLang="en-US" sz="1400" b="1">
                <a:solidFill>
                  <a:srgbClr val="0000c0"/>
                </a:solidFill>
                <a:latin typeface="Century Schoolbook"/>
                <a:ea typeface="바탕"/>
                <a:cs typeface="Tahoma"/>
              </a:rPr>
              <a:t>name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;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public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Student(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int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number, String name) {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this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.</a:t>
            </a:r>
            <a:r>
              <a:rPr lang="en-US" altLang="en-US" sz="1400" b="1">
                <a:solidFill>
                  <a:srgbClr val="0000c0"/>
                </a:solidFill>
                <a:latin typeface="Century Schoolbook"/>
                <a:ea typeface="바탕"/>
                <a:cs typeface="Tahoma"/>
              </a:rPr>
              <a:t>number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= number;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this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.</a:t>
            </a:r>
            <a:r>
              <a:rPr lang="en-US" altLang="en-US" sz="1400" b="1">
                <a:solidFill>
                  <a:srgbClr val="0000c0"/>
                </a:solidFill>
                <a:latin typeface="Century Schoolbook"/>
                <a:ea typeface="바탕"/>
                <a:cs typeface="Tahoma"/>
              </a:rPr>
              <a:t>name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= name;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}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public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String toString() {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return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entury Schoolbook"/>
                <a:ea typeface="바탕"/>
                <a:cs typeface="Tahoma"/>
              </a:rPr>
              <a:t>name</a:t>
            </a:r>
            <a:r>
              <a:rPr lang="en-US" altLang="en-US" sz="1400" b="1">
                <a:latin typeface="Century Schoolbook"/>
                <a:ea typeface="바탕"/>
                <a:cs typeface="Tahoma"/>
              </a:rPr>
              <a:t>;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       }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바탕"/>
                <a:cs typeface="Tahoma"/>
              </a:rPr>
              <a:t>}</a:t>
            </a:r>
            <a:endParaRPr lang="en-US" altLang="en-US" sz="1400" b="1">
              <a:latin typeface="Century Schoolbook"/>
              <a:ea typeface="바탕"/>
              <a:cs typeface="Tahom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  <a:endParaRPr lang="ko-KR" altLang="en-US" sz="36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284807"/>
            <a:ext cx="7747000" cy="657319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class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MapTest {</a:t>
            </a:r>
            <a:endParaRPr lang="en-US" altLang="en-US" sz="1400" b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public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static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void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main(String[] args) {</a:t>
            </a:r>
            <a:endParaRPr lang="en-US" altLang="en-US" sz="1400" b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Map&lt;String, Student&gt; st =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HashMap&lt;String, Student&gt;();</a:t>
            </a:r>
            <a:endParaRPr lang="en-US" altLang="en-US" sz="1400" b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st.put(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"20090001"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,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Student(20090001, 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solidFill>
                  <a:srgbClr val="2a00ff"/>
                </a:solidFill>
                <a:latin typeface="굴림"/>
                <a:ea typeface="굴림"/>
                <a:cs typeface="Tahoma"/>
              </a:rPr>
              <a:t>구준표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));</a:t>
            </a:r>
            <a:endParaRPr lang="en-US" altLang="en-US" sz="1400" b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st.put(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"20090002"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,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Student(20090002, 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solidFill>
                  <a:srgbClr val="2a00ff"/>
                </a:solidFill>
                <a:latin typeface="굴림"/>
                <a:ea typeface="굴림"/>
                <a:cs typeface="Tahoma"/>
              </a:rPr>
              <a:t>금잔디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));</a:t>
            </a:r>
            <a:endParaRPr lang="en-US" altLang="en-US" sz="1400" b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st.put(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"20090003"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, </a:t>
            </a:r>
            <a:r>
              <a:rPr lang="en-US" altLang="en-US" sz="1400" b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 Student(20090003, 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solidFill>
                  <a:srgbClr val="2a00ff"/>
                </a:solidFill>
                <a:latin typeface="굴림"/>
                <a:ea typeface="굴림"/>
                <a:cs typeface="Tahoma"/>
              </a:rPr>
              <a:t>윤지후</a:t>
            </a:r>
            <a:r>
              <a:rPr lang="en-US" altLang="en-US" sz="1400" b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>
                <a:latin typeface="Century Schoolbook"/>
                <a:ea typeface="굴림"/>
                <a:cs typeface="Tahoma"/>
              </a:rPr>
              <a:t>));</a:t>
            </a:r>
            <a:endParaRPr lang="en-US" altLang="en-US" sz="1400" b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</a:t>
            </a:r>
            <a:endParaRPr lang="en-US" altLang="en-US" sz="1400" b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en-US" altLang="en-US" sz="1400" b="1">
                <a:solidFill>
                  <a:srgbClr val="3f7f5f"/>
                </a:solidFill>
                <a:latin typeface="굴림"/>
                <a:ea typeface="굴림"/>
                <a:cs typeface="Tahoma"/>
              </a:rPr>
              <a:t>모든 항목을 출력한다</a:t>
            </a:r>
            <a:r>
              <a:rPr lang="en-US" altLang="en-US" sz="1400" b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.</a:t>
            </a:r>
            <a:endParaRPr lang="en-US" altLang="en-US" sz="1400" b="1">
              <a:solidFill>
                <a:srgbClr val="3f7f5f"/>
              </a:solidFill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>
                <a:latin typeface="Century Schoolbook"/>
                <a:ea typeface="굴림"/>
                <a:cs typeface="Tahoma"/>
              </a:rPr>
              <a:t>             System.</a:t>
            </a:r>
            <a:r>
              <a:rPr lang="en-US" altLang="en-US" sz="1400" b="1" i="1">
                <a:solidFill>
                  <a:srgbClr val="0000c0"/>
                </a:solidFill>
                <a:latin typeface="Century Schoolbook"/>
                <a:ea typeface="굴림"/>
                <a:cs typeface="Tahoma"/>
              </a:rPr>
              <a:t>out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.println(st);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en-US" altLang="en-US" sz="1400" b="1" i="1">
                <a:solidFill>
                  <a:srgbClr val="3f7f5f"/>
                </a:solidFill>
                <a:latin typeface="굴림"/>
                <a:ea typeface="굴림"/>
                <a:cs typeface="Tahoma"/>
              </a:rPr>
              <a:t>하나의 항목을 삭제한다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.</a:t>
            </a:r>
            <a:endParaRPr lang="en-US" altLang="en-US" sz="1400" b="1" i="1">
              <a:solidFill>
                <a:srgbClr val="3f7f5f"/>
              </a:solidFill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st.remove(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"20090002"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);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en-US" altLang="en-US" sz="1400" b="1" i="1">
                <a:solidFill>
                  <a:srgbClr val="3f7f5f"/>
                </a:solidFill>
                <a:latin typeface="굴림"/>
                <a:ea typeface="굴림"/>
                <a:cs typeface="Tahoma"/>
              </a:rPr>
              <a:t>하나의 항목을 대치한다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.</a:t>
            </a:r>
            <a:endParaRPr lang="en-US" altLang="en-US" sz="1400" b="1" i="1">
              <a:solidFill>
                <a:srgbClr val="3f7f5f"/>
              </a:solidFill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st.put(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"20090003"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, </a:t>
            </a:r>
            <a:r>
              <a:rPr lang="en-US" altLang="en-US" sz="1400" b="1" i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new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 Student(20090003, 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 i="1">
                <a:solidFill>
                  <a:srgbClr val="2a00ff"/>
                </a:solidFill>
                <a:latin typeface="굴림"/>
                <a:ea typeface="굴림"/>
                <a:cs typeface="Tahoma"/>
              </a:rPr>
              <a:t>소이정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));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en-US" altLang="en-US" sz="1400" b="1" i="1">
                <a:solidFill>
                  <a:srgbClr val="3f7f5f"/>
                </a:solidFill>
                <a:latin typeface="굴림"/>
                <a:ea typeface="굴림"/>
                <a:cs typeface="Tahoma"/>
              </a:rPr>
              <a:t>값을 참조한다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.</a:t>
            </a:r>
            <a:endParaRPr lang="en-US" altLang="en-US" sz="1400" b="1" i="1">
              <a:solidFill>
                <a:srgbClr val="3f7f5f"/>
              </a:solidFill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System.</a:t>
            </a:r>
            <a:r>
              <a:rPr lang="en-US" altLang="en-US" sz="1400" b="1" i="1">
                <a:solidFill>
                  <a:srgbClr val="0000c0"/>
                </a:solidFill>
                <a:latin typeface="Century Schoolbook"/>
                <a:ea typeface="굴림"/>
                <a:cs typeface="Tahoma"/>
              </a:rPr>
              <a:t>out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.println(st.get(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"20090003"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));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// </a:t>
            </a:r>
            <a:r>
              <a:rPr lang="en-US" altLang="en-US" sz="1400" b="1" i="1">
                <a:solidFill>
                  <a:srgbClr val="3f7f5f"/>
                </a:solidFill>
                <a:latin typeface="굴림"/>
                <a:ea typeface="굴림"/>
                <a:cs typeface="Tahoma"/>
              </a:rPr>
              <a:t>모든 항목을 방문한다</a:t>
            </a:r>
            <a:r>
              <a:rPr lang="en-US" altLang="en-US" sz="1400" b="1" i="1">
                <a:solidFill>
                  <a:srgbClr val="3f7f5f"/>
                </a:solidFill>
                <a:latin typeface="Century Schoolbook"/>
                <a:ea typeface="굴림"/>
                <a:cs typeface="Tahoma"/>
              </a:rPr>
              <a:t>.</a:t>
            </a:r>
            <a:endParaRPr lang="en-US" altLang="en-US" sz="1400" b="1" i="1">
              <a:solidFill>
                <a:srgbClr val="3f7f5f"/>
              </a:solidFill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</a:t>
            </a:r>
            <a:r>
              <a:rPr lang="en-US" altLang="en-US" sz="1400" b="1" i="1">
                <a:solidFill>
                  <a:srgbClr val="7f0055"/>
                </a:solidFill>
                <a:latin typeface="Century Schoolbook"/>
                <a:ea typeface="굴림"/>
                <a:cs typeface="Tahoma"/>
              </a:rPr>
              <a:t>for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 (Map.Entry&lt;String, Student&gt; s : st.entrySet()) {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       String key = s.getKey();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       Student value = s.getValue();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       System.</a:t>
            </a:r>
            <a:r>
              <a:rPr lang="en-US" altLang="en-US" sz="1400" b="1" i="1">
                <a:solidFill>
                  <a:srgbClr val="0000c0"/>
                </a:solidFill>
                <a:latin typeface="Century Schoolbook"/>
                <a:ea typeface="굴림"/>
                <a:cs typeface="Tahoma"/>
              </a:rPr>
              <a:t>out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.println(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"key="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 + key + </a:t>
            </a:r>
            <a:r>
              <a:rPr lang="en-US" altLang="en-US" sz="1400" b="1" i="1">
                <a:solidFill>
                  <a:srgbClr val="2a00ff"/>
                </a:solidFill>
                <a:latin typeface="Century Schoolbook"/>
                <a:ea typeface="굴림"/>
                <a:cs typeface="Tahoma"/>
              </a:rPr>
              <a:t>", value="</a:t>
            </a:r>
            <a:r>
              <a:rPr lang="en-US" altLang="en-US" sz="1400" b="1" i="1">
                <a:latin typeface="Century Schoolbook"/>
                <a:ea typeface="굴림"/>
                <a:cs typeface="Tahoma"/>
              </a:rPr>
              <a:t> + value);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      }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       }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en-US" sz="1400" b="1" i="1">
                <a:latin typeface="Century Schoolbook"/>
                <a:ea typeface="굴림"/>
                <a:cs typeface="Tahoma"/>
              </a:rPr>
              <a:t>}</a:t>
            </a:r>
            <a:endParaRPr lang="en-US" altLang="en-US" sz="1400" b="1" i="1">
              <a:latin typeface="Century Schoolbook"/>
              <a:ea typeface="굴림"/>
              <a:cs typeface="Tahom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  <a:endParaRPr lang="ko-KR" altLang="en-US" sz="36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20585" y="2163117"/>
            <a:ext cx="7739062" cy="1521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  <a:defRPr lang="ko-KR" altLang="en-US"/>
            </a:pPr>
            <a:r>
              <a:rPr lang="en-US" altLang="en-US" sz="1400">
                <a:solidFill>
                  <a:schemeClr val="tx1"/>
                </a:solidFill>
                <a:latin typeface="굴림"/>
                <a:ea typeface="굴림"/>
                <a:cs typeface="굴림"/>
              </a:rPr>
              <a:t>{20090001=구준표, 20090002=금잔디, 20090003=윤지후}</a:t>
            </a:r>
            <a:endParaRPr lang="en-US" altLang="en-US" sz="140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0" indent="0" latinLnBrk="1">
              <a:buNone/>
              <a:defRPr lang="ko-KR" altLang="en-US"/>
            </a:pPr>
            <a:r>
              <a:rPr lang="en-US" altLang="en-US" sz="1400">
                <a:solidFill>
                  <a:schemeClr val="tx1"/>
                </a:solidFill>
                <a:latin typeface="굴림"/>
                <a:ea typeface="굴림"/>
                <a:cs typeface="굴림"/>
              </a:rPr>
              <a:t>소이정</a:t>
            </a:r>
            <a:endParaRPr lang="en-US" altLang="en-US" sz="140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0" indent="0" latinLnBrk="1">
              <a:buNone/>
              <a:defRPr lang="ko-KR" altLang="en-US"/>
            </a:pPr>
            <a:r>
              <a:rPr lang="en-US" altLang="en-US" sz="1400">
                <a:solidFill>
                  <a:schemeClr val="tx1"/>
                </a:solidFill>
                <a:latin typeface="굴림"/>
                <a:ea typeface="굴림"/>
                <a:cs typeface="굴림"/>
              </a:rPr>
              <a:t>key=20090001, value=구준표</a:t>
            </a:r>
            <a:endParaRPr lang="en-US" altLang="en-US" sz="140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0" indent="0" latinLnBrk="1">
              <a:buNone/>
              <a:defRPr lang="ko-KR" altLang="en-US"/>
            </a:pPr>
            <a:r>
              <a:rPr lang="en-US" altLang="en-US" sz="1400">
                <a:solidFill>
                  <a:schemeClr val="tx1"/>
                </a:solidFill>
                <a:latin typeface="굴림"/>
                <a:ea typeface="굴림"/>
                <a:cs typeface="굴림"/>
              </a:rPr>
              <a:t>key=20090003, value=소이정</a:t>
            </a:r>
            <a:endParaRPr lang="en-US" altLang="en-US" sz="140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0" indent="0" latinLnBrk="1">
              <a:buNone/>
              <a:defRPr lang="ko-KR" altLang="en-US"/>
            </a:pPr>
            <a:r>
              <a:rPr lang="en-US" altLang="en-US" sz="1400">
                <a:solidFill>
                  <a:schemeClr val="tx1"/>
                </a:solidFill>
                <a:latin typeface="굴림"/>
                <a:ea typeface="굴림"/>
                <a:cs typeface="굴림"/>
              </a:rPr>
              <a:t>  </a:t>
            </a:r>
            <a:endParaRPr lang="en-US" altLang="en-US" sz="1400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181" y="2270832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Collections 클래스는 여러 유용한 알고리즘을 구현한 메소드들을 제공한다. 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정렬(Sorting)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섞기(Shuffling)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탐색(Searching)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Collections </a:t>
            </a:r>
            <a:r>
              <a:rPr lang="ko-KR" altLang="en-US"/>
              <a:t>클래스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정렬은 데이터를 어떤 기준에 의하여 순서대로 나열하는 것이다.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800" y="2733675"/>
            <a:ext cx="7467600" cy="30289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  <a:endParaRPr lang="ko-KR" altLang="en-US" sz="36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import</a:t>
            </a:r>
            <a:r>
              <a:rPr lang="ko-KR" altLang="ko-KR" sz="1400">
                <a:latin typeface="Tahoma"/>
                <a:ea typeface="Tahoma"/>
                <a:cs typeface="Tahoma"/>
              </a:rPr>
              <a:t> java.util.*;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class</a:t>
            </a:r>
            <a:r>
              <a:rPr lang="ko-KR" altLang="ko-KR" sz="1400">
                <a:latin typeface="Tahoma"/>
                <a:ea typeface="Tahoma"/>
                <a:cs typeface="Tahoma"/>
              </a:rPr>
              <a:t> Sort {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sz="1400">
                <a:latin typeface="Tahoma"/>
                <a:ea typeface="Tahoma"/>
                <a:cs typeface="Tahoma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400">
                <a:latin typeface="Tahoma"/>
                <a:ea typeface="Tahoma"/>
                <a:cs typeface="Tahoma"/>
              </a:rPr>
              <a:t> main(String[] args) {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String[] sample = { </a:t>
            </a:r>
            <a:r>
              <a:rPr lang="ko-KR" altLang="ko-KR" sz="140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"i"</a:t>
            </a:r>
            <a:r>
              <a:rPr lang="ko-KR" altLang="ko-KR" sz="1400">
                <a:latin typeface="Tahoma"/>
                <a:ea typeface="Tahoma"/>
                <a:cs typeface="Tahoma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"walk"</a:t>
            </a:r>
            <a:r>
              <a:rPr lang="ko-KR" altLang="ko-KR" sz="1400">
                <a:latin typeface="Tahoma"/>
                <a:ea typeface="Tahoma"/>
                <a:cs typeface="Tahoma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"the"</a:t>
            </a:r>
            <a:r>
              <a:rPr lang="ko-KR" altLang="ko-KR" sz="1400">
                <a:latin typeface="Tahoma"/>
                <a:ea typeface="Tahoma"/>
                <a:cs typeface="Tahoma"/>
              </a:rPr>
              <a:t>, </a:t>
            </a:r>
            <a:r>
              <a:rPr lang="ko-KR" altLang="ko-KR" sz="140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"line"</a:t>
            </a:r>
            <a:r>
              <a:rPr lang="ko-KR" altLang="ko-KR" sz="1400">
                <a:latin typeface="Tahoma"/>
                <a:ea typeface="Tahoma"/>
                <a:cs typeface="Tahoma"/>
              </a:rPr>
              <a:t> };</a:t>
            </a:r>
            <a:endParaRPr lang="ko-KR" altLang="ko-KR" sz="140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>
                <a:latin typeface="Tahoma"/>
                <a:ea typeface="Tahoma"/>
                <a:cs typeface="Tahoma"/>
              </a:rPr>
              <a:t>             List&lt;String&gt; list = Arrays.</a:t>
            </a:r>
            <a:r>
              <a:rPr lang="ko-KR" altLang="ko-KR" sz="1400" i="1">
                <a:latin typeface="Tahoma"/>
                <a:ea typeface="Tahoma"/>
                <a:cs typeface="Tahoma"/>
              </a:rPr>
              <a:t>asList(sample);	  </a:t>
            </a:r>
            <a:r>
              <a:rPr lang="ko-KR" altLang="ko-KR" sz="1400" i="1">
                <a:solidFill>
                  <a:srgbClr val="008000"/>
                </a:solidFill>
                <a:latin typeface="Tahoma"/>
                <a:ea typeface="Tahoma"/>
                <a:cs typeface="Tahoma"/>
              </a:rPr>
              <a:t>// 배열을 리스트로 변경</a:t>
            </a:r>
            <a:endParaRPr lang="ko-KR" altLang="ko-KR" sz="1400" i="1">
              <a:solidFill>
                <a:srgbClr val="008000"/>
              </a:solidFill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i="1">
                <a:latin typeface="Tahoma"/>
                <a:ea typeface="Tahoma"/>
                <a:cs typeface="Tahoma"/>
              </a:rPr>
              <a:t>             Collections.sort(list);</a:t>
            </a:r>
            <a:endParaRPr lang="ko-KR" altLang="ko-KR" sz="1400" i="1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i="1">
                <a:latin typeface="Tahoma"/>
                <a:ea typeface="Tahoma"/>
                <a:cs typeface="Tahoma"/>
              </a:rPr>
              <a:t>             System.</a:t>
            </a:r>
            <a:r>
              <a:rPr lang="ko-KR" altLang="ko-KR" sz="1400" i="1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400" i="1">
                <a:latin typeface="Tahoma"/>
                <a:ea typeface="Tahoma"/>
                <a:cs typeface="Tahoma"/>
              </a:rPr>
              <a:t>.println(list);</a:t>
            </a:r>
            <a:endParaRPr lang="ko-KR" altLang="ko-KR" sz="1400" i="1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i="1">
                <a:latin typeface="Tahoma"/>
                <a:ea typeface="Tahoma"/>
                <a:cs typeface="Tahoma"/>
              </a:rPr>
              <a:t>       }</a:t>
            </a:r>
            <a:endParaRPr lang="ko-KR" altLang="ko-KR" sz="1400" i="1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i="1">
                <a:latin typeface="Tahoma"/>
                <a:ea typeface="Tahoma"/>
                <a:cs typeface="Tahoma"/>
              </a:rPr>
              <a:t>} </a:t>
            </a:r>
            <a:endParaRPr lang="ko-KR" altLang="ko-KR" sz="1400" i="1">
              <a:latin typeface="Tahoma"/>
              <a:ea typeface="Tahoma"/>
              <a:cs typeface="Tahom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5785" y="5268268"/>
            <a:ext cx="7739062" cy="1521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  <a:defRPr lang="ko-KR" altLang="en-US"/>
            </a:pPr>
            <a:r>
              <a:rPr lang="ko-KR" altLang="ko-KR" sz="1400">
                <a:solidFill>
                  <a:schemeClr val="tx1"/>
                </a:solidFill>
                <a:ea typeface="휴먼명조"/>
              </a:rPr>
              <a:t>[i, line, the, walk]</a:t>
            </a:r>
            <a:endParaRPr lang="ko-KR" altLang="ko-KR" sz="1400">
              <a:solidFill>
                <a:schemeClr val="tx1"/>
              </a:solidFill>
              <a:ea typeface="휴먼명조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탐색이란 리스트 안에서 원하는 원소를 찾는 것이다.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탐색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4437" y="2719387"/>
            <a:ext cx="7067550" cy="30289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  <a:endParaRPr lang="ko-KR" altLang="en-US" sz="36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4327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import</a:t>
            </a:r>
            <a:r>
              <a:rPr lang="ko-KR" altLang="ko-KR" sz="1400" b="1">
                <a:latin typeface="Century Schoolbook"/>
                <a:ea typeface="바탕"/>
                <a:cs typeface="Tahoma"/>
              </a:rPr>
              <a:t> java.util.*;</a:t>
            </a:r>
            <a:endParaRPr lang="ko-KR" altLang="ko-KR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바탕"/>
                <a:cs typeface="Tahoma"/>
              </a:rPr>
              <a:t> </a:t>
            </a:r>
            <a:endParaRPr lang="ko-KR" altLang="ko-KR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public</a:t>
            </a:r>
            <a:r>
              <a:rPr lang="ko-KR" altLang="ko-KR" sz="1400" b="1">
                <a:latin typeface="Century Schoolbook"/>
                <a:ea typeface="바탕"/>
                <a:cs typeface="Tahoma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class</a:t>
            </a:r>
            <a:r>
              <a:rPr lang="ko-KR" altLang="ko-KR" sz="1400" b="1">
                <a:latin typeface="Century Schoolbook"/>
                <a:ea typeface="바탕"/>
                <a:cs typeface="Tahoma"/>
              </a:rPr>
              <a:t> Search {</a:t>
            </a:r>
            <a:endParaRPr lang="ko-KR" altLang="ko-KR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바탕"/>
                <a:cs typeface="Tahoma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public</a:t>
            </a:r>
            <a:r>
              <a:rPr lang="ko-KR" altLang="ko-KR" sz="1400" b="1">
                <a:latin typeface="Century Schoolbook"/>
                <a:ea typeface="바탕"/>
                <a:cs typeface="Tahoma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static</a:t>
            </a:r>
            <a:r>
              <a:rPr lang="ko-KR" altLang="ko-KR" sz="1400" b="1">
                <a:latin typeface="Century Schoolbook"/>
                <a:ea typeface="바탕"/>
                <a:cs typeface="Tahoma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void</a:t>
            </a:r>
            <a:r>
              <a:rPr lang="ko-KR" altLang="ko-KR" sz="1400" b="1">
                <a:latin typeface="Century Schoolbook"/>
                <a:ea typeface="바탕"/>
                <a:cs typeface="Tahoma"/>
              </a:rPr>
              <a:t> main(String[] args) {</a:t>
            </a:r>
            <a:endParaRPr lang="ko-KR" altLang="ko-KR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바탕"/>
                <a:cs typeface="Tahoma"/>
              </a:rPr>
              <a:t>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int</a:t>
            </a:r>
            <a:r>
              <a:rPr lang="ko-KR" altLang="ko-KR" sz="1400" b="1">
                <a:latin typeface="Century Schoolbook"/>
                <a:ea typeface="바탕"/>
                <a:cs typeface="Tahoma"/>
              </a:rPr>
              <a:t> key = 50;</a:t>
            </a:r>
            <a:endParaRPr lang="ko-KR" altLang="ko-KR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바탕"/>
                <a:cs typeface="Tahoma"/>
              </a:rPr>
              <a:t>             List&lt;Integer&gt; list =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new</a:t>
            </a:r>
            <a:r>
              <a:rPr lang="ko-KR" altLang="ko-KR" sz="1400" b="1">
                <a:latin typeface="Century Schoolbook"/>
                <a:ea typeface="바탕"/>
                <a:cs typeface="Tahoma"/>
              </a:rPr>
              <a:t> ArrayList&lt;Integer&gt;();</a:t>
            </a:r>
            <a:endParaRPr lang="ko-KR" altLang="ko-KR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바탕"/>
                <a:cs typeface="Tahoma"/>
              </a:rPr>
              <a:t>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for</a:t>
            </a:r>
            <a:r>
              <a:rPr lang="ko-KR" altLang="ko-KR" sz="1400" b="1">
                <a:latin typeface="Century Schoolbook"/>
                <a:ea typeface="바탕"/>
                <a:cs typeface="Tahoma"/>
              </a:rPr>
              <a:t> (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int</a:t>
            </a:r>
            <a:r>
              <a:rPr lang="ko-KR" altLang="ko-KR" sz="1400" b="1">
                <a:latin typeface="Century Schoolbook"/>
                <a:ea typeface="바탕"/>
                <a:cs typeface="Tahoma"/>
              </a:rPr>
              <a:t> i = 0; i &lt; 100; i++)</a:t>
            </a:r>
            <a:endParaRPr lang="ko-KR" altLang="ko-KR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바탕"/>
                <a:cs typeface="Tahoma"/>
              </a:rPr>
              <a:t>                    list.add(i);</a:t>
            </a:r>
            <a:endParaRPr lang="ko-KR" altLang="ko-KR" sz="1400" b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바탕"/>
                <a:cs typeface="Tahoma"/>
              </a:rPr>
              <a:t>      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바탕"/>
                <a:cs typeface="Tahoma"/>
              </a:rPr>
              <a:t>int</a:t>
            </a:r>
            <a:r>
              <a:rPr lang="ko-KR" altLang="ko-KR" sz="1400" b="1">
                <a:latin typeface="Century Schoolbook"/>
                <a:ea typeface="바탕"/>
                <a:cs typeface="Tahoma"/>
              </a:rPr>
              <a:t> index = Collections.</a:t>
            </a:r>
            <a:r>
              <a:rPr lang="ko-KR" altLang="ko-KR" sz="1400" b="1" i="1">
                <a:latin typeface="Century Schoolbook"/>
                <a:ea typeface="바탕"/>
                <a:cs typeface="Tahoma"/>
              </a:rPr>
              <a:t>binarySearch(list,key);</a:t>
            </a:r>
            <a:endParaRPr lang="ko-KR" altLang="ko-KR" sz="1400" b="1" i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 i="1">
                <a:latin typeface="Century Schoolbook"/>
                <a:ea typeface="바탕"/>
                <a:cs typeface="Tahoma"/>
              </a:rPr>
              <a:t>             System.</a:t>
            </a:r>
            <a:r>
              <a:rPr lang="ko-KR" altLang="ko-KR" sz="1400" b="1" i="1">
                <a:solidFill>
                  <a:srgbClr val="0000c0"/>
                </a:solidFill>
                <a:latin typeface="Century Schoolbook"/>
                <a:ea typeface="바탕"/>
                <a:cs typeface="Tahoma"/>
              </a:rPr>
              <a:t>out</a:t>
            </a:r>
            <a:r>
              <a:rPr lang="ko-KR" altLang="ko-KR" sz="1400" b="1" i="1">
                <a:latin typeface="Century Schoolbook"/>
                <a:ea typeface="바탕"/>
                <a:cs typeface="Tahoma"/>
              </a:rPr>
              <a:t>.println(</a:t>
            </a:r>
            <a:r>
              <a:rPr lang="ko-KR" altLang="ko-KR" sz="1400" b="1" i="1">
                <a:solidFill>
                  <a:srgbClr val="2a00ff"/>
                </a:solidFill>
                <a:latin typeface="Century Schoolbook"/>
                <a:ea typeface="바탕"/>
                <a:cs typeface="Tahoma"/>
              </a:rPr>
              <a:t>"</a:t>
            </a:r>
            <a:r>
              <a:rPr lang="ko-KR" altLang="ko-KR" sz="1400" b="1" i="1">
                <a:solidFill>
                  <a:srgbClr val="2a00ff"/>
                </a:solidFill>
                <a:latin typeface="바탕"/>
                <a:ea typeface="바탕"/>
                <a:cs typeface="Tahoma"/>
              </a:rPr>
              <a:t>탐색의 반환값</a:t>
            </a:r>
            <a:r>
              <a:rPr lang="ko-KR" altLang="ko-KR" sz="1400" b="1" i="1">
                <a:latin typeface="바탕"/>
                <a:ea typeface="바탕"/>
                <a:cs typeface="Tahoma"/>
              </a:rPr>
              <a:t>  </a:t>
            </a:r>
            <a:r>
              <a:rPr lang="ko-KR" altLang="ko-KR" sz="1400" b="1" i="1">
                <a:latin typeface="Century Schoolbook"/>
                <a:ea typeface="바탕"/>
                <a:cs typeface="Tahoma"/>
              </a:rPr>
              <a:t>=" + index);</a:t>
            </a:r>
            <a:endParaRPr lang="ko-KR" altLang="ko-KR" sz="1400" b="1" i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 i="1">
                <a:latin typeface="Century Schoolbook"/>
                <a:ea typeface="바탕"/>
                <a:cs typeface="Tahoma"/>
              </a:rPr>
              <a:t>       }</a:t>
            </a:r>
            <a:endParaRPr lang="ko-KR" altLang="ko-KR" sz="1400" b="1" i="1">
              <a:latin typeface="Century Schoolbook"/>
              <a:ea typeface="바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 i="1">
                <a:latin typeface="Century Schoolbook"/>
                <a:ea typeface="바탕"/>
                <a:cs typeface="Tahoma"/>
              </a:rPr>
              <a:t>}</a:t>
            </a:r>
            <a:endParaRPr lang="ko-KR" altLang="ko-KR" sz="1400" b="1" i="1">
              <a:latin typeface="Century Schoolbook"/>
              <a:ea typeface="바탕"/>
              <a:cs typeface="Tahom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5785" y="5268268"/>
            <a:ext cx="7739062" cy="1521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굴림"/>
                <a:ea typeface="굴림"/>
              </a:rPr>
              <a:t>탐색의 반환값  </a:t>
            </a:r>
            <a:r>
              <a:rPr lang="ko-KR" altLang="ko-KR" sz="1400" i="1">
                <a:solidFill>
                  <a:schemeClr val="tx1"/>
                </a:solidFill>
                <a:latin typeface="Trebuchet MS"/>
                <a:ea typeface="굴림"/>
              </a:rPr>
              <a:t>=50</a:t>
            </a:r>
            <a:endParaRPr lang="ko-KR" altLang="ko-KR" sz="1400" i="1">
              <a:solidFill>
                <a:schemeClr val="tx1"/>
              </a:solidFill>
              <a:latin typeface="Trebuchet MS"/>
              <a:ea typeface="굴림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5619" y="5375983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여기서는 Map을 사용하여서 영어 사전을 구현하여 보자. 사용자가 단어를 입력하면 단어의 설명을 보여준다.</a:t>
            </a: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영어사전의</a:t>
            </a:r>
            <a:r>
              <a:rPr lang="en-US" altLang="ko-KR"/>
              <a:t> </a:t>
            </a:r>
            <a:r>
              <a:rPr lang="ko-KR" altLang="en-US"/>
              <a:t>구현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0119" y="3115618"/>
            <a:ext cx="7739062" cy="1521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 latinLnBrk="1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굴림"/>
                <a:ea typeface="굴림"/>
              </a:rPr>
              <a:t>영어 단어를 입력하시오:map</a:t>
            </a:r>
            <a:endParaRPr lang="ko-KR" altLang="ko-KR" sz="1400" i="1">
              <a:solidFill>
                <a:schemeClr val="tx1"/>
              </a:solidFill>
              <a:latin typeface="굴림"/>
              <a:ea typeface="굴림"/>
            </a:endParaRPr>
          </a:p>
          <a:p>
            <a:pPr marL="0" indent="0" latinLnBrk="1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굴림"/>
                <a:ea typeface="굴림"/>
              </a:rPr>
              <a:t>단어의 의미는 지도</a:t>
            </a:r>
            <a:endParaRPr lang="ko-KR" altLang="ko-KR" sz="1400" i="1">
              <a:solidFill>
                <a:schemeClr val="tx1"/>
              </a:solidFill>
              <a:latin typeface="굴림"/>
              <a:ea typeface="굴림"/>
            </a:endParaRPr>
          </a:p>
          <a:p>
            <a:pPr marL="0" indent="0" latinLnBrk="1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굴림"/>
                <a:ea typeface="굴림"/>
              </a:rPr>
              <a:t>영어 단어를 입력하시오:school</a:t>
            </a:r>
            <a:endParaRPr lang="ko-KR" altLang="ko-KR" sz="1400" i="1">
              <a:solidFill>
                <a:schemeClr val="tx1"/>
              </a:solidFill>
              <a:latin typeface="굴림"/>
              <a:ea typeface="굴림"/>
            </a:endParaRPr>
          </a:p>
          <a:p>
            <a:pPr marL="0" indent="0" latinLnBrk="1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굴림"/>
                <a:ea typeface="굴림"/>
              </a:rPr>
              <a:t>단어의 의미는 학교</a:t>
            </a:r>
            <a:endParaRPr lang="ko-KR" altLang="ko-KR" sz="1400" i="1">
              <a:solidFill>
                <a:schemeClr val="tx1"/>
              </a:solidFill>
              <a:latin typeface="굴림"/>
              <a:ea typeface="굴림"/>
            </a:endParaRPr>
          </a:p>
          <a:p>
            <a:pPr marL="0" indent="0" latinLnBrk="1">
              <a:buNone/>
              <a:defRPr lang="ko-KR" altLang="en-US"/>
            </a:pPr>
            <a:r>
              <a:rPr lang="ko-KR" altLang="ko-KR" sz="1400" i="1">
                <a:solidFill>
                  <a:schemeClr val="tx1"/>
                </a:solidFill>
                <a:latin typeface="굴림"/>
                <a:ea typeface="굴림"/>
              </a:rPr>
              <a:t>영어 단어를 입력하시오:quit</a:t>
            </a:r>
            <a:endParaRPr lang="ko-KR" altLang="ko-KR" sz="1400" i="1">
              <a:solidFill>
                <a:schemeClr val="tx1"/>
              </a:solidFill>
              <a:latin typeface="굴림"/>
              <a:ea typeface="굴림"/>
            </a:endParaRPr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715" y="3223333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예제</a:t>
            </a:r>
            <a:endParaRPr lang="ko-KR" altLang="en-US" sz="36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07847" y="932507"/>
            <a:ext cx="7747000" cy="51181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맑은 고딕"/>
                <a:cs typeface="Tahoma"/>
              </a:rPr>
              <a:t>import</a:t>
            </a:r>
            <a:r>
              <a:rPr lang="ko-KR" altLang="ko-KR" sz="1400" b="1">
                <a:latin typeface="Century Schoolbook"/>
                <a:ea typeface="맑은 고딕"/>
                <a:cs typeface="Tahoma"/>
              </a:rPr>
              <a:t> java.util.*;</a:t>
            </a:r>
            <a:endParaRPr lang="ko-KR" altLang="ko-KR" sz="1400" b="1">
              <a:latin typeface="Century Schoolbook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맑은 고딕"/>
                <a:cs typeface="Tahoma"/>
              </a:rPr>
              <a:t> </a:t>
            </a:r>
            <a:endParaRPr lang="ko-KR" altLang="ko-KR" sz="1400" b="1">
              <a:latin typeface="Century Schoolbook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맑은 고딕"/>
                <a:cs typeface="Tahoma"/>
              </a:rPr>
              <a:t>public</a:t>
            </a:r>
            <a:r>
              <a:rPr lang="ko-KR" altLang="ko-KR" sz="1400" b="1">
                <a:latin typeface="Century Schoolbook"/>
                <a:ea typeface="맑은 고딕"/>
                <a:cs typeface="Tahoma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맑은 고딕"/>
                <a:cs typeface="Tahoma"/>
              </a:rPr>
              <a:t>class</a:t>
            </a:r>
            <a:r>
              <a:rPr lang="ko-KR" altLang="ko-KR" sz="1400" b="1">
                <a:latin typeface="Century Schoolbook"/>
                <a:ea typeface="맑은 고딕"/>
                <a:cs typeface="Tahoma"/>
              </a:rPr>
              <a:t> EnglishDic {</a:t>
            </a:r>
            <a:endParaRPr lang="ko-KR" altLang="ko-KR" sz="1400" b="1">
              <a:latin typeface="Century Schoolbook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맑은 고딕"/>
                <a:cs typeface="Tahoma"/>
              </a:rPr>
              <a:t>      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맑은 고딕"/>
                <a:cs typeface="Tahoma"/>
              </a:rPr>
              <a:t>public</a:t>
            </a:r>
            <a:r>
              <a:rPr lang="ko-KR" altLang="ko-KR" sz="1400" b="1">
                <a:latin typeface="Century Schoolbook"/>
                <a:ea typeface="맑은 고딕"/>
                <a:cs typeface="Tahoma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맑은 고딕"/>
                <a:cs typeface="Tahoma"/>
              </a:rPr>
              <a:t>static</a:t>
            </a:r>
            <a:r>
              <a:rPr lang="ko-KR" altLang="ko-KR" sz="1400" b="1">
                <a:latin typeface="Century Schoolbook"/>
                <a:ea typeface="맑은 고딕"/>
                <a:cs typeface="Tahoma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맑은 고딕"/>
                <a:cs typeface="Tahoma"/>
              </a:rPr>
              <a:t>void</a:t>
            </a:r>
            <a:r>
              <a:rPr lang="ko-KR" altLang="ko-KR" sz="1400" b="1">
                <a:latin typeface="Century Schoolbook"/>
                <a:ea typeface="맑은 고딕"/>
                <a:cs typeface="Tahoma"/>
              </a:rPr>
              <a:t> main(String[] args) {</a:t>
            </a:r>
            <a:endParaRPr lang="ko-KR" altLang="ko-KR" sz="1400" b="1">
              <a:latin typeface="Century Schoolbook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맑은 고딕"/>
                <a:cs typeface="Tahoma"/>
              </a:rPr>
              <a:t>             Map&lt;String, String&gt; st = </a:t>
            </a:r>
            <a:r>
              <a:rPr lang="ko-KR" altLang="ko-KR" sz="1400" b="1">
                <a:solidFill>
                  <a:srgbClr val="7f0055"/>
                </a:solidFill>
                <a:latin typeface="Century Schoolbook"/>
                <a:ea typeface="맑은 고딕"/>
                <a:cs typeface="Tahoma"/>
              </a:rPr>
              <a:t>new</a:t>
            </a:r>
            <a:r>
              <a:rPr lang="ko-KR" altLang="ko-KR" sz="1400" b="1">
                <a:latin typeface="Century Schoolbook"/>
                <a:ea typeface="맑은 고딕"/>
                <a:cs typeface="Tahoma"/>
              </a:rPr>
              <a:t> HashMap&lt;String, String&gt;();</a:t>
            </a:r>
            <a:endParaRPr lang="ko-KR" altLang="ko-KR" sz="1400" b="1">
              <a:latin typeface="Century Schoolbook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맑은 고딕"/>
                <a:cs typeface="Tahoma"/>
              </a:rPr>
              <a:t>  </a:t>
            </a:r>
            <a:endParaRPr lang="ko-KR" altLang="ko-KR" sz="1400" b="1">
              <a:latin typeface="Century Schoolbook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Century Schoolbook"/>
                <a:ea typeface="맑은 고딕"/>
                <a:cs typeface="Tahoma"/>
              </a:rPr>
              <a:t>             st.put(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맑은 고딕"/>
                <a:cs typeface="Tahoma"/>
              </a:rPr>
              <a:t>"map"</a:t>
            </a:r>
            <a:r>
              <a:rPr lang="ko-KR" altLang="ko-KR" sz="1400" b="1">
                <a:latin typeface="Century Schoolbook"/>
                <a:ea typeface="맑은 고딕"/>
                <a:cs typeface="Tahoma"/>
              </a:rPr>
              <a:t>, </a:t>
            </a:r>
            <a:r>
              <a:rPr lang="ko-KR" altLang="ko-KR" sz="1400" b="1">
                <a:solidFill>
                  <a:srgbClr val="2a00ff"/>
                </a:solidFill>
                <a:latin typeface="Century Schoolbook"/>
                <a:ea typeface="맑은 고딕"/>
                <a:cs typeface="Tahoma"/>
              </a:rPr>
              <a:t>"</a:t>
            </a:r>
            <a:r>
              <a:rPr lang="ko-KR" altLang="ko-KR" sz="1400" b="1">
                <a:solidFill>
                  <a:srgbClr val="2a00ff"/>
                </a:solidFill>
                <a:latin typeface="맑은 고딕"/>
                <a:ea typeface="맑은 고딕"/>
                <a:cs typeface="Tahoma"/>
              </a:rPr>
              <a:t>지도"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);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             st.put(</a:t>
            </a:r>
            <a:r>
              <a:rPr lang="ko-KR" altLang="ko-KR" sz="1400" b="1">
                <a:solidFill>
                  <a:srgbClr val="2a00ff"/>
                </a:solidFill>
                <a:latin typeface="맑은 고딕"/>
                <a:ea typeface="맑은 고딕"/>
                <a:cs typeface="Tahoma"/>
              </a:rPr>
              <a:t>"java"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, </a:t>
            </a:r>
            <a:r>
              <a:rPr lang="ko-KR" altLang="ko-KR" sz="1400" b="1">
                <a:solidFill>
                  <a:srgbClr val="2a00ff"/>
                </a:solidFill>
                <a:latin typeface="맑은 고딕"/>
                <a:ea typeface="맑은 고딕"/>
                <a:cs typeface="Tahoma"/>
              </a:rPr>
              <a:t>"자바"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);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             st.put(</a:t>
            </a:r>
            <a:r>
              <a:rPr lang="ko-KR" altLang="ko-KR" sz="1400" b="1">
                <a:solidFill>
                  <a:srgbClr val="2a00ff"/>
                </a:solidFill>
                <a:latin typeface="맑은 고딕"/>
                <a:ea typeface="맑은 고딕"/>
                <a:cs typeface="Tahoma"/>
              </a:rPr>
              <a:t>"school"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, </a:t>
            </a:r>
            <a:r>
              <a:rPr lang="ko-KR" altLang="ko-KR" sz="1400" b="1">
                <a:solidFill>
                  <a:srgbClr val="2a00ff"/>
                </a:solidFill>
                <a:latin typeface="맑은 고딕"/>
                <a:ea typeface="맑은 고딕"/>
                <a:cs typeface="Tahoma"/>
              </a:rPr>
              <a:t>"학교"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);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  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             Scanner sc = </a:t>
            </a:r>
            <a:r>
              <a:rPr lang="ko-KR" altLang="ko-KR" sz="1400" b="1">
                <a:solidFill>
                  <a:srgbClr val="7f0055"/>
                </a:solidFill>
                <a:latin typeface="맑은 고딕"/>
                <a:ea typeface="맑은 고딕"/>
                <a:cs typeface="Tahoma"/>
              </a:rPr>
              <a:t>new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 Scanner(System.</a:t>
            </a:r>
            <a:r>
              <a:rPr lang="ko-KR" altLang="ko-KR" sz="1400" b="1">
                <a:solidFill>
                  <a:srgbClr val="0000c0"/>
                </a:solidFill>
                <a:latin typeface="맑은 고딕"/>
                <a:ea typeface="맑은 고딕"/>
                <a:cs typeface="Tahoma"/>
              </a:rPr>
              <a:t>in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);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             </a:t>
            </a:r>
            <a:r>
              <a:rPr lang="ko-KR" altLang="ko-KR" sz="1400" b="1">
                <a:solidFill>
                  <a:srgbClr val="7f0055"/>
                </a:solidFill>
                <a:latin typeface="맑은 고딕"/>
                <a:ea typeface="맑은 고딕"/>
                <a:cs typeface="Tahoma"/>
              </a:rPr>
              <a:t>do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 {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                 System.</a:t>
            </a:r>
            <a:r>
              <a:rPr lang="ko-KR" altLang="ko-KR" sz="1400" b="1">
                <a:solidFill>
                  <a:srgbClr val="0000c0"/>
                </a:solidFill>
                <a:latin typeface="맑은 고딕"/>
                <a:ea typeface="맑은 고딕"/>
                <a:cs typeface="Tahoma"/>
              </a:rPr>
              <a:t>out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.print(</a:t>
            </a:r>
            <a:r>
              <a:rPr lang="ko-KR" altLang="ko-KR" sz="1400" b="1">
                <a:solidFill>
                  <a:srgbClr val="2a00ff"/>
                </a:solidFill>
                <a:latin typeface="맑은 고딕"/>
                <a:ea typeface="맑은 고딕"/>
                <a:cs typeface="Tahoma"/>
              </a:rPr>
              <a:t>"영어 단어를 입력하시오:"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);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                 String key = sc.next();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                 </a:t>
            </a:r>
            <a:r>
              <a:rPr lang="ko-KR" altLang="ko-KR" sz="1400" b="1">
                <a:solidFill>
                  <a:srgbClr val="7f0055"/>
                </a:solidFill>
                <a:latin typeface="맑은 고딕"/>
                <a:ea typeface="맑은 고딕"/>
                <a:cs typeface="Tahoma"/>
              </a:rPr>
              <a:t>if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( key.equals(</a:t>
            </a:r>
            <a:r>
              <a:rPr lang="ko-KR" altLang="ko-KR" sz="1400" b="1">
                <a:solidFill>
                  <a:srgbClr val="2a00ff"/>
                </a:solidFill>
                <a:latin typeface="맑은 고딕"/>
                <a:ea typeface="맑은 고딕"/>
                <a:cs typeface="Tahoma"/>
              </a:rPr>
              <a:t>"quit"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) ) </a:t>
            </a:r>
            <a:r>
              <a:rPr lang="ko-KR" altLang="ko-KR" sz="1400" b="1">
                <a:solidFill>
                  <a:srgbClr val="7f0055"/>
                </a:solidFill>
                <a:latin typeface="맑은 고딕"/>
                <a:ea typeface="맑은 고딕"/>
                <a:cs typeface="Tahoma"/>
              </a:rPr>
              <a:t>break;</a:t>
            </a:r>
            <a:endParaRPr lang="ko-KR" altLang="ko-KR" sz="1400" b="1">
              <a:solidFill>
                <a:srgbClr val="7f0055"/>
              </a:solidFill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                 System.</a:t>
            </a:r>
            <a:r>
              <a:rPr lang="ko-KR" altLang="ko-KR" sz="1400" b="1">
                <a:solidFill>
                  <a:srgbClr val="0000c0"/>
                </a:solidFill>
                <a:latin typeface="맑은 고딕"/>
                <a:ea typeface="맑은 고딕"/>
                <a:cs typeface="Tahoma"/>
              </a:rPr>
              <a:t>out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.println(</a:t>
            </a:r>
            <a:r>
              <a:rPr lang="ko-KR" altLang="ko-KR" sz="1400" b="1">
                <a:solidFill>
                  <a:srgbClr val="2a00ff"/>
                </a:solidFill>
                <a:latin typeface="맑은 고딕"/>
                <a:ea typeface="맑은 고딕"/>
                <a:cs typeface="Tahoma"/>
              </a:rPr>
              <a:t>"단어의 의미는 "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 + st.get(key));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             } </a:t>
            </a:r>
            <a:r>
              <a:rPr lang="ko-KR" altLang="ko-KR" sz="1400" b="1">
                <a:solidFill>
                  <a:srgbClr val="7f0055"/>
                </a:solidFill>
                <a:latin typeface="맑은 고딕"/>
                <a:ea typeface="맑은 고딕"/>
                <a:cs typeface="Tahoma"/>
              </a:rPr>
              <a:t>while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(</a:t>
            </a:r>
            <a:r>
              <a:rPr lang="ko-KR" altLang="ko-KR" sz="1400" b="1">
                <a:solidFill>
                  <a:srgbClr val="7f0055"/>
                </a:solidFill>
                <a:latin typeface="맑은 고딕"/>
                <a:ea typeface="맑은 고딕"/>
                <a:cs typeface="Tahoma"/>
              </a:rPr>
              <a:t>true</a:t>
            </a:r>
            <a:r>
              <a:rPr lang="ko-KR" altLang="ko-KR" sz="1400" b="1">
                <a:latin typeface="맑은 고딕"/>
                <a:ea typeface="맑은 고딕"/>
                <a:cs typeface="Tahoma"/>
              </a:rPr>
              <a:t>);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       }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ko-KR" altLang="ko-KR" sz="1400" b="1">
                <a:latin typeface="맑은 고딕"/>
                <a:ea typeface="맑은 고딕"/>
                <a:cs typeface="Tahoma"/>
              </a:rPr>
              <a:t>}</a:t>
            </a:r>
            <a:endParaRPr lang="ko-KR" altLang="ko-KR" sz="1400" b="1">
              <a:latin typeface="맑은 고딕"/>
              <a:ea typeface="맑은 고딕"/>
              <a:cs typeface="Tahom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55" y="1898870"/>
            <a:ext cx="7256623" cy="414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 err="1"/>
              <a:t>SimplePair</a:t>
            </a:r>
            <a:r>
              <a:rPr lang="en-US" altLang="ko-KR" b="0" dirty="0"/>
              <a:t> </a:t>
            </a:r>
            <a:r>
              <a:rPr lang="ko-KR" altLang="en-US" b="0" dirty="0"/>
              <a:t>클래스 작성하기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2652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SimplePairTest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main(String[] </a:t>
            </a:r>
            <a:r>
              <a:rPr lang="en-US" altLang="ko-KR" sz="1600" dirty="0" err="1">
                <a:latin typeface="+mj-ea"/>
                <a:ea typeface="+mj-ea"/>
              </a:rPr>
              <a:t>args</a:t>
            </a:r>
            <a:r>
              <a:rPr lang="en-US" altLang="ko-KR" sz="16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SimplePair</a:t>
            </a:r>
            <a:r>
              <a:rPr lang="en-US" altLang="ko-KR" sz="1600" dirty="0">
                <a:latin typeface="+mj-ea"/>
                <a:ea typeface="+mj-ea"/>
              </a:rPr>
              <a:t>&lt;String&gt; pair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SimplePair</a:t>
            </a:r>
            <a:r>
              <a:rPr lang="en-US" altLang="ko-KR" sz="1600" dirty="0">
                <a:latin typeface="+mj-ea"/>
                <a:ea typeface="+mj-ea"/>
              </a:rPr>
              <a:t>&lt;String&gt;("apple", "tomato");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pair.getFirst</a:t>
            </a:r>
            <a:r>
              <a:rPr lang="en-US" altLang="ko-KR" sz="1600" dirty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pair.getSecond</a:t>
            </a:r>
            <a:r>
              <a:rPr lang="en-US" altLang="ko-KR" sz="1600" dirty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apple</a:t>
            </a:r>
          </a:p>
          <a:p>
            <a:pPr marL="0" indent="0" latinLnBrk="1">
              <a:buNone/>
            </a:pPr>
            <a:r>
              <a:rPr lang="en-US" altLang="ko-KR" sz="1400" dirty="0"/>
              <a:t>tomato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" y="442536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2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32501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 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SimplePair</a:t>
            </a:r>
            <a:r>
              <a:rPr lang="en-US" altLang="ko-KR" sz="1600" dirty="0">
                <a:latin typeface="+mn-lt"/>
              </a:rPr>
              <a:t>&lt;T&gt;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private</a:t>
            </a:r>
            <a:r>
              <a:rPr lang="en-US" altLang="ko-KR" sz="1600" dirty="0">
                <a:latin typeface="+mn-lt"/>
              </a:rPr>
              <a:t> T </a:t>
            </a:r>
            <a:r>
              <a:rPr lang="en-US" altLang="ko-KR" sz="1600" dirty="0" err="1">
                <a:latin typeface="+mn-lt"/>
              </a:rPr>
              <a:t>data1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private</a:t>
            </a:r>
            <a:r>
              <a:rPr lang="en-US" altLang="ko-KR" sz="1600" dirty="0">
                <a:latin typeface="+mn-lt"/>
              </a:rPr>
              <a:t> T </a:t>
            </a:r>
            <a:r>
              <a:rPr lang="en-US" altLang="ko-KR" sz="1600" dirty="0" err="1">
                <a:latin typeface="+mn-lt"/>
              </a:rPr>
              <a:t>data2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SimplePair</a:t>
            </a:r>
            <a:r>
              <a:rPr lang="en-US" altLang="ko-KR" sz="1600" dirty="0">
                <a:latin typeface="+mn-lt"/>
              </a:rPr>
              <a:t>(T </a:t>
            </a:r>
            <a:r>
              <a:rPr lang="en-US" altLang="ko-KR" sz="1600" dirty="0" err="1">
                <a:latin typeface="+mn-lt"/>
              </a:rPr>
              <a:t>data1</a:t>
            </a:r>
            <a:r>
              <a:rPr lang="en-US" altLang="ko-KR" sz="1600" dirty="0">
                <a:latin typeface="+mn-lt"/>
              </a:rPr>
              <a:t>, T </a:t>
            </a:r>
            <a:r>
              <a:rPr lang="en-US" altLang="ko-KR" sz="1600" dirty="0" err="1">
                <a:latin typeface="+mn-lt"/>
              </a:rPr>
              <a:t>data2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this</a:t>
            </a:r>
            <a:r>
              <a:rPr lang="en-US" altLang="ko-KR" sz="1600" dirty="0" err="1">
                <a:latin typeface="+mn-lt"/>
              </a:rPr>
              <a:t>.data1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data1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this</a:t>
            </a:r>
            <a:r>
              <a:rPr lang="en-US" altLang="ko-KR" sz="1600" dirty="0" err="1">
                <a:latin typeface="+mn-lt"/>
              </a:rPr>
              <a:t>.data2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data2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T </a:t>
            </a:r>
            <a:r>
              <a:rPr lang="en-US" altLang="ko-KR" sz="1600" dirty="0" err="1">
                <a:latin typeface="+mn-lt"/>
              </a:rPr>
              <a:t>getFirst</a:t>
            </a:r>
            <a:r>
              <a:rPr lang="en-US" altLang="ko-KR" sz="1600" dirty="0">
                <a:latin typeface="+mn-lt"/>
              </a:rPr>
              <a:t>() {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data1</a:t>
            </a:r>
            <a:r>
              <a:rPr lang="en-US" altLang="ko-KR" sz="1600" dirty="0">
                <a:latin typeface="+mn-lt"/>
              </a:rPr>
              <a:t>;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T </a:t>
            </a:r>
            <a:r>
              <a:rPr lang="en-US" altLang="ko-KR" sz="1600" dirty="0" err="1">
                <a:latin typeface="+mn-lt"/>
              </a:rPr>
              <a:t>getSecond</a:t>
            </a:r>
            <a:r>
              <a:rPr lang="en-US" altLang="ko-KR" sz="1600" dirty="0">
                <a:latin typeface="+mn-lt"/>
              </a:rPr>
              <a:t>() {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data2</a:t>
            </a:r>
            <a:r>
              <a:rPr lang="en-US" altLang="ko-KR" sz="1600" dirty="0">
                <a:latin typeface="+mn-lt"/>
              </a:rPr>
              <a:t>;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setFirst</a:t>
            </a:r>
            <a:r>
              <a:rPr lang="en-US" altLang="ko-KR" sz="1600" dirty="0">
                <a:latin typeface="+mn-lt"/>
              </a:rPr>
              <a:t>(T </a:t>
            </a:r>
            <a:r>
              <a:rPr lang="en-US" altLang="ko-KR" sz="1600" dirty="0" err="1">
                <a:latin typeface="+mn-lt"/>
              </a:rPr>
              <a:t>data1</a:t>
            </a:r>
            <a:r>
              <a:rPr lang="en-US" altLang="ko-KR" sz="1600" dirty="0">
                <a:latin typeface="+mn-lt"/>
              </a:rPr>
              <a:t>) {		</a:t>
            </a:r>
            <a:r>
              <a:rPr lang="en-US" altLang="ko-KR" sz="1600" b="1" dirty="0" err="1">
                <a:latin typeface="+mn-lt"/>
              </a:rPr>
              <a:t>this</a:t>
            </a:r>
            <a:r>
              <a:rPr lang="en-US" altLang="ko-KR" sz="1600" dirty="0" err="1">
                <a:latin typeface="+mn-lt"/>
              </a:rPr>
              <a:t>.data1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data1</a:t>
            </a:r>
            <a:r>
              <a:rPr lang="en-US" altLang="ko-KR" sz="1600" dirty="0">
                <a:latin typeface="+mn-lt"/>
              </a:rPr>
              <a:t>;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setSecond</a:t>
            </a:r>
            <a:r>
              <a:rPr lang="en-US" altLang="ko-KR" sz="1600" dirty="0">
                <a:latin typeface="+mn-lt"/>
              </a:rPr>
              <a:t>(T </a:t>
            </a:r>
            <a:r>
              <a:rPr lang="en-US" altLang="ko-KR" sz="1600" dirty="0" err="1">
                <a:latin typeface="+mn-lt"/>
              </a:rPr>
              <a:t>data2</a:t>
            </a:r>
            <a:r>
              <a:rPr lang="en-US" altLang="ko-KR" sz="1600" dirty="0">
                <a:latin typeface="+mn-lt"/>
              </a:rPr>
              <a:t>) {		</a:t>
            </a:r>
            <a:r>
              <a:rPr lang="en-US" altLang="ko-KR" sz="1600" b="1" dirty="0" err="1">
                <a:latin typeface="+mn-lt"/>
              </a:rPr>
              <a:t>this</a:t>
            </a:r>
            <a:r>
              <a:rPr lang="en-US" altLang="ko-KR" sz="1600" dirty="0" err="1">
                <a:latin typeface="+mn-lt"/>
              </a:rPr>
              <a:t>.data2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data2</a:t>
            </a:r>
            <a:r>
              <a:rPr lang="en-US" altLang="ko-KR" sz="1600" dirty="0">
                <a:latin typeface="+mn-lt"/>
              </a:rPr>
              <a:t>;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94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>
                <a:effectLst/>
              </a:rPr>
              <a:t>다중 타입 매개 변수</a:t>
            </a:r>
            <a:r>
              <a:rPr lang="en-US" altLang="ko-KR" i="1" dirty="0">
                <a:effectLst/>
              </a:rPr>
              <a:t>(Multiple Type Parameters</a:t>
            </a:r>
            <a:r>
              <a:rPr lang="en-US" altLang="ko-KR" i="1" dirty="0" smtClean="0">
                <a:effectLst/>
              </a:rPr>
              <a:t>)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92586"/>
            <a:ext cx="7747000" cy="32501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&lt;K, V&gt; {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private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K key;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private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V value;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public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OrderedPair</a:t>
            </a:r>
            <a:r>
              <a:rPr lang="en-US" altLang="ko-KR" sz="1600" dirty="0">
                <a:latin typeface="+mn-lt"/>
              </a:rPr>
              <a:t>(K key, V value)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this</a:t>
            </a:r>
            <a:r>
              <a:rPr lang="en-US" altLang="ko-KR" sz="1600" dirty="0" err="1">
                <a:latin typeface="+mn-lt"/>
              </a:rPr>
              <a:t>.key</a:t>
            </a:r>
            <a:r>
              <a:rPr lang="en-US" altLang="ko-KR" sz="1600" dirty="0">
                <a:latin typeface="+mn-lt"/>
              </a:rPr>
              <a:t> = key;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this</a:t>
            </a:r>
            <a:r>
              <a:rPr lang="en-US" altLang="ko-KR" sz="1600" dirty="0" err="1">
                <a:latin typeface="+mn-lt"/>
              </a:rPr>
              <a:t>.value</a:t>
            </a:r>
            <a:r>
              <a:rPr lang="en-US" altLang="ko-KR" sz="1600" dirty="0">
                <a:latin typeface="+mn-lt"/>
              </a:rPr>
              <a:t> = value;</a:t>
            </a:r>
          </a:p>
          <a:p>
            <a:pPr marL="0" indent="0" latinLnBrk="0">
              <a:buNone/>
            </a:pPr>
            <a:r>
              <a:rPr lang="en-US" altLang="ko-KR" sz="1600" dirty="0" smtClean="0">
                <a:latin typeface="+mn-lt"/>
              </a:rPr>
              <a:t>	}</a:t>
            </a: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public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K </a:t>
            </a:r>
            <a:r>
              <a:rPr lang="en-US" altLang="ko-KR" sz="1600" dirty="0" err="1">
                <a:latin typeface="+mn-lt"/>
              </a:rPr>
              <a:t>getKey</a:t>
            </a:r>
            <a:r>
              <a:rPr lang="en-US" altLang="ko-KR" sz="1600" dirty="0">
                <a:latin typeface="+mn-lt"/>
              </a:rPr>
              <a:t>()	{ 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key; 	}</a:t>
            </a:r>
          </a:p>
          <a:p>
            <a:pPr marL="0" indent="0" latinLnBrk="0">
              <a:buNone/>
            </a:pPr>
            <a:r>
              <a:rPr lang="en-US" altLang="ko-KR" sz="1600" b="1" dirty="0" smtClean="0">
                <a:latin typeface="+mn-lt"/>
              </a:rPr>
              <a:t>	public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V </a:t>
            </a:r>
            <a:r>
              <a:rPr lang="en-US" altLang="ko-KR" sz="1600" dirty="0" err="1">
                <a:latin typeface="+mn-lt"/>
              </a:rPr>
              <a:t>getValue</a:t>
            </a:r>
            <a:r>
              <a:rPr lang="en-US" altLang="ko-KR" sz="1600" dirty="0">
                <a:latin typeface="+mn-lt"/>
              </a:rPr>
              <a:t>()	{ 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value; 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77359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1097</ep:Words>
  <ep:PresentationFormat>화면 슬라이드 쇼(4:3)</ep:PresentationFormat>
  <ep:Paragraphs>378</ep:Paragraphs>
  <ep:Slides>59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ep:HeadingPairs>
  <ep:TitlesOfParts>
    <vt:vector size="60" baseType="lpstr">
      <vt:lpstr>New_Natural01</vt:lpstr>
      <vt:lpstr>PowerPoint 프레젠테이션</vt:lpstr>
      <vt:lpstr>제네릭이란?</vt:lpstr>
      <vt:lpstr>기존의 방법</vt:lpstr>
      <vt:lpstr>예제</vt:lpstr>
      <vt:lpstr>제네릭을 이용한 방법</vt:lpstr>
      <vt:lpstr>예제 설명</vt:lpstr>
      <vt:lpstr>LAB: SimplePair 클래스 작성하기</vt:lpstr>
      <vt:lpstr>SOLUTION</vt:lpstr>
      <vt:lpstr>다중 타입 매개 변수(Multiple Type Parameters)</vt:lpstr>
      <vt:lpstr>다중 타입 매개 변수(Multiple Type Parameters)</vt:lpstr>
      <vt:lpstr>제네릭 메소드</vt:lpstr>
      <vt:lpstr>LAB</vt:lpstr>
      <vt:lpstr xml:space="preserve">SOLUTION </vt:lpstr>
      <vt:lpstr>LAB</vt:lpstr>
      <vt:lpstr xml:space="preserve">SOLUTION </vt:lpstr>
      <vt:lpstr>한정된 타입 매개 변수</vt:lpstr>
      <vt:lpstr>제네릭과 상속</vt:lpstr>
      <vt:lpstr>제네릭과 상속</vt:lpstr>
      <vt:lpstr>상한이 있는 와일드 카드</vt:lpstr>
      <vt:lpstr>제한없는 와일드 카드</vt:lpstr>
      <vt:lpstr>PowerPoint 프레젠테이션</vt:lpstr>
      <vt:lpstr>하한이 있는 와일드 카드</vt:lpstr>
      <vt:lpstr>정리</vt:lpstr>
      <vt:lpstr>컬렉션</vt:lpstr>
      <vt:lpstr>컬렉션의 역사</vt:lpstr>
      <vt:lpstr>컬렉션의 예: Vector 클래스</vt:lpstr>
      <vt:lpstr>예제</vt:lpstr>
      <vt:lpstr>예제</vt:lpstr>
      <vt:lpstr>컬렉션 인터페이스와 컬렉션 클래스</vt:lpstr>
      <vt:lpstr>Collection 인터페이스</vt:lpstr>
      <vt:lpstr>Collection 인터페이스</vt:lpstr>
      <vt:lpstr>List 인터페이스</vt:lpstr>
      <vt:lpstr>ArrayList</vt:lpstr>
      <vt:lpstr>PowerPoint 프레젠테이션</vt:lpstr>
      <vt:lpstr>LinkedList</vt:lpstr>
      <vt:lpstr>예제</vt:lpstr>
      <vt:lpstr>반복자 사용하기</vt:lpstr>
      <vt:lpstr xml:space="preserve">배열을 리스트로 변환하기 </vt:lpstr>
      <vt:lpstr xml:space="preserve">Set </vt:lpstr>
      <vt:lpstr>Set 인터페이스를 구현하는 방법</vt:lpstr>
      <vt:lpstr>예제</vt:lpstr>
      <vt:lpstr>예제</vt:lpstr>
      <vt:lpstr>대량 연산 메소드</vt:lpstr>
      <vt:lpstr>예제</vt:lpstr>
      <vt:lpstr>큐(queue)</vt:lpstr>
      <vt:lpstr>예제</vt:lpstr>
      <vt:lpstr>우선순위큐</vt:lpstr>
      <vt:lpstr>예제</vt:lpstr>
      <vt:lpstr>Map</vt:lpstr>
      <vt:lpstr>예제</vt:lpstr>
      <vt:lpstr>예제</vt:lpstr>
      <vt:lpstr>예제</vt:lpstr>
      <vt:lpstr>Collections 클래스</vt:lpstr>
      <vt:lpstr>정렬</vt:lpstr>
      <vt:lpstr>예제</vt:lpstr>
      <vt:lpstr>탐색</vt:lpstr>
      <vt:lpstr>예제</vt:lpstr>
      <vt:lpstr>LAB: 영어사전의 구현</vt:lpstr>
      <vt:lpstr>예제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sec</cp:lastModifiedBy>
  <dcterms:modified xsi:type="dcterms:W3CDTF">2016-01-20T05:49:07.306</dcterms:modified>
  <cp:revision>673</cp:revision>
  <dc:title>쉽게 풀어쓴 C 프로그래밍</dc:title>
</cp:coreProperties>
</file>