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44"/>
  </p:notesMasterIdLst>
  <p:handoutMasterIdLst>
    <p:handoutMasterId r:id="rId45"/>
  </p:handoutMasterIdLst>
  <p:sldIdLst>
    <p:sldId id="256" r:id="rId2"/>
    <p:sldId id="262" r:id="rId3"/>
    <p:sldId id="263" r:id="rId4"/>
    <p:sldId id="264" r:id="rId5"/>
    <p:sldId id="265" r:id="rId6"/>
    <p:sldId id="266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277" r:id="rId22"/>
    <p:sldId id="278" r:id="rId23"/>
    <p:sldId id="279" r:id="rId24"/>
    <p:sldId id="280" r:id="rId25"/>
    <p:sldId id="283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290" r:id="rId34"/>
    <p:sldId id="316" r:id="rId35"/>
    <p:sldId id="295" r:id="rId36"/>
    <p:sldId id="296" r:id="rId37"/>
    <p:sldId id="315" r:id="rId38"/>
    <p:sldId id="317" r:id="rId39"/>
    <p:sldId id="297" r:id="rId40"/>
    <p:sldId id="318" r:id="rId41"/>
    <p:sldId id="319" r:id="rId42"/>
    <p:sldId id="299" r:id="rId43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98"/>
    <p:restoredTop sz="93830"/>
  </p:normalViewPr>
  <p:slideViewPr>
    <p:cSldViewPr snapToGrid="0">
      <p:cViewPr varScale="1">
        <p:scale>
          <a:sx n="105" d="100"/>
          <a:sy n="105" d="100"/>
        </p:scale>
        <p:origin x="-1836" y="-96"/>
      </p:cViewPr>
      <p:guideLst>
        <p:guide orient="horz" pos="2157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-2508" y="-96"/>
      </p:cViewPr>
      <p:guideLst>
        <p:guide orient="horz" pos="2901"/>
        <p:guide pos="218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normAutofit/>
          </a:bodyPr>
          <a:lstStyle>
            <a:lvl1pPr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normAutofit/>
          </a:bodyPr>
          <a:lstStyle>
            <a:lvl1pPr algn="r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normAutofit/>
          </a:bodyPr>
          <a:lstStyle>
            <a:lvl1pPr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normAutofit/>
          </a:bodyPr>
          <a:lstStyle>
            <a:lvl1pPr algn="r" eaLnBrk="1" hangingPunct="1">
              <a:defRPr sz="1200">
                <a:latin typeface="Arial"/>
              </a:defRPr>
            </a:lvl1pPr>
          </a:lstStyle>
          <a:p>
            <a:pPr>
              <a:defRPr lang="ko-KR"/>
            </a:pPr>
            <a:fld id="{F211C13A-E1C5-4061-B46F-BAC6DC0726DE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4367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normAutofit/>
          </a:bodyPr>
          <a:lstStyle>
            <a:lvl1pPr defTabSz="922338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normAutofit/>
          </a:bodyPr>
          <a:lstStyle>
            <a:lvl1pPr algn="r" defTabSz="922338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normAutofit/>
          </a:bodyPr>
          <a:lstStyle/>
          <a:p>
            <a:pPr lvl="0">
              <a:defRPr lang="ko-KR" altLang="en-US"/>
            </a:pPr>
            <a:r>
              <a:rPr lang="en-US" altLang="ko-KR"/>
              <a:t>Click to edit Master text styles</a:t>
            </a:r>
          </a:p>
          <a:p>
            <a:pPr lvl="1">
              <a:defRPr lang="ko-KR" altLang="en-US"/>
            </a:pPr>
            <a:r>
              <a:rPr lang="en-US" altLang="ko-KR"/>
              <a:t>Second level</a:t>
            </a:r>
          </a:p>
          <a:p>
            <a:pPr lvl="2">
              <a:defRPr lang="ko-KR" altLang="en-US"/>
            </a:pPr>
            <a:r>
              <a:rPr lang="en-US" altLang="ko-KR"/>
              <a:t>Third level</a:t>
            </a:r>
          </a:p>
          <a:p>
            <a:pPr lvl="3">
              <a:defRPr lang="ko-KR" altLang="en-US"/>
            </a:pPr>
            <a:r>
              <a:rPr lang="en-US" altLang="ko-KR"/>
              <a:t>Fourth level</a:t>
            </a:r>
          </a:p>
          <a:p>
            <a:pPr lvl="4">
              <a:defRPr lang="ko-KR" altLang="en-US"/>
            </a:pPr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b" anchorCtr="0">
            <a:normAutofit/>
          </a:bodyPr>
          <a:lstStyle>
            <a:lvl1pPr defTabSz="922338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b" anchorCtr="0">
            <a:normAutofit/>
          </a:bodyPr>
          <a:lstStyle>
            <a:lvl1pPr algn="r" defTabSz="922338" eaLnBrk="1" hangingPunct="1">
              <a:defRPr sz="1200">
                <a:latin typeface="Arial"/>
              </a:defRPr>
            </a:lvl1pPr>
          </a:lstStyle>
          <a:p>
            <a:pPr>
              <a:defRPr lang="ko-KR"/>
            </a:pPr>
            <a:fld id="{26310CAF-CE29-447E-9E04-5F28250F8A37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76741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9147403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382" y="1728216"/>
            <a:ext cx="9144647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699248" y="1298448"/>
            <a:ext cx="987552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013448" y="1929384"/>
            <a:ext cx="512064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685800" y="4114800"/>
            <a:ext cx="1216152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21792" y="2212847"/>
            <a:ext cx="7927848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6400"/>
            <a:ext cx="64008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0B603C-9958-4788-B498-1B9296F86C0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738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57200" y="649224"/>
            <a:ext cx="82296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78AA7B-6D0B-48F5-BBD2-156648A4F29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100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52" y="5780270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147304" y="56418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641080" y="521208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5641848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6931152" y="274638"/>
            <a:ext cx="1755648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61F50FA-B910-41F0-9007-76B8A194495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3259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다이어그램 또는 조직도" type="dgm" preserve="1">
  <p:cSld name="제목 및 다이어그램 또는 조직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SmartArt 개체 틀 2"/>
          <p:cNvSpPr>
            <a:spLocks noGrp="1"/>
          </p:cNvSpPr>
          <p:nvPr>
            <p:ph type="dgm" idx="1"/>
          </p:nvPr>
        </p:nvSpPr>
        <p:spPr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/>
            </a:pPr>
            <a:fld id="{0AB9E776-BD60-4EFE-95CA-620C9172F587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801368"/>
            <a:ext cx="8229600" cy="45262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>
              <a:defRPr sz="1800"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>
              <a:defRPr sz="1600"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>
              <a:defRPr sz="1400"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>
              <a:defRPr sz="1400"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Oval 6"/>
          <p:cNvSpPr/>
          <p:nvPr/>
        </p:nvSpPr>
        <p:spPr bwMode="gray">
          <a:xfrm>
            <a:off x="8165592" y="667512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882128" y="1353312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MD개성체" panose="02020603020101020101" pitchFamily="18" charset="-127"/>
                <a:ea typeface="MD개성체" panose="02020603020101020101" pitchFamily="18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91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 bwMode="invGray">
          <a:xfrm>
            <a:off x="-52" y="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65008" y="3849624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790688" y="453542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301752" y="3840480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3000" y="5129784"/>
            <a:ext cx="7287768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143000" y="4425696"/>
            <a:ext cx="7287768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A323C9-5CD4-40BE-B194-46FF105FE0E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4075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9144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382" y="228600"/>
            <a:ext cx="9144381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311896" y="100584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62088" y="173736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932688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4AED38-49D9-4C23-9D13-132B960C18A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794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24328"/>
            <a:ext cx="4040188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24328"/>
            <a:ext cx="4041775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0AA52B-DDF0-4116-BC20-BB2599203C3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" name="Oval 9"/>
          <p:cNvSpPr/>
          <p:nvPr/>
        </p:nvSpPr>
        <p:spPr bwMode="gray">
          <a:xfrm>
            <a:off x="8229600" y="1005840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99248" y="96926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87452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645025" y="187452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4941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2C16B-C8E6-4697-AE29-D4142E62231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Freeform 5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4632" y="813816"/>
            <a:ext cx="82296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5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45B046-F723-44FB-875B-FA1765E61F1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52" y="-1972"/>
            <a:ext cx="9150672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09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05255" y="273050"/>
            <a:ext cx="7781544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1371600"/>
            <a:ext cx="5111750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12" y="1362456"/>
            <a:ext cx="2569464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E5F3EF-AEC9-4DA1-B743-6807B4EEF998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8977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257800" y="987552"/>
            <a:ext cx="3730752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30352" y="1216152"/>
            <a:ext cx="4645152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6088" y="1901952"/>
            <a:ext cx="3712464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441C55-709E-414D-AED6-4B6DA8AC4D4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6858000" y="3886200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5788152" y="457200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1216152" y="384048"/>
            <a:ext cx="73152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2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New_Natural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9153196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52" y="0"/>
            <a:ext cx="9153196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11B2AAEE-0ECC-4F9E-94C1-A5210D63F3AE}" type="datetime1">
              <a:rPr lang="en-US"/>
              <a:pPr lvl="0">
                <a:defRPr lang="ko-KR" altLang="en-US"/>
              </a:pPr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 lang="ko-KR"/>
            </a:pPr>
            <a:fld id="{20DE7D8C-454A-43DC-8947-7671D5C99DA0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en-US"/>
          </a:p>
        </p:txBody>
      </p:sp>
      <p:pic>
        <p:nvPicPr>
          <p:cNvPr id="10" name="Picture 7"/>
          <p:cNvPicPr>
            <a:picLocks noChangeAspect="1" noChangeArrowheads="1"/>
          </p:cNvPicPr>
          <p:nvPr userDrawn="1"/>
        </p:nvPicPr>
        <p:blipFill rotWithShape="1">
          <a:blip r:embed="rId14"/>
          <a:srcRect l="13840" t="7670" r="13050" b="25080"/>
          <a:stretch>
            <a:fillRect/>
          </a:stretch>
        </p:blipFill>
        <p:spPr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/>
        <a:buChar char="¢"/>
        <a:defRPr lang="en-US" sz="32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/>
        <a:buChar char="¤"/>
        <a:defRPr lang="en-US" sz="2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¤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kr/url?sa=i&amp;rct=j&amp;q=&amp;esrc=s&amp;source=images&amp;cd=&amp;cad=rja&amp;uact=8&amp;ved=0ahUKEwie1OSA4bfKAhUEGKYKHfPLCacQjRwIBw&amp;url=http%3A%2F%2Fwww.head-fi.org%2Ft%2F592076%2Fibasso-dx100-24-bit-for-bit-pg-1-reviews-impressions-downloads-video-new-firmware-1-4-2%2F5355&amp;bvm=bv.112064104,d.dGY&amp;psig=AFQjCNGa3FKR3bfiYGUtpRhTYWZ6ZNo0rQ&amp;ust=1453357562684853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"/>
          <p:cNvSpPr txBox="1">
            <a:spLocks noChangeArrowheads="1"/>
          </p:cNvSpPr>
          <p:nvPr/>
        </p:nvSpPr>
        <p:spPr>
          <a:xfrm>
            <a:off x="930031" y="908050"/>
            <a:ext cx="6883644" cy="646331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Trebuchet MS"/>
                <a:ea typeface="굴림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Trebuchet MS"/>
                <a:ea typeface="굴림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Trebuchet MS"/>
                <a:ea typeface="굴림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Trebuchet MS"/>
                <a:ea typeface="굴림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9pPr>
          </a:lstStyle>
          <a:p>
            <a:pPr latinLnBrk="0">
              <a:spcBef>
                <a:spcPct val="0"/>
              </a:spcBef>
              <a:buClrTx/>
              <a:buNone/>
              <a:defRPr lang="ko-KR" altLang="en-US"/>
            </a:pPr>
            <a:r>
              <a:rPr lang="ko-KR" altLang="en-US" sz="3600" i="1" dirty="0">
                <a:latin typeface="Comic Sans MS"/>
                <a:ea typeface="HY엽서L"/>
              </a:rPr>
              <a:t>제</a:t>
            </a:r>
            <a:r>
              <a:rPr lang="en-US" altLang="ko-KR" sz="3600" i="1" dirty="0" smtClean="0">
                <a:latin typeface="Comic Sans MS"/>
                <a:ea typeface="HY엽서L"/>
              </a:rPr>
              <a:t>16</a:t>
            </a:r>
            <a:r>
              <a:rPr lang="ko-KR" altLang="en-US" sz="3600" i="1" dirty="0" smtClean="0">
                <a:latin typeface="Comic Sans MS"/>
                <a:ea typeface="HY엽서L"/>
              </a:rPr>
              <a:t>장 </a:t>
            </a:r>
            <a:r>
              <a:rPr lang="ko-KR" altLang="en-US" sz="3600" i="1" dirty="0" err="1" smtClean="0">
                <a:latin typeface="Comic Sans MS"/>
                <a:ea typeface="HY엽서L"/>
              </a:rPr>
              <a:t>스레드</a:t>
            </a:r>
            <a:endParaRPr lang="ko-KR" altLang="en-US" sz="3600" i="1" dirty="0">
              <a:latin typeface="Comic Sans MS"/>
              <a:ea typeface="HY엽서L"/>
            </a:endParaRPr>
          </a:p>
        </p:txBody>
      </p:sp>
      <p:sp>
        <p:nvSpPr>
          <p:cNvPr id="4099" name="Text Box 411"/>
          <p:cNvSpPr txBox="1">
            <a:spLocks noChangeArrowheads="1"/>
          </p:cNvSpPr>
          <p:nvPr/>
        </p:nvSpPr>
        <p:spPr>
          <a:xfrm>
            <a:off x="1503363" y="384175"/>
            <a:ext cx="4150677" cy="52387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Trebuchet MS"/>
                <a:ea typeface="굴림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Trebuchet MS"/>
                <a:ea typeface="굴림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Trebuchet MS"/>
                <a:ea typeface="굴림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Trebuchet MS"/>
                <a:ea typeface="굴림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9pPr>
          </a:lstStyle>
          <a:p>
            <a:pPr latinLnBrk="0">
              <a:spcBef>
                <a:spcPct val="0"/>
              </a:spcBef>
              <a:buClrTx/>
              <a:buNone/>
              <a:defRPr lang="ko-KR" altLang="en-US"/>
            </a:pPr>
            <a:r>
              <a:rPr lang="ko-KR" altLang="en-US" sz="2800" i="1">
                <a:solidFill>
                  <a:schemeClr val="tx2"/>
                </a:solidFill>
                <a:latin typeface="MD개성체"/>
                <a:ea typeface="MD개성체"/>
              </a:rPr>
              <a:t>어서와 </a:t>
            </a:r>
            <a:r>
              <a:rPr lang="en-US" altLang="ko-KR" sz="2800" i="1">
                <a:solidFill>
                  <a:schemeClr val="tx2"/>
                </a:solidFill>
                <a:latin typeface="MD개성체"/>
                <a:ea typeface="MD개성체"/>
              </a:rPr>
              <a:t>Java</a:t>
            </a:r>
            <a:r>
              <a:rPr lang="ko-KR" altLang="en-US" sz="2800" i="1">
                <a:solidFill>
                  <a:schemeClr val="tx2"/>
                </a:solidFill>
                <a:latin typeface="MD개성체"/>
                <a:ea typeface="MD개성체"/>
              </a:rPr>
              <a:t>는 처음이지</a:t>
            </a:r>
            <a:r>
              <a:rPr lang="en-US" altLang="ko-KR" sz="2800" i="1">
                <a:solidFill>
                  <a:schemeClr val="tx2"/>
                </a:solidFill>
                <a:latin typeface="MD개성체"/>
                <a:ea typeface="MD개성체"/>
              </a:rPr>
              <a:t>!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842" y="1573983"/>
            <a:ext cx="6381176" cy="528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fontAlgn="base">
              <a:buFont typeface="+mj-ea"/>
              <a:buAutoNum type="circleNumDbPlain"/>
            </a:pPr>
            <a:r>
              <a:rPr lang="en-US" altLang="ko-KR" dirty="0"/>
              <a:t>Runnable </a:t>
            </a:r>
            <a:r>
              <a:rPr lang="ko-KR" altLang="en-US" dirty="0"/>
              <a:t>인터페이스를 구현한 클래스를 작성한다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457200" indent="-457200" fontAlgn="base">
              <a:buFont typeface="+mj-ea"/>
              <a:buAutoNum type="circleNumDbPlain"/>
            </a:pPr>
            <a:r>
              <a:rPr lang="en-US" altLang="ko-KR" dirty="0" smtClean="0"/>
              <a:t>run</a:t>
            </a:r>
            <a:r>
              <a:rPr lang="en-US" altLang="ko-KR" dirty="0"/>
              <a:t>() </a:t>
            </a:r>
            <a:r>
              <a:rPr lang="ko-KR" altLang="en-US" dirty="0" err="1"/>
              <a:t>메소드를</a:t>
            </a:r>
            <a:r>
              <a:rPr lang="ko-KR" altLang="en-US" dirty="0"/>
              <a:t> 작성한다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457200" indent="-457200" fontAlgn="base">
              <a:buFont typeface="+mj-ea"/>
              <a:buAutoNum type="circleNumDbPlain"/>
            </a:pPr>
            <a:r>
              <a:rPr lang="en-US" altLang="ko-KR" dirty="0" smtClean="0"/>
              <a:t>Thread </a:t>
            </a:r>
            <a:r>
              <a:rPr lang="ko-KR" altLang="en-US" dirty="0"/>
              <a:t>객체를 생성하고 이때 </a:t>
            </a:r>
            <a:r>
              <a:rPr lang="en-US" altLang="ko-KR" dirty="0" err="1"/>
              <a:t>MyRunnable</a:t>
            </a:r>
            <a:r>
              <a:rPr lang="en-US" altLang="ko-KR" dirty="0"/>
              <a:t> </a:t>
            </a:r>
            <a:r>
              <a:rPr lang="ko-KR" altLang="en-US" dirty="0"/>
              <a:t>객체를 인수로 전달한다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457200" indent="-457200" fontAlgn="base">
              <a:buFont typeface="+mj-ea"/>
              <a:buAutoNum type="circleNumDbPlain"/>
            </a:pPr>
            <a:r>
              <a:rPr lang="en-US" altLang="ko-KR" dirty="0" smtClean="0"/>
              <a:t>start</a:t>
            </a:r>
            <a:r>
              <a:rPr lang="en-US" altLang="ko-KR" dirty="0"/>
              <a:t>()</a:t>
            </a:r>
            <a:r>
              <a:rPr lang="ko-KR" altLang="en-US" dirty="0"/>
              <a:t>를 호출하여서 </a:t>
            </a:r>
            <a:r>
              <a:rPr lang="ko-KR" altLang="en-US" dirty="0" err="1"/>
              <a:t>스레드를</a:t>
            </a:r>
            <a:r>
              <a:rPr lang="ko-KR" altLang="en-US" dirty="0"/>
              <a:t> 시작한다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42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/>
              <a:t>Runnable </a:t>
            </a:r>
            <a:r>
              <a:rPr lang="ko-KR" altLang="en-US" sz="3200"/>
              <a:t>인터페이스를 구현하는 방법</a:t>
            </a:r>
          </a:p>
        </p:txBody>
      </p:sp>
      <p:pic>
        <p:nvPicPr>
          <p:cNvPr id="1428485" name="Picture 5" descr="MCj0252603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1" y="4070351"/>
            <a:ext cx="1738312" cy="176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8486" name="Picture 6" descr="MCj0434929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082" y="4008438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8487" name="Freeform 7"/>
          <p:cNvSpPr>
            <a:spLocks/>
          </p:cNvSpPr>
          <p:nvPr/>
        </p:nvSpPr>
        <p:spPr bwMode="auto">
          <a:xfrm>
            <a:off x="3083720" y="3783013"/>
            <a:ext cx="1944687" cy="735013"/>
          </a:xfrm>
          <a:custGeom>
            <a:avLst/>
            <a:gdLst>
              <a:gd name="T0" fmla="*/ 1225 w 1225"/>
              <a:gd name="T1" fmla="*/ 463 h 463"/>
              <a:gd name="T2" fmla="*/ 612 w 1225"/>
              <a:gd name="T3" fmla="*/ 10 h 463"/>
              <a:gd name="T4" fmla="*/ 0 w 1225"/>
              <a:gd name="T5" fmla="*/ 403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25" h="463">
                <a:moveTo>
                  <a:pt x="1225" y="463"/>
                </a:moveTo>
                <a:cubicBezTo>
                  <a:pt x="1020" y="241"/>
                  <a:pt x="816" y="20"/>
                  <a:pt x="612" y="10"/>
                </a:cubicBezTo>
                <a:cubicBezTo>
                  <a:pt x="408" y="0"/>
                  <a:pt x="204" y="201"/>
                  <a:pt x="0" y="403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28488" name="Text Box 8"/>
          <p:cNvSpPr txBox="1">
            <a:spLocks noChangeArrowheads="1"/>
          </p:cNvSpPr>
          <p:nvPr/>
        </p:nvSpPr>
        <p:spPr bwMode="auto">
          <a:xfrm>
            <a:off x="2178845" y="6013451"/>
            <a:ext cx="1927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Trebuchet MS" pitchFamily="34" charset="0"/>
                <a:ea typeface="굴림" charset="-127"/>
              </a:rPr>
              <a:t>Thread </a:t>
            </a:r>
            <a:r>
              <a:rPr lang="ko-KR" altLang="en-US" sz="1600">
                <a:latin typeface="Trebuchet MS" pitchFamily="34" charset="0"/>
                <a:ea typeface="굴림" charset="-127"/>
              </a:rPr>
              <a:t>객체 </a:t>
            </a:r>
            <a:r>
              <a:rPr lang="en-US" altLang="ko-KR" sz="1600">
                <a:latin typeface="Trebuchet MS" pitchFamily="34" charset="0"/>
                <a:ea typeface="굴림" charset="-127"/>
              </a:rPr>
              <a:t>= </a:t>
            </a:r>
            <a:r>
              <a:rPr lang="ko-KR" altLang="en-US" sz="1600">
                <a:latin typeface="Trebuchet MS" pitchFamily="34" charset="0"/>
                <a:ea typeface="굴림" charset="-127"/>
              </a:rPr>
              <a:t>일꾼</a:t>
            </a:r>
          </a:p>
        </p:txBody>
      </p:sp>
      <p:sp>
        <p:nvSpPr>
          <p:cNvPr id="1428489" name="Text Box 9"/>
          <p:cNvSpPr txBox="1">
            <a:spLocks noChangeArrowheads="1"/>
          </p:cNvSpPr>
          <p:nvPr/>
        </p:nvSpPr>
        <p:spPr bwMode="auto">
          <a:xfrm>
            <a:off x="5044282" y="5959476"/>
            <a:ext cx="2803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Trebuchet MS" pitchFamily="34" charset="0"/>
                <a:ea typeface="굴림" charset="-127"/>
              </a:rPr>
              <a:t>Runnable </a:t>
            </a:r>
            <a:r>
              <a:rPr lang="ko-KR" altLang="en-US" sz="1600">
                <a:latin typeface="Trebuchet MS" pitchFamily="34" charset="0"/>
                <a:ea typeface="굴림" charset="-127"/>
              </a:rPr>
              <a:t>객체 </a:t>
            </a:r>
            <a:r>
              <a:rPr lang="en-US" altLang="ko-KR" sz="1600">
                <a:latin typeface="Trebuchet MS" pitchFamily="34" charset="0"/>
                <a:ea typeface="굴림" charset="-127"/>
              </a:rPr>
              <a:t>= </a:t>
            </a:r>
            <a:r>
              <a:rPr lang="ko-KR" altLang="en-US" sz="1600">
                <a:latin typeface="Trebuchet MS" pitchFamily="34" charset="0"/>
                <a:ea typeface="굴림" charset="-127"/>
              </a:rPr>
              <a:t>작업의 내용</a:t>
            </a:r>
          </a:p>
        </p:txBody>
      </p:sp>
    </p:spTree>
    <p:extLst>
      <p:ext uri="{BB962C8B-B14F-4D97-AF65-F5344CB8AC3E}">
        <p14:creationId xmlns:p14="http://schemas.microsoft.com/office/powerpoint/2010/main" val="347149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/>
              <a:t>Runnable </a:t>
            </a:r>
            <a:r>
              <a:rPr lang="ko-KR" altLang="en-US" sz="3200"/>
              <a:t>인터페이스를 구현하는 방법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807435" y="1792586"/>
            <a:ext cx="7747000" cy="265266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rmAutofit fontScale="92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b="1" dirty="0">
                <a:latin typeface="+mn-lt"/>
              </a:rPr>
              <a:t>class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MyRunnable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implements</a:t>
            </a:r>
            <a:r>
              <a:rPr lang="en-US" altLang="ko-KR" sz="1400" dirty="0">
                <a:latin typeface="+mn-lt"/>
              </a:rPr>
              <a:t> Runnable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run()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>
                <a:latin typeface="+mn-lt"/>
              </a:rPr>
              <a:t>for</a:t>
            </a:r>
            <a:r>
              <a:rPr lang="en-US" altLang="ko-KR" sz="1400" dirty="0">
                <a:latin typeface="+mn-lt"/>
              </a:rPr>
              <a:t> (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 = 10; 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 &gt;= 0; 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--)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dirty="0" err="1">
                <a:latin typeface="+mn-lt"/>
              </a:rPr>
              <a:t>System.</a:t>
            </a:r>
            <a:r>
              <a:rPr lang="en-US" altLang="ko-KR" sz="1400" i="1" dirty="0" err="1">
                <a:latin typeface="+mn-lt"/>
              </a:rPr>
              <a:t>out</a:t>
            </a:r>
            <a:r>
              <a:rPr lang="en-US" altLang="ko-KR" sz="1400" dirty="0" err="1">
                <a:latin typeface="+mn-lt"/>
              </a:rPr>
              <a:t>.print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 + " ");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}</a:t>
            </a:r>
          </a:p>
          <a:p>
            <a:pPr marL="0" indent="0" latinLnBrk="0">
              <a:buNone/>
            </a:pP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class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MyRunnableTest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static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main(String </a:t>
            </a:r>
            <a:r>
              <a:rPr lang="en-US" altLang="ko-KR" sz="1400" dirty="0" err="1">
                <a:latin typeface="+mn-lt"/>
              </a:rPr>
              <a:t>args</a:t>
            </a:r>
            <a:r>
              <a:rPr lang="en-US" altLang="ko-KR" sz="1400" dirty="0">
                <a:latin typeface="+mn-lt"/>
              </a:rPr>
              <a:t>[])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Thread t = 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Thread(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MyRunnable</a:t>
            </a:r>
            <a:r>
              <a:rPr lang="en-US" altLang="ko-KR" sz="1400" dirty="0">
                <a:latin typeface="+mn-lt"/>
              </a:rPr>
              <a:t>());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t.start</a:t>
            </a:r>
            <a:r>
              <a:rPr lang="en-US" altLang="ko-KR" sz="14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}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15373" y="4517679"/>
            <a:ext cx="7739062" cy="13218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1">
              <a:buNone/>
            </a:pPr>
            <a:r>
              <a:rPr lang="en-US" altLang="ko-KR" sz="1400" dirty="0"/>
              <a:t>10 9 8 7 6 5 4 3 2 1 0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" y="4425369"/>
            <a:ext cx="680448" cy="83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989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어떤 방법이 좋은가</a:t>
            </a:r>
            <a:r>
              <a:rPr lang="en-US" altLang="ko-KR" sz="3600"/>
              <a:t>?</a:t>
            </a:r>
          </a:p>
        </p:txBody>
      </p:sp>
      <p:sp>
        <p:nvSpPr>
          <p:cNvPr id="143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자바에서 다중 상속이 불가능한 것을 감안한다면 </a:t>
            </a:r>
            <a:r>
              <a:rPr lang="en-US" altLang="ko-KR"/>
              <a:t>Runnable </a:t>
            </a:r>
            <a:r>
              <a:rPr lang="ko-KR" altLang="en-US"/>
              <a:t>인터페이스를 사용하는 것이 좋다</a:t>
            </a:r>
            <a:r>
              <a:rPr lang="en-US" altLang="ko-KR"/>
              <a:t>. </a:t>
            </a:r>
          </a:p>
          <a:p>
            <a:r>
              <a:rPr lang="en-US" altLang="ko-KR"/>
              <a:t>Runnable </a:t>
            </a:r>
            <a:r>
              <a:rPr lang="ko-KR" altLang="en-US"/>
              <a:t>인터페이스를 사용하면 고수준의 스레드 관리 </a:t>
            </a:r>
            <a:r>
              <a:rPr lang="en-US" altLang="ko-KR"/>
              <a:t>API</a:t>
            </a:r>
            <a:r>
              <a:rPr lang="ko-KR" altLang="en-US"/>
              <a:t>도 사용할 수 있다</a:t>
            </a:r>
            <a:r>
              <a:rPr lang="en-US" altLang="ko-KR"/>
              <a:t>.</a:t>
            </a:r>
          </a:p>
          <a:p>
            <a:endParaRPr lang="en-US" altLang="ko-KR"/>
          </a:p>
        </p:txBody>
      </p:sp>
      <p:pic>
        <p:nvPicPr>
          <p:cNvPr id="1431558" name="Picture 6" descr="MCj0420588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0" y="3232150"/>
            <a:ext cx="2351088" cy="250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1559" name="Text Box 7"/>
          <p:cNvSpPr txBox="1">
            <a:spLocks noChangeArrowheads="1"/>
          </p:cNvSpPr>
          <p:nvPr/>
        </p:nvSpPr>
        <p:spPr bwMode="auto">
          <a:xfrm>
            <a:off x="3565525" y="3048000"/>
            <a:ext cx="172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tx2"/>
                </a:solidFill>
                <a:latin typeface="Trebuchet MS" pitchFamily="34" charset="0"/>
                <a:ea typeface="굴림" charset="-127"/>
              </a:rPr>
              <a:t>Runnable </a:t>
            </a:r>
            <a:r>
              <a:rPr lang="ko-KR" altLang="en-US">
                <a:solidFill>
                  <a:schemeClr val="tx2"/>
                </a:solidFill>
                <a:latin typeface="Trebuchet MS" pitchFamily="34" charset="0"/>
                <a:ea typeface="굴림" charset="-127"/>
              </a:rPr>
              <a:t>구현 </a:t>
            </a:r>
          </a:p>
        </p:txBody>
      </p:sp>
      <p:sp>
        <p:nvSpPr>
          <p:cNvPr id="1431560" name="Text Box 8"/>
          <p:cNvSpPr txBox="1">
            <a:spLocks noChangeArrowheads="1"/>
          </p:cNvSpPr>
          <p:nvPr/>
        </p:nvSpPr>
        <p:spPr bwMode="auto">
          <a:xfrm>
            <a:off x="2185988" y="3684588"/>
            <a:ext cx="14303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tx2"/>
                </a:solidFill>
                <a:latin typeface="Trebuchet MS" pitchFamily="34" charset="0"/>
                <a:ea typeface="굴림" charset="-127"/>
              </a:rPr>
              <a:t>Thread </a:t>
            </a:r>
            <a:r>
              <a:rPr lang="ko-KR" altLang="en-US">
                <a:solidFill>
                  <a:schemeClr val="tx2"/>
                </a:solidFill>
                <a:latin typeface="Trebuchet MS" pitchFamily="34" charset="0"/>
                <a:ea typeface="굴림" charset="-127"/>
              </a:rPr>
              <a:t>상속</a:t>
            </a:r>
          </a:p>
        </p:txBody>
      </p:sp>
    </p:spTree>
    <p:extLst>
      <p:ext uri="{BB962C8B-B14F-4D97-AF65-F5344CB8AC3E}">
        <p14:creationId xmlns:p14="http://schemas.microsoft.com/office/powerpoint/2010/main" val="2004760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예제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gray">
          <a:xfrm>
            <a:off x="807435" y="941560"/>
            <a:ext cx="7747000" cy="417364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b="1" dirty="0">
                <a:latin typeface="+mj-ea"/>
                <a:ea typeface="+mj-ea"/>
              </a:rPr>
              <a:t>class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en-US" altLang="ko-KR" sz="1400" dirty="0" err="1">
                <a:latin typeface="+mj-ea"/>
                <a:ea typeface="+mj-ea"/>
              </a:rPr>
              <a:t>MyRunnable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en-US" altLang="ko-KR" sz="1400" b="1" dirty="0">
                <a:latin typeface="+mj-ea"/>
                <a:ea typeface="+mj-ea"/>
              </a:rPr>
              <a:t>implements</a:t>
            </a:r>
            <a:r>
              <a:rPr lang="en-US" altLang="ko-KR" sz="1400" dirty="0">
                <a:latin typeface="+mj-ea"/>
                <a:ea typeface="+mj-ea"/>
              </a:rPr>
              <a:t> Runnable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j-ea"/>
                <a:ea typeface="+mj-ea"/>
              </a:rPr>
              <a:t>	String </a:t>
            </a:r>
            <a:r>
              <a:rPr lang="en-US" altLang="ko-KR" sz="1400" dirty="0" err="1">
                <a:latin typeface="+mj-ea"/>
                <a:ea typeface="+mj-ea"/>
              </a:rPr>
              <a:t>myName</a:t>
            </a:r>
            <a:r>
              <a:rPr lang="en-US" altLang="ko-KR" sz="1400" dirty="0">
                <a:latin typeface="+mj-ea"/>
                <a:ea typeface="+mj-ea"/>
              </a:rPr>
              <a:t>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j-ea"/>
                <a:ea typeface="+mj-ea"/>
              </a:rPr>
              <a:t>	</a:t>
            </a:r>
            <a:r>
              <a:rPr lang="en-US" altLang="ko-KR" sz="1400" b="1" dirty="0">
                <a:latin typeface="+mj-ea"/>
                <a:ea typeface="+mj-ea"/>
              </a:rPr>
              <a:t>public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en-US" altLang="ko-KR" sz="1400" dirty="0" err="1">
                <a:latin typeface="+mj-ea"/>
                <a:ea typeface="+mj-ea"/>
              </a:rPr>
              <a:t>MyRunnable</a:t>
            </a:r>
            <a:r>
              <a:rPr lang="en-US" altLang="ko-KR" sz="1400" dirty="0">
                <a:latin typeface="+mj-ea"/>
                <a:ea typeface="+mj-ea"/>
              </a:rPr>
              <a:t>(String name) {		</a:t>
            </a:r>
            <a:r>
              <a:rPr lang="en-US" altLang="ko-KR" sz="1400" dirty="0" err="1">
                <a:latin typeface="+mj-ea"/>
                <a:ea typeface="+mj-ea"/>
              </a:rPr>
              <a:t>myName</a:t>
            </a:r>
            <a:r>
              <a:rPr lang="en-US" altLang="ko-KR" sz="1400" dirty="0">
                <a:latin typeface="+mj-ea"/>
                <a:ea typeface="+mj-ea"/>
              </a:rPr>
              <a:t> = name;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j-ea"/>
                <a:ea typeface="+mj-ea"/>
              </a:rPr>
              <a:t>	</a:t>
            </a:r>
            <a:r>
              <a:rPr lang="en-US" altLang="ko-KR" sz="1400" b="1" dirty="0">
                <a:latin typeface="+mj-ea"/>
                <a:ea typeface="+mj-ea"/>
              </a:rPr>
              <a:t>public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en-US" altLang="ko-KR" sz="1400" b="1" dirty="0">
                <a:latin typeface="+mj-ea"/>
                <a:ea typeface="+mj-ea"/>
              </a:rPr>
              <a:t>void</a:t>
            </a:r>
            <a:r>
              <a:rPr lang="en-US" altLang="ko-KR" sz="1400" dirty="0">
                <a:latin typeface="+mj-ea"/>
                <a:ea typeface="+mj-ea"/>
              </a:rPr>
              <a:t> run()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j-ea"/>
                <a:ea typeface="+mj-ea"/>
              </a:rPr>
              <a:t>		</a:t>
            </a:r>
            <a:r>
              <a:rPr lang="en-US" altLang="ko-KR" sz="1400" b="1" dirty="0">
                <a:latin typeface="+mj-ea"/>
                <a:ea typeface="+mj-ea"/>
              </a:rPr>
              <a:t>for</a:t>
            </a:r>
            <a:r>
              <a:rPr lang="en-US" altLang="ko-KR" sz="1400" dirty="0">
                <a:latin typeface="+mj-ea"/>
                <a:ea typeface="+mj-ea"/>
              </a:rPr>
              <a:t> (</a:t>
            </a:r>
            <a:r>
              <a:rPr lang="en-US" altLang="ko-KR" sz="1400" b="1" dirty="0" err="1">
                <a:latin typeface="+mj-ea"/>
                <a:ea typeface="+mj-ea"/>
              </a:rPr>
              <a:t>int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en-US" altLang="ko-KR" sz="1400" dirty="0" err="1">
                <a:latin typeface="+mj-ea"/>
                <a:ea typeface="+mj-ea"/>
              </a:rPr>
              <a:t>i</a:t>
            </a:r>
            <a:r>
              <a:rPr lang="en-US" altLang="ko-KR" sz="1400" dirty="0">
                <a:latin typeface="+mj-ea"/>
                <a:ea typeface="+mj-ea"/>
              </a:rPr>
              <a:t> = 10; </a:t>
            </a:r>
            <a:r>
              <a:rPr lang="en-US" altLang="ko-KR" sz="1400" dirty="0" err="1">
                <a:latin typeface="+mj-ea"/>
                <a:ea typeface="+mj-ea"/>
              </a:rPr>
              <a:t>i</a:t>
            </a:r>
            <a:r>
              <a:rPr lang="en-US" altLang="ko-KR" sz="1400" dirty="0">
                <a:latin typeface="+mj-ea"/>
                <a:ea typeface="+mj-ea"/>
              </a:rPr>
              <a:t> &gt;= 0; </a:t>
            </a:r>
            <a:r>
              <a:rPr lang="en-US" altLang="ko-KR" sz="1400" dirty="0" err="1">
                <a:latin typeface="+mj-ea"/>
                <a:ea typeface="+mj-ea"/>
              </a:rPr>
              <a:t>i</a:t>
            </a:r>
            <a:r>
              <a:rPr lang="en-US" altLang="ko-KR" sz="1400" dirty="0">
                <a:latin typeface="+mj-ea"/>
                <a:ea typeface="+mj-ea"/>
              </a:rPr>
              <a:t>--)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j-ea"/>
                <a:ea typeface="+mj-ea"/>
              </a:rPr>
              <a:t>			</a:t>
            </a:r>
            <a:r>
              <a:rPr lang="en-US" altLang="ko-KR" sz="1400" dirty="0" err="1">
                <a:latin typeface="+mj-ea"/>
                <a:ea typeface="+mj-ea"/>
              </a:rPr>
              <a:t>System.</a:t>
            </a:r>
            <a:r>
              <a:rPr lang="en-US" altLang="ko-KR" sz="1400" i="1" dirty="0" err="1">
                <a:latin typeface="+mj-ea"/>
                <a:ea typeface="+mj-ea"/>
              </a:rPr>
              <a:t>out</a:t>
            </a:r>
            <a:r>
              <a:rPr lang="en-US" altLang="ko-KR" sz="1400" dirty="0" err="1">
                <a:latin typeface="+mj-ea"/>
                <a:ea typeface="+mj-ea"/>
              </a:rPr>
              <a:t>.print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en-US" altLang="ko-KR" sz="1400" dirty="0" err="1">
                <a:latin typeface="+mj-ea"/>
                <a:ea typeface="+mj-ea"/>
              </a:rPr>
              <a:t>myName</a:t>
            </a:r>
            <a:r>
              <a:rPr lang="en-US" altLang="ko-KR" sz="1400" dirty="0">
                <a:latin typeface="+mj-ea"/>
                <a:ea typeface="+mj-ea"/>
              </a:rPr>
              <a:t> + </a:t>
            </a:r>
            <a:r>
              <a:rPr lang="en-US" altLang="ko-KR" sz="1400" dirty="0" err="1">
                <a:latin typeface="+mj-ea"/>
                <a:ea typeface="+mj-ea"/>
              </a:rPr>
              <a:t>i</a:t>
            </a:r>
            <a:r>
              <a:rPr lang="en-US" altLang="ko-KR" sz="1400" dirty="0">
                <a:latin typeface="+mj-ea"/>
                <a:ea typeface="+mj-ea"/>
              </a:rPr>
              <a:t> + " ");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j-ea"/>
                <a:ea typeface="+mj-ea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j-ea"/>
                <a:ea typeface="+mj-ea"/>
              </a:rPr>
              <a:t>}</a:t>
            </a:r>
          </a:p>
          <a:p>
            <a:pPr marL="0" indent="0" latinLnBrk="0">
              <a:buNone/>
            </a:pPr>
            <a:r>
              <a:rPr lang="en-US" altLang="ko-KR" sz="1400" b="1" dirty="0">
                <a:latin typeface="+mj-ea"/>
                <a:ea typeface="+mj-ea"/>
              </a:rPr>
              <a:t>public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en-US" altLang="ko-KR" sz="1400" b="1" dirty="0">
                <a:latin typeface="+mj-ea"/>
                <a:ea typeface="+mj-ea"/>
              </a:rPr>
              <a:t>class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en-US" altLang="ko-KR" sz="1400" dirty="0" err="1">
                <a:latin typeface="+mj-ea"/>
                <a:ea typeface="+mj-ea"/>
              </a:rPr>
              <a:t>TestThread</a:t>
            </a:r>
            <a:r>
              <a:rPr lang="en-US" altLang="ko-KR" sz="1400" dirty="0">
                <a:latin typeface="+mj-ea"/>
                <a:ea typeface="+mj-ea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j-ea"/>
                <a:ea typeface="+mj-ea"/>
              </a:rPr>
              <a:t>	</a:t>
            </a:r>
            <a:r>
              <a:rPr lang="en-US" altLang="ko-KR" sz="1400" b="1" dirty="0">
                <a:latin typeface="+mj-ea"/>
                <a:ea typeface="+mj-ea"/>
              </a:rPr>
              <a:t>public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en-US" altLang="ko-KR" sz="1400" b="1" dirty="0">
                <a:latin typeface="+mj-ea"/>
                <a:ea typeface="+mj-ea"/>
              </a:rPr>
              <a:t>static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en-US" altLang="ko-KR" sz="1400" b="1" dirty="0">
                <a:latin typeface="+mj-ea"/>
                <a:ea typeface="+mj-ea"/>
              </a:rPr>
              <a:t>void</a:t>
            </a:r>
            <a:r>
              <a:rPr lang="en-US" altLang="ko-KR" sz="1400" dirty="0">
                <a:latin typeface="+mj-ea"/>
                <a:ea typeface="+mj-ea"/>
              </a:rPr>
              <a:t> main(String[] </a:t>
            </a:r>
            <a:r>
              <a:rPr lang="en-US" altLang="ko-KR" sz="1400" dirty="0" err="1">
                <a:latin typeface="+mj-ea"/>
                <a:ea typeface="+mj-ea"/>
              </a:rPr>
              <a:t>args</a:t>
            </a:r>
            <a:r>
              <a:rPr lang="en-US" altLang="ko-KR" sz="1400" dirty="0">
                <a:latin typeface="+mj-ea"/>
                <a:ea typeface="+mj-ea"/>
              </a:rPr>
              <a:t>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j-ea"/>
                <a:ea typeface="+mj-ea"/>
              </a:rPr>
              <a:t>		Thread </a:t>
            </a:r>
            <a:r>
              <a:rPr lang="en-US" altLang="ko-KR" sz="1400" dirty="0" err="1">
                <a:latin typeface="+mj-ea"/>
                <a:ea typeface="+mj-ea"/>
              </a:rPr>
              <a:t>t1</a:t>
            </a:r>
            <a:r>
              <a:rPr lang="en-US" altLang="ko-KR" sz="1400" dirty="0">
                <a:latin typeface="+mj-ea"/>
                <a:ea typeface="+mj-ea"/>
              </a:rPr>
              <a:t> = </a:t>
            </a:r>
            <a:r>
              <a:rPr lang="en-US" altLang="ko-KR" sz="1400" b="1" dirty="0">
                <a:latin typeface="+mj-ea"/>
                <a:ea typeface="+mj-ea"/>
              </a:rPr>
              <a:t>new</a:t>
            </a:r>
            <a:r>
              <a:rPr lang="en-US" altLang="ko-KR" sz="1400" dirty="0">
                <a:latin typeface="+mj-ea"/>
                <a:ea typeface="+mj-ea"/>
              </a:rPr>
              <a:t> Thread(</a:t>
            </a:r>
            <a:r>
              <a:rPr lang="en-US" altLang="ko-KR" sz="1400" b="1" dirty="0">
                <a:latin typeface="+mj-ea"/>
                <a:ea typeface="+mj-ea"/>
              </a:rPr>
              <a:t>new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en-US" altLang="ko-KR" sz="1400" dirty="0" err="1">
                <a:latin typeface="+mj-ea"/>
                <a:ea typeface="+mj-ea"/>
              </a:rPr>
              <a:t>MyRunnable</a:t>
            </a:r>
            <a:r>
              <a:rPr lang="en-US" altLang="ko-KR" sz="1400" dirty="0">
                <a:latin typeface="+mj-ea"/>
                <a:ea typeface="+mj-ea"/>
              </a:rPr>
              <a:t>("A"));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j-ea"/>
                <a:ea typeface="+mj-ea"/>
              </a:rPr>
              <a:t>		Thread </a:t>
            </a:r>
            <a:r>
              <a:rPr lang="en-US" altLang="ko-KR" sz="1400" dirty="0" err="1">
                <a:latin typeface="+mj-ea"/>
                <a:ea typeface="+mj-ea"/>
              </a:rPr>
              <a:t>t2</a:t>
            </a:r>
            <a:r>
              <a:rPr lang="en-US" altLang="ko-KR" sz="1400" dirty="0">
                <a:latin typeface="+mj-ea"/>
                <a:ea typeface="+mj-ea"/>
              </a:rPr>
              <a:t> = </a:t>
            </a:r>
            <a:r>
              <a:rPr lang="en-US" altLang="ko-KR" sz="1400" b="1" dirty="0">
                <a:latin typeface="+mj-ea"/>
                <a:ea typeface="+mj-ea"/>
              </a:rPr>
              <a:t>new</a:t>
            </a:r>
            <a:r>
              <a:rPr lang="en-US" altLang="ko-KR" sz="1400" dirty="0">
                <a:latin typeface="+mj-ea"/>
                <a:ea typeface="+mj-ea"/>
              </a:rPr>
              <a:t> Thread(</a:t>
            </a:r>
            <a:r>
              <a:rPr lang="en-US" altLang="ko-KR" sz="1400" b="1" dirty="0">
                <a:latin typeface="+mj-ea"/>
                <a:ea typeface="+mj-ea"/>
              </a:rPr>
              <a:t>new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en-US" altLang="ko-KR" sz="1400" dirty="0" err="1">
                <a:latin typeface="+mj-ea"/>
                <a:ea typeface="+mj-ea"/>
              </a:rPr>
              <a:t>MyRunnable</a:t>
            </a:r>
            <a:r>
              <a:rPr lang="en-US" altLang="ko-KR" sz="1400" dirty="0">
                <a:latin typeface="+mj-ea"/>
                <a:ea typeface="+mj-ea"/>
              </a:rPr>
              <a:t>("B"));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j-ea"/>
                <a:ea typeface="+mj-ea"/>
              </a:rPr>
              <a:t>		</a:t>
            </a:r>
            <a:r>
              <a:rPr lang="en-US" altLang="ko-KR" sz="1400" dirty="0" err="1">
                <a:latin typeface="+mj-ea"/>
                <a:ea typeface="+mj-ea"/>
              </a:rPr>
              <a:t>t1.start</a:t>
            </a:r>
            <a:r>
              <a:rPr lang="en-US" altLang="ko-KR" sz="1400" dirty="0">
                <a:latin typeface="+mj-ea"/>
                <a:ea typeface="+mj-ea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j-ea"/>
                <a:ea typeface="+mj-ea"/>
              </a:rPr>
              <a:t>		</a:t>
            </a:r>
            <a:r>
              <a:rPr lang="en-US" altLang="ko-KR" sz="1400" dirty="0" err="1">
                <a:latin typeface="+mj-ea"/>
                <a:ea typeface="+mj-ea"/>
              </a:rPr>
              <a:t>t2.start</a:t>
            </a:r>
            <a:r>
              <a:rPr lang="en-US" altLang="ko-KR" sz="1400" dirty="0">
                <a:latin typeface="+mj-ea"/>
                <a:ea typeface="+mj-ea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j-ea"/>
                <a:ea typeface="+mj-ea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j-ea"/>
                <a:ea typeface="+mj-ea"/>
              </a:rPr>
              <a:t>}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15373" y="5260145"/>
            <a:ext cx="7739062" cy="13218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1">
              <a:buNone/>
            </a:pPr>
            <a:r>
              <a:rPr lang="pt-BR" altLang="ko-KR" sz="1400" dirty="0"/>
              <a:t>A10 B10 A9 B9 B8 A8 B7 B6 A7 B5 A6 B4 A5 B3 A4 A3 A2 B2 A1 B1 A0 B0 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6566" y="5260145"/>
            <a:ext cx="680448" cy="83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005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예제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gray">
          <a:xfrm>
            <a:off x="807435" y="941560"/>
            <a:ext cx="7747000" cy="417364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// </a:t>
            </a:r>
            <a:r>
              <a:rPr lang="ko-KR" altLang="en-US" sz="1400" dirty="0">
                <a:latin typeface="+mn-lt"/>
                <a:ea typeface="+mj-ea"/>
              </a:rPr>
              <a:t>소스를 입력하고 </a:t>
            </a:r>
            <a:r>
              <a:rPr lang="en-US" altLang="ko-KR" sz="1400" dirty="0" err="1">
                <a:latin typeface="+mn-lt"/>
                <a:ea typeface="+mj-ea"/>
              </a:rPr>
              <a:t>Ctrl+Shift+O</a:t>
            </a:r>
            <a:r>
              <a:rPr lang="ko-KR" altLang="en-US" sz="1400" dirty="0">
                <a:latin typeface="+mn-lt"/>
                <a:ea typeface="+mj-ea"/>
              </a:rPr>
              <a:t>를 눌러서 필요한 파일을 포함한다</a:t>
            </a:r>
            <a:r>
              <a:rPr lang="en-US" altLang="ko-KR" sz="1400" dirty="0">
                <a:latin typeface="+mn-lt"/>
                <a:ea typeface="+mj-ea"/>
              </a:rPr>
              <a:t>. </a:t>
            </a:r>
            <a:endParaRPr lang="ko-KR" altLang="en-US" sz="1400" dirty="0">
              <a:latin typeface="+mn-lt"/>
              <a:ea typeface="+mj-ea"/>
            </a:endParaRPr>
          </a:p>
          <a:p>
            <a:pPr marL="0" indent="0" latinLnBrk="0">
              <a:buNone/>
            </a:pPr>
            <a:r>
              <a:rPr lang="en-US" altLang="ko-KR" sz="1400" b="1" dirty="0">
                <a:latin typeface="+mn-lt"/>
                <a:ea typeface="+mj-ea"/>
              </a:rPr>
              <a:t>public</a:t>
            </a:r>
            <a:r>
              <a:rPr lang="en-US" altLang="ko-KR" sz="1400" dirty="0">
                <a:latin typeface="+mn-lt"/>
                <a:ea typeface="+mj-ea"/>
              </a:rPr>
              <a:t> </a:t>
            </a:r>
            <a:r>
              <a:rPr lang="en-US" altLang="ko-KR" sz="1400" b="1" dirty="0">
                <a:latin typeface="+mn-lt"/>
                <a:ea typeface="+mj-ea"/>
              </a:rPr>
              <a:t>class</a:t>
            </a:r>
            <a:r>
              <a:rPr lang="en-US" altLang="ko-KR" sz="1400" dirty="0">
                <a:latin typeface="+mn-lt"/>
                <a:ea typeface="+mj-ea"/>
              </a:rPr>
              <a:t> </a:t>
            </a:r>
            <a:r>
              <a:rPr lang="en-US" altLang="ko-KR" sz="1400" dirty="0" err="1">
                <a:latin typeface="+mn-lt"/>
                <a:ea typeface="+mj-ea"/>
              </a:rPr>
              <a:t>CountDownTest</a:t>
            </a:r>
            <a:r>
              <a:rPr lang="en-US" altLang="ko-KR" sz="1400" dirty="0">
                <a:latin typeface="+mn-lt"/>
                <a:ea typeface="+mj-ea"/>
              </a:rPr>
              <a:t> </a:t>
            </a:r>
            <a:r>
              <a:rPr lang="en-US" altLang="ko-KR" sz="1400" b="1" dirty="0">
                <a:latin typeface="+mn-lt"/>
                <a:ea typeface="+mj-ea"/>
              </a:rPr>
              <a:t>extends</a:t>
            </a:r>
            <a:r>
              <a:rPr lang="en-US" altLang="ko-KR" sz="1400" dirty="0">
                <a:latin typeface="+mn-lt"/>
                <a:ea typeface="+mj-ea"/>
              </a:rPr>
              <a:t> </a:t>
            </a:r>
            <a:r>
              <a:rPr lang="en-US" altLang="ko-KR" sz="1400" dirty="0" err="1">
                <a:latin typeface="+mn-lt"/>
                <a:ea typeface="+mj-ea"/>
              </a:rPr>
              <a:t>JFrame</a:t>
            </a:r>
            <a:r>
              <a:rPr lang="en-US" altLang="ko-KR" sz="1400" dirty="0">
                <a:latin typeface="+mn-lt"/>
                <a:ea typeface="+mj-ea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</a:t>
            </a:r>
            <a:r>
              <a:rPr lang="en-US" altLang="ko-KR" sz="1400" b="1" dirty="0">
                <a:latin typeface="+mn-lt"/>
                <a:ea typeface="+mj-ea"/>
              </a:rPr>
              <a:t>private</a:t>
            </a:r>
            <a:r>
              <a:rPr lang="en-US" altLang="ko-KR" sz="1400" dirty="0">
                <a:latin typeface="+mn-lt"/>
                <a:ea typeface="+mj-ea"/>
              </a:rPr>
              <a:t> </a:t>
            </a:r>
            <a:r>
              <a:rPr lang="en-US" altLang="ko-KR" sz="1400" dirty="0" err="1">
                <a:latin typeface="+mn-lt"/>
                <a:ea typeface="+mj-ea"/>
              </a:rPr>
              <a:t>JLabel</a:t>
            </a:r>
            <a:r>
              <a:rPr lang="en-US" altLang="ko-KR" sz="1400" dirty="0">
                <a:latin typeface="+mn-lt"/>
                <a:ea typeface="+mj-ea"/>
              </a:rPr>
              <a:t> label;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</a:t>
            </a:r>
            <a:r>
              <a:rPr lang="en-US" altLang="ko-KR" sz="1400" b="1" dirty="0">
                <a:latin typeface="+mn-lt"/>
                <a:ea typeface="+mj-ea"/>
              </a:rPr>
              <a:t>class</a:t>
            </a:r>
            <a:r>
              <a:rPr lang="en-US" altLang="ko-KR" sz="1400" dirty="0">
                <a:latin typeface="+mn-lt"/>
                <a:ea typeface="+mj-ea"/>
              </a:rPr>
              <a:t> </a:t>
            </a:r>
            <a:r>
              <a:rPr lang="en-US" altLang="ko-KR" sz="1400" dirty="0" err="1">
                <a:latin typeface="+mn-lt"/>
                <a:ea typeface="+mj-ea"/>
              </a:rPr>
              <a:t>MyThread</a:t>
            </a:r>
            <a:r>
              <a:rPr lang="en-US" altLang="ko-KR" sz="1400" dirty="0">
                <a:latin typeface="+mn-lt"/>
                <a:ea typeface="+mj-ea"/>
              </a:rPr>
              <a:t> </a:t>
            </a:r>
            <a:r>
              <a:rPr lang="en-US" altLang="ko-KR" sz="1400" b="1" dirty="0">
                <a:latin typeface="+mn-lt"/>
                <a:ea typeface="+mj-ea"/>
              </a:rPr>
              <a:t>extends</a:t>
            </a:r>
            <a:r>
              <a:rPr lang="en-US" altLang="ko-KR" sz="1400" dirty="0">
                <a:latin typeface="+mn-lt"/>
                <a:ea typeface="+mj-ea"/>
              </a:rPr>
              <a:t> Thread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</a:t>
            </a:r>
            <a:r>
              <a:rPr lang="en-US" altLang="ko-KR" sz="1400" b="1" dirty="0">
                <a:latin typeface="+mn-lt"/>
                <a:ea typeface="+mj-ea"/>
              </a:rPr>
              <a:t>public</a:t>
            </a:r>
            <a:r>
              <a:rPr lang="en-US" altLang="ko-KR" sz="1400" dirty="0">
                <a:latin typeface="+mn-lt"/>
                <a:ea typeface="+mj-ea"/>
              </a:rPr>
              <a:t> </a:t>
            </a:r>
            <a:r>
              <a:rPr lang="en-US" altLang="ko-KR" sz="1400" b="1" dirty="0">
                <a:latin typeface="+mn-lt"/>
                <a:ea typeface="+mj-ea"/>
              </a:rPr>
              <a:t>void</a:t>
            </a:r>
            <a:r>
              <a:rPr lang="en-US" altLang="ko-KR" sz="1400" dirty="0">
                <a:latin typeface="+mn-lt"/>
                <a:ea typeface="+mj-ea"/>
              </a:rPr>
              <a:t> run()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	</a:t>
            </a:r>
            <a:r>
              <a:rPr lang="en-US" altLang="ko-KR" sz="1400" b="1" dirty="0">
                <a:latin typeface="+mn-lt"/>
                <a:ea typeface="+mj-ea"/>
              </a:rPr>
              <a:t>for</a:t>
            </a:r>
            <a:r>
              <a:rPr lang="en-US" altLang="ko-KR" sz="1400" dirty="0">
                <a:latin typeface="+mn-lt"/>
                <a:ea typeface="+mj-ea"/>
              </a:rPr>
              <a:t> (</a:t>
            </a:r>
            <a:r>
              <a:rPr lang="en-US" altLang="ko-KR" sz="1400" b="1" dirty="0" err="1">
                <a:latin typeface="+mn-lt"/>
                <a:ea typeface="+mj-ea"/>
              </a:rPr>
              <a:t>int</a:t>
            </a:r>
            <a:r>
              <a:rPr lang="en-US" altLang="ko-KR" sz="1400" dirty="0">
                <a:latin typeface="+mn-lt"/>
                <a:ea typeface="+mj-ea"/>
              </a:rPr>
              <a:t> </a:t>
            </a:r>
            <a:r>
              <a:rPr lang="en-US" altLang="ko-KR" sz="1400" dirty="0" err="1">
                <a:latin typeface="+mn-lt"/>
                <a:ea typeface="+mj-ea"/>
              </a:rPr>
              <a:t>i</a:t>
            </a:r>
            <a:r>
              <a:rPr lang="en-US" altLang="ko-KR" sz="1400" dirty="0">
                <a:latin typeface="+mn-lt"/>
                <a:ea typeface="+mj-ea"/>
              </a:rPr>
              <a:t> = 10; </a:t>
            </a:r>
            <a:r>
              <a:rPr lang="en-US" altLang="ko-KR" sz="1400" dirty="0" err="1">
                <a:latin typeface="+mn-lt"/>
                <a:ea typeface="+mj-ea"/>
              </a:rPr>
              <a:t>i</a:t>
            </a:r>
            <a:r>
              <a:rPr lang="en-US" altLang="ko-KR" sz="1400" dirty="0">
                <a:latin typeface="+mn-lt"/>
                <a:ea typeface="+mj-ea"/>
              </a:rPr>
              <a:t> &gt;= 0; </a:t>
            </a:r>
            <a:r>
              <a:rPr lang="en-US" altLang="ko-KR" sz="1400" dirty="0" err="1">
                <a:latin typeface="+mn-lt"/>
                <a:ea typeface="+mj-ea"/>
              </a:rPr>
              <a:t>i</a:t>
            </a:r>
            <a:r>
              <a:rPr lang="en-US" altLang="ko-KR" sz="1400" dirty="0">
                <a:latin typeface="+mn-lt"/>
                <a:ea typeface="+mj-ea"/>
              </a:rPr>
              <a:t>--)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		</a:t>
            </a:r>
            <a:r>
              <a:rPr lang="en-US" altLang="ko-KR" sz="1400" b="1" dirty="0">
                <a:latin typeface="+mn-lt"/>
                <a:ea typeface="+mj-ea"/>
              </a:rPr>
              <a:t>try</a:t>
            </a:r>
            <a:r>
              <a:rPr lang="en-US" altLang="ko-KR" sz="1400" dirty="0">
                <a:latin typeface="+mn-lt"/>
                <a:ea typeface="+mj-ea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			</a:t>
            </a:r>
            <a:r>
              <a:rPr lang="en-US" altLang="ko-KR" sz="1400" dirty="0" err="1">
                <a:latin typeface="+mn-lt"/>
                <a:ea typeface="+mj-ea"/>
              </a:rPr>
              <a:t>Thread.</a:t>
            </a:r>
            <a:r>
              <a:rPr lang="en-US" altLang="ko-KR" sz="1400" i="1" dirty="0" err="1">
                <a:latin typeface="+mn-lt"/>
                <a:ea typeface="+mj-ea"/>
              </a:rPr>
              <a:t>sleep</a:t>
            </a:r>
            <a:r>
              <a:rPr lang="en-US" altLang="ko-KR" sz="1400" dirty="0">
                <a:latin typeface="+mn-lt"/>
                <a:ea typeface="+mj-ea"/>
              </a:rPr>
              <a:t>(1000);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		} </a:t>
            </a:r>
            <a:r>
              <a:rPr lang="en-US" altLang="ko-KR" sz="1400" b="1" dirty="0">
                <a:latin typeface="+mn-lt"/>
                <a:ea typeface="+mj-ea"/>
              </a:rPr>
              <a:t>catch</a:t>
            </a:r>
            <a:r>
              <a:rPr lang="en-US" altLang="ko-KR" sz="1400" dirty="0">
                <a:latin typeface="+mn-lt"/>
                <a:ea typeface="+mj-ea"/>
              </a:rPr>
              <a:t> (</a:t>
            </a:r>
            <a:r>
              <a:rPr lang="en-US" altLang="ko-KR" sz="1400" dirty="0" err="1">
                <a:latin typeface="+mn-lt"/>
                <a:ea typeface="+mj-ea"/>
              </a:rPr>
              <a:t>InterruptedException</a:t>
            </a:r>
            <a:r>
              <a:rPr lang="en-US" altLang="ko-KR" sz="1400" dirty="0">
                <a:latin typeface="+mn-lt"/>
                <a:ea typeface="+mj-ea"/>
              </a:rPr>
              <a:t> e)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			</a:t>
            </a:r>
            <a:r>
              <a:rPr lang="en-US" altLang="ko-KR" sz="1400" dirty="0" err="1">
                <a:latin typeface="+mn-lt"/>
                <a:ea typeface="+mj-ea"/>
              </a:rPr>
              <a:t>e.printStackTrace</a:t>
            </a:r>
            <a:r>
              <a:rPr lang="en-US" altLang="ko-KR" sz="1400" dirty="0">
                <a:latin typeface="+mn-lt"/>
                <a:ea typeface="+mj-ea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	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		</a:t>
            </a:r>
            <a:r>
              <a:rPr lang="en-US" altLang="ko-KR" sz="1400" dirty="0" err="1">
                <a:latin typeface="+mn-lt"/>
                <a:ea typeface="+mj-ea"/>
              </a:rPr>
              <a:t>label.setText</a:t>
            </a:r>
            <a:r>
              <a:rPr lang="en-US" altLang="ko-KR" sz="1400" dirty="0">
                <a:latin typeface="+mn-lt"/>
                <a:ea typeface="+mj-ea"/>
              </a:rPr>
              <a:t>(</a:t>
            </a:r>
            <a:r>
              <a:rPr lang="en-US" altLang="ko-KR" sz="1400" dirty="0" err="1">
                <a:latin typeface="+mn-lt"/>
                <a:ea typeface="+mj-ea"/>
              </a:rPr>
              <a:t>i</a:t>
            </a:r>
            <a:r>
              <a:rPr lang="en-US" altLang="ko-KR" sz="1400" dirty="0">
                <a:latin typeface="+mn-lt"/>
                <a:ea typeface="+mj-ea"/>
              </a:rPr>
              <a:t> + "");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563692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예제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gray">
          <a:xfrm>
            <a:off x="807435" y="941560"/>
            <a:ext cx="7747000" cy="417364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CountDownTest</a:t>
            </a:r>
            <a:r>
              <a:rPr lang="en-US" altLang="ko-KR" sz="1400" dirty="0">
                <a:latin typeface="+mn-lt"/>
              </a:rPr>
              <a:t>()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setTitle</a:t>
            </a:r>
            <a:r>
              <a:rPr lang="en-US" altLang="ko-KR" sz="1400" dirty="0">
                <a:latin typeface="+mn-lt"/>
              </a:rPr>
              <a:t>("</a:t>
            </a:r>
            <a:r>
              <a:rPr lang="ko-KR" altLang="en-US" sz="1400" dirty="0">
                <a:latin typeface="+mn-lt"/>
              </a:rPr>
              <a:t>카운트다운</a:t>
            </a:r>
            <a:r>
              <a:rPr lang="en-US" altLang="ko-KR" sz="1400" dirty="0">
                <a:latin typeface="+mn-lt"/>
              </a:rPr>
              <a:t>");</a:t>
            </a:r>
            <a:endParaRPr lang="ko-KR" altLang="en-US" sz="1400" dirty="0">
              <a:latin typeface="+mn-lt"/>
            </a:endParaRPr>
          </a:p>
          <a:p>
            <a:pPr marL="0" indent="0" latinLnBrk="0">
              <a:buNone/>
            </a:pPr>
            <a:r>
              <a:rPr lang="ko-KR" altLang="en-US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setSize</a:t>
            </a:r>
            <a:r>
              <a:rPr lang="en-US" altLang="ko-KR" sz="1400" dirty="0">
                <a:latin typeface="+mn-lt"/>
              </a:rPr>
              <a:t>(300, 200);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setDefaultCloseOperation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JFrame.</a:t>
            </a:r>
            <a:r>
              <a:rPr lang="en-US" altLang="ko-KR" sz="1400" i="1" dirty="0" err="1">
                <a:latin typeface="+mn-lt"/>
              </a:rPr>
              <a:t>EXIT_ON_CLOSE</a:t>
            </a:r>
            <a:r>
              <a:rPr lang="en-US" altLang="ko-KR" sz="1400" dirty="0">
                <a:latin typeface="+mn-lt"/>
              </a:rPr>
              <a:t>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label = 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JLabel</a:t>
            </a:r>
            <a:r>
              <a:rPr lang="en-US" altLang="ko-KR" sz="1400" dirty="0">
                <a:latin typeface="+mn-lt"/>
              </a:rPr>
              <a:t>("Start");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label.setFont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Font("Serif", </a:t>
            </a:r>
            <a:r>
              <a:rPr lang="en-US" altLang="ko-KR" sz="1400" dirty="0" err="1">
                <a:latin typeface="+mn-lt"/>
              </a:rPr>
              <a:t>Font.</a:t>
            </a:r>
            <a:r>
              <a:rPr lang="en-US" altLang="ko-KR" sz="1400" i="1" dirty="0" err="1">
                <a:latin typeface="+mn-lt"/>
              </a:rPr>
              <a:t>BOLD</a:t>
            </a:r>
            <a:r>
              <a:rPr lang="en-US" altLang="ko-KR" sz="1400" dirty="0">
                <a:latin typeface="+mn-lt"/>
              </a:rPr>
              <a:t>, 100));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add(label);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(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MyThread</a:t>
            </a:r>
            <a:r>
              <a:rPr lang="en-US" altLang="ko-KR" sz="1400" dirty="0">
                <a:latin typeface="+mn-lt"/>
              </a:rPr>
              <a:t>()).start();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setVisible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b="1" dirty="0">
                <a:latin typeface="+mn-lt"/>
              </a:rPr>
              <a:t>true</a:t>
            </a:r>
            <a:r>
              <a:rPr lang="en-US" altLang="ko-KR" sz="1400" dirty="0">
                <a:latin typeface="+mn-lt"/>
              </a:rPr>
              <a:t>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static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main(String[] </a:t>
            </a:r>
            <a:r>
              <a:rPr lang="en-US" altLang="ko-KR" sz="1400" dirty="0" err="1">
                <a:latin typeface="+mn-lt"/>
              </a:rPr>
              <a:t>args</a:t>
            </a:r>
            <a:r>
              <a:rPr lang="en-US" altLang="ko-KR" sz="1400" dirty="0">
                <a:latin typeface="+mn-lt"/>
              </a:rPr>
              <a:t>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CountDownTest</a:t>
            </a:r>
            <a:r>
              <a:rPr lang="en-US" altLang="ko-KR" sz="1400" dirty="0">
                <a:latin typeface="+mn-lt"/>
              </a:rPr>
              <a:t> t = 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CountDownTest</a:t>
            </a:r>
            <a:r>
              <a:rPr lang="en-US" altLang="ko-KR" sz="14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}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6566" y="5260145"/>
            <a:ext cx="680448" cy="834776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227" y="5304894"/>
            <a:ext cx="5856649" cy="1308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1498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람다식을</a:t>
            </a:r>
            <a:r>
              <a:rPr lang="ko-KR" altLang="en-US" dirty="0" smtClean="0"/>
              <a:t> 이용한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작성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807435" y="1919334"/>
            <a:ext cx="7747000" cy="319587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class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ThreadTest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static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main(String </a:t>
            </a:r>
            <a:r>
              <a:rPr lang="en-US" altLang="ko-KR" sz="1400" dirty="0" err="1">
                <a:latin typeface="+mn-lt"/>
              </a:rPr>
              <a:t>args</a:t>
            </a:r>
            <a:r>
              <a:rPr lang="en-US" altLang="ko-KR" sz="1400" dirty="0">
                <a:latin typeface="+mn-lt"/>
              </a:rPr>
              <a:t>[])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Runnable task = () -&gt;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b="1" dirty="0">
                <a:latin typeface="+mn-lt"/>
              </a:rPr>
              <a:t>for</a:t>
            </a:r>
            <a:r>
              <a:rPr lang="en-US" altLang="ko-KR" sz="1400" dirty="0">
                <a:latin typeface="+mn-lt"/>
              </a:rPr>
              <a:t> (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 = 10; 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 &gt;= 0; 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--)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</a:t>
            </a:r>
            <a:r>
              <a:rPr lang="en-US" altLang="ko-KR" sz="1400" dirty="0" err="1">
                <a:latin typeface="+mn-lt"/>
              </a:rPr>
              <a:t>System.</a:t>
            </a:r>
            <a:r>
              <a:rPr lang="en-US" altLang="ko-KR" sz="1400" b="1" i="1" dirty="0" err="1">
                <a:latin typeface="+mn-lt"/>
              </a:rPr>
              <a:t>out</a:t>
            </a:r>
            <a:r>
              <a:rPr lang="en-US" altLang="ko-KR" sz="1400" dirty="0" err="1">
                <a:latin typeface="+mn-lt"/>
              </a:rPr>
              <a:t>.print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 + " ");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};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Thread(task).start();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}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15373" y="5260145"/>
            <a:ext cx="7739062" cy="13218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dirty="0"/>
              <a:t>10 9 8 7 6 5 4 3 2 1 0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6566" y="5260145"/>
            <a:ext cx="680448" cy="83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326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아주 간단한 자동차 경주 게임을 작성하여 보자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자동차 경주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054" y="2928794"/>
            <a:ext cx="7457209" cy="1447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6439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예제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gray">
          <a:xfrm>
            <a:off x="807435" y="172016"/>
            <a:ext cx="7747000" cy="657281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b="1" dirty="0">
                <a:latin typeface="+mn-lt"/>
              </a:rPr>
              <a:t>import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javax.swing</a:t>
            </a:r>
            <a:r>
              <a:rPr lang="en-US" altLang="ko-KR" sz="1400" dirty="0">
                <a:latin typeface="+mn-lt"/>
              </a:rPr>
              <a:t>.*;</a:t>
            </a:r>
          </a:p>
          <a:p>
            <a:pPr marL="0" indent="0" latinLnBrk="0">
              <a:buNone/>
            </a:pP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class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u="sng" dirty="0" err="1">
                <a:latin typeface="+mn-lt"/>
              </a:rPr>
              <a:t>CarGame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extends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JFrame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class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MyThread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extends</a:t>
            </a:r>
            <a:r>
              <a:rPr lang="en-US" altLang="ko-KR" sz="1400" dirty="0">
                <a:latin typeface="+mn-lt"/>
              </a:rPr>
              <a:t> Thread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>
                <a:latin typeface="+mn-lt"/>
              </a:rPr>
              <a:t>private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JLabel</a:t>
            </a:r>
            <a:r>
              <a:rPr lang="en-US" altLang="ko-KR" sz="1400" dirty="0">
                <a:latin typeface="+mn-lt"/>
              </a:rPr>
              <a:t> label;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>
                <a:latin typeface="+mn-lt"/>
              </a:rPr>
              <a:t>private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x, y;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MyThread</a:t>
            </a:r>
            <a:r>
              <a:rPr lang="en-US" altLang="ko-KR" sz="1400" dirty="0">
                <a:latin typeface="+mn-lt"/>
              </a:rPr>
              <a:t>(String </a:t>
            </a:r>
            <a:r>
              <a:rPr lang="en-US" altLang="ko-KR" sz="1400" dirty="0" err="1">
                <a:latin typeface="+mn-lt"/>
              </a:rPr>
              <a:t>fname</a:t>
            </a:r>
            <a:r>
              <a:rPr lang="en-US" altLang="ko-KR" sz="1400" dirty="0">
                <a:latin typeface="+mn-lt"/>
              </a:rPr>
              <a:t>, 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x, 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y)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b="1" dirty="0" err="1">
                <a:latin typeface="+mn-lt"/>
              </a:rPr>
              <a:t>this</a:t>
            </a:r>
            <a:r>
              <a:rPr lang="en-US" altLang="ko-KR" sz="1400" dirty="0" err="1">
                <a:latin typeface="+mn-lt"/>
              </a:rPr>
              <a:t>.x</a:t>
            </a:r>
            <a:r>
              <a:rPr lang="en-US" altLang="ko-KR" sz="1400" dirty="0">
                <a:latin typeface="+mn-lt"/>
              </a:rPr>
              <a:t> = x;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b="1" dirty="0" err="1">
                <a:latin typeface="+mn-lt"/>
              </a:rPr>
              <a:t>this</a:t>
            </a:r>
            <a:r>
              <a:rPr lang="en-US" altLang="ko-KR" sz="1400" dirty="0" err="1">
                <a:latin typeface="+mn-lt"/>
              </a:rPr>
              <a:t>.y</a:t>
            </a:r>
            <a:r>
              <a:rPr lang="en-US" altLang="ko-KR" sz="1400" dirty="0">
                <a:latin typeface="+mn-lt"/>
              </a:rPr>
              <a:t> = y;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label = 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JLabel</a:t>
            </a:r>
            <a:r>
              <a:rPr lang="en-US" altLang="ko-KR" sz="14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dirty="0" err="1">
                <a:latin typeface="+mn-lt"/>
              </a:rPr>
              <a:t>label.setIcon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ImageIcon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fname</a:t>
            </a:r>
            <a:r>
              <a:rPr lang="en-US" altLang="ko-KR" sz="1400" dirty="0">
                <a:latin typeface="+mn-lt"/>
              </a:rPr>
              <a:t>));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dirty="0" err="1">
                <a:latin typeface="+mn-lt"/>
              </a:rPr>
              <a:t>label.setBounds</a:t>
            </a:r>
            <a:r>
              <a:rPr lang="en-US" altLang="ko-KR" sz="1400" dirty="0">
                <a:latin typeface="+mn-lt"/>
              </a:rPr>
              <a:t>(x, y, 100, 100);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add(label);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run()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b="1" dirty="0">
                <a:latin typeface="+mn-lt"/>
              </a:rPr>
              <a:t>for</a:t>
            </a:r>
            <a:r>
              <a:rPr lang="en-US" altLang="ko-KR" sz="1400" dirty="0">
                <a:latin typeface="+mn-lt"/>
              </a:rPr>
              <a:t> (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 = 0; 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 &lt; 200; 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++)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x += 10 * </a:t>
            </a:r>
            <a:r>
              <a:rPr lang="en-US" altLang="ko-KR" sz="1400" dirty="0" err="1">
                <a:latin typeface="+mn-lt"/>
              </a:rPr>
              <a:t>Math.</a:t>
            </a:r>
            <a:r>
              <a:rPr lang="en-US" altLang="ko-KR" sz="1400" i="1" dirty="0" err="1">
                <a:latin typeface="+mn-lt"/>
              </a:rPr>
              <a:t>random</a:t>
            </a:r>
            <a:r>
              <a:rPr lang="en-US" altLang="ko-KR" sz="14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</a:t>
            </a:r>
            <a:r>
              <a:rPr lang="en-US" altLang="ko-KR" sz="1400" dirty="0" err="1">
                <a:latin typeface="+mn-lt"/>
              </a:rPr>
              <a:t>label.setBounds</a:t>
            </a:r>
            <a:r>
              <a:rPr lang="en-US" altLang="ko-KR" sz="1400" dirty="0">
                <a:latin typeface="+mn-lt"/>
              </a:rPr>
              <a:t>(x, y, 100, 100);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repaint();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</a:t>
            </a:r>
            <a:r>
              <a:rPr lang="en-US" altLang="ko-KR" sz="1400" b="1" dirty="0">
                <a:latin typeface="+mn-lt"/>
              </a:rPr>
              <a:t>try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	</a:t>
            </a:r>
            <a:r>
              <a:rPr lang="en-US" altLang="ko-KR" sz="1400" dirty="0" err="1">
                <a:latin typeface="+mn-lt"/>
              </a:rPr>
              <a:t>Thread.</a:t>
            </a:r>
            <a:r>
              <a:rPr lang="en-US" altLang="ko-KR" sz="1400" i="1" dirty="0" err="1">
                <a:latin typeface="+mn-lt"/>
              </a:rPr>
              <a:t>sleep</a:t>
            </a:r>
            <a:r>
              <a:rPr lang="en-US" altLang="ko-KR" sz="1400" dirty="0">
                <a:latin typeface="+mn-lt"/>
              </a:rPr>
              <a:t>(100);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} </a:t>
            </a:r>
            <a:r>
              <a:rPr lang="en-US" altLang="ko-KR" sz="1400" b="1" dirty="0">
                <a:latin typeface="+mn-lt"/>
              </a:rPr>
              <a:t>catch</a:t>
            </a:r>
            <a:r>
              <a:rPr lang="en-US" altLang="ko-KR" sz="1400" dirty="0">
                <a:latin typeface="+mn-lt"/>
              </a:rPr>
              <a:t> (</a:t>
            </a:r>
            <a:r>
              <a:rPr lang="en-US" altLang="ko-KR" sz="1400" dirty="0" err="1">
                <a:latin typeface="+mn-lt"/>
              </a:rPr>
              <a:t>InterruptedException</a:t>
            </a:r>
            <a:r>
              <a:rPr lang="en-US" altLang="ko-KR" sz="1400" dirty="0">
                <a:latin typeface="+mn-lt"/>
              </a:rPr>
              <a:t> e)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	</a:t>
            </a:r>
            <a:r>
              <a:rPr lang="en-US" altLang="ko-KR" sz="1400" dirty="0" err="1">
                <a:latin typeface="+mn-lt"/>
              </a:rPr>
              <a:t>e.printStackTrace</a:t>
            </a:r>
            <a:r>
              <a:rPr lang="en-US" altLang="ko-KR" sz="14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667744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예제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gray">
          <a:xfrm>
            <a:off x="807435" y="1855960"/>
            <a:ext cx="7747000" cy="488887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CarGame</a:t>
            </a:r>
            <a:r>
              <a:rPr lang="en-US" altLang="ko-KR" sz="1400" dirty="0">
                <a:latin typeface="+mn-lt"/>
              </a:rPr>
              <a:t>()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setTitle</a:t>
            </a:r>
            <a:r>
              <a:rPr lang="en-US" altLang="ko-KR" sz="1400" dirty="0">
                <a:latin typeface="+mn-lt"/>
              </a:rPr>
              <a:t>("</a:t>
            </a:r>
            <a:r>
              <a:rPr lang="en-US" altLang="ko-KR" sz="1400" dirty="0" err="1">
                <a:latin typeface="+mn-lt"/>
              </a:rPr>
              <a:t>CarRace</a:t>
            </a:r>
            <a:r>
              <a:rPr lang="en-US" altLang="ko-KR" sz="1400" dirty="0">
                <a:latin typeface="+mn-lt"/>
              </a:rPr>
              <a:t>");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setSize</a:t>
            </a:r>
            <a:r>
              <a:rPr lang="en-US" altLang="ko-KR" sz="1400" dirty="0">
                <a:latin typeface="+mn-lt"/>
              </a:rPr>
              <a:t>(600, 200);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setDefaultCloseOperation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JFrame.</a:t>
            </a:r>
            <a:r>
              <a:rPr lang="en-US" altLang="ko-KR" sz="1400" b="1" i="1" dirty="0" err="1">
                <a:latin typeface="+mn-lt"/>
              </a:rPr>
              <a:t>EXIT_ON_CLOSE</a:t>
            </a:r>
            <a:r>
              <a:rPr lang="en-US" altLang="ko-KR" sz="1400" dirty="0">
                <a:latin typeface="+mn-lt"/>
              </a:rPr>
              <a:t>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setLayout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b="1" dirty="0">
                <a:latin typeface="+mn-lt"/>
              </a:rPr>
              <a:t>null</a:t>
            </a:r>
            <a:r>
              <a:rPr lang="en-US" altLang="ko-KR" sz="1400" dirty="0">
                <a:latin typeface="+mn-lt"/>
              </a:rPr>
              <a:t>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(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MyThread</a:t>
            </a:r>
            <a:r>
              <a:rPr lang="en-US" altLang="ko-KR" sz="1400" dirty="0">
                <a:latin typeface="+mn-lt"/>
              </a:rPr>
              <a:t>("</a:t>
            </a:r>
            <a:r>
              <a:rPr lang="en-US" altLang="ko-KR" sz="1400" dirty="0" err="1">
                <a:latin typeface="+mn-lt"/>
              </a:rPr>
              <a:t>car1.gif</a:t>
            </a:r>
            <a:r>
              <a:rPr lang="en-US" altLang="ko-KR" sz="1400" dirty="0">
                <a:latin typeface="+mn-lt"/>
              </a:rPr>
              <a:t>", 100, 0)).start();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(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MyThread</a:t>
            </a:r>
            <a:r>
              <a:rPr lang="en-US" altLang="ko-KR" sz="1400" dirty="0">
                <a:latin typeface="+mn-lt"/>
              </a:rPr>
              <a:t>("</a:t>
            </a:r>
            <a:r>
              <a:rPr lang="en-US" altLang="ko-KR" sz="1400" dirty="0" err="1">
                <a:latin typeface="+mn-lt"/>
              </a:rPr>
              <a:t>car2.gif</a:t>
            </a:r>
            <a:r>
              <a:rPr lang="en-US" altLang="ko-KR" sz="1400" dirty="0">
                <a:latin typeface="+mn-lt"/>
              </a:rPr>
              <a:t>", 100, 50)).start();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(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MyThread</a:t>
            </a:r>
            <a:r>
              <a:rPr lang="en-US" altLang="ko-KR" sz="1400" dirty="0">
                <a:latin typeface="+mn-lt"/>
              </a:rPr>
              <a:t>("</a:t>
            </a:r>
            <a:r>
              <a:rPr lang="en-US" altLang="ko-KR" sz="1400" dirty="0" err="1">
                <a:latin typeface="+mn-lt"/>
              </a:rPr>
              <a:t>car3.gif</a:t>
            </a:r>
            <a:r>
              <a:rPr lang="en-US" altLang="ko-KR" sz="1400" dirty="0">
                <a:latin typeface="+mn-lt"/>
              </a:rPr>
              <a:t>", 100, 100)).start();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setVisible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b="1" dirty="0">
                <a:latin typeface="+mn-lt"/>
              </a:rPr>
              <a:t>true</a:t>
            </a:r>
            <a:r>
              <a:rPr lang="en-US" altLang="ko-KR" sz="1400" dirty="0">
                <a:latin typeface="+mn-lt"/>
              </a:rPr>
              <a:t>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static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main(String[] </a:t>
            </a:r>
            <a:r>
              <a:rPr lang="en-US" altLang="ko-KR" sz="1400" dirty="0" err="1">
                <a:latin typeface="+mn-lt"/>
              </a:rPr>
              <a:t>args</a:t>
            </a:r>
            <a:r>
              <a:rPr lang="en-US" altLang="ko-KR" sz="1400" dirty="0">
                <a:latin typeface="+mn-lt"/>
              </a:rPr>
              <a:t>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CarGame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u="sng" dirty="0">
                <a:latin typeface="+mn-lt"/>
              </a:rPr>
              <a:t>t</a:t>
            </a:r>
            <a:r>
              <a:rPr lang="en-US" altLang="ko-KR" sz="1400" dirty="0">
                <a:latin typeface="+mn-lt"/>
              </a:rPr>
              <a:t> = 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CarGame</a:t>
            </a:r>
            <a:r>
              <a:rPr lang="en-US" altLang="ko-KR" sz="14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1286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en-US" altLang="ko-KR" b="0" dirty="0" err="1"/>
              <a:t>SimplePair</a:t>
            </a:r>
            <a:r>
              <a:rPr lang="en-US" altLang="ko-KR" b="0" dirty="0"/>
              <a:t> </a:t>
            </a:r>
            <a:r>
              <a:rPr lang="ko-KR" altLang="en-US" b="0" dirty="0"/>
              <a:t>클래스 작성하기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807435" y="1792586"/>
            <a:ext cx="7747000" cy="265266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600" b="1" dirty="0">
                <a:latin typeface="+mj-ea"/>
                <a:ea typeface="+mj-ea"/>
              </a:rPr>
              <a:t>public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b="1" dirty="0">
                <a:latin typeface="+mj-ea"/>
                <a:ea typeface="+mj-ea"/>
              </a:rPr>
              <a:t>class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err="1">
                <a:latin typeface="+mj-ea"/>
                <a:ea typeface="+mj-ea"/>
              </a:rPr>
              <a:t>SimplePairTest</a:t>
            </a:r>
            <a:r>
              <a:rPr lang="en-US" altLang="ko-KR" sz="1600" dirty="0">
                <a:latin typeface="+mj-ea"/>
                <a:ea typeface="+mj-ea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b="1" dirty="0">
                <a:latin typeface="+mj-ea"/>
                <a:ea typeface="+mj-ea"/>
              </a:rPr>
              <a:t>public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b="1" dirty="0">
                <a:latin typeface="+mj-ea"/>
                <a:ea typeface="+mj-ea"/>
              </a:rPr>
              <a:t>static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b="1" dirty="0">
                <a:latin typeface="+mj-ea"/>
                <a:ea typeface="+mj-ea"/>
              </a:rPr>
              <a:t>void</a:t>
            </a:r>
            <a:r>
              <a:rPr lang="en-US" altLang="ko-KR" sz="1600" dirty="0">
                <a:latin typeface="+mj-ea"/>
                <a:ea typeface="+mj-ea"/>
              </a:rPr>
              <a:t> main(String[] </a:t>
            </a:r>
            <a:r>
              <a:rPr lang="en-US" altLang="ko-KR" sz="1600" dirty="0" err="1">
                <a:latin typeface="+mj-ea"/>
                <a:ea typeface="+mj-ea"/>
              </a:rPr>
              <a:t>args</a:t>
            </a:r>
            <a:r>
              <a:rPr lang="en-US" altLang="ko-KR" sz="1600" dirty="0">
                <a:latin typeface="+mj-ea"/>
                <a:ea typeface="+mj-ea"/>
              </a:rPr>
              <a:t>)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j-ea"/>
                <a:ea typeface="+mj-ea"/>
              </a:rPr>
              <a:t>		</a:t>
            </a:r>
            <a:r>
              <a:rPr lang="en-US" altLang="ko-KR" sz="1600" dirty="0" err="1">
                <a:latin typeface="+mj-ea"/>
                <a:ea typeface="+mj-ea"/>
              </a:rPr>
              <a:t>SimplePair</a:t>
            </a:r>
            <a:r>
              <a:rPr lang="en-US" altLang="ko-KR" sz="1600" dirty="0">
                <a:latin typeface="+mj-ea"/>
                <a:ea typeface="+mj-ea"/>
              </a:rPr>
              <a:t>&lt;String&gt; pair = </a:t>
            </a:r>
            <a:r>
              <a:rPr lang="en-US" altLang="ko-KR" sz="1600" b="1" dirty="0">
                <a:latin typeface="+mj-ea"/>
                <a:ea typeface="+mj-ea"/>
              </a:rPr>
              <a:t>new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err="1">
                <a:latin typeface="+mj-ea"/>
                <a:ea typeface="+mj-ea"/>
              </a:rPr>
              <a:t>SimplePair</a:t>
            </a:r>
            <a:r>
              <a:rPr lang="en-US" altLang="ko-KR" sz="1600" dirty="0">
                <a:latin typeface="+mj-ea"/>
                <a:ea typeface="+mj-ea"/>
              </a:rPr>
              <a:t>&lt;String&gt;("apple", "tomato");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j-ea"/>
                <a:ea typeface="+mj-ea"/>
              </a:rPr>
              <a:t>		</a:t>
            </a:r>
            <a:r>
              <a:rPr lang="en-US" altLang="ko-KR" sz="1600" dirty="0" err="1">
                <a:latin typeface="+mj-ea"/>
                <a:ea typeface="+mj-ea"/>
              </a:rPr>
              <a:t>System.</a:t>
            </a:r>
            <a:r>
              <a:rPr lang="en-US" altLang="ko-KR" sz="1600" b="1" i="1" dirty="0" err="1">
                <a:latin typeface="+mj-ea"/>
                <a:ea typeface="+mj-ea"/>
              </a:rPr>
              <a:t>out</a:t>
            </a:r>
            <a:r>
              <a:rPr lang="en-US" altLang="ko-KR" sz="1600" dirty="0" err="1">
                <a:latin typeface="+mj-ea"/>
                <a:ea typeface="+mj-ea"/>
              </a:rPr>
              <a:t>.println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en-US" altLang="ko-KR" sz="1600" dirty="0" err="1">
                <a:latin typeface="+mj-ea"/>
                <a:ea typeface="+mj-ea"/>
              </a:rPr>
              <a:t>pair.getFirst</a:t>
            </a:r>
            <a:r>
              <a:rPr lang="en-US" altLang="ko-KR" sz="1600" dirty="0">
                <a:latin typeface="+mj-ea"/>
                <a:ea typeface="+mj-ea"/>
              </a:rPr>
              <a:t>());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j-ea"/>
                <a:ea typeface="+mj-ea"/>
              </a:rPr>
              <a:t>		</a:t>
            </a:r>
            <a:r>
              <a:rPr lang="en-US" altLang="ko-KR" sz="1600" dirty="0" err="1">
                <a:latin typeface="+mj-ea"/>
                <a:ea typeface="+mj-ea"/>
              </a:rPr>
              <a:t>System.</a:t>
            </a:r>
            <a:r>
              <a:rPr lang="en-US" altLang="ko-KR" sz="1600" b="1" i="1" dirty="0" err="1">
                <a:latin typeface="+mj-ea"/>
                <a:ea typeface="+mj-ea"/>
              </a:rPr>
              <a:t>out</a:t>
            </a:r>
            <a:r>
              <a:rPr lang="en-US" altLang="ko-KR" sz="1600" dirty="0" err="1">
                <a:latin typeface="+mj-ea"/>
                <a:ea typeface="+mj-ea"/>
              </a:rPr>
              <a:t>.println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en-US" altLang="ko-KR" sz="1600" dirty="0" err="1">
                <a:latin typeface="+mj-ea"/>
                <a:ea typeface="+mj-ea"/>
              </a:rPr>
              <a:t>pair.getSecond</a:t>
            </a:r>
            <a:r>
              <a:rPr lang="en-US" altLang="ko-KR" sz="1600" dirty="0">
                <a:latin typeface="+mj-ea"/>
                <a:ea typeface="+mj-ea"/>
              </a:rPr>
              <a:t>());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j-ea"/>
                <a:ea typeface="+mj-ea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j-ea"/>
                <a:ea typeface="+mj-ea"/>
              </a:rPr>
              <a:t>}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15373" y="4517679"/>
            <a:ext cx="7739062" cy="13218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1">
              <a:buNone/>
            </a:pPr>
            <a:r>
              <a:rPr lang="en-US" altLang="ko-KR" sz="1400" dirty="0"/>
              <a:t>apple</a:t>
            </a:r>
          </a:p>
          <a:p>
            <a:pPr marL="0" indent="0" latinLnBrk="1">
              <a:buNone/>
            </a:pPr>
            <a:r>
              <a:rPr lang="en-US" altLang="ko-KR" sz="1400" dirty="0"/>
              <a:t>tomato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" y="4425369"/>
            <a:ext cx="680448" cy="83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024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Thread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148" y="1459552"/>
            <a:ext cx="6861277" cy="4908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0650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스레드 상태</a:t>
            </a:r>
          </a:p>
        </p:txBody>
      </p:sp>
      <p:pic>
        <p:nvPicPr>
          <p:cNvPr id="143667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31"/>
          <a:stretch/>
        </p:blipFill>
        <p:spPr bwMode="auto">
          <a:xfrm>
            <a:off x="911082" y="2094448"/>
            <a:ext cx="6753225" cy="3437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2359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생성 상태와 실행 가능 상태</a:t>
            </a:r>
          </a:p>
        </p:txBody>
      </p:sp>
      <p:sp>
        <p:nvSpPr>
          <p:cNvPr id="143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생성 상태</a:t>
            </a:r>
          </a:p>
          <a:p>
            <a:pPr lvl="1"/>
            <a:r>
              <a:rPr lang="en-US" altLang="ko-KR"/>
              <a:t>Thread </a:t>
            </a:r>
            <a:r>
              <a:rPr lang="ko-KR" altLang="en-US"/>
              <a:t>클래스를 이용하여 새로운 스레드를 생성</a:t>
            </a:r>
          </a:p>
          <a:p>
            <a:pPr lvl="1"/>
            <a:r>
              <a:rPr lang="en-US" altLang="ko-KR"/>
              <a:t>start()</a:t>
            </a:r>
            <a:r>
              <a:rPr lang="ko-KR" altLang="en-US"/>
              <a:t>는 생성된 스레드를 시작</a:t>
            </a:r>
          </a:p>
          <a:p>
            <a:pPr lvl="1"/>
            <a:r>
              <a:rPr lang="en-US" altLang="ko-KR"/>
              <a:t>stop()</a:t>
            </a:r>
            <a:r>
              <a:rPr lang="ko-KR" altLang="en-US"/>
              <a:t>은 생성된 스레드를 멈추게 한다</a:t>
            </a:r>
            <a:r>
              <a:rPr lang="en-US" altLang="ko-KR"/>
              <a:t>. </a:t>
            </a:r>
          </a:p>
          <a:p>
            <a:pPr lvl="1"/>
            <a:endParaRPr lang="en-US" altLang="ko-KR"/>
          </a:p>
          <a:p>
            <a:r>
              <a:rPr lang="ko-KR" altLang="en-US"/>
              <a:t>실행 가능 상태</a:t>
            </a:r>
          </a:p>
          <a:p>
            <a:pPr lvl="1"/>
            <a:r>
              <a:rPr lang="ko-KR" altLang="en-US"/>
              <a:t>스레드가 스케줄링 큐에 넣어지고 스케줄러에 의해 우선순위에 따라 실행</a:t>
            </a:r>
          </a:p>
        </p:txBody>
      </p:sp>
      <p:pic>
        <p:nvPicPr>
          <p:cNvPr id="1438726" name="Picture 6" descr="MCj0290871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925" y="4438650"/>
            <a:ext cx="1479550" cy="149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1493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실행 중지 상태</a:t>
            </a:r>
          </a:p>
        </p:txBody>
      </p:sp>
      <p:sp>
        <p:nvSpPr>
          <p:cNvPr id="143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실행 가능한 상태에서 다음의 이벤트가 발생하면 실행 중지 상태로 된다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스레드나 다른 스레드가 </a:t>
            </a:r>
            <a:r>
              <a:rPr lang="en-US" altLang="ko-KR"/>
              <a:t>suspend()</a:t>
            </a:r>
            <a:r>
              <a:rPr lang="ko-KR" altLang="en-US"/>
              <a:t>를 호출하는 경우</a:t>
            </a:r>
          </a:p>
          <a:p>
            <a:pPr lvl="1"/>
            <a:r>
              <a:rPr lang="ko-KR" altLang="en-US"/>
              <a:t>스레드가 </a:t>
            </a:r>
            <a:r>
              <a:rPr lang="en-US" altLang="ko-KR"/>
              <a:t>wait()</a:t>
            </a:r>
            <a:r>
              <a:rPr lang="ko-KR" altLang="en-US"/>
              <a:t>를 호출하는 경우</a:t>
            </a:r>
          </a:p>
          <a:p>
            <a:pPr lvl="1"/>
            <a:r>
              <a:rPr lang="ko-KR" altLang="en-US"/>
              <a:t>스레드가 </a:t>
            </a:r>
            <a:r>
              <a:rPr lang="en-US" altLang="ko-KR"/>
              <a:t>sleep()</a:t>
            </a:r>
            <a:r>
              <a:rPr lang="ko-KR" altLang="en-US"/>
              <a:t>을 호출하는 경우</a:t>
            </a:r>
          </a:p>
          <a:p>
            <a:pPr lvl="1"/>
            <a:r>
              <a:rPr lang="ko-KR" altLang="en-US"/>
              <a:t>스레드가 입출력 작업을 하기 위해 대기하는 경우 </a:t>
            </a:r>
          </a:p>
        </p:txBody>
      </p:sp>
      <p:pic>
        <p:nvPicPr>
          <p:cNvPr id="1439758" name="Picture 14" descr="MCj0217588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227513"/>
            <a:ext cx="1808163" cy="1662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9761" name="Picture 17" descr="MCj0440460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600" y="4205288"/>
            <a:ext cx="1452563" cy="180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134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gray">
          <a:xfrm>
            <a:off x="539750" y="814811"/>
            <a:ext cx="7747000" cy="488887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static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 </a:t>
            </a:r>
            <a:r>
              <a:rPr lang="en-US" altLang="ko-KR" sz="1400" dirty="0">
                <a:latin typeface="+mn-lt"/>
              </a:rPr>
              <a:t>main(String </a:t>
            </a:r>
            <a:r>
              <a:rPr lang="en-US" altLang="ko-KR" sz="1400" dirty="0" err="1">
                <a:latin typeface="+mn-lt"/>
              </a:rPr>
              <a:t>args</a:t>
            </a:r>
            <a:r>
              <a:rPr lang="en-US" altLang="ko-KR" sz="1400" dirty="0">
                <a:latin typeface="+mn-lt"/>
              </a:rPr>
              <a:t>[]) </a:t>
            </a:r>
            <a:r>
              <a:rPr lang="en-US" altLang="ko-KR" sz="1400" b="1" dirty="0">
                <a:latin typeface="+mn-lt"/>
              </a:rPr>
              <a:t>throws </a:t>
            </a:r>
            <a:r>
              <a:rPr lang="en-US" altLang="ko-KR" sz="1400" dirty="0" err="1">
                <a:latin typeface="+mn-lt"/>
              </a:rPr>
              <a:t>InterruptedException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tries = 0;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i="1" dirty="0">
                <a:latin typeface="+mn-lt"/>
              </a:rPr>
              <a:t>print</a:t>
            </a:r>
            <a:r>
              <a:rPr lang="en-US" altLang="ko-KR" sz="1400" dirty="0">
                <a:latin typeface="+mn-lt"/>
              </a:rPr>
              <a:t>("</a:t>
            </a:r>
            <a:r>
              <a:rPr lang="ko-KR" altLang="en-US" sz="1400" dirty="0">
                <a:latin typeface="+mn-lt"/>
              </a:rPr>
              <a:t>추가적인 </a:t>
            </a:r>
            <a:r>
              <a:rPr lang="ko-KR" altLang="en-US" sz="1400" dirty="0" err="1">
                <a:latin typeface="+mn-lt"/>
              </a:rPr>
              <a:t>스레드를</a:t>
            </a:r>
            <a:r>
              <a:rPr lang="ko-KR" altLang="en-US" sz="1400" dirty="0">
                <a:latin typeface="+mn-lt"/>
              </a:rPr>
              <a:t> 시작합니다</a:t>
            </a:r>
            <a:r>
              <a:rPr lang="en-US" altLang="ko-KR" sz="1400" dirty="0">
                <a:latin typeface="+mn-lt"/>
              </a:rPr>
              <a:t>.");</a:t>
            </a:r>
            <a:endParaRPr lang="ko-KR" altLang="en-US" sz="1400" dirty="0">
              <a:latin typeface="+mn-lt"/>
            </a:endParaRPr>
          </a:p>
          <a:p>
            <a:pPr marL="0" indent="0" latinLnBrk="0">
              <a:buNone/>
            </a:pPr>
            <a:r>
              <a:rPr lang="ko-KR" altLang="en-US" sz="1400" dirty="0">
                <a:latin typeface="+mn-lt"/>
              </a:rPr>
              <a:t>		</a:t>
            </a:r>
            <a:r>
              <a:rPr lang="en-US" altLang="ko-KR" sz="1400" dirty="0">
                <a:latin typeface="+mn-lt"/>
              </a:rPr>
              <a:t>Thread t = 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Thread(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MessageLoop</a:t>
            </a:r>
            <a:r>
              <a:rPr lang="en-US" altLang="ko-KR" sz="1400" dirty="0">
                <a:latin typeface="+mn-lt"/>
              </a:rPr>
              <a:t>());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t.start</a:t>
            </a:r>
            <a:r>
              <a:rPr lang="en-US" altLang="ko-KR" sz="14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i="1" dirty="0">
                <a:latin typeface="+mn-lt"/>
              </a:rPr>
              <a:t>print</a:t>
            </a:r>
            <a:r>
              <a:rPr lang="en-US" altLang="ko-KR" sz="1400" dirty="0">
                <a:latin typeface="+mn-lt"/>
              </a:rPr>
              <a:t>("</a:t>
            </a:r>
            <a:r>
              <a:rPr lang="ko-KR" altLang="en-US" sz="1400" dirty="0">
                <a:latin typeface="+mn-lt"/>
              </a:rPr>
              <a:t>추가적인 </a:t>
            </a:r>
            <a:r>
              <a:rPr lang="ko-KR" altLang="en-US" sz="1400" dirty="0" err="1">
                <a:latin typeface="+mn-lt"/>
              </a:rPr>
              <a:t>스레드가</a:t>
            </a:r>
            <a:r>
              <a:rPr lang="ko-KR" altLang="en-US" sz="1400" dirty="0">
                <a:latin typeface="+mn-lt"/>
              </a:rPr>
              <a:t> 끝나기를 기다립니다</a:t>
            </a:r>
            <a:r>
              <a:rPr lang="en-US" altLang="ko-KR" sz="1400" dirty="0">
                <a:latin typeface="+mn-lt"/>
              </a:rPr>
              <a:t>.");</a:t>
            </a:r>
            <a:endParaRPr lang="ko-KR" altLang="en-US" sz="1400" dirty="0">
              <a:latin typeface="+mn-lt"/>
            </a:endParaRPr>
          </a:p>
          <a:p>
            <a:pPr marL="0" indent="0" latinLnBrk="0">
              <a:buNone/>
            </a:pPr>
            <a:r>
              <a:rPr lang="ko-KR" altLang="en-US" sz="1400" dirty="0">
                <a:latin typeface="+mn-lt"/>
              </a:rPr>
              <a:t>		</a:t>
            </a:r>
            <a:r>
              <a:rPr lang="en-US" altLang="ko-KR" sz="1400" b="1" dirty="0">
                <a:latin typeface="+mn-lt"/>
              </a:rPr>
              <a:t>while</a:t>
            </a:r>
            <a:r>
              <a:rPr lang="en-US" altLang="ko-KR" sz="1400" dirty="0">
                <a:latin typeface="+mn-lt"/>
              </a:rPr>
              <a:t> (</a:t>
            </a:r>
            <a:r>
              <a:rPr lang="en-US" altLang="ko-KR" sz="1400" dirty="0" err="1">
                <a:latin typeface="+mn-lt"/>
              </a:rPr>
              <a:t>t.isAlive</a:t>
            </a:r>
            <a:r>
              <a:rPr lang="en-US" altLang="ko-KR" sz="1400" dirty="0">
                <a:latin typeface="+mn-lt"/>
              </a:rPr>
              <a:t>())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i="1" dirty="0">
                <a:latin typeface="+mn-lt"/>
              </a:rPr>
              <a:t>print</a:t>
            </a:r>
            <a:r>
              <a:rPr lang="en-US" altLang="ko-KR" sz="1400" dirty="0">
                <a:latin typeface="+mn-lt"/>
              </a:rPr>
              <a:t>("</a:t>
            </a:r>
            <a:r>
              <a:rPr lang="ko-KR" altLang="en-US" sz="1400" dirty="0">
                <a:latin typeface="+mn-lt"/>
              </a:rPr>
              <a:t>아직 기다립니다</a:t>
            </a:r>
            <a:r>
              <a:rPr lang="en-US" altLang="ko-KR" sz="1400" dirty="0">
                <a:latin typeface="+mn-lt"/>
              </a:rPr>
              <a:t>.");</a:t>
            </a:r>
            <a:endParaRPr lang="ko-KR" altLang="en-US" sz="1400" dirty="0">
              <a:latin typeface="+mn-lt"/>
            </a:endParaRPr>
          </a:p>
          <a:p>
            <a:pPr marL="0" indent="0" latinLnBrk="0">
              <a:buNone/>
            </a:pPr>
            <a:r>
              <a:rPr lang="ko-KR" altLang="en-US" sz="1400" dirty="0">
                <a:latin typeface="+mn-lt"/>
              </a:rPr>
              <a:t>			</a:t>
            </a:r>
            <a:r>
              <a:rPr lang="en-US" altLang="ko-KR" sz="1400" dirty="0" err="1">
                <a:latin typeface="+mn-lt"/>
              </a:rPr>
              <a:t>t.join</a:t>
            </a:r>
            <a:r>
              <a:rPr lang="en-US" altLang="ko-KR" sz="1400" dirty="0">
                <a:latin typeface="+mn-lt"/>
              </a:rPr>
              <a:t>(1000);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tries++;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b="1" dirty="0">
                <a:latin typeface="+mn-lt"/>
              </a:rPr>
              <a:t>if</a:t>
            </a:r>
            <a:r>
              <a:rPr lang="en-US" altLang="ko-KR" sz="1400" dirty="0">
                <a:latin typeface="+mn-lt"/>
              </a:rPr>
              <a:t> (tries &gt; 2)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</a:t>
            </a:r>
            <a:r>
              <a:rPr lang="en-US" altLang="ko-KR" sz="1400" i="1" dirty="0">
                <a:latin typeface="+mn-lt"/>
              </a:rPr>
              <a:t>print</a:t>
            </a:r>
            <a:r>
              <a:rPr lang="en-US" altLang="ko-KR" sz="1400" dirty="0">
                <a:latin typeface="+mn-lt"/>
              </a:rPr>
              <a:t>("</a:t>
            </a:r>
            <a:r>
              <a:rPr lang="ko-KR" altLang="en-US" sz="1400" dirty="0">
                <a:latin typeface="+mn-lt"/>
              </a:rPr>
              <a:t>참을 수 없네요</a:t>
            </a:r>
            <a:r>
              <a:rPr lang="en-US" altLang="ko-KR" sz="1400" dirty="0">
                <a:latin typeface="+mn-lt"/>
              </a:rPr>
              <a:t>!");</a:t>
            </a:r>
            <a:endParaRPr lang="ko-KR" altLang="en-US" sz="1400" dirty="0">
              <a:latin typeface="+mn-lt"/>
            </a:endParaRPr>
          </a:p>
          <a:p>
            <a:pPr marL="0" indent="0" latinLnBrk="0">
              <a:buNone/>
            </a:pPr>
            <a:r>
              <a:rPr lang="ko-KR" altLang="en-US" sz="1400" dirty="0">
                <a:latin typeface="+mn-lt"/>
              </a:rPr>
              <a:t>				</a:t>
            </a:r>
            <a:r>
              <a:rPr lang="en-US" altLang="ko-KR" sz="1400" dirty="0" err="1">
                <a:latin typeface="+mn-lt"/>
              </a:rPr>
              <a:t>t.interrupt</a:t>
            </a:r>
            <a:r>
              <a:rPr lang="en-US" altLang="ko-KR" sz="14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</a:t>
            </a:r>
            <a:r>
              <a:rPr lang="en-US" altLang="ko-KR" sz="1400" dirty="0" err="1">
                <a:latin typeface="+mn-lt"/>
              </a:rPr>
              <a:t>t.join</a:t>
            </a:r>
            <a:r>
              <a:rPr lang="en-US" altLang="ko-KR" sz="14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i="1" dirty="0">
                <a:latin typeface="+mn-lt"/>
              </a:rPr>
              <a:t>print</a:t>
            </a:r>
            <a:r>
              <a:rPr lang="en-US" altLang="ko-KR" sz="1400" dirty="0">
                <a:latin typeface="+mn-lt"/>
              </a:rPr>
              <a:t>("</a:t>
            </a:r>
            <a:r>
              <a:rPr lang="ko-KR" altLang="en-US" sz="1400" dirty="0">
                <a:latin typeface="+mn-lt"/>
              </a:rPr>
              <a:t>메인 </a:t>
            </a:r>
            <a:r>
              <a:rPr lang="ko-KR" altLang="en-US" sz="1400" dirty="0" err="1">
                <a:latin typeface="+mn-lt"/>
              </a:rPr>
              <a:t>스레드</a:t>
            </a:r>
            <a:r>
              <a:rPr lang="ko-KR" altLang="en-US" sz="1400" dirty="0">
                <a:latin typeface="+mn-lt"/>
              </a:rPr>
              <a:t> 종료</a:t>
            </a:r>
            <a:r>
              <a:rPr lang="en-US" altLang="ko-KR" sz="1400" dirty="0">
                <a:latin typeface="+mn-lt"/>
              </a:rPr>
              <a:t>!");</a:t>
            </a:r>
            <a:endParaRPr lang="ko-KR" altLang="en-US" sz="1400" dirty="0">
              <a:latin typeface="+mn-lt"/>
            </a:endParaRPr>
          </a:p>
          <a:p>
            <a:pPr marL="0" indent="0" latinLnBrk="0">
              <a:buNone/>
            </a:pPr>
            <a:r>
              <a:rPr lang="ko-KR" altLang="en-US" sz="1400" dirty="0">
                <a:latin typeface="+mn-lt"/>
              </a:rPr>
              <a:t>	</a:t>
            </a:r>
            <a:r>
              <a:rPr lang="en-US" altLang="ko-KR" sz="1400" dirty="0">
                <a:latin typeface="+mn-lt"/>
              </a:rPr>
              <a:t>}</a:t>
            </a:r>
            <a:endParaRPr lang="ko-KR" altLang="en-US" sz="14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}</a:t>
            </a:r>
            <a:endParaRPr lang="ko-KR" altLang="en-US" sz="1400" dirty="0">
              <a:latin typeface="+mn-lt"/>
            </a:endParaRPr>
          </a:p>
        </p:txBody>
      </p:sp>
      <p:sp>
        <p:nvSpPr>
          <p:cNvPr id="144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강제적인 종료</a:t>
            </a:r>
          </a:p>
        </p:txBody>
      </p:sp>
      <p:pic>
        <p:nvPicPr>
          <p:cNvPr id="1440774" name="Picture 6" descr="MCj0199955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894" y="4538474"/>
            <a:ext cx="1458913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0776" name="Line 8"/>
          <p:cNvSpPr>
            <a:spLocks noChangeShapeType="1"/>
          </p:cNvSpPr>
          <p:nvPr/>
        </p:nvSpPr>
        <p:spPr bwMode="auto">
          <a:xfrm>
            <a:off x="4254217" y="4169436"/>
            <a:ext cx="1044575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40777" name="Freeform 9"/>
          <p:cNvSpPr>
            <a:spLocks/>
          </p:cNvSpPr>
          <p:nvPr/>
        </p:nvSpPr>
        <p:spPr bwMode="auto">
          <a:xfrm>
            <a:off x="5185829" y="4169436"/>
            <a:ext cx="3505200" cy="1074737"/>
          </a:xfrm>
          <a:custGeom>
            <a:avLst/>
            <a:gdLst>
              <a:gd name="T0" fmla="*/ 0 w 2208"/>
              <a:gd name="T1" fmla="*/ 0 h 677"/>
              <a:gd name="T2" fmla="*/ 361 w 2208"/>
              <a:gd name="T3" fmla="*/ 243 h 677"/>
              <a:gd name="T4" fmla="*/ 1673 w 2208"/>
              <a:gd name="T5" fmla="*/ 160 h 677"/>
              <a:gd name="T6" fmla="*/ 2208 w 2208"/>
              <a:gd name="T7" fmla="*/ 677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08" h="677">
                <a:moveTo>
                  <a:pt x="0" y="0"/>
                </a:moveTo>
                <a:cubicBezTo>
                  <a:pt x="41" y="108"/>
                  <a:pt x="82" y="216"/>
                  <a:pt x="361" y="243"/>
                </a:cubicBezTo>
                <a:cubicBezTo>
                  <a:pt x="640" y="270"/>
                  <a:pt x="1365" y="88"/>
                  <a:pt x="1673" y="160"/>
                </a:cubicBezTo>
                <a:cubicBezTo>
                  <a:pt x="1981" y="232"/>
                  <a:pt x="2094" y="454"/>
                  <a:pt x="2208" y="677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444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동기화</a:t>
            </a:r>
          </a:p>
        </p:txBody>
      </p:sp>
      <p:sp>
        <p:nvSpPr>
          <p:cNvPr id="144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동기화</a:t>
            </a:r>
            <a:r>
              <a:rPr lang="en-US" altLang="ko-KR" dirty="0"/>
              <a:t>(synchronization): </a:t>
            </a:r>
            <a:r>
              <a:rPr lang="ko-KR" altLang="en-US" dirty="0"/>
              <a:t>한 번에 하나의 </a:t>
            </a:r>
            <a:r>
              <a:rPr lang="ko-KR" altLang="en-US" dirty="0" err="1"/>
              <a:t>스레드</a:t>
            </a:r>
            <a:r>
              <a:rPr lang="ko-KR" altLang="en-US" dirty="0"/>
              <a:t> 만이 공유 데이터를 접근할 수 있도록 제어하는 것이 </a:t>
            </a:r>
            <a:r>
              <a:rPr lang="ko-KR" altLang="en-US" dirty="0" smtClean="0"/>
              <a:t>필요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174" y="2718303"/>
            <a:ext cx="5086492" cy="3893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0510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밀폐된 방 안에 자원을 놓고 한 번에 </a:t>
            </a:r>
            <a:r>
              <a:rPr lang="ko-KR" altLang="en-US" dirty="0" smtClean="0"/>
              <a:t>하나의 </a:t>
            </a:r>
            <a:r>
              <a:rPr lang="ko-KR" altLang="en-US" dirty="0" err="1" smtClean="0"/>
              <a:t>스레드만</a:t>
            </a:r>
            <a:r>
              <a:rPr lang="ko-KR" altLang="en-US" dirty="0" smtClean="0"/>
              <a:t> </a:t>
            </a:r>
            <a:r>
              <a:rPr lang="ko-KR" altLang="en-US" dirty="0"/>
              <a:t>방문을 열고 사용할 수 있게 하는 것이다</a:t>
            </a:r>
            <a:r>
              <a:rPr lang="en-US" altLang="ko-KR" dirty="0"/>
              <a:t>. </a:t>
            </a:r>
            <a:r>
              <a:rPr lang="ko-KR" altLang="en-US" dirty="0"/>
              <a:t>하나의 </a:t>
            </a:r>
            <a:r>
              <a:rPr lang="ko-KR" altLang="en-US" dirty="0" err="1"/>
              <a:t>스레드의</a:t>
            </a:r>
            <a:r>
              <a:rPr lang="ko-KR" altLang="en-US" dirty="0"/>
              <a:t> 작업이 </a:t>
            </a:r>
            <a:r>
              <a:rPr lang="ko-KR" altLang="en-US" dirty="0" err="1" smtClean="0"/>
              <a:t>끝나면다음</a:t>
            </a:r>
            <a:r>
              <a:rPr lang="ko-KR" altLang="en-US" dirty="0" smtClean="0"/>
              <a:t> </a:t>
            </a:r>
            <a:r>
              <a:rPr lang="ko-KR" altLang="en-US" dirty="0" err="1"/>
              <a:t>스레드가</a:t>
            </a:r>
            <a:r>
              <a:rPr lang="ko-KR" altLang="en-US" dirty="0"/>
              <a:t> 사용할 수 있도록 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동기화의 기본 해법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431" y="2944168"/>
            <a:ext cx="5110043" cy="3483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12784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err="1"/>
              <a:t>스레드</a:t>
            </a:r>
            <a:r>
              <a:rPr lang="ko-KR" altLang="en-US" b="1" dirty="0"/>
              <a:t> 간섭</a:t>
            </a:r>
            <a:r>
              <a:rPr lang="en-US" altLang="ko-KR" b="1" dirty="0"/>
              <a:t>(thread interference)</a:t>
            </a:r>
            <a:r>
              <a:rPr lang="ko-KR" altLang="en-US" dirty="0"/>
              <a:t>이란 서로 다른 </a:t>
            </a:r>
            <a:r>
              <a:rPr lang="ko-KR" altLang="en-US" dirty="0" err="1"/>
              <a:t>스레드에서</a:t>
            </a:r>
            <a:r>
              <a:rPr lang="ko-KR" altLang="en-US" dirty="0"/>
              <a:t> 실행되는 두 개의 연산이 동일한 데이터에 적용되면서 서로 겹치는 것을 의미한다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간섭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775140" y="3041965"/>
            <a:ext cx="7747000" cy="172015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b="1" dirty="0">
                <a:latin typeface="+mn-lt"/>
              </a:rPr>
              <a:t>class</a:t>
            </a:r>
            <a:r>
              <a:rPr lang="en-US" altLang="ko-KR" sz="1400" dirty="0">
                <a:latin typeface="+mn-lt"/>
              </a:rPr>
              <a:t> Counter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private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value = 0;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increment() { value++;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decrement() { value--;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printCounter</a:t>
            </a:r>
            <a:r>
              <a:rPr lang="en-US" altLang="ko-KR" sz="1400" dirty="0">
                <a:latin typeface="+mn-lt"/>
              </a:rPr>
              <a:t>() {	</a:t>
            </a:r>
            <a:r>
              <a:rPr lang="en-US" altLang="ko-KR" sz="1400" dirty="0" err="1">
                <a:latin typeface="+mn-lt"/>
              </a:rPr>
              <a:t>System.</a:t>
            </a:r>
            <a:r>
              <a:rPr lang="en-US" altLang="ko-KR" sz="1400" i="1" dirty="0" err="1">
                <a:latin typeface="+mn-lt"/>
              </a:rPr>
              <a:t>out</a:t>
            </a:r>
            <a:r>
              <a:rPr lang="en-US" altLang="ko-KR" sz="1400" dirty="0" err="1">
                <a:latin typeface="+mn-lt"/>
              </a:rPr>
              <a:t>.println</a:t>
            </a:r>
            <a:r>
              <a:rPr lang="en-US" altLang="ko-KR" sz="1400" dirty="0">
                <a:latin typeface="+mn-lt"/>
              </a:rPr>
              <a:t>(value);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79742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하나의 카운터를 공유한다고 가정하자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아주 발견하기 힘든 </a:t>
            </a:r>
            <a:r>
              <a:rPr lang="ko-KR" altLang="en-US" dirty="0" smtClean="0">
                <a:effectLst/>
              </a:rPr>
              <a:t>버그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416" y="2498663"/>
            <a:ext cx="6652930" cy="396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248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간섭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775140" y="1928388"/>
            <a:ext cx="7747000" cy="373002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b="1" dirty="0">
                <a:latin typeface="+mn-lt"/>
              </a:rPr>
              <a:t>class</a:t>
            </a:r>
            <a:r>
              <a:rPr lang="en-US" altLang="ko-KR" sz="1400" dirty="0">
                <a:latin typeface="+mn-lt"/>
              </a:rPr>
              <a:t> Counter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private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value = 0;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increment() { value++;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decrement() { value--;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printCounter</a:t>
            </a:r>
            <a:r>
              <a:rPr lang="en-US" altLang="ko-KR" sz="1400" dirty="0">
                <a:latin typeface="+mn-lt"/>
              </a:rPr>
              <a:t>() {		</a:t>
            </a:r>
            <a:r>
              <a:rPr lang="en-US" altLang="ko-KR" sz="1400" dirty="0" err="1">
                <a:latin typeface="+mn-lt"/>
              </a:rPr>
              <a:t>System.</a:t>
            </a:r>
            <a:r>
              <a:rPr lang="en-US" altLang="ko-KR" sz="1400" i="1" dirty="0" err="1">
                <a:latin typeface="+mn-lt"/>
              </a:rPr>
              <a:t>out</a:t>
            </a:r>
            <a:r>
              <a:rPr lang="en-US" altLang="ko-KR" sz="1400" dirty="0" err="1">
                <a:latin typeface="+mn-lt"/>
              </a:rPr>
              <a:t>.println</a:t>
            </a:r>
            <a:r>
              <a:rPr lang="en-US" altLang="ko-KR" sz="1400" dirty="0">
                <a:latin typeface="+mn-lt"/>
              </a:rPr>
              <a:t>(value);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}</a:t>
            </a:r>
          </a:p>
          <a:p>
            <a:pPr marL="0" indent="0" latinLnBrk="0">
              <a:buNone/>
            </a:pPr>
            <a:r>
              <a:rPr lang="en-US" altLang="ko-KR" sz="1400" b="1" dirty="0">
                <a:latin typeface="+mn-lt"/>
              </a:rPr>
              <a:t>class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MyThread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extends</a:t>
            </a:r>
            <a:r>
              <a:rPr lang="en-US" altLang="ko-KR" sz="1400" dirty="0">
                <a:latin typeface="+mn-lt"/>
              </a:rPr>
              <a:t> Thread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Counter </a:t>
            </a:r>
            <a:r>
              <a:rPr lang="en-US" altLang="ko-KR" sz="1400" dirty="0" err="1">
                <a:latin typeface="+mn-lt"/>
              </a:rPr>
              <a:t>sharedCounter</a:t>
            </a:r>
            <a:r>
              <a:rPr lang="en-US" altLang="ko-KR" sz="1400" dirty="0">
                <a:latin typeface="+mn-lt"/>
              </a:rPr>
              <a:t>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MyThread</a:t>
            </a:r>
            <a:r>
              <a:rPr lang="en-US" altLang="ko-KR" sz="1400" dirty="0">
                <a:latin typeface="+mn-lt"/>
              </a:rPr>
              <a:t>(Counter c)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 err="1">
                <a:latin typeface="+mn-lt"/>
              </a:rPr>
              <a:t>this.</a:t>
            </a:r>
            <a:r>
              <a:rPr lang="en-US" altLang="ko-KR" sz="1400" dirty="0" err="1">
                <a:latin typeface="+mn-lt"/>
              </a:rPr>
              <a:t>sharedCounter</a:t>
            </a:r>
            <a:r>
              <a:rPr lang="en-US" altLang="ko-KR" sz="1400" dirty="0">
                <a:latin typeface="+mn-lt"/>
              </a:rPr>
              <a:t> = c;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274042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멀티 </a:t>
            </a:r>
            <a:r>
              <a:rPr lang="ko-KR" altLang="en-US" dirty="0" err="1"/>
              <a:t>태스킹</a:t>
            </a:r>
            <a:r>
              <a:rPr lang="en-US" altLang="ko-KR" b="1" dirty="0"/>
              <a:t>(</a:t>
            </a:r>
            <a:r>
              <a:rPr lang="en-US" altLang="ko-KR" b="1" dirty="0" err="1"/>
              <a:t>muli</a:t>
            </a:r>
            <a:r>
              <a:rPr lang="en-US" altLang="ko-KR" b="1" dirty="0"/>
              <a:t>-tasking)</a:t>
            </a:r>
            <a:r>
              <a:rPr lang="ko-KR" altLang="en-US" dirty="0"/>
              <a:t>는 여러 개의 애플리케이션을 동시에 실행하여서 </a:t>
            </a:r>
            <a:r>
              <a:rPr lang="ko-KR" altLang="en-US" dirty="0" smtClean="0"/>
              <a:t>컴퓨터 시스템의 </a:t>
            </a:r>
            <a:r>
              <a:rPr lang="ko-KR" altLang="en-US" dirty="0"/>
              <a:t>성능을 높이기 위한 기법이다</a:t>
            </a:r>
            <a:endParaRPr lang="ko-KR" altLang="en-US" dirty="0"/>
          </a:p>
        </p:txBody>
      </p:sp>
      <p:sp>
        <p:nvSpPr>
          <p:cNvPr id="141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err="1" smtClean="0"/>
              <a:t>멀티태스킹</a:t>
            </a:r>
            <a:endParaRPr lang="ko-KR" altLang="en-US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724" y="2622770"/>
            <a:ext cx="6663042" cy="3379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6732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간섭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775140" y="506994"/>
            <a:ext cx="7747000" cy="592096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run()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 = 0;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>
                <a:latin typeface="+mn-lt"/>
              </a:rPr>
              <a:t>while</a:t>
            </a:r>
            <a:r>
              <a:rPr lang="en-US" altLang="ko-KR" sz="1400" dirty="0">
                <a:latin typeface="+mn-lt"/>
              </a:rPr>
              <a:t> (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 &lt; 20000)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dirty="0" err="1">
                <a:latin typeface="+mn-lt"/>
              </a:rPr>
              <a:t>sharedCounter.increment</a:t>
            </a:r>
            <a:r>
              <a:rPr lang="en-US" altLang="ko-KR" sz="14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dirty="0" err="1">
                <a:latin typeface="+mn-lt"/>
              </a:rPr>
              <a:t>sharedCounter.decrement</a:t>
            </a:r>
            <a:r>
              <a:rPr lang="en-US" altLang="ko-KR" sz="14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b="1" dirty="0">
                <a:latin typeface="+mn-lt"/>
              </a:rPr>
              <a:t>if</a:t>
            </a:r>
            <a:r>
              <a:rPr lang="en-US" altLang="ko-KR" sz="1400" dirty="0">
                <a:latin typeface="+mn-lt"/>
              </a:rPr>
              <a:t> (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 % 40 == 0)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</a:t>
            </a:r>
            <a:r>
              <a:rPr lang="en-US" altLang="ko-KR" sz="1400" dirty="0" err="1">
                <a:latin typeface="+mn-lt"/>
              </a:rPr>
              <a:t>sharedCounter.printCounter</a:t>
            </a:r>
            <a:r>
              <a:rPr lang="en-US" altLang="ko-KR" sz="14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b="1" dirty="0">
                <a:latin typeface="+mn-lt"/>
              </a:rPr>
              <a:t>try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</a:t>
            </a:r>
            <a:r>
              <a:rPr lang="en-US" altLang="ko-KR" sz="1400" i="1" dirty="0">
                <a:latin typeface="+mn-lt"/>
              </a:rPr>
              <a:t>sleep</a:t>
            </a:r>
            <a:r>
              <a:rPr lang="en-US" altLang="ko-KR" sz="1400" dirty="0">
                <a:latin typeface="+mn-lt"/>
              </a:rPr>
              <a:t>((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) (</a:t>
            </a:r>
            <a:r>
              <a:rPr lang="en-US" altLang="ko-KR" sz="1400" dirty="0" err="1">
                <a:latin typeface="+mn-lt"/>
              </a:rPr>
              <a:t>Math.</a:t>
            </a:r>
            <a:r>
              <a:rPr lang="en-US" altLang="ko-KR" sz="1400" i="1" dirty="0" err="1">
                <a:latin typeface="+mn-lt"/>
              </a:rPr>
              <a:t>random</a:t>
            </a:r>
            <a:r>
              <a:rPr lang="en-US" altLang="ko-KR" sz="1400" dirty="0">
                <a:latin typeface="+mn-lt"/>
              </a:rPr>
              <a:t>() * 2));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} </a:t>
            </a:r>
            <a:r>
              <a:rPr lang="en-US" altLang="ko-KR" sz="1400" b="1" dirty="0">
                <a:latin typeface="+mn-lt"/>
              </a:rPr>
              <a:t>catch</a:t>
            </a:r>
            <a:r>
              <a:rPr lang="en-US" altLang="ko-KR" sz="1400" dirty="0">
                <a:latin typeface="+mn-lt"/>
              </a:rPr>
              <a:t> (</a:t>
            </a:r>
            <a:r>
              <a:rPr lang="en-US" altLang="ko-KR" sz="1400" dirty="0" err="1">
                <a:latin typeface="+mn-lt"/>
              </a:rPr>
              <a:t>InterruptedException</a:t>
            </a:r>
            <a:r>
              <a:rPr lang="en-US" altLang="ko-KR" sz="1400" dirty="0">
                <a:latin typeface="+mn-lt"/>
              </a:rPr>
              <a:t> e) {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++;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}</a:t>
            </a:r>
          </a:p>
          <a:p>
            <a:pPr marL="0" indent="0" latinLnBrk="0">
              <a:buNone/>
            </a:pP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class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CounterTest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static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 </a:t>
            </a:r>
            <a:r>
              <a:rPr lang="en-US" altLang="ko-KR" sz="1400" dirty="0">
                <a:latin typeface="+mn-lt"/>
              </a:rPr>
              <a:t>main(String[] </a:t>
            </a:r>
            <a:r>
              <a:rPr lang="en-US" altLang="ko-KR" sz="1400" dirty="0" err="1">
                <a:latin typeface="+mn-lt"/>
              </a:rPr>
              <a:t>args</a:t>
            </a:r>
            <a:r>
              <a:rPr lang="en-US" altLang="ko-KR" sz="1400" dirty="0">
                <a:latin typeface="+mn-lt"/>
              </a:rPr>
              <a:t>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Counter c = 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Counter();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MyThread</a:t>
            </a:r>
            <a:r>
              <a:rPr lang="en-US" altLang="ko-KR" sz="1400" dirty="0">
                <a:latin typeface="+mn-lt"/>
              </a:rPr>
              <a:t>(c).start();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MyThread</a:t>
            </a:r>
            <a:r>
              <a:rPr lang="en-US" altLang="ko-KR" sz="1400" dirty="0">
                <a:latin typeface="+mn-lt"/>
              </a:rPr>
              <a:t>(c).start();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MyThread</a:t>
            </a:r>
            <a:r>
              <a:rPr lang="en-US" altLang="ko-KR" sz="1400" dirty="0">
                <a:latin typeface="+mn-lt"/>
              </a:rPr>
              <a:t>(c).start();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MyThread</a:t>
            </a:r>
            <a:r>
              <a:rPr lang="en-US" altLang="ko-KR" sz="1400" dirty="0">
                <a:latin typeface="+mn-lt"/>
              </a:rPr>
              <a:t>(c).start();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81686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 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46555" y="2073324"/>
            <a:ext cx="7739062" cy="30780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1">
              <a:buNone/>
            </a:pPr>
            <a:r>
              <a:rPr lang="en-US" altLang="ko-KR" sz="1400" dirty="0"/>
              <a:t>...</a:t>
            </a:r>
          </a:p>
          <a:p>
            <a:pPr marL="0" indent="0" latinLnBrk="1">
              <a:buNone/>
            </a:pPr>
            <a:r>
              <a:rPr lang="en-US" altLang="ko-KR" sz="1400" dirty="0"/>
              <a:t>-7</a:t>
            </a:r>
          </a:p>
          <a:p>
            <a:pPr marL="0" indent="0" latinLnBrk="1">
              <a:buNone/>
            </a:pPr>
            <a:r>
              <a:rPr lang="en-US" altLang="ko-KR" sz="1400" dirty="0"/>
              <a:t>-7</a:t>
            </a:r>
          </a:p>
          <a:p>
            <a:pPr marL="0" indent="0" latinLnBrk="1">
              <a:buNone/>
            </a:pPr>
            <a:r>
              <a:rPr lang="en-US" altLang="ko-KR" sz="1400" dirty="0"/>
              <a:t>-7</a:t>
            </a:r>
          </a:p>
          <a:p>
            <a:pPr marL="0" indent="0" latinLnBrk="1">
              <a:buNone/>
            </a:pPr>
            <a:r>
              <a:rPr lang="en-US" altLang="ko-KR" sz="1400" dirty="0"/>
              <a:t>-8</a:t>
            </a:r>
          </a:p>
          <a:p>
            <a:pPr marL="0" indent="0" latinLnBrk="1">
              <a:buNone/>
            </a:pPr>
            <a:r>
              <a:rPr lang="en-US" altLang="ko-KR" sz="1400" dirty="0"/>
              <a:t>-7</a:t>
            </a:r>
          </a:p>
          <a:p>
            <a:pPr marL="0" indent="0" latinLnBrk="1">
              <a:buNone/>
            </a:pPr>
            <a:r>
              <a:rPr lang="en-US" altLang="ko-KR" sz="1400" dirty="0"/>
              <a:t>-7</a:t>
            </a:r>
          </a:p>
          <a:p>
            <a:pPr marL="0" indent="0" latinLnBrk="1">
              <a:buNone/>
            </a:pPr>
            <a:r>
              <a:rPr lang="en-US" altLang="ko-KR" sz="1400" dirty="0"/>
              <a:t>...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7" y="2073325"/>
            <a:ext cx="680448" cy="834776"/>
          </a:xfrm>
          <a:prstGeom prst="rect">
            <a:avLst/>
          </a:prstGeom>
        </p:spPr>
      </p:pic>
      <p:pic>
        <p:nvPicPr>
          <p:cNvPr id="12292" name="Picture 4" descr="http://www.head-fi.org/content/type/61/id/587040/width/350/height/355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980" y="2415460"/>
            <a:ext cx="1180054" cy="119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5599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동기화된 </a:t>
            </a:r>
            <a:r>
              <a:rPr lang="ko-KR" altLang="en-US" b="1" dirty="0" err="1"/>
              <a:t>메소드</a:t>
            </a:r>
            <a:r>
              <a:rPr lang="en-US" altLang="ko-KR" b="1" dirty="0"/>
              <a:t>(synchronized methods)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해결 방법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887829" y="2408222"/>
            <a:ext cx="7747000" cy="172015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b="1" dirty="0">
                <a:latin typeface="+mn-lt"/>
              </a:rPr>
              <a:t>class</a:t>
            </a:r>
            <a:r>
              <a:rPr lang="en-US" altLang="ko-KR" sz="1400" dirty="0">
                <a:latin typeface="+mn-lt"/>
              </a:rPr>
              <a:t> Counter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private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value = 0;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synchronized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increment() { value++;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synchronized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deccrement</a:t>
            </a:r>
            <a:r>
              <a:rPr lang="en-US" altLang="ko-KR" sz="1400" dirty="0">
                <a:latin typeface="+mn-lt"/>
              </a:rPr>
              <a:t>() { value--;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synchronized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printCounter</a:t>
            </a:r>
            <a:r>
              <a:rPr lang="en-US" altLang="ko-KR" sz="1400" dirty="0">
                <a:latin typeface="+mn-lt"/>
              </a:rPr>
              <a:t>() {	</a:t>
            </a:r>
            <a:r>
              <a:rPr lang="en-US" altLang="ko-KR" sz="1400" dirty="0" err="1">
                <a:latin typeface="+mn-lt"/>
              </a:rPr>
              <a:t>System.</a:t>
            </a:r>
            <a:r>
              <a:rPr lang="en-US" altLang="ko-KR" sz="1400" i="1" dirty="0" err="1">
                <a:latin typeface="+mn-lt"/>
              </a:rPr>
              <a:t>out</a:t>
            </a:r>
            <a:r>
              <a:rPr lang="en-US" altLang="ko-KR" sz="1400" dirty="0" err="1">
                <a:latin typeface="+mn-lt"/>
              </a:rPr>
              <a:t>.println</a:t>
            </a:r>
            <a:r>
              <a:rPr lang="en-US" altLang="ko-KR" sz="1400" dirty="0">
                <a:latin typeface="+mn-lt"/>
              </a:rPr>
              <a:t>(value);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}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87829" y="4273316"/>
            <a:ext cx="7739062" cy="24262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1">
              <a:buNone/>
            </a:pPr>
            <a:r>
              <a:rPr lang="en-US" altLang="ko-KR" sz="1400" dirty="0"/>
              <a:t>0</a:t>
            </a:r>
          </a:p>
          <a:p>
            <a:pPr marL="0" indent="0" latinLnBrk="1">
              <a:buNone/>
            </a:pPr>
            <a:r>
              <a:rPr lang="en-US" altLang="ko-KR" sz="1400" dirty="0"/>
              <a:t>0</a:t>
            </a:r>
          </a:p>
          <a:p>
            <a:pPr marL="0" indent="0" latinLnBrk="1">
              <a:buNone/>
            </a:pPr>
            <a:r>
              <a:rPr lang="en-US" altLang="ko-KR" sz="1400" dirty="0"/>
              <a:t>0</a:t>
            </a:r>
          </a:p>
          <a:p>
            <a:pPr marL="0" indent="0" latinLnBrk="1">
              <a:buNone/>
            </a:pPr>
            <a:r>
              <a:rPr lang="en-US" altLang="ko-KR" sz="1400" dirty="0"/>
              <a:t>0</a:t>
            </a:r>
          </a:p>
          <a:p>
            <a:pPr marL="0" indent="0" latinLnBrk="1">
              <a:buNone/>
            </a:pPr>
            <a:r>
              <a:rPr lang="en-US" altLang="ko-KR" sz="1400" dirty="0"/>
              <a:t>0</a:t>
            </a:r>
          </a:p>
          <a:p>
            <a:pPr marL="0" indent="0" latinLnBrk="1">
              <a:buNone/>
            </a:pPr>
            <a:r>
              <a:rPr lang="en-US" altLang="ko-KR" sz="1400" dirty="0"/>
              <a:t>1</a:t>
            </a:r>
          </a:p>
          <a:p>
            <a:pPr marL="0" indent="0" latinLnBrk="1">
              <a:buNone/>
            </a:pPr>
            <a:r>
              <a:rPr lang="en-US" altLang="ko-KR" sz="1400" dirty="0"/>
              <a:t>0</a:t>
            </a:r>
          </a:p>
          <a:p>
            <a:pPr marL="0" indent="0" latinLnBrk="1">
              <a:buNone/>
            </a:pPr>
            <a:r>
              <a:rPr lang="en-US" altLang="ko-KR" sz="1400" dirty="0"/>
              <a:t>0</a:t>
            </a:r>
          </a:p>
          <a:p>
            <a:pPr marL="0" indent="0" latinLnBrk="1">
              <a:buNone/>
            </a:pPr>
            <a:r>
              <a:rPr lang="en-US" altLang="ko-KR" sz="1400" dirty="0"/>
              <a:t>...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45745"/>
            <a:ext cx="680448" cy="83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463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스레드간의 조정</a:t>
            </a:r>
          </a:p>
        </p:txBody>
      </p:sp>
      <p:sp>
        <p:nvSpPr>
          <p:cNvPr id="145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만약 두개의 스레드가 데이터를 주고 받는 경우에 발생</a:t>
            </a:r>
          </a:p>
        </p:txBody>
      </p:sp>
      <p:pic>
        <p:nvPicPr>
          <p:cNvPr id="2969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973" y="2846467"/>
            <a:ext cx="6743700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7219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가지의 방법</a:t>
            </a:r>
            <a:endParaRPr lang="ko-KR" altLang="en-US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663" y="1859733"/>
            <a:ext cx="572452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87998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/>
              <a:t>wait()</a:t>
            </a:r>
            <a:r>
              <a:rPr lang="ko-KR" altLang="en-US" sz="3600"/>
              <a:t>와 </a:t>
            </a:r>
            <a:r>
              <a:rPr lang="en-US" altLang="ko-KR" sz="3600"/>
              <a:t>notify()</a:t>
            </a:r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921" y="1564694"/>
            <a:ext cx="4552950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4723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생산자</a:t>
            </a:r>
            <a:r>
              <a:rPr lang="en-US" altLang="ko-KR" sz="3600"/>
              <a:t>/</a:t>
            </a:r>
            <a:r>
              <a:rPr lang="ko-KR" altLang="en-US" sz="3600"/>
              <a:t>소비자 문제에 적용</a:t>
            </a:r>
          </a:p>
        </p:txBody>
      </p:sp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173" y="1502641"/>
            <a:ext cx="5079749" cy="48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9648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Buffer</a:t>
            </a:r>
            <a:r>
              <a:rPr lang="ko-KR" altLang="en-US" dirty="0" smtClean="0"/>
              <a:t>  클래스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775140" y="1928388"/>
            <a:ext cx="7747000" cy="373002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b="1" dirty="0">
                <a:latin typeface="+mn-lt"/>
              </a:rPr>
              <a:t>class</a:t>
            </a:r>
            <a:r>
              <a:rPr lang="en-US" altLang="ko-KR" sz="1400" dirty="0">
                <a:latin typeface="+mn-lt"/>
              </a:rPr>
              <a:t> Buffer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private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data;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private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 err="1">
                <a:latin typeface="+mn-lt"/>
              </a:rPr>
              <a:t>boolean</a:t>
            </a:r>
            <a:r>
              <a:rPr lang="en-US" altLang="ko-KR" sz="1400" dirty="0">
                <a:latin typeface="+mn-lt"/>
              </a:rPr>
              <a:t> empty = </a:t>
            </a:r>
            <a:r>
              <a:rPr lang="en-US" altLang="ko-KR" sz="1400" b="1" dirty="0">
                <a:latin typeface="+mn-lt"/>
              </a:rPr>
              <a:t>true;</a:t>
            </a:r>
            <a:endParaRPr lang="en-US" altLang="ko-KR" sz="14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synchronized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get()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>
                <a:latin typeface="+mn-lt"/>
              </a:rPr>
              <a:t>while</a:t>
            </a:r>
            <a:r>
              <a:rPr lang="en-US" altLang="ko-KR" sz="1400" dirty="0">
                <a:latin typeface="+mn-lt"/>
              </a:rPr>
              <a:t> (empty)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b="1" dirty="0">
                <a:latin typeface="+mn-lt"/>
              </a:rPr>
              <a:t>try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wait();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} </a:t>
            </a:r>
            <a:r>
              <a:rPr lang="en-US" altLang="ko-KR" sz="1400" b="1" dirty="0">
                <a:latin typeface="+mn-lt"/>
              </a:rPr>
              <a:t>catch</a:t>
            </a:r>
            <a:r>
              <a:rPr lang="en-US" altLang="ko-KR" sz="1400" dirty="0">
                <a:latin typeface="+mn-lt"/>
              </a:rPr>
              <a:t> (</a:t>
            </a:r>
            <a:r>
              <a:rPr lang="en-US" altLang="ko-KR" sz="1400" dirty="0" err="1">
                <a:latin typeface="+mn-lt"/>
              </a:rPr>
              <a:t>InterruptedException</a:t>
            </a:r>
            <a:r>
              <a:rPr lang="en-US" altLang="ko-KR" sz="1400" dirty="0">
                <a:latin typeface="+mn-lt"/>
              </a:rPr>
              <a:t> e)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empty = </a:t>
            </a:r>
            <a:r>
              <a:rPr lang="en-US" altLang="ko-KR" sz="1400" b="1" dirty="0">
                <a:latin typeface="+mn-lt"/>
              </a:rPr>
              <a:t>true;</a:t>
            </a:r>
            <a:endParaRPr lang="en-US" altLang="ko-KR" sz="14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notifyAll</a:t>
            </a:r>
            <a:r>
              <a:rPr lang="en-US" altLang="ko-KR" sz="14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>
                <a:latin typeface="+mn-lt"/>
              </a:rPr>
              <a:t>return</a:t>
            </a:r>
            <a:r>
              <a:rPr lang="en-US" altLang="ko-KR" sz="1400" dirty="0">
                <a:latin typeface="+mn-lt"/>
              </a:rPr>
              <a:t> data;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52366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Buffer</a:t>
            </a:r>
            <a:r>
              <a:rPr lang="ko-KR" altLang="en-US" dirty="0" smtClean="0"/>
              <a:t> 클래스 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775140" y="1928388"/>
            <a:ext cx="7747000" cy="373002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synchronized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put(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b="1" dirty="0">
                <a:latin typeface="+mn-lt"/>
              </a:rPr>
              <a:t> </a:t>
            </a:r>
            <a:r>
              <a:rPr lang="en-US" altLang="ko-KR" sz="1400" dirty="0">
                <a:latin typeface="+mn-lt"/>
              </a:rPr>
              <a:t>data)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>
                <a:latin typeface="+mn-lt"/>
              </a:rPr>
              <a:t>while</a:t>
            </a:r>
            <a:r>
              <a:rPr lang="en-US" altLang="ko-KR" sz="1400" dirty="0">
                <a:latin typeface="+mn-lt"/>
              </a:rPr>
              <a:t> (!empty)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b="1" dirty="0">
                <a:latin typeface="+mn-lt"/>
              </a:rPr>
              <a:t>try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wait();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} </a:t>
            </a:r>
            <a:r>
              <a:rPr lang="en-US" altLang="ko-KR" sz="1400" b="1" dirty="0">
                <a:latin typeface="+mn-lt"/>
              </a:rPr>
              <a:t>catch</a:t>
            </a:r>
            <a:r>
              <a:rPr lang="en-US" altLang="ko-KR" sz="1400" dirty="0">
                <a:latin typeface="+mn-lt"/>
              </a:rPr>
              <a:t> (</a:t>
            </a:r>
            <a:r>
              <a:rPr lang="en-US" altLang="ko-KR" sz="1400" dirty="0" err="1">
                <a:latin typeface="+mn-lt"/>
              </a:rPr>
              <a:t>InterruptedException</a:t>
            </a:r>
            <a:r>
              <a:rPr lang="en-US" altLang="ko-KR" sz="1400" dirty="0">
                <a:latin typeface="+mn-lt"/>
              </a:rPr>
              <a:t> e)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empty = </a:t>
            </a:r>
            <a:r>
              <a:rPr lang="en-US" altLang="ko-KR" sz="1400" b="1" dirty="0">
                <a:latin typeface="+mn-lt"/>
              </a:rPr>
              <a:t>false;</a:t>
            </a:r>
            <a:endParaRPr lang="en-US" altLang="ko-KR" sz="14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 err="1">
                <a:latin typeface="+mn-lt"/>
              </a:rPr>
              <a:t>this.</a:t>
            </a:r>
            <a:r>
              <a:rPr lang="en-US" altLang="ko-KR" sz="1400" dirty="0" err="1">
                <a:latin typeface="+mn-lt"/>
              </a:rPr>
              <a:t>data</a:t>
            </a:r>
            <a:r>
              <a:rPr lang="en-US" altLang="ko-KR" sz="1400" dirty="0">
                <a:latin typeface="+mn-lt"/>
              </a:rPr>
              <a:t> = data;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notifyAll</a:t>
            </a:r>
            <a:r>
              <a:rPr lang="en-US" altLang="ko-KR" sz="14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54213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smtClean="0"/>
              <a:t>생산자</a:t>
            </a:r>
            <a:endParaRPr lang="ko-KR" altLang="en-US" sz="36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775140" y="1059256"/>
            <a:ext cx="7747000" cy="536870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b="1" dirty="0">
                <a:latin typeface="+mn-lt"/>
              </a:rPr>
              <a:t>class</a:t>
            </a:r>
            <a:r>
              <a:rPr lang="en-US" altLang="ko-KR" sz="1400" dirty="0">
                <a:latin typeface="+mn-lt"/>
              </a:rPr>
              <a:t> Producer </a:t>
            </a:r>
            <a:r>
              <a:rPr lang="en-US" altLang="ko-KR" sz="1400" b="1" dirty="0">
                <a:latin typeface="+mn-lt"/>
              </a:rPr>
              <a:t>implements</a:t>
            </a:r>
            <a:r>
              <a:rPr lang="en-US" altLang="ko-KR" sz="1400" dirty="0">
                <a:latin typeface="+mn-lt"/>
              </a:rPr>
              <a:t> Runnable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private</a:t>
            </a:r>
            <a:r>
              <a:rPr lang="en-US" altLang="ko-KR" sz="1400" dirty="0">
                <a:latin typeface="+mn-lt"/>
              </a:rPr>
              <a:t> Buffer buffer;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Producer(Buffer buffer)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 err="1">
                <a:latin typeface="+mn-lt"/>
              </a:rPr>
              <a:t>this.</a:t>
            </a:r>
            <a:r>
              <a:rPr lang="en-US" altLang="ko-KR" sz="1400" dirty="0" err="1">
                <a:latin typeface="+mn-lt"/>
              </a:rPr>
              <a:t>buffer</a:t>
            </a:r>
            <a:r>
              <a:rPr lang="en-US" altLang="ko-KR" sz="1400" dirty="0">
                <a:latin typeface="+mn-lt"/>
              </a:rPr>
              <a:t>= buffer;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run()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>
                <a:latin typeface="+mn-lt"/>
              </a:rPr>
              <a:t>for</a:t>
            </a:r>
            <a:r>
              <a:rPr lang="en-US" altLang="ko-KR" sz="1400" dirty="0">
                <a:latin typeface="+mn-lt"/>
              </a:rPr>
              <a:t> (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 = 0; 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 &lt; 10; 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++)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dirty="0" err="1">
                <a:latin typeface="+mn-lt"/>
              </a:rPr>
              <a:t>buffer.put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dirty="0" err="1">
                <a:latin typeface="+mn-lt"/>
              </a:rPr>
              <a:t>System.</a:t>
            </a:r>
            <a:r>
              <a:rPr lang="en-US" altLang="ko-KR" sz="1400" i="1" dirty="0" err="1">
                <a:latin typeface="+mn-lt"/>
              </a:rPr>
              <a:t>out</a:t>
            </a:r>
            <a:r>
              <a:rPr lang="en-US" altLang="ko-KR" sz="1400" dirty="0" err="1">
                <a:latin typeface="+mn-lt"/>
              </a:rPr>
              <a:t>.println</a:t>
            </a:r>
            <a:r>
              <a:rPr lang="en-US" altLang="ko-KR" sz="1400" dirty="0">
                <a:latin typeface="+mn-lt"/>
              </a:rPr>
              <a:t>("</a:t>
            </a:r>
            <a:r>
              <a:rPr lang="ko-KR" altLang="en-US" sz="1400" dirty="0">
                <a:latin typeface="+mn-lt"/>
              </a:rPr>
              <a:t>생산자</a:t>
            </a:r>
            <a:r>
              <a:rPr lang="en-US" altLang="ko-KR" sz="1400" dirty="0">
                <a:latin typeface="+mn-lt"/>
              </a:rPr>
              <a:t>: "</a:t>
            </a:r>
            <a:r>
              <a:rPr lang="ko-KR" altLang="en-US" sz="1400" dirty="0">
                <a:latin typeface="+mn-lt"/>
              </a:rPr>
              <a:t> </a:t>
            </a:r>
            <a:r>
              <a:rPr lang="en-US" altLang="ko-KR" sz="1400" dirty="0">
                <a:latin typeface="+mn-lt"/>
              </a:rPr>
              <a:t>+ 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 + "</a:t>
            </a:r>
            <a:r>
              <a:rPr lang="ko-KR" altLang="en-US" sz="1400" dirty="0">
                <a:latin typeface="+mn-lt"/>
              </a:rPr>
              <a:t>번 </a:t>
            </a:r>
            <a:r>
              <a:rPr lang="ko-KR" altLang="en-US" sz="1400" dirty="0" err="1">
                <a:latin typeface="+mn-lt"/>
              </a:rPr>
              <a:t>케익을</a:t>
            </a:r>
            <a:r>
              <a:rPr lang="ko-KR" altLang="en-US" sz="1400" dirty="0">
                <a:latin typeface="+mn-lt"/>
              </a:rPr>
              <a:t> 생산하였습니다</a:t>
            </a:r>
            <a:r>
              <a:rPr lang="en-US" altLang="ko-KR" sz="1400" dirty="0">
                <a:latin typeface="+mn-lt"/>
              </a:rPr>
              <a:t>.");</a:t>
            </a:r>
            <a:endParaRPr lang="ko-KR" altLang="en-US" sz="1400" dirty="0">
              <a:latin typeface="+mn-lt"/>
            </a:endParaRPr>
          </a:p>
          <a:p>
            <a:pPr marL="0" indent="0" latinLnBrk="0">
              <a:buNone/>
            </a:pPr>
            <a:r>
              <a:rPr lang="ko-KR" altLang="en-US" sz="1400" dirty="0">
                <a:latin typeface="+mn-lt"/>
              </a:rPr>
              <a:t>			</a:t>
            </a:r>
            <a:r>
              <a:rPr lang="en-US" altLang="ko-KR" sz="1400" b="1" dirty="0">
                <a:latin typeface="+mn-lt"/>
              </a:rPr>
              <a:t>try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</a:t>
            </a:r>
            <a:r>
              <a:rPr lang="en-US" altLang="ko-KR" sz="1400" dirty="0" err="1">
                <a:latin typeface="+mn-lt"/>
              </a:rPr>
              <a:t>Thread.</a:t>
            </a:r>
            <a:r>
              <a:rPr lang="en-US" altLang="ko-KR" sz="1400" i="1" dirty="0" err="1">
                <a:latin typeface="+mn-lt"/>
              </a:rPr>
              <a:t>sleep</a:t>
            </a:r>
            <a:r>
              <a:rPr lang="en-US" altLang="ko-KR" sz="1400" dirty="0">
                <a:latin typeface="+mn-lt"/>
              </a:rPr>
              <a:t>((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) (</a:t>
            </a:r>
            <a:r>
              <a:rPr lang="en-US" altLang="ko-KR" sz="1400" dirty="0" err="1">
                <a:latin typeface="+mn-lt"/>
              </a:rPr>
              <a:t>Math.</a:t>
            </a:r>
            <a:r>
              <a:rPr lang="en-US" altLang="ko-KR" sz="1400" i="1" dirty="0" err="1">
                <a:latin typeface="+mn-lt"/>
              </a:rPr>
              <a:t>random</a:t>
            </a:r>
            <a:r>
              <a:rPr lang="en-US" altLang="ko-KR" sz="1400" dirty="0">
                <a:latin typeface="+mn-lt"/>
              </a:rPr>
              <a:t>() * 100));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} </a:t>
            </a:r>
            <a:r>
              <a:rPr lang="en-US" altLang="ko-KR" sz="1400" b="1" dirty="0">
                <a:latin typeface="+mn-lt"/>
              </a:rPr>
              <a:t>catch</a:t>
            </a:r>
            <a:r>
              <a:rPr lang="en-US" altLang="ko-KR" sz="1400" dirty="0">
                <a:latin typeface="+mn-lt"/>
              </a:rPr>
              <a:t> (</a:t>
            </a:r>
            <a:r>
              <a:rPr lang="en-US" altLang="ko-KR" sz="1400" dirty="0" err="1">
                <a:latin typeface="+mn-lt"/>
              </a:rPr>
              <a:t>InterruptedException</a:t>
            </a:r>
            <a:r>
              <a:rPr lang="en-US" altLang="ko-KR" sz="1400" dirty="0">
                <a:latin typeface="+mn-lt"/>
              </a:rPr>
              <a:t> e)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749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스레드란</a:t>
            </a:r>
            <a:r>
              <a:rPr lang="en-US" altLang="ko-KR" sz="3600"/>
              <a:t>?</a:t>
            </a:r>
          </a:p>
        </p:txBody>
      </p:sp>
      <p:sp>
        <p:nvSpPr>
          <p:cNvPr id="141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다중 스레딩</a:t>
            </a:r>
            <a:r>
              <a:rPr lang="en-US" altLang="ko-KR"/>
              <a:t>(multi-threading)</a:t>
            </a:r>
            <a:r>
              <a:rPr lang="ko-KR" altLang="en-US"/>
              <a:t>은 하나의 프로그램이 동시에 여러 가지 작업을 할 수 있도록 하는 것</a:t>
            </a:r>
          </a:p>
          <a:p>
            <a:r>
              <a:rPr lang="ko-KR" altLang="en-US"/>
              <a:t>각각의 작업은 스레드</a:t>
            </a:r>
            <a:r>
              <a:rPr lang="en-US" altLang="ko-KR"/>
              <a:t>(thread)</a:t>
            </a:r>
            <a:r>
              <a:rPr lang="ko-KR" altLang="en-US"/>
              <a:t>라고 불린다</a:t>
            </a:r>
            <a:r>
              <a:rPr lang="en-US" altLang="ko-KR"/>
              <a:t>. </a:t>
            </a:r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209" y="3119862"/>
            <a:ext cx="7095657" cy="274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4847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smtClean="0"/>
              <a:t>소비자</a:t>
            </a:r>
            <a:endParaRPr lang="ko-KR" altLang="en-US" sz="36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775140" y="1059256"/>
            <a:ext cx="7747000" cy="536870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b="1" dirty="0">
                <a:latin typeface="+mn-lt"/>
              </a:rPr>
              <a:t>class</a:t>
            </a:r>
            <a:r>
              <a:rPr lang="en-US" altLang="ko-KR" sz="1400" dirty="0">
                <a:latin typeface="+mn-lt"/>
              </a:rPr>
              <a:t> Consumer </a:t>
            </a:r>
            <a:r>
              <a:rPr lang="en-US" altLang="ko-KR" sz="1400" b="1" dirty="0">
                <a:latin typeface="+mn-lt"/>
              </a:rPr>
              <a:t>implements</a:t>
            </a:r>
            <a:r>
              <a:rPr lang="en-US" altLang="ko-KR" sz="1400" dirty="0">
                <a:latin typeface="+mn-lt"/>
              </a:rPr>
              <a:t> Runnable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private</a:t>
            </a:r>
            <a:r>
              <a:rPr lang="en-US" altLang="ko-KR" sz="1400" dirty="0">
                <a:latin typeface="+mn-lt"/>
              </a:rPr>
              <a:t> Buffer buffer;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Consumer(Buffer drop)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 err="1">
                <a:latin typeface="+mn-lt"/>
              </a:rPr>
              <a:t>this.</a:t>
            </a:r>
            <a:r>
              <a:rPr lang="en-US" altLang="ko-KR" sz="1400" dirty="0" err="1">
                <a:latin typeface="+mn-lt"/>
              </a:rPr>
              <a:t>buffer</a:t>
            </a:r>
            <a:r>
              <a:rPr lang="en-US" altLang="ko-KR" sz="1400" dirty="0">
                <a:latin typeface="+mn-lt"/>
              </a:rPr>
              <a:t>= drop;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run()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>
                <a:latin typeface="+mn-lt"/>
              </a:rPr>
              <a:t>for</a:t>
            </a:r>
            <a:r>
              <a:rPr lang="en-US" altLang="ko-KR" sz="1400" dirty="0">
                <a:latin typeface="+mn-lt"/>
              </a:rPr>
              <a:t> (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 = 0; 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 &lt; 10; 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++)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data = </a:t>
            </a:r>
            <a:r>
              <a:rPr lang="en-US" altLang="ko-KR" sz="1400" dirty="0" err="1">
                <a:latin typeface="+mn-lt"/>
              </a:rPr>
              <a:t>buffer.get</a:t>
            </a:r>
            <a:r>
              <a:rPr lang="en-US" altLang="ko-KR" sz="14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dirty="0" err="1">
                <a:latin typeface="+mn-lt"/>
              </a:rPr>
              <a:t>System.</a:t>
            </a:r>
            <a:r>
              <a:rPr lang="en-US" altLang="ko-KR" sz="1400" i="1" dirty="0" err="1">
                <a:latin typeface="+mn-lt"/>
              </a:rPr>
              <a:t>out</a:t>
            </a:r>
            <a:r>
              <a:rPr lang="en-US" altLang="ko-KR" sz="1400" dirty="0" err="1">
                <a:latin typeface="+mn-lt"/>
              </a:rPr>
              <a:t>.println</a:t>
            </a:r>
            <a:r>
              <a:rPr lang="en-US" altLang="ko-KR" sz="1400" dirty="0">
                <a:latin typeface="+mn-lt"/>
              </a:rPr>
              <a:t>("</a:t>
            </a:r>
            <a:r>
              <a:rPr lang="ko-KR" altLang="en-US" sz="1400" dirty="0">
                <a:latin typeface="+mn-lt"/>
              </a:rPr>
              <a:t>소비자</a:t>
            </a:r>
            <a:r>
              <a:rPr lang="en-US" altLang="ko-KR" sz="1400" dirty="0">
                <a:latin typeface="+mn-lt"/>
              </a:rPr>
              <a:t>: "</a:t>
            </a:r>
            <a:r>
              <a:rPr lang="ko-KR" altLang="en-US" sz="1400" dirty="0">
                <a:latin typeface="+mn-lt"/>
              </a:rPr>
              <a:t> </a:t>
            </a:r>
            <a:r>
              <a:rPr lang="en-US" altLang="ko-KR" sz="1400" dirty="0">
                <a:latin typeface="+mn-lt"/>
              </a:rPr>
              <a:t>+ data + "</a:t>
            </a:r>
            <a:r>
              <a:rPr lang="ko-KR" altLang="en-US" sz="1400" dirty="0">
                <a:latin typeface="+mn-lt"/>
              </a:rPr>
              <a:t>번 </a:t>
            </a:r>
            <a:r>
              <a:rPr lang="ko-KR" altLang="en-US" sz="1400" dirty="0" err="1">
                <a:latin typeface="+mn-lt"/>
              </a:rPr>
              <a:t>케익을</a:t>
            </a:r>
            <a:r>
              <a:rPr lang="ko-KR" altLang="en-US" sz="1400" dirty="0">
                <a:latin typeface="+mn-lt"/>
              </a:rPr>
              <a:t> 소비하였습니다</a:t>
            </a:r>
            <a:r>
              <a:rPr lang="en-US" altLang="ko-KR" sz="1400" dirty="0">
                <a:latin typeface="+mn-lt"/>
              </a:rPr>
              <a:t>.");</a:t>
            </a:r>
            <a:endParaRPr lang="ko-KR" altLang="en-US" sz="1400" dirty="0">
              <a:latin typeface="+mn-lt"/>
            </a:endParaRPr>
          </a:p>
          <a:p>
            <a:pPr marL="0" indent="0" latinLnBrk="0">
              <a:buNone/>
            </a:pPr>
            <a:r>
              <a:rPr lang="ko-KR" altLang="en-US" sz="1400" dirty="0">
                <a:latin typeface="+mn-lt"/>
              </a:rPr>
              <a:t>			</a:t>
            </a:r>
            <a:r>
              <a:rPr lang="en-US" altLang="ko-KR" sz="1400" b="1" dirty="0">
                <a:latin typeface="+mn-lt"/>
              </a:rPr>
              <a:t>try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</a:t>
            </a:r>
            <a:r>
              <a:rPr lang="en-US" altLang="ko-KR" sz="1400" dirty="0" err="1">
                <a:latin typeface="+mn-lt"/>
              </a:rPr>
              <a:t>Thread.</a:t>
            </a:r>
            <a:r>
              <a:rPr lang="en-US" altLang="ko-KR" sz="1400" i="1" dirty="0" err="1">
                <a:latin typeface="+mn-lt"/>
              </a:rPr>
              <a:t>sleep</a:t>
            </a:r>
            <a:r>
              <a:rPr lang="en-US" altLang="ko-KR" sz="1400" dirty="0">
                <a:latin typeface="+mn-lt"/>
              </a:rPr>
              <a:t>((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) (</a:t>
            </a:r>
            <a:r>
              <a:rPr lang="en-US" altLang="ko-KR" sz="1400" dirty="0" err="1">
                <a:latin typeface="+mn-lt"/>
              </a:rPr>
              <a:t>Math.</a:t>
            </a:r>
            <a:r>
              <a:rPr lang="en-US" altLang="ko-KR" sz="1400" i="1" dirty="0" err="1">
                <a:latin typeface="+mn-lt"/>
              </a:rPr>
              <a:t>random</a:t>
            </a:r>
            <a:r>
              <a:rPr lang="en-US" altLang="ko-KR" sz="1400" dirty="0">
                <a:latin typeface="+mn-lt"/>
              </a:rPr>
              <a:t>() * 100));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} </a:t>
            </a:r>
            <a:r>
              <a:rPr lang="en-US" altLang="ko-KR" sz="1400" b="1" dirty="0">
                <a:latin typeface="+mn-lt"/>
              </a:rPr>
              <a:t>catch</a:t>
            </a:r>
            <a:r>
              <a:rPr lang="en-US" altLang="ko-KR" sz="1400" dirty="0">
                <a:latin typeface="+mn-lt"/>
              </a:rPr>
              <a:t> (</a:t>
            </a:r>
            <a:r>
              <a:rPr lang="en-US" altLang="ko-KR" sz="1400" dirty="0" err="1">
                <a:latin typeface="+mn-lt"/>
              </a:rPr>
              <a:t>InterruptedException</a:t>
            </a:r>
            <a:r>
              <a:rPr lang="en-US" altLang="ko-KR" sz="1400" dirty="0">
                <a:latin typeface="+mn-lt"/>
              </a:rPr>
              <a:t> e)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42156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 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14388" y="2073325"/>
            <a:ext cx="7739062" cy="30780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1">
              <a:buNone/>
            </a:pPr>
            <a:r>
              <a:rPr lang="ko-KR" altLang="en-US" sz="1400" dirty="0"/>
              <a:t>생산자</a:t>
            </a:r>
            <a:r>
              <a:rPr lang="en-US" altLang="ko-KR" sz="1400" dirty="0"/>
              <a:t>: 0</a:t>
            </a:r>
            <a:r>
              <a:rPr lang="ko-KR" altLang="en-US" sz="1400" dirty="0"/>
              <a:t>번 </a:t>
            </a:r>
            <a:r>
              <a:rPr lang="ko-KR" altLang="en-US" sz="1400" dirty="0" err="1"/>
              <a:t>케익을</a:t>
            </a:r>
            <a:r>
              <a:rPr lang="ko-KR" altLang="en-US" sz="1400" dirty="0"/>
              <a:t> 생산하였습니다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marL="0" indent="0" latinLnBrk="1">
              <a:buNone/>
            </a:pPr>
            <a:r>
              <a:rPr lang="ko-KR" altLang="en-US" sz="1400" dirty="0"/>
              <a:t>소비자</a:t>
            </a:r>
            <a:r>
              <a:rPr lang="en-US" altLang="ko-KR" sz="1400" dirty="0"/>
              <a:t>: 0</a:t>
            </a:r>
            <a:r>
              <a:rPr lang="ko-KR" altLang="en-US" sz="1400" dirty="0"/>
              <a:t>번 </a:t>
            </a:r>
            <a:r>
              <a:rPr lang="ko-KR" altLang="en-US" sz="1400" dirty="0" err="1"/>
              <a:t>케익을</a:t>
            </a:r>
            <a:r>
              <a:rPr lang="ko-KR" altLang="en-US" sz="1400" dirty="0"/>
              <a:t> 소비하였습니다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marL="0" indent="0" latinLnBrk="1">
              <a:buNone/>
            </a:pPr>
            <a:r>
              <a:rPr lang="ko-KR" altLang="en-US" sz="1400" dirty="0"/>
              <a:t>생산자</a:t>
            </a:r>
            <a:r>
              <a:rPr lang="en-US" altLang="ko-KR" sz="1400" dirty="0"/>
              <a:t>: 1</a:t>
            </a:r>
            <a:r>
              <a:rPr lang="ko-KR" altLang="en-US" sz="1400" dirty="0"/>
              <a:t>번 </a:t>
            </a:r>
            <a:r>
              <a:rPr lang="ko-KR" altLang="en-US" sz="1400" dirty="0" err="1"/>
              <a:t>케익을</a:t>
            </a:r>
            <a:r>
              <a:rPr lang="ko-KR" altLang="en-US" sz="1400" dirty="0"/>
              <a:t> 생산하였습니다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marL="0" indent="0" latinLnBrk="1">
              <a:buNone/>
            </a:pPr>
            <a:r>
              <a:rPr lang="ko-KR" altLang="en-US" sz="1400" dirty="0"/>
              <a:t>소비자</a:t>
            </a:r>
            <a:r>
              <a:rPr lang="en-US" altLang="ko-KR" sz="1400" dirty="0"/>
              <a:t>: 1</a:t>
            </a:r>
            <a:r>
              <a:rPr lang="ko-KR" altLang="en-US" sz="1400" dirty="0"/>
              <a:t>번 </a:t>
            </a:r>
            <a:r>
              <a:rPr lang="ko-KR" altLang="en-US" sz="1400" dirty="0" err="1"/>
              <a:t>케익을</a:t>
            </a:r>
            <a:r>
              <a:rPr lang="ko-KR" altLang="en-US" sz="1400" dirty="0"/>
              <a:t> 소비하였습니다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marL="0" indent="0" latinLnBrk="1">
              <a:buNone/>
            </a:pPr>
            <a:r>
              <a:rPr lang="en-US" altLang="ko-KR" sz="1400" dirty="0"/>
              <a:t>...</a:t>
            </a:r>
            <a:endParaRPr lang="ko-KR" altLang="en-US" sz="1400" dirty="0"/>
          </a:p>
          <a:p>
            <a:pPr marL="0" indent="0" latinLnBrk="1">
              <a:buNone/>
            </a:pPr>
            <a:r>
              <a:rPr lang="ko-KR" altLang="en-US" sz="1400" dirty="0"/>
              <a:t>생산자</a:t>
            </a:r>
            <a:r>
              <a:rPr lang="en-US" altLang="ko-KR" sz="1400" dirty="0"/>
              <a:t>: 9</a:t>
            </a:r>
            <a:r>
              <a:rPr lang="ko-KR" altLang="en-US" sz="1400" dirty="0"/>
              <a:t>번 </a:t>
            </a:r>
            <a:r>
              <a:rPr lang="ko-KR" altLang="en-US" sz="1400" dirty="0" err="1"/>
              <a:t>케익을</a:t>
            </a:r>
            <a:r>
              <a:rPr lang="ko-KR" altLang="en-US" sz="1400" dirty="0"/>
              <a:t> 생산하였습니다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marL="0" indent="0" latinLnBrk="1">
              <a:buNone/>
            </a:pPr>
            <a:r>
              <a:rPr lang="ko-KR" altLang="en-US" sz="1400" dirty="0"/>
              <a:t>소비자</a:t>
            </a:r>
            <a:r>
              <a:rPr lang="en-US" altLang="ko-KR" sz="1400" dirty="0"/>
              <a:t>: 9</a:t>
            </a:r>
            <a:r>
              <a:rPr lang="ko-KR" altLang="en-US" sz="1400" dirty="0"/>
              <a:t>번 </a:t>
            </a:r>
            <a:r>
              <a:rPr lang="ko-KR" altLang="en-US" sz="1400" dirty="0" err="1"/>
              <a:t>케익을</a:t>
            </a:r>
            <a:r>
              <a:rPr lang="ko-KR" altLang="en-US" sz="1400" dirty="0"/>
              <a:t> 소비하였습니다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3326"/>
            <a:ext cx="680448" cy="83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5468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중간 점검 문제</a:t>
            </a:r>
          </a:p>
        </p:txBody>
      </p:sp>
      <p:sp>
        <p:nvSpPr>
          <p:cNvPr id="147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>
              <a:buFont typeface="Symbol" pitchFamily="18" charset="2"/>
              <a:buNone/>
            </a:pPr>
            <a:r>
              <a:rPr lang="en-US" altLang="ko-KR"/>
              <a:t>1. wait()</a:t>
            </a:r>
            <a:r>
              <a:rPr lang="ko-KR" altLang="en-US"/>
              <a:t>와 </a:t>
            </a:r>
            <a:r>
              <a:rPr lang="en-US" altLang="ko-KR"/>
              <a:t>notify() </a:t>
            </a:r>
            <a:r>
              <a:rPr lang="ko-KR" altLang="en-US"/>
              <a:t>메소드는 왜 필요한가</a:t>
            </a:r>
            <a:r>
              <a:rPr lang="en-US" altLang="ko-KR"/>
              <a:t>?</a:t>
            </a:r>
          </a:p>
          <a:p>
            <a:pPr marL="381000" indent="-381000">
              <a:buFont typeface="Symbol" pitchFamily="18" charset="2"/>
              <a:buNone/>
            </a:pPr>
            <a:r>
              <a:rPr lang="en-US" altLang="ko-KR"/>
              <a:t>2. wait()</a:t>
            </a:r>
            <a:r>
              <a:rPr lang="ko-KR" altLang="en-US"/>
              <a:t>는 어떤 역할을 하는가</a:t>
            </a:r>
            <a:r>
              <a:rPr lang="en-US" altLang="ko-KR"/>
              <a:t>? </a:t>
            </a:r>
          </a:p>
          <a:p>
            <a:pPr marL="381000" indent="-381000">
              <a:buFont typeface="Symbol" pitchFamily="18" charset="2"/>
              <a:buNone/>
            </a:pPr>
            <a:r>
              <a:rPr lang="en-US" altLang="ko-KR"/>
              <a:t>3. notify()</a:t>
            </a:r>
            <a:r>
              <a:rPr lang="ko-KR" altLang="en-US"/>
              <a:t>는 어떤 역할을 하는가</a:t>
            </a:r>
            <a:r>
              <a:rPr lang="en-US" altLang="ko-KR"/>
              <a:t>? </a:t>
            </a:r>
            <a:endParaRPr lang="ko-KR" altLang="en-US"/>
          </a:p>
        </p:txBody>
      </p:sp>
      <p:sp>
        <p:nvSpPr>
          <p:cNvPr id="1470468" name="Rectangle 4"/>
          <p:cNvSpPr>
            <a:spLocks noChangeArrowheads="1"/>
          </p:cNvSpPr>
          <p:nvPr/>
        </p:nvSpPr>
        <p:spPr bwMode="auto">
          <a:xfrm>
            <a:off x="19050" y="3127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470469" name="_x88072008" descr="EMB000007b403b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975" y="331788"/>
            <a:ext cx="639763" cy="633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136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프로세스와 스레드</a:t>
            </a:r>
          </a:p>
        </p:txBody>
      </p:sp>
      <p:sp>
        <p:nvSpPr>
          <p:cNvPr id="141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프로세스</a:t>
            </a:r>
            <a:r>
              <a:rPr lang="en-US" altLang="ko-KR"/>
              <a:t>(process): </a:t>
            </a:r>
            <a:r>
              <a:rPr lang="ko-KR" altLang="en-US"/>
              <a:t>자신만의 데이터를 가진다</a:t>
            </a:r>
            <a:r>
              <a:rPr lang="en-US" altLang="ko-KR"/>
              <a:t>.</a:t>
            </a:r>
          </a:p>
          <a:p>
            <a:r>
              <a:rPr lang="ko-KR" altLang="en-US"/>
              <a:t>스레드</a:t>
            </a:r>
            <a:r>
              <a:rPr lang="en-US" altLang="ko-KR"/>
              <a:t>(thread): </a:t>
            </a:r>
            <a:r>
              <a:rPr lang="ko-KR" altLang="en-US"/>
              <a:t>동일한 데이터를 공유한다</a:t>
            </a:r>
            <a:r>
              <a:rPr lang="en-US" altLang="ko-KR"/>
              <a:t>. </a:t>
            </a:r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434" y="2797992"/>
            <a:ext cx="4733925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7581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스레드를 사용하는 이유</a:t>
            </a:r>
          </a:p>
        </p:txBody>
      </p:sp>
      <p:sp>
        <p:nvSpPr>
          <p:cNvPr id="142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웹 브라우저에서 웹 페이지를 보면서 동시에 파일을 다운로드할 수 있도록 한다</a:t>
            </a:r>
            <a:r>
              <a:rPr lang="en-US" altLang="ko-KR"/>
              <a:t>.</a:t>
            </a:r>
          </a:p>
          <a:p>
            <a:r>
              <a:rPr lang="ko-KR" altLang="en-US"/>
              <a:t>워드 프로세서에서 문서를 편집하면서 동시에 인쇄한다</a:t>
            </a:r>
            <a:r>
              <a:rPr lang="en-US" altLang="ko-KR"/>
              <a:t>.</a:t>
            </a:r>
          </a:p>
          <a:p>
            <a:r>
              <a:rPr lang="ko-KR" altLang="en-US"/>
              <a:t>게임 프로그램에서는 응답성을 높이기 위하여 많은 스레드를 사용한다</a:t>
            </a:r>
            <a:r>
              <a:rPr lang="en-US" altLang="ko-KR"/>
              <a:t>.</a:t>
            </a:r>
          </a:p>
          <a:p>
            <a:r>
              <a:rPr lang="en-US" altLang="ko-KR"/>
              <a:t>GUI</a:t>
            </a:r>
            <a:r>
              <a:rPr lang="ko-KR" altLang="en-US"/>
              <a:t>에서는 마우스와 키보드 입력을 다른 스레드를 생성하여 처리한다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564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스레드 생성과 실행</a:t>
            </a:r>
          </a:p>
        </p:txBody>
      </p:sp>
      <p:sp>
        <p:nvSpPr>
          <p:cNvPr id="142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스레드는 </a:t>
            </a:r>
            <a:r>
              <a:rPr lang="en-US" altLang="ko-KR"/>
              <a:t>Thread </a:t>
            </a:r>
            <a:r>
              <a:rPr lang="ko-KR" altLang="en-US"/>
              <a:t>클래스가 담당한다</a:t>
            </a:r>
            <a:r>
              <a:rPr lang="en-US" altLang="ko-KR"/>
              <a:t>.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gray">
          <a:xfrm>
            <a:off x="807435" y="2544023"/>
            <a:ext cx="7747000" cy="94156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Thread t = </a:t>
            </a:r>
            <a:r>
              <a:rPr lang="en-US" altLang="ko-KR" sz="1600" b="1" dirty="0">
                <a:latin typeface="+mn-lt"/>
              </a:rPr>
              <a:t>new </a:t>
            </a:r>
            <a:r>
              <a:rPr lang="en-US" altLang="ko-KR" sz="1600" dirty="0">
                <a:latin typeface="+mn-lt"/>
              </a:rPr>
              <a:t>Thread();	// </a:t>
            </a:r>
            <a:r>
              <a:rPr lang="ko-KR" altLang="en-US" sz="1600" dirty="0" err="1">
                <a:latin typeface="+mn-lt"/>
              </a:rPr>
              <a:t>스레드</a:t>
            </a:r>
            <a:r>
              <a:rPr lang="ko-KR" altLang="en-US" sz="1600" dirty="0">
                <a:latin typeface="+mn-lt"/>
              </a:rPr>
              <a:t> 객체를 생성한다</a:t>
            </a:r>
            <a:r>
              <a:rPr lang="en-US" altLang="ko-KR" sz="1600" dirty="0">
                <a:latin typeface="+mn-lt"/>
              </a:rPr>
              <a:t>. </a:t>
            </a:r>
            <a:endParaRPr lang="ko-KR" altLang="en-US" sz="16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600" dirty="0" err="1">
                <a:latin typeface="+mn-lt"/>
              </a:rPr>
              <a:t>t.start</a:t>
            </a:r>
            <a:r>
              <a:rPr lang="en-US" altLang="ko-KR" sz="1600" dirty="0">
                <a:latin typeface="+mn-lt"/>
              </a:rPr>
              <a:t>();			// </a:t>
            </a:r>
            <a:r>
              <a:rPr lang="ko-KR" altLang="en-US" sz="1600" dirty="0" err="1">
                <a:latin typeface="+mn-lt"/>
              </a:rPr>
              <a:t>스레드를</a:t>
            </a:r>
            <a:r>
              <a:rPr lang="ko-KR" altLang="en-US" sz="1600" dirty="0">
                <a:latin typeface="+mn-lt"/>
              </a:rPr>
              <a:t> 시작한다</a:t>
            </a:r>
            <a:r>
              <a:rPr lang="en-US" altLang="ko-KR" sz="1600" dirty="0">
                <a:latin typeface="+mn-lt"/>
              </a:rPr>
              <a:t>. </a:t>
            </a:r>
            <a:endParaRPr lang="ko-KR" alt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23031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altLang="ko-KR" dirty="0"/>
              <a:t>Thread </a:t>
            </a:r>
            <a:r>
              <a:rPr lang="ko-KR" altLang="en-US" dirty="0"/>
              <a:t>클래스를 상속하는 방법</a:t>
            </a:r>
            <a:r>
              <a:rPr lang="en-US" altLang="ko-KR" dirty="0"/>
              <a:t>: Thread </a:t>
            </a:r>
            <a:r>
              <a:rPr lang="ko-KR" altLang="en-US" dirty="0"/>
              <a:t>클래스를 상속받은 후에 </a:t>
            </a:r>
            <a:r>
              <a:rPr lang="en-US" altLang="ko-KR" dirty="0"/>
              <a:t>run() </a:t>
            </a:r>
            <a:r>
              <a:rPr lang="ko-KR" altLang="en-US" dirty="0" err="1"/>
              <a:t>메소드를</a:t>
            </a:r>
            <a:r>
              <a:rPr lang="ko-KR" altLang="en-US" dirty="0"/>
              <a:t> 재정의한다</a:t>
            </a:r>
            <a:r>
              <a:rPr lang="en-US" altLang="ko-KR" dirty="0"/>
              <a:t>. run() </a:t>
            </a:r>
            <a:r>
              <a:rPr lang="ko-KR" altLang="en-US" dirty="0" err="1"/>
              <a:t>메소드</a:t>
            </a:r>
            <a:r>
              <a:rPr lang="ko-KR" altLang="en-US" dirty="0"/>
              <a:t> 안에 작업을 기술한다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/>
            <a:endParaRPr lang="en-US" altLang="ko-KR" dirty="0" smtClean="0"/>
          </a:p>
          <a:p>
            <a:pPr lvl="0" fontAlgn="base"/>
            <a:r>
              <a:rPr lang="en-US" altLang="ko-KR" dirty="0" smtClean="0"/>
              <a:t>Runnable </a:t>
            </a:r>
            <a:r>
              <a:rPr lang="ko-KR" altLang="en-US" dirty="0"/>
              <a:t>인터페이스를 구현하는 방법</a:t>
            </a:r>
            <a:r>
              <a:rPr lang="en-US" altLang="ko-KR" dirty="0"/>
              <a:t>: run() </a:t>
            </a:r>
            <a:r>
              <a:rPr lang="ko-KR" altLang="en-US" dirty="0" err="1"/>
              <a:t>메소드를</a:t>
            </a:r>
            <a:r>
              <a:rPr lang="ko-KR" altLang="en-US" dirty="0"/>
              <a:t> 가지고 있는 클래스를 작성하고 </a:t>
            </a:r>
            <a:r>
              <a:rPr lang="en-US" altLang="ko-KR" dirty="0"/>
              <a:t>,</a:t>
            </a:r>
            <a:r>
              <a:rPr lang="ko-KR" altLang="en-US" dirty="0"/>
              <a:t>이 클래스의 객체를 </a:t>
            </a:r>
            <a:r>
              <a:rPr lang="en-US" altLang="ko-KR" dirty="0"/>
              <a:t>Thread </a:t>
            </a:r>
            <a:r>
              <a:rPr lang="ko-KR" altLang="en-US" dirty="0"/>
              <a:t>클래스의 </a:t>
            </a:r>
            <a:r>
              <a:rPr lang="ko-KR" altLang="en-US" dirty="0" err="1"/>
              <a:t>생성자를</a:t>
            </a:r>
            <a:r>
              <a:rPr lang="ko-KR" altLang="en-US" dirty="0"/>
              <a:t> 호출할 때 전달한다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42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스레드를 생성하는 방법</a:t>
            </a:r>
          </a:p>
        </p:txBody>
      </p:sp>
    </p:spTree>
    <p:extLst>
      <p:ext uri="{BB962C8B-B14F-4D97-AF65-F5344CB8AC3E}">
        <p14:creationId xmlns:p14="http://schemas.microsoft.com/office/powerpoint/2010/main" val="479466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/>
              <a:t>Thread </a:t>
            </a:r>
            <a:r>
              <a:rPr lang="ko-KR" altLang="en-US" sz="3600"/>
              <a:t>클래스를 상속하는 방법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gray">
          <a:xfrm>
            <a:off x="807435" y="1792586"/>
            <a:ext cx="7747000" cy="265266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rmAutofit fontScale="850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600" b="1" dirty="0">
                <a:latin typeface="+mn-lt"/>
              </a:rPr>
              <a:t>class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MyThread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extends</a:t>
            </a:r>
            <a:r>
              <a:rPr lang="en-US" altLang="ko-KR" sz="1600" dirty="0">
                <a:latin typeface="+mn-lt"/>
              </a:rPr>
              <a:t> Thread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</a:t>
            </a:r>
            <a:r>
              <a:rPr lang="en-US" altLang="ko-KR" sz="1600" b="1" dirty="0">
                <a:latin typeface="+mn-lt"/>
              </a:rPr>
              <a:t>public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void</a:t>
            </a:r>
            <a:r>
              <a:rPr lang="en-US" altLang="ko-KR" sz="1600" dirty="0">
                <a:latin typeface="+mn-lt"/>
              </a:rPr>
              <a:t> run()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b="1" dirty="0">
                <a:latin typeface="+mn-lt"/>
              </a:rPr>
              <a:t>for</a:t>
            </a:r>
            <a:r>
              <a:rPr lang="en-US" altLang="ko-KR" sz="1600" dirty="0">
                <a:latin typeface="+mn-lt"/>
              </a:rPr>
              <a:t> (</a:t>
            </a:r>
            <a:r>
              <a:rPr lang="en-US" altLang="ko-KR" sz="1600" b="1" dirty="0" err="1">
                <a:latin typeface="+mn-lt"/>
              </a:rPr>
              <a:t>int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 = 10; 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 &gt;= 0; 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--)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	</a:t>
            </a:r>
            <a:r>
              <a:rPr lang="en-US" altLang="ko-KR" sz="1600" dirty="0" err="1">
                <a:latin typeface="+mn-lt"/>
              </a:rPr>
              <a:t>System.</a:t>
            </a:r>
            <a:r>
              <a:rPr lang="en-US" altLang="ko-KR" sz="1600" i="1" dirty="0" err="1">
                <a:latin typeface="+mn-lt"/>
              </a:rPr>
              <a:t>out</a:t>
            </a:r>
            <a:r>
              <a:rPr lang="en-US" altLang="ko-KR" sz="1600" dirty="0" err="1">
                <a:latin typeface="+mn-lt"/>
              </a:rPr>
              <a:t>.print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 + " ");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}</a:t>
            </a:r>
          </a:p>
          <a:p>
            <a:pPr marL="0" indent="0" latinLnBrk="0">
              <a:buNone/>
            </a:pPr>
            <a:r>
              <a:rPr lang="en-US" altLang="ko-KR" sz="1600" b="1" dirty="0">
                <a:latin typeface="+mn-lt"/>
              </a:rPr>
              <a:t>public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class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MyThreadTest</a:t>
            </a:r>
            <a:r>
              <a:rPr lang="en-US" altLang="ko-KR" sz="16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</a:t>
            </a:r>
            <a:r>
              <a:rPr lang="en-US" altLang="ko-KR" sz="1600" b="1" dirty="0">
                <a:latin typeface="+mn-lt"/>
              </a:rPr>
              <a:t>public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static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void</a:t>
            </a:r>
            <a:r>
              <a:rPr lang="en-US" altLang="ko-KR" sz="1600" dirty="0">
                <a:latin typeface="+mn-lt"/>
              </a:rPr>
              <a:t> main(String </a:t>
            </a:r>
            <a:r>
              <a:rPr lang="en-US" altLang="ko-KR" sz="1600" dirty="0" err="1">
                <a:latin typeface="+mn-lt"/>
              </a:rPr>
              <a:t>args</a:t>
            </a:r>
            <a:r>
              <a:rPr lang="en-US" altLang="ko-KR" sz="1600" dirty="0">
                <a:latin typeface="+mn-lt"/>
              </a:rPr>
              <a:t>[])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Thread t = </a:t>
            </a:r>
            <a:r>
              <a:rPr lang="en-US" altLang="ko-KR" sz="1600" b="1" dirty="0">
                <a:latin typeface="+mn-lt"/>
              </a:rPr>
              <a:t>new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MyThread</a:t>
            </a:r>
            <a:r>
              <a:rPr lang="en-US" altLang="ko-KR" sz="16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dirty="0" err="1">
                <a:latin typeface="+mn-lt"/>
              </a:rPr>
              <a:t>t.start</a:t>
            </a:r>
            <a:r>
              <a:rPr lang="en-US" altLang="ko-KR" sz="16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}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15373" y="4517679"/>
            <a:ext cx="7739062" cy="13218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1">
              <a:buNone/>
            </a:pPr>
            <a:r>
              <a:rPr lang="en-US" altLang="ko-KR" sz="1400" dirty="0"/>
              <a:t>10 9 8 7 6 5 4 3 2 1 0 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" y="4425369"/>
            <a:ext cx="680448" cy="83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943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745</Words>
  <Application>Microsoft Office PowerPoint</Application>
  <PresentationFormat>화면 슬라이드 쇼(4:3)</PresentationFormat>
  <Paragraphs>368</Paragraphs>
  <Slides>42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3" baseType="lpstr">
      <vt:lpstr>New_Natural01</vt:lpstr>
      <vt:lpstr>PowerPoint 프레젠테이션</vt:lpstr>
      <vt:lpstr>LAB: SimplePair 클래스 작성하기</vt:lpstr>
      <vt:lpstr>멀티태스킹</vt:lpstr>
      <vt:lpstr>스레드란?</vt:lpstr>
      <vt:lpstr>프로세스와 스레드</vt:lpstr>
      <vt:lpstr>스레드를 사용하는 이유</vt:lpstr>
      <vt:lpstr>스레드 생성과 실행</vt:lpstr>
      <vt:lpstr>스레드를 생성하는 방법</vt:lpstr>
      <vt:lpstr>Thread 클래스를 상속하는 방법</vt:lpstr>
      <vt:lpstr>Runnable 인터페이스를 구현하는 방법</vt:lpstr>
      <vt:lpstr>Runnable 인터페이스를 구현하는 방법</vt:lpstr>
      <vt:lpstr>어떤 방법이 좋은가?</vt:lpstr>
      <vt:lpstr>예제</vt:lpstr>
      <vt:lpstr>예제</vt:lpstr>
      <vt:lpstr>예제</vt:lpstr>
      <vt:lpstr>람다식을 이용한 스레드 작성</vt:lpstr>
      <vt:lpstr>LAB: 자동차 경주</vt:lpstr>
      <vt:lpstr>예제</vt:lpstr>
      <vt:lpstr>예제</vt:lpstr>
      <vt:lpstr>Thread 클래스 </vt:lpstr>
      <vt:lpstr>스레드 상태</vt:lpstr>
      <vt:lpstr>생성 상태와 실행 가능 상태</vt:lpstr>
      <vt:lpstr>실행 중지 상태</vt:lpstr>
      <vt:lpstr>강제적인 종료</vt:lpstr>
      <vt:lpstr>동기화</vt:lpstr>
      <vt:lpstr>동기화의 기본 해법</vt:lpstr>
      <vt:lpstr>스레드 간섭</vt:lpstr>
      <vt:lpstr>아주 발견하기 힘든 버그</vt:lpstr>
      <vt:lpstr>스레드 간섭</vt:lpstr>
      <vt:lpstr>스레드 간섭</vt:lpstr>
      <vt:lpstr>실행 결과 </vt:lpstr>
      <vt:lpstr>해결 방법</vt:lpstr>
      <vt:lpstr>스레드간의 조정</vt:lpstr>
      <vt:lpstr>2가지의 방법</vt:lpstr>
      <vt:lpstr>wait()와 notify()</vt:lpstr>
      <vt:lpstr>생산자/소비자 문제에 적용</vt:lpstr>
      <vt:lpstr>Buffer  클래스 </vt:lpstr>
      <vt:lpstr>Buffer 클래스 </vt:lpstr>
      <vt:lpstr>생산자</vt:lpstr>
      <vt:lpstr>소비자</vt:lpstr>
      <vt:lpstr>실행 결과 </vt:lpstr>
      <vt:lpstr>중간 점검 문제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sec</cp:lastModifiedBy>
  <cp:revision>695</cp:revision>
  <dcterms:created xsi:type="dcterms:W3CDTF">2007-06-29T06:43:39Z</dcterms:created>
  <dcterms:modified xsi:type="dcterms:W3CDTF">2016-01-20T06:34:21Z</dcterms:modified>
</cp:coreProperties>
</file>