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6" r:id="rId3"/>
    <p:sldId id="287" r:id="rId4"/>
    <p:sldId id="289" r:id="rId5"/>
    <p:sldId id="318" r:id="rId6"/>
    <p:sldId id="319" r:id="rId7"/>
    <p:sldId id="320" r:id="rId8"/>
    <p:sldId id="321" r:id="rId9"/>
    <p:sldId id="322" r:id="rId10"/>
    <p:sldId id="323" r:id="rId11"/>
    <p:sldId id="288" r:id="rId12"/>
    <p:sldId id="290" r:id="rId13"/>
    <p:sldId id="291" r:id="rId14"/>
    <p:sldId id="292" r:id="rId15"/>
    <p:sldId id="325" r:id="rId16"/>
    <p:sldId id="326" r:id="rId17"/>
    <p:sldId id="327" r:id="rId18"/>
    <p:sldId id="328" r:id="rId19"/>
    <p:sldId id="299" r:id="rId20"/>
    <p:sldId id="302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13" r:id="rId30"/>
    <p:sldId id="314" r:id="rId31"/>
    <p:sldId id="315" r:id="rId32"/>
    <p:sldId id="316" r:id="rId33"/>
    <p:sldId id="337" r:id="rId34"/>
    <p:sldId id="338" r:id="rId35"/>
    <p:sldId id="339" r:id="rId36"/>
    <p:sldId id="340" r:id="rId37"/>
    <p:sldId id="341" r:id="rId38"/>
    <p:sldId id="342" r:id="rId39"/>
    <p:sldId id="317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8"/>
    <p:restoredTop sz="93830"/>
  </p:normalViewPr>
  <p:slideViewPr>
    <p:cSldViewPr snapToGrid="0">
      <p:cViewPr varScale="1">
        <p:scale>
          <a:sx n="105" d="100"/>
          <a:sy n="105" d="100"/>
        </p:scale>
        <p:origin x="-1836" y="-96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1"/>
        <p:guide pos="218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67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다이어그램 또는 조직도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/>
            </a:pPr>
            <a:fld id="{0AB9E776-BD60-4EFE-95CA-620C9172F58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New_Natural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11B2AAEE-0ECC-4F9E-94C1-A5210D63F3AE}" type="datetime1">
              <a:rPr lang="en-US"/>
              <a:pPr lvl="0">
                <a:defRPr lang="ko-KR" altLang="en-US"/>
              </a:pPr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/>
            </a:pPr>
            <a:fld id="{20DE7D8C-454A-43DC-8947-7671D5C99DA0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 rotWithShape="1">
          <a:blip r:embed="rId14"/>
          <a:srcRect l="13840" t="7670" r="13050" b="25080"/>
          <a:stretch>
            <a:fillRect/>
          </a:stretch>
        </p:blipFill>
        <p:spPr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>
          <a:xfrm>
            <a:off x="930031" y="908050"/>
            <a:ext cx="688364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3600" i="1" dirty="0">
                <a:latin typeface="Comic Sans MS"/>
                <a:ea typeface="HY엽서L"/>
              </a:rPr>
              <a:t>제</a:t>
            </a:r>
            <a:r>
              <a:rPr lang="en-US" altLang="ko-KR" sz="3600" i="1" dirty="0" smtClean="0">
                <a:latin typeface="Comic Sans MS"/>
                <a:ea typeface="HY엽서L"/>
              </a:rPr>
              <a:t>18</a:t>
            </a:r>
            <a:r>
              <a:rPr lang="ko-KR" altLang="en-US" sz="3600" i="1" dirty="0" smtClean="0">
                <a:latin typeface="Comic Sans MS"/>
                <a:ea typeface="HY엽서L"/>
              </a:rPr>
              <a:t>장 </a:t>
            </a:r>
            <a:r>
              <a:rPr lang="ko-KR" altLang="en-US" sz="3600" i="1" dirty="0" err="1" smtClean="0">
                <a:latin typeface="Comic Sans MS"/>
                <a:ea typeface="HY엽서L"/>
              </a:rPr>
              <a:t>네트워크프로그래밍</a:t>
            </a:r>
            <a:endParaRPr lang="ko-KR" altLang="en-US" sz="3600" i="1" dirty="0">
              <a:latin typeface="Comic Sans MS"/>
              <a:ea typeface="HY엽서L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>
          <a:xfrm>
            <a:off x="1503363" y="384175"/>
            <a:ext cx="4150677" cy="52387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Trebuchet MS"/>
                <a:ea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Trebuchet MS"/>
                <a:ea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Trebuchet MS"/>
                <a:ea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Trebuchet MS"/>
                <a:ea typeface="굴림"/>
              </a:defRPr>
            </a:lvl9pPr>
          </a:lstStyle>
          <a:p>
            <a:pPr latinLnBrk="0">
              <a:spcBef>
                <a:spcPct val="0"/>
              </a:spcBef>
              <a:buClrTx/>
              <a:buNone/>
              <a:defRPr lang="ko-KR" altLang="en-US"/>
            </a:pP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어서와 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Java</a:t>
            </a:r>
            <a:r>
              <a:rPr lang="ko-KR" altLang="en-US" sz="2800" i="1">
                <a:solidFill>
                  <a:schemeClr val="tx2"/>
                </a:solidFill>
                <a:latin typeface="MD개성체"/>
                <a:ea typeface="MD개성체"/>
              </a:rPr>
              <a:t>는 처음이지</a:t>
            </a:r>
            <a:r>
              <a:rPr lang="en-US" altLang="ko-KR" sz="2800" i="1">
                <a:solidFill>
                  <a:schemeClr val="tx2"/>
                </a:solidFill>
                <a:latin typeface="MD개성체"/>
                <a:ea typeface="MD개성체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31" y="1645681"/>
            <a:ext cx="7340249" cy="508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48" y="1041148"/>
            <a:ext cx="8074025" cy="566746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DownloadImage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String website = "http://</a:t>
            </a:r>
            <a:r>
              <a:rPr lang="en-US" altLang="ko-KR" sz="1400" dirty="0" err="1">
                <a:latin typeface="+mn-lt"/>
              </a:rPr>
              <a:t>www.oracle.com</a:t>
            </a:r>
            <a:r>
              <a:rPr lang="en-US" altLang="ko-KR" sz="1400" dirty="0">
                <a:latin typeface="+mn-lt"/>
              </a:rPr>
              <a:t>/us/</a:t>
            </a:r>
            <a:r>
              <a:rPr lang="en-US" altLang="ko-KR" sz="1400" dirty="0" err="1">
                <a:latin typeface="+mn-lt"/>
              </a:rPr>
              <a:t>hp07-bg121314-openworld-2x-2280475.jpg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("" + website + "</a:t>
            </a:r>
            <a:r>
              <a:rPr lang="ko-KR" altLang="en-US" sz="1400" dirty="0">
                <a:latin typeface="+mn-lt"/>
              </a:rPr>
              <a:t>사이트에서 이미지를 </a:t>
            </a:r>
            <a:r>
              <a:rPr lang="ko-KR" altLang="en-US" sz="1400" dirty="0" err="1">
                <a:latin typeface="+mn-lt"/>
              </a:rPr>
              <a:t>다운로드합니다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>
                <a:latin typeface="+mn-lt"/>
              </a:rPr>
              <a:t>URL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URL(website);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byte</a:t>
            </a:r>
            <a:r>
              <a:rPr lang="en-US" altLang="ko-KR" sz="1400" dirty="0">
                <a:latin typeface="+mn-lt"/>
              </a:rPr>
              <a:t>[] buffer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byte</a:t>
            </a:r>
            <a:r>
              <a:rPr lang="en-US" altLang="ko-KR" sz="1400" dirty="0">
                <a:latin typeface="+mn-lt"/>
              </a:rPr>
              <a:t>[2048];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InputStream</a:t>
            </a:r>
            <a:r>
              <a:rPr lang="en-US" altLang="ko-KR" sz="1400" dirty="0">
                <a:latin typeface="+mn-lt"/>
              </a:rPr>
              <a:t> in = </a:t>
            </a:r>
            <a:r>
              <a:rPr lang="en-US" altLang="ko-KR" sz="1400" dirty="0" err="1">
                <a:latin typeface="+mn-lt"/>
              </a:rPr>
              <a:t>url.openStream</a:t>
            </a:r>
            <a:r>
              <a:rPr lang="en-US" altLang="ko-KR" sz="1400" dirty="0">
                <a:latin typeface="+mn-lt"/>
              </a:rPr>
              <a:t>();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OutputStream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FileOutputStream</a:t>
            </a:r>
            <a:r>
              <a:rPr lang="en-US" altLang="ko-KR" sz="1400" dirty="0">
                <a:latin typeface="+mn-lt"/>
              </a:rPr>
              <a:t>("</a:t>
            </a:r>
            <a:r>
              <a:rPr lang="en-US" altLang="ko-KR" sz="1400" dirty="0" err="1">
                <a:latin typeface="+mn-lt"/>
              </a:rPr>
              <a:t>test.jpg</a:t>
            </a:r>
            <a:r>
              <a:rPr lang="en-US" altLang="ko-KR" sz="1400" dirty="0">
                <a:latin typeface="+mn-lt"/>
              </a:rPr>
              <a:t>");)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length = 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((length = </a:t>
            </a:r>
            <a:r>
              <a:rPr lang="en-US" altLang="ko-KR" sz="1400" dirty="0" err="1">
                <a:latin typeface="+mn-lt"/>
              </a:rPr>
              <a:t>in.read</a:t>
            </a:r>
            <a:r>
              <a:rPr lang="en-US" altLang="ko-KR" sz="1400" dirty="0">
                <a:latin typeface="+mn-lt"/>
              </a:rPr>
              <a:t>(buffer)) != -1)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("" + length + "</a:t>
            </a:r>
            <a:r>
              <a:rPr lang="ko-KR" altLang="en-US" sz="1400" dirty="0">
                <a:latin typeface="+mn-lt"/>
              </a:rPr>
              <a:t>바이트 만큼 읽었음</a:t>
            </a:r>
            <a:r>
              <a:rPr lang="en-US" altLang="ko-KR" sz="1400" dirty="0">
                <a:latin typeface="+mn-lt"/>
              </a:rPr>
              <a:t>!");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out.write</a:t>
            </a:r>
            <a:r>
              <a:rPr lang="en-US" altLang="ko-KR" sz="1400" dirty="0">
                <a:latin typeface="+mn-lt"/>
              </a:rPr>
              <a:t>(buffer, 0, length);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out.close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catch</a:t>
            </a:r>
            <a:r>
              <a:rPr lang="en-US" altLang="ko-KR" sz="1400" dirty="0">
                <a:latin typeface="+mn-lt"/>
              </a:rPr>
              <a:t> (Exception e)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예외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e.getMessage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0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포트</a:t>
            </a:r>
          </a:p>
        </p:txBody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포트</a:t>
            </a:r>
            <a:r>
              <a:rPr lang="en-US" altLang="ko-KR"/>
              <a:t>(port): </a:t>
            </a:r>
            <a:r>
              <a:rPr lang="ko-KR" altLang="en-US"/>
              <a:t>가상적인 통신 선로</a:t>
            </a:r>
            <a:endParaRPr lang="en-US" altLang="ko-KR"/>
          </a:p>
        </p:txBody>
      </p:sp>
      <p:pic>
        <p:nvPicPr>
          <p:cNvPr id="19333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35" y="2233456"/>
            <a:ext cx="79914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10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프로토콜</a:t>
            </a:r>
          </a:p>
        </p:txBody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(protocol): </a:t>
            </a:r>
            <a:r>
              <a:rPr lang="ko-KR" altLang="en-US"/>
              <a:t>통신을 하기 위한 약속</a:t>
            </a:r>
          </a:p>
        </p:txBody>
      </p:sp>
      <p:pic>
        <p:nvPicPr>
          <p:cNvPr id="193536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5" y="2384064"/>
            <a:ext cx="7716837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03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TCP</a:t>
            </a:r>
          </a:p>
        </p:txBody>
      </p:sp>
      <p:sp>
        <p:nvSpPr>
          <p:cNvPr id="193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TCP(Transmission Control Protocol)</a:t>
            </a:r>
            <a:r>
              <a:rPr lang="ko-KR" altLang="en-US"/>
              <a:t>는 신뢰성있게 통신하기 위하여 먼저 서로 간에 연결을 설정한 후에 데이터를 보내고 받는 방식</a:t>
            </a:r>
          </a:p>
        </p:txBody>
      </p:sp>
      <p:pic>
        <p:nvPicPr>
          <p:cNvPr id="19363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366680"/>
            <a:ext cx="5072063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35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</a:p>
        </p:txBody>
      </p:sp>
      <p:sp>
        <p:nvSpPr>
          <p:cNvPr id="193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UDP(User Datagram Protoocol)</a:t>
            </a:r>
            <a:r>
              <a:rPr lang="ko-KR" altLang="en-US"/>
              <a:t>는 데이터를 몇 개의 고정 길이의 패킷</a:t>
            </a:r>
            <a:r>
              <a:rPr lang="en-US" altLang="ko-KR"/>
              <a:t>(</a:t>
            </a:r>
            <a:r>
              <a:rPr lang="ko-KR" altLang="en-US"/>
              <a:t>다이어그램이라고 불린다</a:t>
            </a:r>
            <a:r>
              <a:rPr lang="en-US" altLang="ko-KR"/>
              <a:t>)</a:t>
            </a:r>
            <a:r>
              <a:rPr lang="ko-KR" altLang="en-US"/>
              <a:t>으로 분할하여 전송</a:t>
            </a:r>
          </a:p>
        </p:txBody>
      </p:sp>
      <p:pic>
        <p:nvPicPr>
          <p:cNvPr id="19374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17" y="2548329"/>
            <a:ext cx="4651375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47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Socket </a:t>
            </a:r>
            <a:r>
              <a:rPr lang="ko-KR" altLang="en-US" sz="3600"/>
              <a:t>클래스 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소켓</a:t>
            </a:r>
            <a:r>
              <a:rPr lang="en-US" altLang="ko-KR"/>
              <a:t>(socket): TCP</a:t>
            </a:r>
            <a:r>
              <a:rPr lang="ko-KR" altLang="en-US"/>
              <a:t>를 사용하여 응용 프로그램끼리 통신을 하기 위한 연결 끝점</a:t>
            </a:r>
            <a:r>
              <a:rPr lang="en-US" altLang="ko-KR"/>
              <a:t>(end point)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2955637"/>
            <a:ext cx="7095259" cy="336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29" y="2565039"/>
            <a:ext cx="8074025" cy="309628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SocketTest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(Socket s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Socket("time-</a:t>
            </a:r>
            <a:r>
              <a:rPr lang="en-US" altLang="ko-KR" sz="1400" dirty="0" err="1">
                <a:latin typeface="+mn-lt"/>
              </a:rPr>
              <a:t>c.nist.gov</a:t>
            </a:r>
            <a:r>
              <a:rPr lang="en-US" altLang="ko-KR" sz="1400" dirty="0">
                <a:latin typeface="+mn-lt"/>
              </a:rPr>
              <a:t>", 13))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InputStream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inStream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Scanner </a:t>
            </a:r>
            <a:r>
              <a:rPr lang="en-US" altLang="ko-KR" sz="1400" u="sng" dirty="0">
                <a:latin typeface="+mn-lt"/>
              </a:rPr>
              <a:t>in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Scanner(</a:t>
            </a:r>
            <a:r>
              <a:rPr lang="en-US" altLang="ko-KR" sz="1400" dirty="0" err="1">
                <a:latin typeface="+mn-lt"/>
              </a:rPr>
              <a:t>inStream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dirty="0" err="1">
                <a:latin typeface="+mn-lt"/>
              </a:rPr>
              <a:t>in.hasNextLine</a:t>
            </a:r>
            <a:r>
              <a:rPr lang="en-US" altLang="ko-KR" sz="1400" dirty="0">
                <a:latin typeface="+mn-lt"/>
              </a:rPr>
              <a:t>())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String line = </a:t>
            </a:r>
            <a:r>
              <a:rPr lang="en-US" altLang="ko-KR" sz="1400" dirty="0" err="1">
                <a:latin typeface="+mn-lt"/>
              </a:rPr>
              <a:t>in.nextLine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(line);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761929" y="5806180"/>
            <a:ext cx="8104188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57210 15-07-07 05:17:03 50 0 0 162.2 UTC(</a:t>
            </a:r>
            <a:r>
              <a:rPr lang="en-US" altLang="ko-KR" sz="1600" dirty="0" err="1"/>
              <a:t>NIST</a:t>
            </a:r>
            <a:r>
              <a:rPr lang="en-US" altLang="ko-KR" sz="1600" dirty="0"/>
              <a:t>) * 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57348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서버가 하나의 소켓만을 사용한다면 문제가 발생한다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제작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21" y="2665540"/>
            <a:ext cx="6976639" cy="289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62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서버는 연결 요청만을 받는 소켓을 따로 가지고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00" y="2145671"/>
            <a:ext cx="7639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03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ServerSocket</a:t>
            </a:r>
            <a:r>
              <a:rPr lang="ko-KR" altLang="en-US" sz="3600"/>
              <a:t>과 </a:t>
            </a:r>
            <a:r>
              <a:rPr lang="en-US" altLang="ko-KR" sz="3600"/>
              <a:t>Socket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5" y="2056410"/>
            <a:ext cx="8169472" cy="381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85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서버와 클라이언트</a:t>
            </a:r>
          </a:p>
        </p:txBody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서버</a:t>
            </a:r>
            <a:r>
              <a:rPr lang="en-US" altLang="ko-KR"/>
              <a:t>(Server): </a:t>
            </a:r>
            <a:r>
              <a:rPr lang="ko-KR" altLang="en-US"/>
              <a:t>사용자들에게 서비스를 제공하는 컴퓨터 </a:t>
            </a:r>
          </a:p>
          <a:p>
            <a:r>
              <a:rPr lang="ko-KR" altLang="en-US"/>
              <a:t>클라이언트</a:t>
            </a:r>
            <a:r>
              <a:rPr lang="en-US" altLang="ko-KR"/>
              <a:t>(Client): </a:t>
            </a:r>
            <a:r>
              <a:rPr lang="ko-KR" altLang="en-US"/>
              <a:t>서버에게 서비스를 요청해서 사용하는 컴퓨터</a:t>
            </a:r>
          </a:p>
          <a:p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웹서버와 클라이언트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81" y="3536135"/>
            <a:ext cx="6322526" cy="227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02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소켓을 이용한 서버 제작</a:t>
            </a:r>
          </a:p>
        </p:txBody>
      </p:sp>
      <p:sp>
        <p:nvSpPr>
          <p:cNvPr id="195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5081588"/>
          </a:xfrm>
        </p:spPr>
        <p:txBody>
          <a:bodyPr>
            <a:normAutofit/>
          </a:bodyPr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객체 생성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 server = </a:t>
            </a:r>
            <a:r>
              <a:rPr lang="en-US" altLang="ko-KR" sz="1800" b="1" dirty="0">
                <a:latin typeface="+mn-lt"/>
              </a:rPr>
              <a:t>new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ServerSocket</a:t>
            </a:r>
            <a:r>
              <a:rPr lang="en-US" altLang="ko-KR" sz="1800" dirty="0">
                <a:latin typeface="+mn-lt"/>
              </a:rPr>
              <a:t>(</a:t>
            </a:r>
            <a:r>
              <a:rPr lang="en-US" altLang="ko-KR" sz="1800" dirty="0" err="1">
                <a:latin typeface="+mn-lt"/>
              </a:rPr>
              <a:t>portNumber</a:t>
            </a:r>
            <a:r>
              <a:rPr lang="en-US" altLang="ko-KR" sz="1800" dirty="0">
                <a:latin typeface="+mn-lt"/>
              </a:rPr>
              <a:t>, </a:t>
            </a:r>
            <a:r>
              <a:rPr lang="en-US" altLang="ko-KR" sz="1800" dirty="0" err="1">
                <a:latin typeface="+mn-lt"/>
              </a:rPr>
              <a:t>queueLength</a:t>
            </a:r>
            <a:r>
              <a:rPr lang="en-US" altLang="ko-KR" sz="1800" dirty="0">
                <a:latin typeface="+mn-lt"/>
              </a:rPr>
              <a:t>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>
                <a:latin typeface="+mn-lt"/>
              </a:rPr>
              <a:t>accept() </a:t>
            </a:r>
            <a:r>
              <a:rPr lang="ko-KR" altLang="en-US" sz="1800" dirty="0" err="1">
                <a:latin typeface="+mn-lt"/>
              </a:rPr>
              <a:t>메소드</a:t>
            </a:r>
            <a:r>
              <a:rPr lang="ko-KR" altLang="en-US" sz="1800" dirty="0">
                <a:latin typeface="+mn-lt"/>
              </a:rPr>
              <a:t> 호출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Socket </a:t>
            </a:r>
            <a:r>
              <a:rPr lang="en-US" altLang="ko-KR" sz="1800" dirty="0" err="1">
                <a:latin typeface="+mn-lt"/>
              </a:rPr>
              <a:t>clientSocket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server.accept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소켓으로부터 </a:t>
            </a:r>
            <a:r>
              <a:rPr lang="ko-KR" altLang="en-US" sz="1800" dirty="0" err="1">
                <a:latin typeface="+mn-lt"/>
              </a:rPr>
              <a:t>스트림</a:t>
            </a:r>
            <a:r>
              <a:rPr lang="ko-KR" altLang="en-US" sz="1800" dirty="0">
                <a:latin typeface="+mn-lt"/>
              </a:rPr>
              <a:t> 객체를 얻는다</a:t>
            </a:r>
            <a:r>
              <a:rPr lang="en-US" altLang="ko-KR" sz="1800" dirty="0">
                <a:latin typeface="+mn-lt"/>
              </a:rPr>
              <a:t>. 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InputStream</a:t>
            </a:r>
            <a:r>
              <a:rPr lang="en-US" altLang="ko-KR" sz="1800" dirty="0">
                <a:latin typeface="+mn-lt"/>
              </a:rPr>
              <a:t> input = </a:t>
            </a:r>
            <a:r>
              <a:rPr lang="en-US" altLang="ko-KR" sz="1800" dirty="0" err="1">
                <a:latin typeface="+mn-lt"/>
              </a:rPr>
              <a:t>clientSocket.getInputStream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/>
            <a:r>
              <a:rPr lang="en-US" altLang="ko-KR" sz="1800" dirty="0" err="1">
                <a:latin typeface="+mn-lt"/>
              </a:rPr>
              <a:t>OutputStream</a:t>
            </a:r>
            <a:r>
              <a:rPr lang="en-US" altLang="ko-KR" sz="1800" dirty="0">
                <a:latin typeface="+mn-lt"/>
              </a:rPr>
              <a:t> output = </a:t>
            </a:r>
            <a:r>
              <a:rPr lang="en-US" altLang="ko-KR" sz="1800" dirty="0" err="1">
                <a:latin typeface="+mn-lt"/>
              </a:rPr>
              <a:t>clientSocket.getOutputStream</a:t>
            </a:r>
            <a:r>
              <a:rPr lang="en-US" altLang="ko-KR" sz="1800" dirty="0">
                <a:latin typeface="+mn-lt"/>
              </a:rPr>
              <a:t>();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en-US" altLang="ko-KR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상호 대화 단계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read()</a:t>
            </a:r>
            <a:r>
              <a:rPr lang="ko-KR" altLang="en-US" sz="1800" dirty="0">
                <a:latin typeface="+mn-lt"/>
              </a:rPr>
              <a:t>와 </a:t>
            </a:r>
            <a:r>
              <a:rPr lang="en-US" altLang="ko-KR" sz="1800" dirty="0">
                <a:latin typeface="+mn-lt"/>
              </a:rPr>
              <a:t>write() </a:t>
            </a:r>
            <a:r>
              <a:rPr lang="ko-KR" altLang="en-US" sz="1800" dirty="0">
                <a:latin typeface="+mn-lt"/>
              </a:rPr>
              <a:t>사용</a:t>
            </a:r>
          </a:p>
          <a:p>
            <a:pPr marL="838200" lvl="1" indent="-381000">
              <a:buFont typeface="Symbol" pitchFamily="18" charset="2"/>
              <a:buAutoNum type="arabicPeriod"/>
            </a:pPr>
            <a:endParaRPr lang="ko-KR" altLang="en-US" sz="1800" dirty="0">
              <a:latin typeface="+mn-lt"/>
            </a:endParaRPr>
          </a:p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>
                <a:latin typeface="+mn-lt"/>
              </a:rPr>
              <a:t>종료</a:t>
            </a:r>
          </a:p>
          <a:p>
            <a:pPr marL="838200" lvl="1" indent="-381000"/>
            <a:r>
              <a:rPr lang="en-US" altLang="ko-KR" sz="1800" dirty="0">
                <a:latin typeface="+mn-lt"/>
              </a:rPr>
              <a:t>close() </a:t>
            </a:r>
            <a:r>
              <a:rPr lang="ko-KR" altLang="en-US" sz="1800" dirty="0">
                <a:latin typeface="+mn-lt"/>
              </a:rPr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38018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서버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47530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(9100);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Socket socket = </a:t>
            </a:r>
            <a:r>
              <a:rPr lang="en-US" altLang="ko-KR" sz="1400" dirty="0" err="1">
                <a:latin typeface="+mn-lt"/>
              </a:rPr>
              <a:t>ss.accept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	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Date().</a:t>
            </a:r>
            <a:r>
              <a:rPr lang="en-US" altLang="ko-KR" sz="1400" dirty="0" err="1">
                <a:latin typeface="+mn-lt"/>
              </a:rPr>
              <a:t>toString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</a:t>
            </a:r>
            <a:r>
              <a:rPr lang="en-US" altLang="ko-KR" sz="1400" dirty="0" err="1">
                <a:latin typeface="+mn-lt"/>
              </a:rPr>
              <a:t>socket.close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ss.close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5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날짜 </a:t>
            </a:r>
            <a:r>
              <a:rPr lang="ko-KR" altLang="en-US" b="0" dirty="0" smtClean="0"/>
              <a:t>클라이언트 제작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29604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DateClient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Socket s = new Socket("localhost", 9100);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input =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   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String res = </a:t>
            </a:r>
            <a:r>
              <a:rPr lang="en-US" altLang="ko-KR" sz="1400" dirty="0" err="1">
                <a:latin typeface="+mn-lt"/>
              </a:rPr>
              <a:t>input.readLine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(res);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System.exit</a:t>
            </a:r>
            <a:r>
              <a:rPr lang="en-US" altLang="ko-KR" sz="1400" dirty="0">
                <a:latin typeface="+mn-lt"/>
              </a:rPr>
              <a:t>(0);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5" name="_x32171984"/>
          <p:cNvSpPr>
            <a:spLocks noChangeArrowheads="1"/>
          </p:cNvSpPr>
          <p:nvPr/>
        </p:nvSpPr>
        <p:spPr bwMode="auto">
          <a:xfrm>
            <a:off x="761929" y="5806180"/>
            <a:ext cx="8104188" cy="63374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da-DK" altLang="ko-KR" sz="1600" dirty="0"/>
              <a:t>Sat Jul 11 13:34:50 KST 2015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57348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네트워크를 통하여 영어 단어를 보내면 한글로 번역하여 </a:t>
            </a:r>
            <a:r>
              <a:rPr lang="ko-KR" altLang="en-US" dirty="0" err="1"/>
              <a:t>보내주는</a:t>
            </a:r>
            <a:r>
              <a:rPr lang="ko-KR" altLang="en-US" dirty="0"/>
              <a:t> </a:t>
            </a:r>
            <a:r>
              <a:rPr lang="ko-KR" altLang="en-US" dirty="0" smtClean="0"/>
              <a:t>서버를 구현하여 </a:t>
            </a:r>
            <a:r>
              <a:rPr lang="ko-KR" altLang="en-US" dirty="0"/>
              <a:t>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번역 서버 작성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8" y="2835149"/>
            <a:ext cx="838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17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39744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TranslationServer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System.</a:t>
            </a:r>
            <a:r>
              <a:rPr lang="en-US" altLang="ko-KR" sz="1400" b="1" i="1" dirty="0" err="1">
                <a:latin typeface="+mn-lt"/>
              </a:rPr>
              <a:t>out</a:t>
            </a:r>
            <a:r>
              <a:rPr lang="en-US" altLang="ko-KR" sz="1400" dirty="0" err="1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영어 번역 서버가 </a:t>
            </a:r>
            <a:r>
              <a:rPr lang="ko-KR" altLang="en-US" sz="1400" dirty="0" err="1">
                <a:latin typeface="+mn-lt"/>
              </a:rPr>
              <a:t>실행중입니다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 = 0;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ss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ServerSocket</a:t>
            </a:r>
            <a:r>
              <a:rPr lang="en-US" altLang="ko-KR" sz="1400" dirty="0">
                <a:latin typeface="+mn-lt"/>
              </a:rPr>
              <a:t>(9101);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while</a:t>
            </a:r>
            <a:r>
              <a:rPr lang="en-US" altLang="ko-KR" sz="1400" dirty="0">
                <a:latin typeface="+mn-lt"/>
              </a:rPr>
              <a:t> 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++;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Translator 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Translator(</a:t>
            </a:r>
            <a:r>
              <a:rPr lang="en-US" altLang="ko-KR" sz="1400" dirty="0" err="1">
                <a:latin typeface="+mn-lt"/>
              </a:rPr>
              <a:t>ss.accept</a:t>
            </a:r>
            <a:r>
              <a:rPr lang="en-US" altLang="ko-KR" sz="1400" dirty="0">
                <a:latin typeface="+mn-lt"/>
              </a:rPr>
              <a:t>(),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t.start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 </a:t>
            </a:r>
            <a:r>
              <a:rPr lang="en-US" altLang="ko-KR" sz="1400" b="1" dirty="0">
                <a:latin typeface="+mn-lt"/>
              </a:rPr>
              <a:t>finally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dirty="0" err="1">
                <a:latin typeface="+mn-lt"/>
              </a:rPr>
              <a:t>ss.close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560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692998"/>
            <a:ext cx="8074025" cy="4834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Translator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Thread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Socket socket;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myId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Translator(Socket socket, </a:t>
            </a:r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.socket</a:t>
            </a:r>
            <a:r>
              <a:rPr lang="en-US" altLang="ko-KR" sz="1400" dirty="0">
                <a:latin typeface="+mn-lt"/>
              </a:rPr>
              <a:t> = socket;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 err="1">
                <a:latin typeface="+mn-lt"/>
              </a:rPr>
              <a:t>this</a:t>
            </a:r>
            <a:r>
              <a:rPr lang="en-US" altLang="ko-KR" sz="1400" dirty="0" err="1">
                <a:latin typeface="+mn-lt"/>
              </a:rPr>
              <a:t>.myId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clientId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run()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</a:t>
            </a:r>
            <a:r>
              <a:rPr lang="en-US" altLang="ko-KR" sz="1400" b="1" dirty="0">
                <a:latin typeface="+mn-lt"/>
              </a:rPr>
              <a:t>try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</a:t>
            </a:r>
            <a:r>
              <a:rPr lang="en-US" altLang="ko-KR" sz="1400" dirty="0" err="1">
                <a:latin typeface="+mn-lt"/>
              </a:rPr>
              <a:t>socket.getInputStream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		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안녕하세요</a:t>
            </a:r>
            <a:r>
              <a:rPr lang="en-US" altLang="ko-KR" sz="1400" dirty="0">
                <a:latin typeface="+mn-lt"/>
              </a:rPr>
              <a:t>? </a:t>
            </a:r>
            <a:r>
              <a:rPr lang="ko-KR" altLang="en-US" sz="1400" dirty="0">
                <a:latin typeface="+mn-lt"/>
              </a:rPr>
              <a:t>클라이언트 번호는 </a:t>
            </a:r>
            <a:r>
              <a:rPr lang="en-US" altLang="ko-KR" sz="1400" dirty="0">
                <a:latin typeface="+mn-lt"/>
              </a:rPr>
              <a:t>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myId</a:t>
            </a:r>
            <a:r>
              <a:rPr lang="en-US" altLang="ko-KR" sz="1400" dirty="0">
                <a:latin typeface="+mn-lt"/>
              </a:rPr>
              <a:t> + "</a:t>
            </a:r>
            <a:r>
              <a:rPr lang="ko-KR" altLang="en-US" sz="1400" dirty="0">
                <a:latin typeface="+mn-lt"/>
              </a:rPr>
              <a:t>입니다</a:t>
            </a:r>
            <a:r>
              <a:rPr lang="en-US" altLang="ko-KR" sz="1400" dirty="0">
                <a:latin typeface="+mn-lt"/>
              </a:rPr>
              <a:t>.");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		</a:t>
            </a:r>
            <a:r>
              <a:rPr lang="en-US" altLang="ko-KR" sz="1400" dirty="0" err="1">
                <a:latin typeface="+mn-lt"/>
              </a:rPr>
              <a:t>out.println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단어를 입력하세요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7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53910"/>
            <a:ext cx="8074025" cy="63736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b="1" dirty="0">
                <a:latin typeface="+mj-lt"/>
              </a:rPr>
              <a:t>while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b="1" dirty="0">
                <a:latin typeface="+mj-lt"/>
              </a:rPr>
              <a:t>true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String input = </a:t>
            </a:r>
            <a:r>
              <a:rPr lang="en-US" altLang="ko-KR" sz="1400" dirty="0" err="1">
                <a:latin typeface="+mj-lt"/>
              </a:rPr>
              <a:t>in.readLine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 (input == </a:t>
            </a:r>
            <a:r>
              <a:rPr lang="en-US" altLang="ko-KR" sz="1400" b="1" dirty="0">
                <a:latin typeface="+mj-lt"/>
              </a:rPr>
              <a:t>null</a:t>
            </a:r>
            <a:r>
              <a:rPr lang="en-US" altLang="ko-KR" sz="1400" dirty="0">
                <a:latin typeface="+mj-lt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b="1" dirty="0">
                <a:latin typeface="+mj-lt"/>
              </a:rPr>
              <a:t>break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input.equals</a:t>
            </a:r>
            <a:r>
              <a:rPr lang="en-US" altLang="ko-KR" sz="1400" dirty="0">
                <a:latin typeface="+mj-lt"/>
              </a:rPr>
              <a:t>("java") == </a:t>
            </a:r>
            <a:r>
              <a:rPr lang="en-US" altLang="ko-KR" sz="1400" b="1" dirty="0">
                <a:latin typeface="+mj-lt"/>
              </a:rPr>
              <a:t>true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dirty="0" err="1">
                <a:latin typeface="+mj-lt"/>
              </a:rPr>
              <a:t>out.println</a:t>
            </a:r>
            <a:r>
              <a:rPr lang="en-US" altLang="ko-KR" sz="1400" dirty="0">
                <a:latin typeface="+mj-lt"/>
              </a:rPr>
              <a:t>("java-&gt;</a:t>
            </a:r>
            <a:r>
              <a:rPr lang="ko-KR" altLang="en-US" sz="1400" dirty="0">
                <a:latin typeface="+mj-lt"/>
              </a:rPr>
              <a:t>자바</a:t>
            </a:r>
            <a:r>
              <a:rPr lang="en-US" altLang="ko-KR" sz="1400" dirty="0">
                <a:latin typeface="+mj-lt"/>
              </a:rPr>
              <a:t>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		</a:t>
            </a:r>
            <a:r>
              <a:rPr lang="en-US" altLang="ko-KR" sz="1400" b="1" dirty="0">
                <a:latin typeface="+mj-lt"/>
              </a:rPr>
              <a:t>else</a:t>
            </a:r>
            <a:endParaRPr lang="en-US" altLang="ko-KR" sz="1400" dirty="0">
              <a:latin typeface="+mj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	</a:t>
            </a:r>
            <a:r>
              <a:rPr lang="en-US" altLang="ko-KR" sz="1400" dirty="0" err="1">
                <a:latin typeface="+mj-lt"/>
              </a:rPr>
              <a:t>out.println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조금 쉬운 단어를 </a:t>
            </a:r>
            <a:r>
              <a:rPr lang="ko-KR" altLang="en-US" sz="1400" dirty="0" err="1">
                <a:latin typeface="+mj-lt"/>
              </a:rPr>
              <a:t>보내주세요</a:t>
            </a:r>
            <a:r>
              <a:rPr lang="en-US" altLang="ko-KR" sz="1400" dirty="0">
                <a:latin typeface="+mj-lt"/>
              </a:rPr>
              <a:t>.");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</a:t>
            </a:r>
            <a:r>
              <a:rPr lang="en-US" altLang="ko-KR" sz="1400" dirty="0">
                <a:latin typeface="+mj-lt"/>
              </a:rPr>
              <a:t>} </a:t>
            </a:r>
            <a:r>
              <a:rPr lang="en-US" altLang="ko-KR" sz="1400" b="1" dirty="0">
                <a:latin typeface="+mj-lt"/>
              </a:rPr>
              <a:t>catch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IOException</a:t>
            </a:r>
            <a:r>
              <a:rPr lang="en-US" altLang="ko-KR" sz="1400" dirty="0">
                <a:latin typeface="+mj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클라이언트 번호</a:t>
            </a:r>
            <a:r>
              <a:rPr lang="en-US" altLang="ko-KR" sz="1400" dirty="0">
                <a:latin typeface="+mj-lt"/>
              </a:rPr>
              <a:t>: 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dirty="0" err="1">
                <a:latin typeface="+mj-lt"/>
              </a:rPr>
              <a:t>myId</a:t>
            </a:r>
            <a:r>
              <a:rPr lang="en-US" altLang="ko-KR" sz="1400" dirty="0">
                <a:latin typeface="+mj-lt"/>
              </a:rPr>
              <a:t> + "</a:t>
            </a:r>
            <a:r>
              <a:rPr lang="ko-KR" altLang="en-US" sz="1400" dirty="0">
                <a:latin typeface="+mj-lt"/>
              </a:rPr>
              <a:t>처리 실패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} </a:t>
            </a:r>
            <a:r>
              <a:rPr lang="en-US" altLang="ko-KR" sz="1400" b="1" dirty="0">
                <a:latin typeface="+mj-lt"/>
              </a:rPr>
              <a:t>finally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b="1" dirty="0">
                <a:latin typeface="+mj-lt"/>
              </a:rPr>
              <a:t>try</a:t>
            </a:r>
            <a:r>
              <a:rPr lang="en-US" altLang="ko-KR" sz="1400" dirty="0">
                <a:latin typeface="+mj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dirty="0" err="1">
                <a:latin typeface="+mj-lt"/>
              </a:rPr>
              <a:t>socket.close</a:t>
            </a:r>
            <a:r>
              <a:rPr lang="en-US" altLang="ko-KR" sz="1400" dirty="0">
                <a:latin typeface="+mj-lt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} </a:t>
            </a:r>
            <a:r>
              <a:rPr lang="en-US" altLang="ko-KR" sz="1400" b="1" dirty="0">
                <a:latin typeface="+mj-lt"/>
              </a:rPr>
              <a:t>catch</a:t>
            </a:r>
            <a:r>
              <a:rPr lang="en-US" altLang="ko-KR" sz="1400" dirty="0">
                <a:latin typeface="+mj-lt"/>
              </a:rPr>
              <a:t> (</a:t>
            </a:r>
            <a:r>
              <a:rPr lang="en-US" altLang="ko-KR" sz="1400" dirty="0" err="1">
                <a:latin typeface="+mj-lt"/>
              </a:rPr>
              <a:t>IOException</a:t>
            </a:r>
            <a:r>
              <a:rPr lang="en-US" altLang="ko-KR" sz="1400" dirty="0">
                <a:latin typeface="+mj-lt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소켓 종료 오류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e);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				</a:t>
            </a:r>
            <a:r>
              <a:rPr lang="en-US" altLang="ko-KR" sz="1400" dirty="0" err="1">
                <a:latin typeface="+mj-lt"/>
              </a:rPr>
              <a:t>System.</a:t>
            </a:r>
            <a:r>
              <a:rPr lang="en-US" altLang="ko-KR" sz="1400" b="1" i="1" dirty="0" err="1">
                <a:latin typeface="+mj-lt"/>
              </a:rPr>
              <a:t>out</a:t>
            </a:r>
            <a:r>
              <a:rPr lang="en-US" altLang="ko-KR" sz="1400" dirty="0" err="1">
                <a:latin typeface="+mj-lt"/>
              </a:rPr>
              <a:t>.println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클라이언트 번호</a:t>
            </a:r>
            <a:r>
              <a:rPr lang="en-US" altLang="ko-KR" sz="1400" dirty="0">
                <a:latin typeface="+mj-lt"/>
              </a:rPr>
              <a:t>: 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</a:t>
            </a:r>
            <a:r>
              <a:rPr lang="en-US" altLang="ko-KR" sz="1400" dirty="0" err="1">
                <a:latin typeface="+mj-lt"/>
              </a:rPr>
              <a:t>myId</a:t>
            </a:r>
            <a:r>
              <a:rPr lang="en-US" altLang="ko-KR" sz="1400" dirty="0">
                <a:latin typeface="+mj-lt"/>
              </a:rPr>
              <a:t> + "</a:t>
            </a:r>
            <a:r>
              <a:rPr lang="ko-KR" altLang="en-US" sz="1400" dirty="0">
                <a:latin typeface="+mj-lt"/>
              </a:rPr>
              <a:t>처리 처리 종료</a:t>
            </a:r>
            <a:r>
              <a:rPr lang="en-US" altLang="ko-KR" sz="1400" dirty="0">
                <a:latin typeface="+mj-lt"/>
              </a:rPr>
              <a:t>");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j-lt"/>
              </a:rPr>
              <a:t>	</a:t>
            </a: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j-lt"/>
              </a:rPr>
              <a:t>}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6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53910"/>
            <a:ext cx="8074025" cy="63736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u="sng" dirty="0" err="1">
                <a:latin typeface="+mn-lt"/>
              </a:rPr>
              <a:t>TranslationClient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extends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implements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 out;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 field;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private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 area;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</a:t>
            </a: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TranslationClient</a:t>
            </a:r>
            <a:r>
              <a:rPr lang="en-US" altLang="ko-KR" sz="1400" dirty="0">
                <a:latin typeface="+mn-lt"/>
              </a:rPr>
              <a:t>()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Exception,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setTitle</a:t>
            </a:r>
            <a:r>
              <a:rPr lang="en-US" altLang="ko-KR" sz="1400" dirty="0">
                <a:latin typeface="+mn-lt"/>
              </a:rPr>
              <a:t>("</a:t>
            </a:r>
            <a:r>
              <a:rPr lang="ko-KR" altLang="en-US" sz="1400" dirty="0">
                <a:latin typeface="+mn-lt"/>
              </a:rPr>
              <a:t>클라이언트</a:t>
            </a:r>
            <a:r>
              <a:rPr lang="en-US" altLang="ko-KR" sz="1400" dirty="0">
                <a:latin typeface="+mn-lt"/>
              </a:rPr>
              <a:t>");</a:t>
            </a:r>
            <a:endParaRPr lang="ko-KR" altLang="en-US" sz="1400" dirty="0">
              <a:latin typeface="+mn-lt"/>
            </a:endParaRPr>
          </a:p>
          <a:p>
            <a:pPr marL="0" indent="0" latinLnBrk="0">
              <a:buNone/>
            </a:pPr>
            <a:r>
              <a:rPr lang="ko-KR" altLang="en-US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setSize</a:t>
            </a:r>
            <a:r>
              <a:rPr lang="en-US" altLang="ko-KR" sz="1400" dirty="0">
                <a:latin typeface="+mn-lt"/>
              </a:rPr>
              <a:t>(500, 300);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</a:t>
            </a:r>
            <a:r>
              <a:rPr lang="en-US" altLang="ko-KR" sz="1400" b="1" i="1" dirty="0" err="1">
                <a:latin typeface="+mn-lt"/>
              </a:rPr>
              <a:t>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field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(50);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field.addActionListener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this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area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(10, 50);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area.setEditable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false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add(field, </a:t>
            </a:r>
            <a:r>
              <a:rPr lang="en-US" altLang="ko-KR" sz="1400" dirty="0" err="1">
                <a:latin typeface="+mn-lt"/>
              </a:rPr>
              <a:t>BorderLayout.</a:t>
            </a:r>
            <a:r>
              <a:rPr lang="en-US" altLang="ko-KR" sz="1400" b="1" i="1" dirty="0" err="1">
                <a:latin typeface="+mn-lt"/>
              </a:rPr>
              <a:t>NORTH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add(area, </a:t>
            </a:r>
            <a:r>
              <a:rPr lang="en-US" altLang="ko-KR" sz="1400" dirty="0" err="1">
                <a:latin typeface="+mn-lt"/>
              </a:rPr>
              <a:t>BorderLayout.</a:t>
            </a:r>
            <a:r>
              <a:rPr lang="en-US" altLang="ko-KR" sz="1400" b="1" i="1" dirty="0" err="1">
                <a:latin typeface="+mn-lt"/>
              </a:rPr>
              <a:t>CENTER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Socket </a:t>
            </a:r>
            <a:r>
              <a:rPr lang="en-US" altLang="ko-KR" sz="1400" u="sng" dirty="0">
                <a:latin typeface="+mn-lt"/>
              </a:rPr>
              <a:t>socket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Socket("localhost", 9101);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in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out = </a:t>
            </a:r>
            <a:r>
              <a:rPr lang="en-US" altLang="ko-KR" sz="1400" b="1" dirty="0">
                <a:latin typeface="+mn-lt"/>
              </a:rPr>
              <a:t>new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PrintWriter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socket.getOutputStream</a:t>
            </a:r>
            <a:r>
              <a:rPr lang="en-US" altLang="ko-KR" sz="1400" dirty="0">
                <a:latin typeface="+mn-lt"/>
              </a:rPr>
              <a:t>(), </a:t>
            </a:r>
            <a:r>
              <a:rPr lang="en-US" altLang="ko-KR" sz="1400" b="1" dirty="0">
                <a:latin typeface="+mn-lt"/>
              </a:rPr>
              <a:t>true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area.append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	</a:t>
            </a:r>
            <a:r>
              <a:rPr lang="en-US" altLang="ko-KR" sz="1400" dirty="0" err="1">
                <a:latin typeface="+mn-lt"/>
              </a:rPr>
              <a:t>area.append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</a:rPr>
              <a:t>	}</a:t>
            </a:r>
          </a:p>
          <a:p>
            <a:pPr marL="0" indent="0" latinLnBrk="0">
              <a:buNone/>
            </a:pP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4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80447" y="1855960"/>
            <a:ext cx="8074025" cy="4671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@Override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actionPerformed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ActionEvent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arg0</a:t>
            </a:r>
            <a:r>
              <a:rPr lang="en-US" altLang="ko-KR" sz="1400" dirty="0">
                <a:latin typeface="+mn-lt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out.println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field.getText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String response = </a:t>
            </a:r>
            <a:r>
              <a:rPr lang="en-US" altLang="ko-KR" sz="1400" b="1" dirty="0">
                <a:latin typeface="+mn-lt"/>
                <a:ea typeface="+mj-ea"/>
              </a:rPr>
              <a:t>null</a:t>
            </a:r>
            <a:r>
              <a:rPr lang="en-US" altLang="ko-KR" sz="1400" dirty="0">
                <a:latin typeface="+mn-lt"/>
                <a:ea typeface="+mj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b="1" dirty="0">
                <a:latin typeface="+mn-lt"/>
                <a:ea typeface="+mj-ea"/>
              </a:rPr>
              <a:t>try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response = </a:t>
            </a:r>
            <a:r>
              <a:rPr lang="en-US" altLang="ko-KR" sz="1400" dirty="0" err="1">
                <a:latin typeface="+mn-lt"/>
                <a:ea typeface="+mj-ea"/>
              </a:rPr>
              <a:t>in.readLine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 </a:t>
            </a:r>
            <a:r>
              <a:rPr lang="en-US" altLang="ko-KR" sz="1400" b="1" dirty="0">
                <a:latin typeface="+mn-lt"/>
                <a:ea typeface="+mj-ea"/>
              </a:rPr>
              <a:t>catch</a:t>
            </a:r>
            <a:r>
              <a:rPr lang="en-US" altLang="ko-KR" sz="1400" dirty="0">
                <a:latin typeface="+mn-lt"/>
                <a:ea typeface="+mj-ea"/>
              </a:rPr>
              <a:t> (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	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area.append</a:t>
            </a:r>
            <a:r>
              <a:rPr lang="en-US" altLang="ko-KR" sz="1400" dirty="0">
                <a:latin typeface="+mn-lt"/>
                <a:ea typeface="+mj-ea"/>
              </a:rPr>
              <a:t>(response + "\n");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</a:t>
            </a:r>
            <a:r>
              <a:rPr lang="en-US" altLang="ko-KR" sz="1400" b="1" dirty="0">
                <a:latin typeface="+mn-lt"/>
                <a:ea typeface="+mj-ea"/>
              </a:rPr>
              <a:t>public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static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b="1" dirty="0">
                <a:latin typeface="+mn-lt"/>
                <a:ea typeface="+mj-ea"/>
              </a:rPr>
              <a:t>void</a:t>
            </a:r>
            <a:r>
              <a:rPr lang="en-US" altLang="ko-KR" sz="1400" dirty="0">
                <a:latin typeface="+mn-lt"/>
                <a:ea typeface="+mj-ea"/>
              </a:rPr>
              <a:t>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</a:t>
            </a:r>
            <a:r>
              <a:rPr lang="en-US" altLang="ko-KR" sz="1400" b="1" dirty="0">
                <a:latin typeface="+mn-lt"/>
                <a:ea typeface="+mj-ea"/>
              </a:rPr>
              <a:t>throws</a:t>
            </a:r>
            <a:r>
              <a:rPr lang="en-US" altLang="ko-KR" sz="1400" dirty="0">
                <a:latin typeface="+mn-lt"/>
                <a:ea typeface="+mj-ea"/>
              </a:rPr>
              <a:t> Exception {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	</a:t>
            </a:r>
            <a:r>
              <a:rPr lang="en-US" altLang="ko-KR" sz="1400" dirty="0" err="1">
                <a:latin typeface="+mn-lt"/>
                <a:ea typeface="+mj-ea"/>
              </a:rPr>
              <a:t>TranslationClient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u="sng" dirty="0">
                <a:latin typeface="+mn-lt"/>
                <a:ea typeface="+mj-ea"/>
              </a:rPr>
              <a:t>client</a:t>
            </a:r>
            <a:r>
              <a:rPr lang="en-US" altLang="ko-KR" sz="1400" dirty="0">
                <a:latin typeface="+mn-lt"/>
                <a:ea typeface="+mj-ea"/>
              </a:rPr>
              <a:t> = </a:t>
            </a:r>
            <a:r>
              <a:rPr lang="en-US" altLang="ko-KR" sz="1400" b="1" dirty="0">
                <a:latin typeface="+mn-lt"/>
                <a:ea typeface="+mj-ea"/>
              </a:rPr>
              <a:t>new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TranslationClient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0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UDP</a:t>
            </a:r>
            <a:r>
              <a:rPr lang="ko-KR" altLang="en-US" sz="3600"/>
              <a:t>를 이용한 서버와 클라이언트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DatagramSocket </a:t>
            </a:r>
            <a:r>
              <a:rPr lang="ko-KR" altLang="en-US"/>
              <a:t>클래스</a:t>
            </a:r>
          </a:p>
          <a:p>
            <a:pPr lvl="1"/>
            <a:r>
              <a:rPr lang="en-US" altLang="ko-KR"/>
              <a:t>DatagramSocket()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프로토콜을 사용하는 소켓을 생성</a:t>
            </a:r>
          </a:p>
          <a:p>
            <a:r>
              <a:rPr lang="en-US" altLang="ko-KR"/>
              <a:t>DatagramPacket</a:t>
            </a:r>
            <a:r>
              <a:rPr lang="ko-KR" altLang="en-US"/>
              <a:t> 클래스 </a:t>
            </a:r>
          </a:p>
          <a:p>
            <a:pPr lvl="1"/>
            <a:r>
              <a:rPr lang="en-US" altLang="ko-KR"/>
              <a:t>DatagramPacket()</a:t>
            </a:r>
            <a:r>
              <a:rPr lang="ko-KR" altLang="en-US"/>
              <a:t>은 </a:t>
            </a:r>
            <a:r>
              <a:rPr lang="en-US" altLang="ko-KR"/>
              <a:t>UDP </a:t>
            </a:r>
            <a:r>
              <a:rPr lang="ko-KR" altLang="en-US"/>
              <a:t>패킷을 생성한다</a:t>
            </a:r>
            <a:r>
              <a:rPr lang="en-US" altLang="ko-KR"/>
              <a:t>. </a:t>
            </a:r>
          </a:p>
        </p:txBody>
      </p:sp>
      <p:pic>
        <p:nvPicPr>
          <p:cNvPr id="196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179763"/>
            <a:ext cx="72517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4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IP </a:t>
            </a:r>
            <a:r>
              <a:rPr lang="ko-KR" altLang="en-US" sz="3600"/>
              <a:t>주소</a:t>
            </a:r>
          </a:p>
        </p:txBody>
      </p:sp>
      <p:sp>
        <p:nvSpPr>
          <p:cNvPr id="193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: </a:t>
            </a:r>
            <a:r>
              <a:rPr lang="ko-KR" altLang="en-US"/>
              <a:t>인터넷에서 컴퓨터의 주소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79" y="2502811"/>
            <a:ext cx="7475381" cy="349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0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Sender </a:t>
            </a:r>
            <a:r>
              <a:rPr lang="ko-KR" altLang="en-US"/>
              <a:t>클래스 </a:t>
            </a:r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489743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>
                <a:latin typeface="+mn-lt"/>
              </a:rPr>
              <a:t> Sender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>
                <a:latin typeface="+mn-lt"/>
              </a:rPr>
              <a:t> main(String[] args)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>
                <a:latin typeface="+mn-lt"/>
              </a:rPr>
              <a:t> IOException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DatagramSocket socket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null</a:t>
            </a:r>
            <a:r>
              <a:rPr lang="en-US" altLang="ko-KR" sz="160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socket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>
                <a:latin typeface="+mn-lt"/>
              </a:rPr>
              <a:t> DatagramSocket();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String s = 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</a:t>
            </a:r>
            <a:r>
              <a:rPr lang="ko-KR" altLang="en-US" sz="1600">
                <a:solidFill>
                  <a:srgbClr val="2A00FF"/>
                </a:solidFill>
                <a:latin typeface="+mn-lt"/>
              </a:rPr>
              <a:t>우리는 여전히 우리 운명의 주인이다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."</a:t>
            </a:r>
            <a:r>
              <a:rPr lang="en-US" altLang="ko-KR" sz="1600">
                <a:latin typeface="+mn-lt"/>
              </a:rPr>
              <a:t>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>
                <a:latin typeface="+mn-lt"/>
              </a:rPr>
              <a:t>[] buf = s.getBytes();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</a:t>
            </a:r>
            <a:r>
              <a:rPr lang="en-US" altLang="ko-KR" sz="1600">
                <a:solidFill>
                  <a:srgbClr val="3F7F5F"/>
                </a:solidFill>
                <a:latin typeface="+mn-lt"/>
              </a:rPr>
              <a:t>// "address"</a:t>
            </a:r>
            <a:r>
              <a:rPr lang="ko-KR" altLang="en-US" sz="1600">
                <a:solidFill>
                  <a:srgbClr val="3F7F5F"/>
                </a:solidFill>
                <a:latin typeface="+mn-lt"/>
              </a:rPr>
              <a:t>의 </a:t>
            </a:r>
            <a:r>
              <a:rPr lang="ko-KR" altLang="en-US" sz="1600">
                <a:latin typeface="+mn-lt"/>
              </a:rPr>
              <a:t>“</a:t>
            </a:r>
            <a:r>
              <a:rPr lang="en-US" altLang="ko-KR" sz="1600">
                <a:latin typeface="+mn-lt"/>
              </a:rPr>
              <a:t>port"</a:t>
            </a:r>
            <a:r>
              <a:rPr lang="ko-KR" altLang="en-US" sz="1600">
                <a:solidFill>
                  <a:srgbClr val="3F7F5F"/>
                </a:solidFill>
                <a:latin typeface="+mn-lt"/>
              </a:rPr>
              <a:t>에 있는 클라이언트에게 데이터를 보낸다</a:t>
            </a:r>
            <a:r>
              <a:rPr lang="en-US" altLang="ko-KR" sz="1600">
                <a:solidFill>
                  <a:srgbClr val="3F7F5F"/>
                </a:solidFill>
                <a:latin typeface="+mn-lt"/>
              </a:rPr>
              <a:t>.</a:t>
            </a:r>
            <a:endParaRPr lang="en-US" altLang="ko-KR" sz="160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InetAddress address = InetAddress.</a:t>
            </a:r>
            <a:r>
              <a:rPr lang="en-US" altLang="ko-KR" sz="1600" i="1">
                <a:latin typeface="+mn-lt"/>
              </a:rPr>
              <a:t>getByName</a:t>
            </a:r>
            <a:r>
              <a:rPr lang="en-US" altLang="ko-KR" sz="1600">
                <a:latin typeface="+mn-lt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+mn-lt"/>
              </a:rPr>
              <a:t>"127.0.0.1"</a:t>
            </a:r>
            <a:r>
              <a:rPr lang="en-US" altLang="ko-KR" sz="1600">
                <a:latin typeface="+mn-lt"/>
              </a:rPr>
              <a:t>); </a:t>
            </a:r>
            <a:r>
              <a:rPr lang="en-US" altLang="ko-KR" sz="160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>
                <a:solidFill>
                  <a:srgbClr val="3F7F5F"/>
                </a:solidFill>
                <a:latin typeface="+mn-lt"/>
              </a:rPr>
              <a:t>로컬 호스트</a:t>
            </a:r>
            <a:endParaRPr lang="ko-KR" altLang="en-US" sz="160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>
                <a:latin typeface="+mn-lt"/>
              </a:rPr>
              <a:t>             </a:t>
            </a:r>
            <a:r>
              <a:rPr lang="en-US" altLang="ko-KR" sz="1600">
                <a:latin typeface="+mn-lt"/>
              </a:rPr>
              <a:t>DatagramPacket packet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>
                <a:latin typeface="+mn-lt"/>
              </a:rPr>
              <a:t> DatagramPacket(buf, buf.</a:t>
            </a:r>
            <a:r>
              <a:rPr lang="en-US" altLang="ko-KR" sz="1600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>
                <a:latin typeface="+mn-lt"/>
              </a:rPr>
              <a:t>, address,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              5000);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socket.send(packet);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socket.close();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68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Receiver </a:t>
            </a:r>
            <a:r>
              <a:rPr lang="ko-KR" altLang="en-US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>
                <a:latin typeface="+mn-lt"/>
              </a:rPr>
              <a:t> java.io.*;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import</a:t>
            </a:r>
            <a:r>
              <a:rPr lang="en-US" altLang="ko-KR" sz="1600">
                <a:latin typeface="+mn-lt"/>
              </a:rPr>
              <a:t> java.net.*;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class</a:t>
            </a:r>
            <a:r>
              <a:rPr lang="en-US" altLang="ko-KR" sz="1600">
                <a:latin typeface="+mn-lt"/>
              </a:rPr>
              <a:t> Receiver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public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static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void</a:t>
            </a:r>
            <a:r>
              <a:rPr lang="en-US" altLang="ko-KR" sz="1600">
                <a:latin typeface="+mn-lt"/>
              </a:rPr>
              <a:t> main(String[] args)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throws</a:t>
            </a:r>
            <a:r>
              <a:rPr lang="en-US" altLang="ko-KR" sz="1600">
                <a:latin typeface="+mn-lt"/>
              </a:rPr>
              <a:t> IOException {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>
                <a:latin typeface="+mn-lt"/>
              </a:rPr>
              <a:t>[] buf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>
                <a:latin typeface="+mn-lt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byte</a:t>
            </a:r>
            <a:r>
              <a:rPr lang="en-US" altLang="ko-KR" sz="1600">
                <a:latin typeface="+mn-lt"/>
              </a:rPr>
              <a:t>[256];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DatagramSocket socket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>
                <a:latin typeface="+mn-lt"/>
              </a:rPr>
              <a:t> DatagramSocket(5000);  </a:t>
            </a:r>
            <a:r>
              <a:rPr lang="en-US" altLang="ko-KR" sz="1600">
                <a:solidFill>
                  <a:srgbClr val="3F7F5F"/>
                </a:solidFill>
                <a:latin typeface="+mn-lt"/>
              </a:rPr>
              <a:t>// </a:t>
            </a:r>
            <a:r>
              <a:rPr lang="ko-KR" altLang="en-US" sz="1600">
                <a:solidFill>
                  <a:srgbClr val="3F7F5F"/>
                </a:solidFill>
                <a:latin typeface="+mn-lt"/>
              </a:rPr>
              <a:t>포트 번호</a:t>
            </a:r>
            <a:r>
              <a:rPr lang="en-US" altLang="ko-KR" sz="1600">
                <a:solidFill>
                  <a:srgbClr val="3F7F5F"/>
                </a:solidFill>
                <a:latin typeface="+mn-lt"/>
              </a:rPr>
              <a:t>: 5000</a:t>
            </a:r>
            <a:endParaRPr lang="en-US" altLang="ko-KR" sz="1600">
              <a:latin typeface="+mn-lt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DatagramPacket packet = 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>
                <a:latin typeface="+mn-lt"/>
              </a:rPr>
              <a:t> DatagramPacket(buf, buf.</a:t>
            </a:r>
            <a:r>
              <a:rPr lang="en-US" altLang="ko-KR" sz="1600">
                <a:solidFill>
                  <a:srgbClr val="0000C0"/>
                </a:solidFill>
                <a:latin typeface="+mn-lt"/>
              </a:rPr>
              <a:t>length</a:t>
            </a:r>
            <a:r>
              <a:rPr lang="en-US" altLang="ko-KR" sz="1600">
                <a:latin typeface="+mn-lt"/>
              </a:rPr>
              <a:t>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socket.receive(packet);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      System.</a:t>
            </a:r>
            <a:r>
              <a:rPr lang="en-US" altLang="ko-KR" sz="1600" i="1">
                <a:solidFill>
                  <a:srgbClr val="0000C0"/>
                </a:solidFill>
                <a:latin typeface="+mn-lt"/>
              </a:rPr>
              <a:t>out</a:t>
            </a:r>
            <a:r>
              <a:rPr lang="en-US" altLang="ko-KR" sz="1600">
                <a:latin typeface="+mn-lt"/>
              </a:rPr>
              <a:t>.println(</a:t>
            </a:r>
            <a:r>
              <a:rPr lang="en-US" altLang="ko-KR" sz="1600" b="1">
                <a:solidFill>
                  <a:srgbClr val="7F0055"/>
                </a:solidFill>
                <a:latin typeface="+mn-lt"/>
              </a:rPr>
              <a:t>new</a:t>
            </a:r>
            <a:r>
              <a:rPr lang="en-US" altLang="ko-KR" sz="1600">
                <a:latin typeface="+mn-lt"/>
              </a:rPr>
              <a:t> String(buf));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       }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02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서버와 클라이언트의 실행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두개의 프로그램을 동시에 실행하여야 한다</a:t>
            </a:r>
            <a:r>
              <a:rPr lang="en-US" altLang="ko-KR"/>
              <a:t>. </a:t>
            </a:r>
          </a:p>
        </p:txBody>
      </p:sp>
      <p:sp>
        <p:nvSpPr>
          <p:cNvPr id="197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7020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839913"/>
            <a:ext cx="8491537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37" y="1839913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예제로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통신을 이용하여서 간단한 채팅을 할 수 있는 메신저를 작성하여 보자</a:t>
            </a:r>
            <a:r>
              <a:rPr lang="en-US" altLang="ko-KR" dirty="0"/>
              <a:t>. </a:t>
            </a:r>
            <a:r>
              <a:rPr lang="ko-KR" altLang="en-US" dirty="0"/>
              <a:t>이 메신저는 </a:t>
            </a:r>
            <a:r>
              <a:rPr lang="ko-KR" altLang="en-US" dirty="0" err="1"/>
              <a:t>정해진</a:t>
            </a:r>
            <a:r>
              <a:rPr lang="ko-KR" altLang="en-US" dirty="0"/>
              <a:t> 상대와 텍스트를 주고 받을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UDP</a:t>
            </a:r>
            <a:r>
              <a:rPr lang="ko-KR" altLang="en-US" dirty="0" smtClean="0"/>
              <a:t>를 이용한 서버와 클라이언트 작성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11" y="3182199"/>
            <a:ext cx="7101689" cy="241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40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public class </a:t>
            </a:r>
            <a:r>
              <a:rPr lang="en-US" altLang="ko-KR" sz="1600" dirty="0" err="1">
                <a:latin typeface="+mn-lt"/>
              </a:rPr>
              <a:t>MessengerA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protected </a:t>
            </a:r>
            <a:r>
              <a:rPr lang="en-US" altLang="ko-KR" sz="1600" dirty="0" err="1">
                <a:latin typeface="+mn-lt"/>
              </a:rPr>
              <a:t>JTextField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textField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protected </a:t>
            </a:r>
            <a:r>
              <a:rPr lang="en-US" altLang="ko-KR" sz="1600" dirty="0" err="1">
                <a:latin typeface="+mn-lt"/>
              </a:rPr>
              <a:t>JTextArea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textArea</a:t>
            </a:r>
            <a:r>
              <a:rPr lang="en-US" altLang="ko-KR" sz="16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 socket;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 packet;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err="1">
                <a:latin typeface="+mn-lt"/>
              </a:rPr>
              <a:t>InetAddress</a:t>
            </a:r>
            <a:r>
              <a:rPr lang="en-US" altLang="ko-KR" sz="1600" dirty="0">
                <a:latin typeface="+mn-lt"/>
              </a:rPr>
              <a:t> address = null;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final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myPort</a:t>
            </a:r>
            <a:r>
              <a:rPr lang="en-US" altLang="ko-KR" sz="1600" dirty="0">
                <a:latin typeface="+mn-lt"/>
              </a:rPr>
              <a:t> = 5000;		// </a:t>
            </a:r>
            <a:r>
              <a:rPr lang="ko-KR" altLang="en-US" sz="1600" dirty="0">
                <a:latin typeface="+mn-lt"/>
              </a:rPr>
              <a:t>수신용 포트 번호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      </a:t>
            </a:r>
            <a:r>
              <a:rPr lang="en-US" altLang="ko-KR" sz="1600" dirty="0">
                <a:latin typeface="+mn-lt"/>
              </a:rPr>
              <a:t>final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otherPort</a:t>
            </a:r>
            <a:r>
              <a:rPr lang="en-US" altLang="ko-KR" sz="1600" dirty="0">
                <a:latin typeface="+mn-lt"/>
              </a:rPr>
              <a:t> = 6000;	// </a:t>
            </a:r>
            <a:r>
              <a:rPr lang="ko-KR" altLang="en-US" sz="1600" dirty="0">
                <a:latin typeface="+mn-lt"/>
              </a:rPr>
              <a:t>송신용 포트 번호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      </a:t>
            </a:r>
            <a:r>
              <a:rPr lang="en-US" altLang="ko-KR" sz="1600" dirty="0">
                <a:latin typeface="+mn-lt"/>
              </a:rPr>
              <a:t>public </a:t>
            </a:r>
            <a:r>
              <a:rPr lang="en-US" altLang="ko-KR" sz="1600" dirty="0" err="1">
                <a:latin typeface="+mn-lt"/>
              </a:rPr>
              <a:t>MessengerA</a:t>
            </a:r>
            <a:r>
              <a:rPr lang="en-US" altLang="ko-KR" sz="1600" dirty="0">
                <a:latin typeface="+mn-lt"/>
              </a:rPr>
              <a:t>() throws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</a:t>
            </a:r>
            <a:r>
              <a:rPr lang="en-US" altLang="ko-KR" sz="1600" dirty="0" err="1">
                <a:latin typeface="+mn-lt"/>
              </a:rPr>
              <a:t>MyFrame</a:t>
            </a:r>
            <a:r>
              <a:rPr lang="en-US" altLang="ko-KR" sz="1600" dirty="0">
                <a:latin typeface="+mn-lt"/>
              </a:rPr>
              <a:t> f=new </a:t>
            </a:r>
            <a:r>
              <a:rPr lang="en-US" altLang="ko-KR" sz="1600" dirty="0" err="1">
                <a:latin typeface="+mn-lt"/>
              </a:rPr>
              <a:t>MyFrame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address = </a:t>
            </a:r>
            <a:r>
              <a:rPr lang="en-US" altLang="ko-KR" sz="1600" dirty="0" err="1">
                <a:latin typeface="+mn-lt"/>
              </a:rPr>
              <a:t>InetAddress.getByName</a:t>
            </a:r>
            <a:r>
              <a:rPr lang="en-US" altLang="ko-KR" sz="1600" dirty="0">
                <a:latin typeface="+mn-lt"/>
              </a:rPr>
              <a:t>("127.0.0.1");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socket = new </a:t>
            </a:r>
            <a:r>
              <a:rPr lang="en-US" altLang="ko-KR" sz="1600" dirty="0" err="1">
                <a:latin typeface="+mn-lt"/>
              </a:rPr>
              <a:t>DatagramSocket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myPort</a:t>
            </a:r>
            <a:r>
              <a:rPr lang="en-US" altLang="ko-KR" sz="1600" dirty="0">
                <a:latin typeface="+mn-lt"/>
              </a:rPr>
              <a:t>);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}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69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3"/>
            <a:ext cx="7775575" cy="380841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marL="0" indent="0" fontAlgn="base" latinLnBrk="0">
              <a:buNone/>
            </a:pP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//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받아서 텍스트 영역에 표시한다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public void process()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while (true)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try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byte[] 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 = new byte[256];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packet = new </a:t>
            </a:r>
            <a:r>
              <a:rPr lang="en-US" altLang="ko-KR" sz="1600" dirty="0" err="1">
                <a:latin typeface="+mn-lt"/>
              </a:rPr>
              <a:t>DatagramPacket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buf.length</a:t>
            </a:r>
            <a:r>
              <a:rPr lang="en-US" altLang="ko-KR" sz="16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socket.receive</a:t>
            </a:r>
            <a:r>
              <a:rPr lang="en-US" altLang="ko-KR" sz="1600" dirty="0">
                <a:latin typeface="+mn-lt"/>
              </a:rPr>
              <a:t>(packet); //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받는다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// </a:t>
            </a:r>
            <a:r>
              <a:rPr lang="ko-KR" altLang="en-US" sz="1600" dirty="0">
                <a:latin typeface="+mn-lt"/>
              </a:rPr>
              <a:t>받은 </a:t>
            </a:r>
            <a:r>
              <a:rPr lang="ko-KR" altLang="en-US" sz="1600" dirty="0" err="1">
                <a:latin typeface="+mn-lt"/>
              </a:rPr>
              <a:t>패킷을</a:t>
            </a:r>
            <a:r>
              <a:rPr lang="ko-KR" altLang="en-US" sz="1600" dirty="0">
                <a:latin typeface="+mn-lt"/>
              </a:rPr>
              <a:t> 텍스트 영역에 표시한다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textArea.append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RECIEVED</a:t>
            </a:r>
            <a:r>
              <a:rPr lang="en-US" altLang="ko-KR" sz="1600" dirty="0">
                <a:latin typeface="+mn-lt"/>
              </a:rPr>
              <a:t>: " + new String(</a:t>
            </a:r>
            <a:r>
              <a:rPr lang="en-US" altLang="ko-KR" sz="1600" dirty="0" err="1">
                <a:latin typeface="+mn-lt"/>
              </a:rPr>
              <a:t>buf</a:t>
            </a:r>
            <a:r>
              <a:rPr lang="en-US" altLang="ko-KR" sz="1600" dirty="0">
                <a:latin typeface="+mn-lt"/>
              </a:rPr>
              <a:t>) + "\n");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catch (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ioException</a:t>
            </a:r>
            <a:r>
              <a:rPr lang="en-US" altLang="ko-KR" sz="1600" dirty="0">
                <a:latin typeface="+mn-lt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       </a:t>
            </a:r>
            <a:r>
              <a:rPr lang="en-US" altLang="ko-KR" sz="1600" dirty="0" err="1">
                <a:latin typeface="+mn-lt"/>
              </a:rPr>
              <a:t>ioException.printStackTrace</a:t>
            </a:r>
            <a:r>
              <a:rPr lang="en-US" altLang="ko-KR" sz="16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      } </a:t>
            </a:r>
          </a:p>
          <a:p>
            <a:pPr marL="0" indent="0" fontAlgn="base" latinLnBrk="0">
              <a:buNone/>
            </a:pPr>
            <a:r>
              <a:rPr lang="en-US" altLang="ko-KR" sz="1600" dirty="0">
                <a:latin typeface="+mn-lt"/>
              </a:rPr>
              <a:t> 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0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2"/>
            <a:ext cx="7775575" cy="481400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내부 클래스 정의 </a:t>
            </a:r>
          </a:p>
          <a:p>
            <a:pPr marL="0" indent="0" fontAlgn="base" latinLnBrk="0">
              <a:buNone/>
            </a:pPr>
            <a:r>
              <a:rPr lang="ko-KR" altLang="en-US" sz="1400" dirty="0">
                <a:latin typeface="+mn-lt"/>
              </a:rPr>
              <a:t>       </a:t>
            </a:r>
            <a:r>
              <a:rPr lang="en-US" altLang="ko-KR" sz="1400" dirty="0">
                <a:latin typeface="+mn-lt"/>
              </a:rPr>
              <a:t>class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 extends </a:t>
            </a:r>
            <a:r>
              <a:rPr lang="en-US" altLang="ko-KR" sz="1400" dirty="0" err="1">
                <a:latin typeface="+mn-lt"/>
              </a:rPr>
              <a:t>JFrame</a:t>
            </a:r>
            <a:r>
              <a:rPr lang="en-US" altLang="ko-KR" sz="1400" dirty="0">
                <a:latin typeface="+mn-lt"/>
              </a:rPr>
              <a:t> implements </a:t>
            </a:r>
            <a:r>
              <a:rPr lang="en-US" altLang="ko-KR" sz="1400" dirty="0" err="1">
                <a:latin typeface="+mn-lt"/>
              </a:rPr>
              <a:t>ActionListener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public </a:t>
            </a:r>
            <a:r>
              <a:rPr lang="en-US" altLang="ko-KR" sz="1400" dirty="0" err="1">
                <a:latin typeface="+mn-lt"/>
              </a:rPr>
              <a:t>MyFrame</a:t>
            </a:r>
            <a:r>
              <a:rPr lang="en-US" altLang="ko-KR" sz="1400" dirty="0">
                <a:latin typeface="+mn-lt"/>
              </a:rPr>
              <a:t>()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super("</a:t>
            </a:r>
            <a:r>
              <a:rPr lang="en-US" altLang="ko-KR" sz="1400" dirty="0" err="1">
                <a:latin typeface="+mn-lt"/>
              </a:rPr>
              <a:t>MessengerA</a:t>
            </a:r>
            <a:r>
              <a:rPr lang="en-US" altLang="ko-KR" sz="1400" dirty="0">
                <a:latin typeface="+mn-lt"/>
              </a:rPr>
              <a:t>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setDefaultCloseOperation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JFrame.EXIT_ON_CLOSE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textField</a:t>
            </a:r>
            <a:r>
              <a:rPr lang="en-US" altLang="ko-KR" sz="1400" dirty="0">
                <a:latin typeface="+mn-lt"/>
              </a:rPr>
              <a:t> = new </a:t>
            </a:r>
            <a:r>
              <a:rPr lang="en-US" altLang="ko-KR" sz="1400" dirty="0" err="1">
                <a:latin typeface="+mn-lt"/>
              </a:rPr>
              <a:t>JTextField</a:t>
            </a:r>
            <a:r>
              <a:rPr lang="en-US" altLang="ko-KR" sz="1400" dirty="0">
                <a:latin typeface="+mn-lt"/>
              </a:rPr>
              <a:t>(30);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textField.addActionListener</a:t>
            </a:r>
            <a:r>
              <a:rPr lang="en-US" altLang="ko-KR" sz="1400" dirty="0">
                <a:latin typeface="+mn-lt"/>
              </a:rPr>
              <a:t>(this);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textArea</a:t>
            </a:r>
            <a:r>
              <a:rPr lang="en-US" altLang="ko-KR" sz="1400" dirty="0">
                <a:latin typeface="+mn-lt"/>
              </a:rPr>
              <a:t> = new </a:t>
            </a:r>
            <a:r>
              <a:rPr lang="en-US" altLang="ko-KR" sz="1400" dirty="0" err="1">
                <a:latin typeface="+mn-lt"/>
              </a:rPr>
              <a:t>JTextArea</a:t>
            </a:r>
            <a:r>
              <a:rPr lang="en-US" altLang="ko-KR" sz="1400" dirty="0">
                <a:latin typeface="+mn-lt"/>
              </a:rPr>
              <a:t>(10, 30);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textArea.setEditable</a:t>
            </a:r>
            <a:r>
              <a:rPr lang="en-US" altLang="ko-KR" sz="1400" dirty="0">
                <a:latin typeface="+mn-lt"/>
              </a:rPr>
              <a:t>(false);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add(</a:t>
            </a:r>
            <a:r>
              <a:rPr lang="en-US" altLang="ko-KR" sz="1400" dirty="0" err="1">
                <a:latin typeface="+mn-lt"/>
              </a:rPr>
              <a:t>textField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BorderLayout.PAGE_END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add(</a:t>
            </a:r>
            <a:r>
              <a:rPr lang="en-US" altLang="ko-KR" sz="1400" dirty="0" err="1">
                <a:latin typeface="+mn-lt"/>
              </a:rPr>
              <a:t>textArea</a:t>
            </a:r>
            <a:r>
              <a:rPr lang="en-US" altLang="ko-KR" sz="1400" dirty="0">
                <a:latin typeface="+mn-lt"/>
              </a:rPr>
              <a:t>, </a:t>
            </a:r>
            <a:r>
              <a:rPr lang="en-US" altLang="ko-KR" sz="1400" dirty="0" err="1">
                <a:latin typeface="+mn-lt"/>
              </a:rPr>
              <a:t>BorderLayout.CENTER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pack();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</a:t>
            </a:r>
            <a:r>
              <a:rPr lang="en-US" altLang="ko-KR" sz="1400" dirty="0" err="1">
                <a:latin typeface="+mn-lt"/>
              </a:rPr>
              <a:t>setVisible</a:t>
            </a:r>
            <a:r>
              <a:rPr lang="en-US" altLang="ko-KR" sz="1400" dirty="0">
                <a:latin typeface="+mn-lt"/>
              </a:rPr>
              <a:t>(true);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30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MessengerA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81069"/>
            <a:ext cx="7775575" cy="6527549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public void </a:t>
            </a:r>
            <a:r>
              <a:rPr lang="en-US" altLang="ko-KR" sz="1400" dirty="0" err="1">
                <a:latin typeface="+mn-lt"/>
                <a:ea typeface="+mj-ea"/>
              </a:rPr>
              <a:t>actionPerformed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ActionEvent</a:t>
            </a:r>
            <a:r>
              <a:rPr lang="en-US" altLang="ko-KR" sz="1400" dirty="0">
                <a:latin typeface="+mn-lt"/>
                <a:ea typeface="+mj-ea"/>
              </a:rPr>
              <a:t> </a:t>
            </a:r>
            <a:r>
              <a:rPr lang="en-US" altLang="ko-KR" sz="1400" dirty="0" err="1">
                <a:latin typeface="+mn-lt"/>
                <a:ea typeface="+mj-ea"/>
              </a:rPr>
              <a:t>evt</a:t>
            </a:r>
            <a:r>
              <a:rPr lang="en-US" altLang="ko-KR" sz="1400" dirty="0">
                <a:latin typeface="+mn-lt"/>
                <a:ea typeface="+mj-ea"/>
              </a:rPr>
              <a:t>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String s = </a:t>
            </a:r>
            <a:r>
              <a:rPr lang="en-US" altLang="ko-KR" sz="1400" dirty="0" err="1">
                <a:latin typeface="+mn-lt"/>
                <a:ea typeface="+mj-ea"/>
              </a:rPr>
              <a:t>textField.getText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byte[] buffer = </a:t>
            </a:r>
            <a:r>
              <a:rPr lang="en-US" altLang="ko-KR" sz="1400" dirty="0" err="1">
                <a:latin typeface="+mn-lt"/>
                <a:ea typeface="+mj-ea"/>
              </a:rPr>
              <a:t>s.getBytes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DatagramPacket</a:t>
            </a:r>
            <a:r>
              <a:rPr lang="en-US" altLang="ko-KR" sz="1400" dirty="0">
                <a:latin typeface="+mn-lt"/>
                <a:ea typeface="+mj-ea"/>
              </a:rPr>
              <a:t> packet;</a:t>
            </a:r>
          </a:p>
          <a:p>
            <a:pPr marL="0" indent="0" fontAlgn="base" latinLnBrk="0">
              <a:buNone/>
            </a:pPr>
            <a:endParaRPr lang="en-US" altLang="ko-KR" sz="1400" dirty="0">
              <a:latin typeface="+mn-lt"/>
              <a:ea typeface="+mj-ea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// </a:t>
            </a:r>
            <a:r>
              <a:rPr lang="ko-KR" altLang="en-US" sz="1400" dirty="0" err="1">
                <a:latin typeface="+mn-lt"/>
                <a:ea typeface="+mj-ea"/>
              </a:rPr>
              <a:t>패킷을</a:t>
            </a:r>
            <a:r>
              <a:rPr lang="ko-KR" altLang="en-US" sz="1400" dirty="0">
                <a:latin typeface="+mn-lt"/>
                <a:ea typeface="+mj-ea"/>
              </a:rPr>
              <a:t> 생성한다</a:t>
            </a:r>
            <a:r>
              <a:rPr lang="en-US" altLang="ko-KR" sz="1400" dirty="0">
                <a:latin typeface="+mn-lt"/>
                <a:ea typeface="+mj-ea"/>
              </a:rPr>
              <a:t>. 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packet = new </a:t>
            </a:r>
            <a:r>
              <a:rPr lang="en-US" altLang="ko-KR" sz="1400" dirty="0" err="1">
                <a:latin typeface="+mn-lt"/>
                <a:ea typeface="+mj-ea"/>
              </a:rPr>
              <a:t>DatagramPacket</a:t>
            </a:r>
            <a:r>
              <a:rPr lang="en-US" altLang="ko-KR" sz="1400" dirty="0">
                <a:latin typeface="+mn-lt"/>
                <a:ea typeface="+mj-ea"/>
              </a:rPr>
              <a:t>(buffer, </a:t>
            </a:r>
            <a:r>
              <a:rPr lang="en-US" altLang="ko-KR" sz="1400" dirty="0" err="1">
                <a:latin typeface="+mn-lt"/>
                <a:ea typeface="+mj-ea"/>
              </a:rPr>
              <a:t>buffer.length</a:t>
            </a:r>
            <a:r>
              <a:rPr lang="en-US" altLang="ko-KR" sz="1400" dirty="0">
                <a:latin typeface="+mn-lt"/>
                <a:ea typeface="+mj-ea"/>
              </a:rPr>
              <a:t>, address,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      </a:t>
            </a:r>
            <a:r>
              <a:rPr lang="en-US" altLang="ko-KR" sz="1400" dirty="0" err="1">
                <a:latin typeface="+mn-lt"/>
                <a:ea typeface="+mj-ea"/>
              </a:rPr>
              <a:t>otherPort</a:t>
            </a:r>
            <a:r>
              <a:rPr lang="en-US" altLang="ko-KR" sz="1400" dirty="0">
                <a:latin typeface="+mn-lt"/>
                <a:ea typeface="+mj-ea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try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</a:t>
            </a:r>
            <a:r>
              <a:rPr lang="en-US" altLang="ko-KR" sz="1400" dirty="0" err="1">
                <a:latin typeface="+mn-lt"/>
                <a:ea typeface="+mj-ea"/>
              </a:rPr>
              <a:t>socket.send</a:t>
            </a:r>
            <a:r>
              <a:rPr lang="en-US" altLang="ko-KR" sz="1400" dirty="0">
                <a:latin typeface="+mn-lt"/>
                <a:ea typeface="+mj-ea"/>
              </a:rPr>
              <a:t>(packet);	// </a:t>
            </a:r>
            <a:r>
              <a:rPr lang="ko-KR" altLang="en-US" sz="1400" dirty="0" err="1">
                <a:latin typeface="+mn-lt"/>
                <a:ea typeface="+mj-ea"/>
              </a:rPr>
              <a:t>패킷을</a:t>
            </a:r>
            <a:r>
              <a:rPr lang="ko-KR" altLang="en-US" sz="1400" dirty="0">
                <a:latin typeface="+mn-lt"/>
                <a:ea typeface="+mj-ea"/>
              </a:rPr>
              <a:t> 보낸다</a:t>
            </a:r>
            <a:r>
              <a:rPr lang="en-US" altLang="ko-KR" sz="1400" dirty="0">
                <a:latin typeface="+mn-lt"/>
                <a:ea typeface="+mj-ea"/>
              </a:rPr>
              <a:t>.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} catch (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e)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       </a:t>
            </a:r>
            <a:r>
              <a:rPr lang="en-US" altLang="ko-KR" sz="1400" dirty="0" err="1">
                <a:latin typeface="+mn-lt"/>
                <a:ea typeface="+mj-ea"/>
              </a:rPr>
              <a:t>e.printStackTrace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textArea.append</a:t>
            </a:r>
            <a:r>
              <a:rPr lang="en-US" altLang="ko-KR" sz="1400" dirty="0">
                <a:latin typeface="+mn-lt"/>
                <a:ea typeface="+mj-ea"/>
              </a:rPr>
              <a:t>("SENT: " + s + "\n");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textField.selectAll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       </a:t>
            </a:r>
            <a:r>
              <a:rPr lang="en-US" altLang="ko-KR" sz="1400" dirty="0" err="1">
                <a:latin typeface="+mn-lt"/>
                <a:ea typeface="+mj-ea"/>
              </a:rPr>
              <a:t>textArea.setCaretPosition</a:t>
            </a:r>
            <a:r>
              <a:rPr lang="en-US" altLang="ko-KR" sz="1400" dirty="0">
                <a:latin typeface="+mn-lt"/>
                <a:ea typeface="+mj-ea"/>
              </a:rPr>
              <a:t>(</a:t>
            </a:r>
            <a:r>
              <a:rPr lang="en-US" altLang="ko-KR" sz="1400" dirty="0" err="1">
                <a:latin typeface="+mn-lt"/>
                <a:ea typeface="+mj-ea"/>
              </a:rPr>
              <a:t>textArea.getDocument</a:t>
            </a:r>
            <a:r>
              <a:rPr lang="en-US" altLang="ko-KR" sz="1400" dirty="0">
                <a:latin typeface="+mn-lt"/>
                <a:ea typeface="+mj-ea"/>
              </a:rPr>
              <a:t>().</a:t>
            </a:r>
            <a:r>
              <a:rPr lang="en-US" altLang="ko-KR" sz="1400" dirty="0" err="1">
                <a:latin typeface="+mn-lt"/>
                <a:ea typeface="+mj-ea"/>
              </a:rPr>
              <a:t>getLength</a:t>
            </a:r>
            <a:r>
              <a:rPr lang="en-US" altLang="ko-KR" sz="1400" dirty="0">
                <a:latin typeface="+mn-lt"/>
                <a:ea typeface="+mj-ea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public static void main(String[] </a:t>
            </a:r>
            <a:r>
              <a:rPr lang="en-US" altLang="ko-KR" sz="1400" dirty="0" err="1">
                <a:latin typeface="+mn-lt"/>
                <a:ea typeface="+mj-ea"/>
              </a:rPr>
              <a:t>args</a:t>
            </a:r>
            <a:r>
              <a:rPr lang="en-US" altLang="ko-KR" sz="1400" dirty="0">
                <a:latin typeface="+mn-lt"/>
                <a:ea typeface="+mj-ea"/>
              </a:rPr>
              <a:t>) throws </a:t>
            </a:r>
            <a:r>
              <a:rPr lang="en-US" altLang="ko-KR" sz="1400" dirty="0" err="1">
                <a:latin typeface="+mn-lt"/>
                <a:ea typeface="+mj-ea"/>
              </a:rPr>
              <a:t>IOException</a:t>
            </a:r>
            <a:r>
              <a:rPr lang="en-US" altLang="ko-KR" sz="1400" dirty="0">
                <a:latin typeface="+mn-lt"/>
                <a:ea typeface="+mj-ea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</a:t>
            </a:r>
            <a:r>
              <a:rPr lang="en-US" altLang="ko-KR" sz="1400" dirty="0" err="1">
                <a:latin typeface="+mn-lt"/>
                <a:ea typeface="+mj-ea"/>
              </a:rPr>
              <a:t>MessengerA</a:t>
            </a:r>
            <a:r>
              <a:rPr lang="en-US" altLang="ko-KR" sz="1400" dirty="0">
                <a:latin typeface="+mn-lt"/>
                <a:ea typeface="+mj-ea"/>
              </a:rPr>
              <a:t> m = new </a:t>
            </a:r>
            <a:r>
              <a:rPr lang="en-US" altLang="ko-KR" sz="1400" dirty="0" err="1">
                <a:latin typeface="+mn-lt"/>
                <a:ea typeface="+mj-ea"/>
              </a:rPr>
              <a:t>MessengerA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      </a:t>
            </a:r>
            <a:r>
              <a:rPr lang="en-US" altLang="ko-KR" sz="1400" dirty="0" err="1">
                <a:latin typeface="+mn-lt"/>
                <a:ea typeface="+mj-ea"/>
              </a:rPr>
              <a:t>m.process</a:t>
            </a:r>
            <a:r>
              <a:rPr lang="en-US" altLang="ko-KR" sz="1400" dirty="0">
                <a:latin typeface="+mn-lt"/>
                <a:ea typeface="+mj-ea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   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  <a:ea typeface="+mj-ea"/>
              </a:rPr>
              <a:t>}</a:t>
            </a:r>
            <a:endParaRPr lang="en-US" altLang="ko-KR" sz="140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184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MessengerB</a:t>
            </a:r>
            <a:r>
              <a:rPr lang="en-US" altLang="ko-KR" dirty="0" smtClean="0"/>
              <a:t> </a:t>
            </a:r>
            <a:r>
              <a:rPr lang="ko-KR" altLang="en-US" dirty="0"/>
              <a:t>클래스 </a:t>
            </a:r>
          </a:p>
        </p:txBody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1116012"/>
            <a:ext cx="7775575" cy="481400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// </a:t>
            </a:r>
            <a:r>
              <a:rPr lang="ko-KR" altLang="en-US" sz="1400" dirty="0">
                <a:latin typeface="+mn-lt"/>
              </a:rPr>
              <a:t>다음의 몇 개의 문장만 제외하고 </a:t>
            </a:r>
            <a:r>
              <a:rPr lang="en-US" altLang="ko-KR" sz="1400" dirty="0" err="1">
                <a:latin typeface="+mn-lt"/>
              </a:rPr>
              <a:t>MessengerA</a:t>
            </a:r>
            <a:r>
              <a:rPr lang="ko-KR" altLang="en-US" sz="1400" dirty="0">
                <a:latin typeface="+mn-lt"/>
              </a:rPr>
              <a:t>와 동일</a:t>
            </a:r>
          </a:p>
          <a:p>
            <a:pPr marL="0" indent="0" fontAlgn="base" latinLnBrk="0">
              <a:buNone/>
            </a:pP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...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final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myPort</a:t>
            </a:r>
            <a:r>
              <a:rPr lang="en-US" altLang="ko-KR" sz="1400" dirty="0">
                <a:latin typeface="+mn-lt"/>
              </a:rPr>
              <a:t> = 6000;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final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otherPort</a:t>
            </a:r>
            <a:r>
              <a:rPr lang="en-US" altLang="ko-KR" sz="1400" dirty="0">
                <a:latin typeface="+mn-lt"/>
              </a:rPr>
              <a:t> = 5000;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()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...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 m = new </a:t>
            </a:r>
            <a:r>
              <a:rPr lang="en-US" altLang="ko-KR" sz="1400" dirty="0" err="1">
                <a:latin typeface="+mn-lt"/>
              </a:rPr>
              <a:t>MessengerB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m.process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30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7005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005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1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1" y="2868722"/>
            <a:ext cx="4384424" cy="380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호스트 이름</a:t>
            </a:r>
            <a:r>
              <a:rPr lang="en-US" altLang="ko-KR" sz="3600"/>
              <a:t>, DNS, URL</a:t>
            </a:r>
            <a:endParaRPr lang="ko-KR" altLang="en-US" sz="3600"/>
          </a:p>
        </p:txBody>
      </p:sp>
      <p:sp>
        <p:nvSpPr>
          <p:cNvPr id="193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DNS(Domain Name System): </a:t>
            </a:r>
            <a:r>
              <a:rPr lang="ko-KR" altLang="en-US"/>
              <a:t>숫자 대신 기호를 사용하는 주소 </a:t>
            </a:r>
          </a:p>
          <a:p>
            <a:r>
              <a:rPr lang="en-US" altLang="ko-KR"/>
              <a:t>DNS </a:t>
            </a:r>
            <a:r>
              <a:rPr lang="ko-KR" altLang="en-US"/>
              <a:t>서버</a:t>
            </a:r>
            <a:r>
              <a:rPr lang="en-US" altLang="ko-KR"/>
              <a:t>: </a:t>
            </a:r>
            <a:r>
              <a:rPr lang="ko-KR" altLang="en-US"/>
              <a:t>기호 주소를 숫자 주소가 변환해주는 서버</a:t>
            </a:r>
          </a:p>
          <a:p>
            <a:r>
              <a:rPr lang="en-US" altLang="ko-KR"/>
              <a:t>URL(Uniform Resource Locator): </a:t>
            </a:r>
            <a:r>
              <a:rPr lang="ko-KR" altLang="en-US"/>
              <a:t>인터넷 상의 자원을 나타내는 약속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1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URL(Uniform Resource </a:t>
            </a:r>
            <a:r>
              <a:rPr lang="en-US" altLang="ko-KR" b="1" dirty="0" smtClean="0"/>
              <a:t>Locator)</a:t>
            </a:r>
            <a:r>
              <a:rPr lang="ko-KR" altLang="en-US" dirty="0" smtClean="0"/>
              <a:t>은 인터넷 상의 </a:t>
            </a:r>
            <a:r>
              <a:rPr lang="ko-KR" altLang="en-US" dirty="0"/>
              <a:t>파일이나 </a:t>
            </a:r>
            <a:r>
              <a:rPr lang="ko-KR" altLang="en-US" dirty="0" err="1"/>
              <a:t>데이터베이스같은</a:t>
            </a:r>
            <a:r>
              <a:rPr lang="ko-KR" altLang="en-US" dirty="0"/>
              <a:t> 자원에 대한 주소를 지정하는 방법이다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0" y="3268348"/>
            <a:ext cx="7268660" cy="183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2920"/>
            <a:ext cx="8074025" cy="471685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b="1" dirty="0">
                <a:latin typeface="+mn-lt"/>
              </a:rPr>
              <a:t>public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class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host2ip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{</a:t>
            </a: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public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static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void</a:t>
            </a:r>
            <a:r>
              <a:rPr lang="en-US" altLang="ko-KR" sz="1400" dirty="0">
                <a:latin typeface="+mn-lt"/>
              </a:rPr>
              <a:t> main ( 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 ) </a:t>
            </a:r>
            <a:r>
              <a:rPr lang="en-US" altLang="ko-KR" sz="1400" b="1" dirty="0">
                <a:latin typeface="+mn-lt"/>
              </a:rPr>
              <a:t>throws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IOException</a:t>
            </a: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String </a:t>
            </a:r>
            <a:r>
              <a:rPr lang="en-US" altLang="ko-KR" sz="1400" dirty="0">
                <a:latin typeface="+mn-lt"/>
              </a:rPr>
              <a:t>hostname = "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";</a:t>
            </a: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	try</a:t>
            </a:r>
            <a:r>
              <a:rPr lang="en-US" altLang="ko-KR" sz="1400" dirty="0" smtClean="0">
                <a:latin typeface="+mn-lt"/>
              </a:rPr>
              <a:t> 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InetAddress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address = </a:t>
            </a:r>
            <a:r>
              <a:rPr lang="en-US" altLang="ko-KR" sz="1400" dirty="0" err="1">
                <a:latin typeface="+mn-lt"/>
              </a:rPr>
              <a:t>InetAddress.</a:t>
            </a:r>
            <a:r>
              <a:rPr lang="en-US" altLang="ko-KR" sz="1400" i="1" dirty="0" err="1">
                <a:latin typeface="+mn-lt"/>
              </a:rPr>
              <a:t>getByName</a:t>
            </a:r>
            <a:r>
              <a:rPr lang="en-US" altLang="ko-KR" sz="1400" dirty="0">
                <a:latin typeface="+mn-lt"/>
              </a:rPr>
              <a:t>(hostname);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	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b="1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>
                <a:latin typeface="+mn-lt"/>
              </a:rPr>
              <a:t>("IP </a:t>
            </a:r>
            <a:r>
              <a:rPr lang="ko-KR" altLang="en-US" sz="1400" dirty="0">
                <a:latin typeface="+mn-lt"/>
              </a:rPr>
              <a:t>주소</a:t>
            </a:r>
            <a:r>
              <a:rPr lang="en-US" altLang="ko-KR" sz="1400" dirty="0">
                <a:latin typeface="+mn-lt"/>
              </a:rPr>
              <a:t>: "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+ </a:t>
            </a:r>
            <a:r>
              <a:rPr lang="en-US" altLang="ko-KR" sz="1400" dirty="0" err="1">
                <a:latin typeface="+mn-lt"/>
              </a:rPr>
              <a:t>address.getHostAddress</a:t>
            </a:r>
            <a:r>
              <a:rPr lang="en-US" altLang="ko-KR" sz="1400" dirty="0">
                <a:latin typeface="+mn-lt"/>
              </a:rPr>
              <a:t>());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b="1" dirty="0" smtClean="0">
                <a:latin typeface="+mn-lt"/>
              </a:rPr>
              <a:t>		catch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( </a:t>
            </a:r>
            <a:r>
              <a:rPr lang="en-US" altLang="ko-KR" sz="1400" dirty="0" err="1">
                <a:latin typeface="+mn-lt"/>
              </a:rPr>
              <a:t>UnknownHostException</a:t>
            </a:r>
            <a:r>
              <a:rPr lang="en-US" altLang="ko-KR" sz="1400" dirty="0">
                <a:latin typeface="+mn-lt"/>
              </a:rPr>
              <a:t> e )</a:t>
            </a: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{</a:t>
            </a:r>
            <a:endParaRPr lang="en-US" altLang="ko-KR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    </a:t>
            </a:r>
            <a:r>
              <a:rPr lang="en-US" altLang="ko-KR" sz="1400" dirty="0" err="1" smtClean="0">
                <a:latin typeface="+mn-lt"/>
              </a:rPr>
              <a:t>System.</a:t>
            </a:r>
            <a:r>
              <a:rPr lang="en-US" altLang="ko-KR" sz="1400" b="1" i="1" dirty="0" err="1" smtClean="0">
                <a:latin typeface="+mn-lt"/>
              </a:rPr>
              <a:t>out</a:t>
            </a:r>
            <a:r>
              <a:rPr lang="en-US" altLang="ko-KR" sz="1400" dirty="0" err="1" smtClean="0">
                <a:latin typeface="+mn-lt"/>
              </a:rPr>
              <a:t>.println</a:t>
            </a:r>
            <a:r>
              <a:rPr lang="en-US" altLang="ko-KR" sz="1400" dirty="0" smtClean="0">
                <a:latin typeface="+mn-lt"/>
              </a:rPr>
              <a:t>(hostname </a:t>
            </a:r>
            <a:r>
              <a:rPr lang="en-US" altLang="ko-KR" sz="1400" dirty="0">
                <a:latin typeface="+mn-lt"/>
              </a:rPr>
              <a:t>+ "</a:t>
            </a:r>
            <a:r>
              <a:rPr lang="ko-KR" altLang="en-US" sz="1400" dirty="0">
                <a:latin typeface="+mn-lt"/>
              </a:rPr>
              <a:t>의 </a:t>
            </a:r>
            <a:r>
              <a:rPr lang="en-US" altLang="ko-KR" sz="1400" dirty="0">
                <a:latin typeface="+mn-lt"/>
              </a:rPr>
              <a:t>IP </a:t>
            </a:r>
            <a:r>
              <a:rPr lang="ko-KR" altLang="en-US" sz="1400" dirty="0">
                <a:latin typeface="+mn-lt"/>
              </a:rPr>
              <a:t>주소를 찾을 수 없습니다</a:t>
            </a:r>
            <a:r>
              <a:rPr lang="en-US" altLang="ko-KR" sz="1400" dirty="0">
                <a:latin typeface="+mn-lt"/>
              </a:rPr>
              <a:t>. </a:t>
            </a:r>
            <a:r>
              <a:rPr lang="en-US" altLang="ko-KR" sz="1400" dirty="0" smtClean="0">
                <a:latin typeface="+mn-lt"/>
              </a:rPr>
              <a:t>	"</a:t>
            </a:r>
            <a:r>
              <a:rPr lang="ko-KR" altLang="en-US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);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 smtClean="0">
                <a:latin typeface="+mn-lt"/>
              </a:rPr>
              <a:t>	}</a:t>
            </a:r>
            <a:endParaRPr lang="ko-KR" altLang="en-US" sz="1400" dirty="0">
              <a:latin typeface="+mn-lt"/>
            </a:endParaRP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973684"/>
            <a:ext cx="8104188" cy="7921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r>
              <a:rPr lang="en-US" altLang="ko-KR" sz="1600" dirty="0"/>
              <a:t>: 125.209.222.142</a:t>
            </a:r>
            <a:endParaRPr lang="ko-KR" altLang="en-US" sz="16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107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java.net.URL</a:t>
            </a:r>
            <a:r>
              <a:rPr lang="ko-KR" altLang="en-US" b="1" dirty="0" smtClean="0"/>
              <a:t>을 이용하여 </a:t>
            </a:r>
            <a:r>
              <a:rPr lang="ko-KR" altLang="en-US" dirty="0" smtClean="0"/>
              <a:t>우리의 </a:t>
            </a:r>
            <a:r>
              <a:rPr lang="ko-KR" altLang="en-US" dirty="0"/>
              <a:t>프로그램과 인터넷 상의 원격 컴퓨터를 </a:t>
            </a:r>
            <a:r>
              <a:rPr lang="ko-KR" altLang="en-US" dirty="0" smtClean="0"/>
              <a:t>연결한다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원격 </a:t>
            </a:r>
            <a:r>
              <a:rPr lang="ko-KR" altLang="en-US" dirty="0"/>
              <a:t>컴퓨터가 가지고 있는 자원에 접근할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다운로드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98" y="2869152"/>
            <a:ext cx="6518495" cy="367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94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48" y="1041149"/>
            <a:ext cx="8074025" cy="385677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public class </a:t>
            </a:r>
            <a:r>
              <a:rPr lang="en-US" altLang="ko-KR" sz="1400" dirty="0" err="1">
                <a:latin typeface="+mn-lt"/>
              </a:rPr>
              <a:t>URLConnectionReader</a:t>
            </a:r>
            <a:r>
              <a:rPr lang="en-US" altLang="ko-KR" sz="1400" dirty="0">
                <a:latin typeface="+mn-lt"/>
              </a:rPr>
              <a:t>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public static void main(String[] </a:t>
            </a:r>
            <a:r>
              <a:rPr lang="en-US" altLang="ko-KR" sz="1400" dirty="0" err="1">
                <a:latin typeface="+mn-lt"/>
              </a:rPr>
              <a:t>args</a:t>
            </a:r>
            <a:r>
              <a:rPr lang="en-US" altLang="ko-KR" sz="1400" dirty="0">
                <a:latin typeface="+mn-lt"/>
              </a:rPr>
              <a:t>) throws Exception {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URL site = new URL("http://</a:t>
            </a:r>
            <a:r>
              <a:rPr lang="en-US" altLang="ko-KR" sz="1400" dirty="0" err="1">
                <a:latin typeface="+mn-lt"/>
              </a:rPr>
              <a:t>www.naver.com</a:t>
            </a:r>
            <a:r>
              <a:rPr lang="en-US" altLang="ko-KR" sz="1400" dirty="0">
                <a:latin typeface="+mn-lt"/>
              </a:rPr>
              <a:t>/");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URLConnection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url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site.openConnection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 in = new </a:t>
            </a:r>
            <a:r>
              <a:rPr lang="en-US" altLang="ko-KR" sz="1400" dirty="0" err="1">
                <a:latin typeface="+mn-lt"/>
              </a:rPr>
              <a:t>BufferedReader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            new </a:t>
            </a:r>
            <a:r>
              <a:rPr lang="en-US" altLang="ko-KR" sz="1400" dirty="0" err="1">
                <a:latin typeface="+mn-lt"/>
              </a:rPr>
              <a:t>InputStreamReader</a:t>
            </a:r>
            <a:r>
              <a:rPr lang="en-US" altLang="ko-KR" sz="1400" dirty="0">
                <a:latin typeface="+mn-lt"/>
              </a:rPr>
              <a:t>(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                    </a:t>
            </a:r>
            <a:r>
              <a:rPr lang="en-US" altLang="ko-KR" sz="1400" dirty="0" err="1">
                <a:latin typeface="+mn-lt"/>
              </a:rPr>
              <a:t>url.getInputStream</a:t>
            </a:r>
            <a:r>
              <a:rPr lang="en-US" altLang="ko-KR" sz="1400" dirty="0">
                <a:latin typeface="+mn-lt"/>
              </a:rPr>
              <a:t>()));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String 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while ((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 = </a:t>
            </a:r>
            <a:r>
              <a:rPr lang="en-US" altLang="ko-KR" sz="1400" dirty="0" err="1">
                <a:latin typeface="+mn-lt"/>
              </a:rPr>
              <a:t>in.readLine</a:t>
            </a:r>
            <a:r>
              <a:rPr lang="en-US" altLang="ko-KR" sz="1400" dirty="0">
                <a:latin typeface="+mn-lt"/>
              </a:rPr>
              <a:t>()) != null) 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    </a:t>
            </a:r>
            <a:r>
              <a:rPr lang="en-US" altLang="ko-KR" sz="1400" dirty="0" err="1">
                <a:latin typeface="+mn-lt"/>
              </a:rPr>
              <a:t>System.out.println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inLine</a:t>
            </a:r>
            <a:r>
              <a:rPr lang="en-US" altLang="ko-KR" sz="1400" dirty="0">
                <a:latin typeface="+mn-lt"/>
              </a:rPr>
              <a:t>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    </a:t>
            </a:r>
            <a:r>
              <a:rPr lang="en-US" altLang="ko-KR" sz="1400" dirty="0" err="1">
                <a:latin typeface="+mn-lt"/>
              </a:rPr>
              <a:t>in.close</a:t>
            </a:r>
            <a:r>
              <a:rPr lang="en-US" altLang="ko-KR" sz="1400" dirty="0">
                <a:latin typeface="+mn-lt"/>
              </a:rPr>
              <a:t>();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    }</a:t>
            </a:r>
          </a:p>
          <a:p>
            <a:pPr marL="0" indent="0" fontAlgn="base" latinLnBrk="0">
              <a:buNone/>
            </a:pPr>
            <a:r>
              <a:rPr lang="en-US" altLang="ko-KR" sz="1400" dirty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91079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10797" name="_x32171984"/>
          <p:cNvSpPr>
            <a:spLocks noChangeArrowheads="1"/>
          </p:cNvSpPr>
          <p:nvPr/>
        </p:nvSpPr>
        <p:spPr bwMode="auto">
          <a:xfrm>
            <a:off x="680448" y="5042780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 PUBLIC "-//</a:t>
            </a:r>
            <a:r>
              <a:rPr lang="en-US" altLang="ko-KR" sz="1600" dirty="0" err="1"/>
              <a:t>W3C</a:t>
            </a:r>
            <a:r>
              <a:rPr lang="en-US" altLang="ko-KR" sz="1600" dirty="0"/>
              <a:t>//DTD XHTML 1.0 Transitional//</a:t>
            </a:r>
            <a:r>
              <a:rPr lang="en-US" altLang="ko-KR" sz="1600" dirty="0" err="1"/>
              <a:t>EN</a:t>
            </a:r>
            <a:r>
              <a:rPr lang="en-US" altLang="ko-KR" sz="1600" dirty="0"/>
              <a:t>" 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xhtml1</a:t>
            </a:r>
            <a:r>
              <a:rPr lang="en-US" altLang="ko-KR" sz="1600" dirty="0"/>
              <a:t>/DTD/</a:t>
            </a:r>
            <a:r>
              <a:rPr lang="en-US" altLang="ko-KR" sz="1600" dirty="0" err="1"/>
              <a:t>xhtml1-transitional.dtd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&lt;html </a:t>
            </a:r>
            <a:r>
              <a:rPr lang="en-US" altLang="ko-KR" sz="1600" dirty="0" err="1"/>
              <a:t>xmlns</a:t>
            </a:r>
            <a:r>
              <a:rPr lang="en-US" altLang="ko-KR" sz="1600" dirty="0"/>
              <a:t>="http://</a:t>
            </a:r>
            <a:r>
              <a:rPr lang="en-US" altLang="ko-KR" sz="1600" dirty="0" err="1"/>
              <a:t>www.w3.org</a:t>
            </a:r>
            <a:r>
              <a:rPr lang="en-US" altLang="ko-KR" sz="1600" dirty="0"/>
              <a:t>/1999/</a:t>
            </a:r>
            <a:r>
              <a:rPr lang="en-US" altLang="ko-KR" sz="1600" dirty="0" err="1"/>
              <a:t>xhtml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xml:lang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ko</a:t>
            </a:r>
            <a:r>
              <a:rPr lang="en-US" altLang="ko-KR" sz="1600" dirty="0"/>
              <a:t>"&gt;</a:t>
            </a:r>
          </a:p>
          <a:p>
            <a:pPr latinLnBrk="1"/>
            <a:r>
              <a:rPr lang="en-US" altLang="ko-KR" sz="1600" dirty="0"/>
              <a:t>&lt;head&gt;</a:t>
            </a:r>
          </a:p>
          <a:p>
            <a:pPr latinLnBrk="1"/>
            <a:r>
              <a:rPr lang="en-US" altLang="ko-KR" sz="1600" dirty="0"/>
              <a:t>&lt;meta http-</a:t>
            </a:r>
            <a:r>
              <a:rPr lang="en-US" altLang="ko-KR" sz="1600" dirty="0" err="1"/>
              <a:t>equiv</a:t>
            </a:r>
            <a:r>
              <a:rPr lang="en-US" altLang="ko-KR" sz="1600" dirty="0"/>
              <a:t>="Content-Type" content="text/html;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/&gt;</a:t>
            </a:r>
          </a:p>
          <a:p>
            <a:pPr latinLnBrk="1"/>
            <a:r>
              <a:rPr lang="en-US" altLang="ko-KR" sz="1600" dirty="0"/>
              <a:t>...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140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웹에 있는 특정한 이미지 파일을 한정된 버퍼를 사용하여 </a:t>
            </a:r>
            <a:r>
              <a:rPr lang="ko-KR" altLang="en-US" dirty="0" err="1"/>
              <a:t>다운로드하는</a:t>
            </a:r>
            <a:r>
              <a:rPr lang="ko-KR" altLang="en-US" dirty="0"/>
              <a:t>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버퍼의 크기는 </a:t>
            </a:r>
            <a:r>
              <a:rPr lang="en-US" altLang="ko-KR" dirty="0"/>
              <a:t>2048 </a:t>
            </a:r>
            <a:r>
              <a:rPr lang="ko-KR" altLang="en-US" dirty="0"/>
              <a:t>바이트로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Lab: </a:t>
            </a:r>
            <a:r>
              <a:rPr lang="ko-KR" altLang="en-US" dirty="0">
                <a:effectLst/>
              </a:rPr>
              <a:t>웹에서 이미지 파일 </a:t>
            </a:r>
            <a:r>
              <a:rPr lang="ko-KR" altLang="en-US" dirty="0" err="1" smtClean="0">
                <a:effectLst/>
              </a:rPr>
              <a:t>다운로드하기</a:t>
            </a:r>
            <a:endParaRPr lang="ko-KR" altLang="en-US" dirty="0"/>
          </a:p>
        </p:txBody>
      </p:sp>
      <p:sp>
        <p:nvSpPr>
          <p:cNvPr id="4" name="_x32171984"/>
          <p:cNvSpPr>
            <a:spLocks noChangeArrowheads="1"/>
          </p:cNvSpPr>
          <p:nvPr/>
        </p:nvSpPr>
        <p:spPr bwMode="auto">
          <a:xfrm>
            <a:off x="780036" y="3248337"/>
            <a:ext cx="8104188" cy="172306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/>
              <a:t>http://</a:t>
            </a:r>
            <a:r>
              <a:rPr lang="en-US" altLang="ko-KR" sz="1600" dirty="0" err="1"/>
              <a:t>www.oracle.com</a:t>
            </a:r>
            <a:r>
              <a:rPr lang="en-US" altLang="ko-KR" sz="1600" dirty="0"/>
              <a:t>/us/</a:t>
            </a:r>
            <a:r>
              <a:rPr lang="en-US" altLang="ko-KR" sz="1600" dirty="0" err="1"/>
              <a:t>hp07-bg121314-openworld-2x-2280475.jpg</a:t>
            </a:r>
            <a:r>
              <a:rPr lang="ko-KR" altLang="en-US" sz="1600" dirty="0"/>
              <a:t>사이트에서 이미지를 </a:t>
            </a:r>
            <a:r>
              <a:rPr lang="ko-KR" altLang="en-US" sz="1600" dirty="0" err="1"/>
              <a:t>다운로드합니다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2048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  <a:p>
            <a:r>
              <a:rPr lang="en-US" altLang="ko-KR" sz="1600" dirty="0"/>
              <a:t>...</a:t>
            </a:r>
            <a:endParaRPr lang="ko-KR" altLang="en-US" sz="1600" dirty="0"/>
          </a:p>
          <a:p>
            <a:r>
              <a:rPr lang="en-US" altLang="ko-KR" sz="1600" dirty="0"/>
              <a:t>1924</a:t>
            </a:r>
            <a:r>
              <a:rPr lang="ko-KR" altLang="en-US" sz="1600" dirty="0"/>
              <a:t>바이트 만큼 읽었음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" y="317696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1120</Words>
  <Application>Microsoft Office PowerPoint</Application>
  <PresentationFormat>화면 슬라이드 쇼(4:3)</PresentationFormat>
  <Paragraphs>396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New_Natural01</vt:lpstr>
      <vt:lpstr>PowerPoint 프레젠테이션</vt:lpstr>
      <vt:lpstr>서버와 클라이언트</vt:lpstr>
      <vt:lpstr>IP 주소</vt:lpstr>
      <vt:lpstr>호스트 이름, DNS, URL</vt:lpstr>
      <vt:lpstr>URL </vt:lpstr>
      <vt:lpstr>예제</vt:lpstr>
      <vt:lpstr>웹에서 파일 다운로드</vt:lpstr>
      <vt:lpstr>예제</vt:lpstr>
      <vt:lpstr>Lab: 웹에서 이미지 파일 다운로드하기</vt:lpstr>
      <vt:lpstr>예제</vt:lpstr>
      <vt:lpstr>포트</vt:lpstr>
      <vt:lpstr>프로토콜</vt:lpstr>
      <vt:lpstr>TCP</vt:lpstr>
      <vt:lpstr>UDP</vt:lpstr>
      <vt:lpstr>Socket 클래스 </vt:lpstr>
      <vt:lpstr>예제</vt:lpstr>
      <vt:lpstr>서버와 클라이언트 제작</vt:lpstr>
      <vt:lpstr>서버는 연결 요청만을 받는 소켓을 따로 가지고 있다.</vt:lpstr>
      <vt:lpstr>ServerSocket과 Socket</vt:lpstr>
      <vt:lpstr>소켓을 이용한 서버 제작</vt:lpstr>
      <vt:lpstr>날짜 서버 제작</vt:lpstr>
      <vt:lpstr>날짜 클라이언트 제작</vt:lpstr>
      <vt:lpstr>LAB: 영어 번역 서버 작성</vt:lpstr>
      <vt:lpstr>SOLUTION </vt:lpstr>
      <vt:lpstr>SOLUTION </vt:lpstr>
      <vt:lpstr>SOLUTION </vt:lpstr>
      <vt:lpstr>SOLUTION </vt:lpstr>
      <vt:lpstr>SOLUTION </vt:lpstr>
      <vt:lpstr>UDP를 이용한 서버와 클라이언트</vt:lpstr>
      <vt:lpstr>Sender 클래스 </vt:lpstr>
      <vt:lpstr>Receiver 클래스 </vt:lpstr>
      <vt:lpstr>서버와 클라이언트의 실행</vt:lpstr>
      <vt:lpstr>UDP를 이용한 서버와 클라이언트 작성</vt:lpstr>
      <vt:lpstr>MessengerA 클래스 </vt:lpstr>
      <vt:lpstr>MessengerA 클래스 </vt:lpstr>
      <vt:lpstr>MessengerA 클래스 </vt:lpstr>
      <vt:lpstr>MessengerA 클래스 </vt:lpstr>
      <vt:lpstr>MessengerB 클래스 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740</cp:revision>
  <dcterms:created xsi:type="dcterms:W3CDTF">2007-06-29T06:43:39Z</dcterms:created>
  <dcterms:modified xsi:type="dcterms:W3CDTF">2016-01-20T08:47:43Z</dcterms:modified>
</cp:coreProperties>
</file>