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9"/>
  </p:notesMasterIdLst>
  <p:handoutMasterIdLst>
    <p:handoutMasterId r:id="rId40"/>
  </p:handoutMasterIdLst>
  <p:sldIdLst>
    <p:sldId id="256" r:id="rId2"/>
    <p:sldId id="352" r:id="rId3"/>
    <p:sldId id="321" r:id="rId4"/>
    <p:sldId id="322" r:id="rId5"/>
    <p:sldId id="319" r:id="rId6"/>
    <p:sldId id="35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0" y="908050"/>
            <a:ext cx="7340249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19</a:t>
            </a:r>
            <a:r>
              <a:rPr lang="ko-KR" altLang="en-US" sz="3600" i="1" dirty="0" smtClean="0">
                <a:latin typeface="Comic Sans MS"/>
                <a:ea typeface="HY엽서L"/>
              </a:rPr>
              <a:t>장 데이터베이스 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32" y="1554381"/>
            <a:ext cx="7026243" cy="522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  <a:r>
              <a:rPr lang="ko-KR" altLang="en-US" sz="3600"/>
              <a:t>에서 </a:t>
            </a:r>
            <a:r>
              <a:rPr lang="en-US" altLang="ko-KR" sz="3600"/>
              <a:t>SQL </a:t>
            </a:r>
            <a:r>
              <a:rPr lang="ko-KR" altLang="en-US" sz="3600"/>
              <a:t>실행하기</a:t>
            </a: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</a:t>
            </a:r>
            <a:r>
              <a:rPr lang="ko-KR" altLang="en-US"/>
              <a:t>은 다음과 같은 명령어 행 클라이언트를 가지고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026501" name="Rectangle 5"/>
          <p:cNvSpPr>
            <a:spLocks noChangeArrowheads="1"/>
          </p:cNvSpPr>
          <p:nvPr/>
        </p:nvSpPr>
        <p:spPr bwMode="auto">
          <a:xfrm>
            <a:off x="0" y="2508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38" y="235607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9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생성하기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0" y="1892175"/>
            <a:ext cx="8230067" cy="451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3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추가하기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0" y="1850052"/>
            <a:ext cx="7793619" cy="406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7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검색하기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3" y="2281473"/>
            <a:ext cx="8146632" cy="339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6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검색시 조건 지정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3" y="2014539"/>
            <a:ext cx="8194377" cy="257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57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정렬하려면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4" y="1885478"/>
            <a:ext cx="7697379" cy="264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8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레코드 수정하기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7" y="1674890"/>
            <a:ext cx="7699270" cy="44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17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삭제하기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7" y="1806780"/>
            <a:ext cx="8167337" cy="419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5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결과 집합과 커서</a:t>
            </a:r>
          </a:p>
        </p:txBody>
      </p:sp>
      <p:sp>
        <p:nvSpPr>
          <p:cNvPr id="203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쿼리의 조건을 만족하는 레코드들의 집합이 결과 집합</a:t>
            </a:r>
            <a:r>
              <a:rPr lang="en-US" altLang="ko-KR"/>
              <a:t>(result set)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ko-KR" altLang="en-US"/>
              <a:t>커서</a:t>
            </a:r>
            <a:r>
              <a:rPr lang="en-US" altLang="ko-KR"/>
              <a:t>(cursor)</a:t>
            </a:r>
            <a:r>
              <a:rPr lang="ko-KR" altLang="en-US"/>
              <a:t>는 결과 집합의 레코드들을 포함하고 있는 파일에 대한 포인터</a:t>
            </a:r>
          </a:p>
        </p:txBody>
      </p:sp>
      <p:sp>
        <p:nvSpPr>
          <p:cNvPr id="2031624" name="Freeform 8"/>
          <p:cNvSpPr>
            <a:spLocks/>
          </p:cNvSpPr>
          <p:nvPr/>
        </p:nvSpPr>
        <p:spPr bwMode="auto">
          <a:xfrm>
            <a:off x="2563813" y="3767138"/>
            <a:ext cx="1951037" cy="2089150"/>
          </a:xfrm>
          <a:custGeom>
            <a:avLst/>
            <a:gdLst>
              <a:gd name="T0" fmla="*/ 1385 w 3625"/>
              <a:gd name="T1" fmla="*/ 9 h 2313"/>
              <a:gd name="T2" fmla="*/ 585 w 3625"/>
              <a:gd name="T3" fmla="*/ 416 h 2313"/>
              <a:gd name="T4" fmla="*/ 59 w 3625"/>
              <a:gd name="T5" fmla="*/ 1024 h 2313"/>
              <a:gd name="T6" fmla="*/ 0 w 3625"/>
              <a:gd name="T7" fmla="*/ 1655 h 2313"/>
              <a:gd name="T8" fmla="*/ 658 w 3625"/>
              <a:gd name="T9" fmla="*/ 2094 h 2313"/>
              <a:gd name="T10" fmla="*/ 1728 w 3625"/>
              <a:gd name="T11" fmla="*/ 2313 h 2313"/>
              <a:gd name="T12" fmla="*/ 2797 w 3625"/>
              <a:gd name="T13" fmla="*/ 2084 h 2313"/>
              <a:gd name="T14" fmla="*/ 3428 w 3625"/>
              <a:gd name="T15" fmla="*/ 1956 h 2313"/>
              <a:gd name="T16" fmla="*/ 3625 w 3625"/>
              <a:gd name="T17" fmla="*/ 1188 h 2313"/>
              <a:gd name="T18" fmla="*/ 3405 w 3625"/>
              <a:gd name="T19" fmla="*/ 526 h 2313"/>
              <a:gd name="T20" fmla="*/ 2637 w 3625"/>
              <a:gd name="T21" fmla="*/ 164 h 2313"/>
              <a:gd name="T22" fmla="*/ 2084 w 3625"/>
              <a:gd name="T23" fmla="*/ 0 h 2313"/>
              <a:gd name="T24" fmla="*/ 1385 w 3625"/>
              <a:gd name="T25" fmla="*/ 9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25" h="2313">
                <a:moveTo>
                  <a:pt x="1385" y="9"/>
                </a:moveTo>
                <a:lnTo>
                  <a:pt x="585" y="416"/>
                </a:lnTo>
                <a:lnTo>
                  <a:pt x="59" y="1024"/>
                </a:lnTo>
                <a:lnTo>
                  <a:pt x="0" y="1655"/>
                </a:lnTo>
                <a:lnTo>
                  <a:pt x="658" y="2094"/>
                </a:lnTo>
                <a:lnTo>
                  <a:pt x="1728" y="2313"/>
                </a:lnTo>
                <a:lnTo>
                  <a:pt x="2797" y="2084"/>
                </a:lnTo>
                <a:lnTo>
                  <a:pt x="3428" y="1956"/>
                </a:lnTo>
                <a:lnTo>
                  <a:pt x="3625" y="1188"/>
                </a:lnTo>
                <a:lnTo>
                  <a:pt x="3405" y="526"/>
                </a:lnTo>
                <a:lnTo>
                  <a:pt x="2637" y="164"/>
                </a:lnTo>
                <a:lnTo>
                  <a:pt x="2084" y="0"/>
                </a:lnTo>
                <a:lnTo>
                  <a:pt x="1385" y="9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27" name="AutoShape 11"/>
          <p:cNvSpPr>
            <a:spLocks noChangeArrowheads="1"/>
          </p:cNvSpPr>
          <p:nvPr/>
        </p:nvSpPr>
        <p:spPr bwMode="auto">
          <a:xfrm>
            <a:off x="3527425" y="4081463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8" name="AutoShape 12"/>
          <p:cNvSpPr>
            <a:spLocks noChangeArrowheads="1"/>
          </p:cNvSpPr>
          <p:nvPr/>
        </p:nvSpPr>
        <p:spPr bwMode="auto">
          <a:xfrm>
            <a:off x="3392488" y="4281488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29" name="AutoShape 13"/>
          <p:cNvSpPr>
            <a:spLocks noChangeArrowheads="1"/>
          </p:cNvSpPr>
          <p:nvPr/>
        </p:nvSpPr>
        <p:spPr bwMode="auto">
          <a:xfrm>
            <a:off x="3255963" y="4500563"/>
            <a:ext cx="646112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0" name="AutoShape 14"/>
          <p:cNvSpPr>
            <a:spLocks noChangeArrowheads="1"/>
          </p:cNvSpPr>
          <p:nvPr/>
        </p:nvSpPr>
        <p:spPr bwMode="auto">
          <a:xfrm>
            <a:off x="3044825" y="4710113"/>
            <a:ext cx="646113" cy="103028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r>
              <a:rPr lang="en-US" altLang="ko-KR">
                <a:ea typeface="굴림" charset="-127"/>
              </a:rPr>
              <a:t>..…</a:t>
            </a:r>
          </a:p>
          <a:p>
            <a:pPr algn="ctr"/>
            <a:r>
              <a:rPr lang="en-US" altLang="ko-KR">
                <a:ea typeface="굴림" charset="-127"/>
              </a:rPr>
              <a:t>…..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sp>
        <p:nvSpPr>
          <p:cNvPr id="2031631" name="AutoShape 15"/>
          <p:cNvSpPr>
            <a:spLocks noChangeArrowheads="1"/>
          </p:cNvSpPr>
          <p:nvPr/>
        </p:nvSpPr>
        <p:spPr bwMode="auto">
          <a:xfrm>
            <a:off x="4064000" y="4456113"/>
            <a:ext cx="290513" cy="703262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31632" name="Text Box 16"/>
          <p:cNvSpPr txBox="1">
            <a:spLocks noChangeArrowheads="1"/>
          </p:cNvSpPr>
          <p:nvPr/>
        </p:nvSpPr>
        <p:spPr bwMode="auto">
          <a:xfrm>
            <a:off x="4429125" y="5287963"/>
            <a:ext cx="1166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결과 집합</a:t>
            </a:r>
          </a:p>
        </p:txBody>
      </p:sp>
      <p:sp>
        <p:nvSpPr>
          <p:cNvPr id="2031633" name="Text Box 17"/>
          <p:cNvSpPr txBox="1">
            <a:spLocks noChangeArrowheads="1"/>
          </p:cNvSpPr>
          <p:nvPr/>
        </p:nvSpPr>
        <p:spPr bwMode="auto">
          <a:xfrm>
            <a:off x="3840163" y="33004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레코드</a:t>
            </a:r>
          </a:p>
        </p:txBody>
      </p:sp>
      <p:sp>
        <p:nvSpPr>
          <p:cNvPr id="2031634" name="Text Box 18"/>
          <p:cNvSpPr txBox="1">
            <a:spLocks noChangeArrowheads="1"/>
          </p:cNvSpPr>
          <p:nvPr/>
        </p:nvSpPr>
        <p:spPr bwMode="auto">
          <a:xfrm>
            <a:off x="4926013" y="39528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ea typeface="굴림" charset="-127"/>
              </a:rPr>
              <a:t>커서</a:t>
            </a:r>
          </a:p>
        </p:txBody>
      </p:sp>
      <p:sp>
        <p:nvSpPr>
          <p:cNvPr id="2031635" name="Line 19"/>
          <p:cNvSpPr>
            <a:spLocks noChangeShapeType="1"/>
          </p:cNvSpPr>
          <p:nvPr/>
        </p:nvSpPr>
        <p:spPr bwMode="auto">
          <a:xfrm flipH="1">
            <a:off x="4376738" y="4202113"/>
            <a:ext cx="579437" cy="412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6" name="Line 20"/>
          <p:cNvSpPr>
            <a:spLocks noChangeShapeType="1"/>
          </p:cNvSpPr>
          <p:nvPr/>
        </p:nvSpPr>
        <p:spPr bwMode="auto">
          <a:xfrm flipH="1" flipV="1">
            <a:off x="4419600" y="5472113"/>
            <a:ext cx="101600" cy="79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1637" name="Line 21"/>
          <p:cNvSpPr>
            <a:spLocks noChangeShapeType="1"/>
          </p:cNvSpPr>
          <p:nvPr/>
        </p:nvSpPr>
        <p:spPr bwMode="auto">
          <a:xfrm flipH="1">
            <a:off x="3781425" y="3468688"/>
            <a:ext cx="144463" cy="798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3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JDBC </a:t>
            </a:r>
            <a:r>
              <a:rPr lang="ko-KR" altLang="en-US" sz="3600"/>
              <a:t>드라이버 설치</a:t>
            </a:r>
          </a:p>
        </p:txBody>
      </p:sp>
      <p:sp>
        <p:nvSpPr>
          <p:cNvPr id="203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en-US" altLang="ko-KR" dirty="0"/>
              <a:t>http://</a:t>
            </a:r>
            <a:r>
              <a:rPr lang="en-US" altLang="ko-KR" dirty="0" err="1"/>
              <a:t>dev.mysql.com</a:t>
            </a:r>
            <a:r>
              <a:rPr lang="en-US" altLang="ko-KR" dirty="0"/>
              <a:t>/downloads/connector/j/</a:t>
            </a:r>
            <a:r>
              <a:rPr lang="ko-KR" altLang="en-US" dirty="0" smtClean="0"/>
              <a:t>로부터 </a:t>
            </a:r>
            <a:r>
              <a:rPr lang="ko-KR" altLang="en-US" dirty="0"/>
              <a:t>드라이버를 </a:t>
            </a:r>
            <a:r>
              <a:rPr lang="ko-KR" altLang="en-US" dirty="0" err="1"/>
              <a:t>다운로드받아서</a:t>
            </a:r>
            <a:r>
              <a:rPr lang="ko-KR" altLang="en-US" dirty="0"/>
              <a:t> 압축을 푼다</a:t>
            </a:r>
            <a:r>
              <a:rPr lang="en-US" altLang="ko-KR" dirty="0"/>
              <a:t>. </a:t>
            </a:r>
          </a:p>
          <a:p>
            <a:pPr>
              <a:buFont typeface="Symbol" pitchFamily="18" charset="2"/>
              <a:buNone/>
            </a:pPr>
            <a:endParaRPr lang="en-US" altLang="ko-KR" dirty="0"/>
          </a:p>
          <a:p>
            <a:pPr>
              <a:buFont typeface="Symbol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자바 가상 기계가 이 드라이버 파일을 찾을 수 있도록 하여야 한다</a:t>
            </a:r>
            <a:r>
              <a:rPr lang="en-US" altLang="ko-KR" dirty="0"/>
              <a:t>. </a:t>
            </a:r>
            <a:r>
              <a:rPr lang="ko-KR" altLang="en-US" dirty="0"/>
              <a:t>클래스 경로를 나타내는 환경 변수인 </a:t>
            </a:r>
            <a:r>
              <a:rPr lang="en-US" altLang="ko-KR" dirty="0" err="1"/>
              <a:t>CLASSPATH</a:t>
            </a:r>
            <a:r>
              <a:rPr lang="ko-KR" altLang="en-US" dirty="0"/>
              <a:t>를 변경 또는 압축된 </a:t>
            </a:r>
            <a:r>
              <a:rPr lang="ko-KR" altLang="en-US" dirty="0" err="1"/>
              <a:t>아카이브</a:t>
            </a:r>
            <a:r>
              <a:rPr lang="ko-KR" altLang="en-US" dirty="0"/>
              <a:t> 파일을 </a:t>
            </a:r>
            <a:r>
              <a:rPr lang="en-US" altLang="ko-KR" i="1" dirty="0" err="1"/>
              <a:t>jre</a:t>
            </a:r>
            <a:r>
              <a:rPr lang="en-US" altLang="ko-KR" dirty="0"/>
              <a:t>/lib/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 err="1"/>
              <a:t>디렉토리에</a:t>
            </a:r>
            <a:r>
              <a:rPr lang="ko-KR" altLang="en-US" dirty="0"/>
              <a:t> 복사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0" y="4207397"/>
            <a:ext cx="8049993" cy="117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1" y="2266289"/>
            <a:ext cx="74961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8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01" y="606582"/>
            <a:ext cx="6743332" cy="598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7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드라이버 클래스 적재</a:t>
            </a:r>
          </a:p>
        </p:txBody>
      </p:sp>
      <p:sp>
        <p:nvSpPr>
          <p:cNvPr id="2036740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1881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Class.</a:t>
            </a:r>
            <a:r>
              <a:rPr lang="en-US" altLang="ko-KR" sz="1600" i="1">
                <a:latin typeface="+mn-lt"/>
              </a:rPr>
              <a:t>forName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업습니다“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);</a:t>
            </a:r>
            <a:endParaRPr lang="en-US" altLang="ko-KR" sz="1600">
              <a:latin typeface="+mn-lt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  <a:endParaRPr lang="ko-KR" altLang="en-US" sz="1600">
              <a:latin typeface="+mn-lt"/>
            </a:endParaRPr>
          </a:p>
        </p:txBody>
      </p:sp>
      <p:sp>
        <p:nvSpPr>
          <p:cNvPr id="2036750" name="Line 14"/>
          <p:cNvSpPr>
            <a:spLocks noChangeShapeType="1"/>
          </p:cNvSpPr>
          <p:nvPr/>
        </p:nvSpPr>
        <p:spPr bwMode="auto">
          <a:xfrm>
            <a:off x="987425" y="1908175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36751" name="AutoShape 15"/>
          <p:cNvSpPr>
            <a:spLocks/>
          </p:cNvSpPr>
          <p:nvPr/>
        </p:nvSpPr>
        <p:spPr bwMode="auto">
          <a:xfrm>
            <a:off x="5637213" y="4003675"/>
            <a:ext cx="2024062" cy="492125"/>
          </a:xfrm>
          <a:prstGeom prst="accentBorderCallout2">
            <a:avLst>
              <a:gd name="adj1" fmla="val 23227"/>
              <a:gd name="adj2" fmla="val -3764"/>
              <a:gd name="adj3" fmla="val 23227"/>
              <a:gd name="adj4" fmla="val -89963"/>
              <a:gd name="adj5" fmla="val -422903"/>
              <a:gd name="adj6" fmla="val -17952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지정된 이름의 클래스를 찾아서 메모리로 적재한다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12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</a:t>
            </a:r>
          </a:p>
        </p:txBody>
      </p:sp>
      <p:sp>
        <p:nvSpPr>
          <p:cNvPr id="203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39812" name="Rectangle 4"/>
          <p:cNvSpPr>
            <a:spLocks noChangeArrowheads="1"/>
          </p:cNvSpPr>
          <p:nvPr/>
        </p:nvSpPr>
        <p:spPr bwMode="auto">
          <a:xfrm>
            <a:off x="685800" y="1333500"/>
            <a:ext cx="8074025" cy="128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url = </a:t>
            </a:r>
            <a:r>
              <a:rPr lang="en-US" altLang="ko-KR" sz="1600">
                <a:solidFill>
                  <a:srgbClr val="0000FF"/>
                </a:solidFill>
              </a:rPr>
              <a:t>“jdbc:mysql://localhost/book_db”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user = </a:t>
            </a:r>
            <a:r>
              <a:rPr lang="en-US" altLang="ko-KR" sz="1600">
                <a:solidFill>
                  <a:srgbClr val="0000FF"/>
                </a:solidFill>
              </a:rPr>
              <a:t>“root”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password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r>
              <a:rPr lang="en-US" altLang="ko-KR" sz="1600"/>
              <a:t>= </a:t>
            </a:r>
            <a:r>
              <a:rPr lang="en-US" altLang="ko-KR" sz="1600">
                <a:solidFill>
                  <a:srgbClr val="0000FF"/>
                </a:solidFill>
              </a:rPr>
              <a:t>“password”</a:t>
            </a:r>
            <a:r>
              <a:rPr lang="en-US" altLang="ko-KR" sz="1600"/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con = DriverManager.getConnection(url, user, password);</a:t>
            </a:r>
            <a:endParaRPr lang="ko-KR" altLang="en-US" sz="1600"/>
          </a:p>
        </p:txBody>
      </p:sp>
      <p:sp>
        <p:nvSpPr>
          <p:cNvPr id="2039821" name="AutoShape 13"/>
          <p:cNvSpPr>
            <a:spLocks/>
          </p:cNvSpPr>
          <p:nvPr/>
        </p:nvSpPr>
        <p:spPr bwMode="auto">
          <a:xfrm>
            <a:off x="5637213" y="4003675"/>
            <a:ext cx="2132012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51079"/>
              <a:gd name="adj5" fmla="val -226745"/>
              <a:gd name="adj6" fmla="val -100370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사용자 아이디와 패스워드를 사용하여 데이터베이스에 연결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39822" name="Line 14"/>
          <p:cNvSpPr>
            <a:spLocks noChangeShapeType="1"/>
          </p:cNvSpPr>
          <p:nvPr/>
        </p:nvSpPr>
        <p:spPr bwMode="auto">
          <a:xfrm>
            <a:off x="2720975" y="2503488"/>
            <a:ext cx="32369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2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6980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975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ConnectDatabase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url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"jdbc:mysql://localhost/book_db"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id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"root"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String password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"password"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Connection con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try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Class.</a:t>
            </a:r>
            <a:r>
              <a:rPr lang="en-US" altLang="ko-KR" sz="1600" i="1">
                <a:solidFill>
                  <a:srgbClr val="008000"/>
                </a:solidFill>
                <a:latin typeface="+mn-lt"/>
              </a:rPr>
              <a:t>forName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"com.mysql.jdbc.Driver"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 적재 성공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con = DriverManager.</a:t>
            </a:r>
            <a:r>
              <a:rPr lang="en-US" altLang="ko-KR" sz="1600" i="1">
                <a:solidFill>
                  <a:srgbClr val="008000"/>
                </a:solidFill>
                <a:latin typeface="+mn-lt"/>
              </a:rPr>
              <a:t>getConnection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(url, id, password);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데이터베이스 연결 성공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(ClassNotFoundException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드라이버를 찾을 수 없습니다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.println(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연결에 실패하였습니다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return</a:t>
            </a:r>
            <a:r>
              <a:rPr lang="en-US" altLang="ko-KR" sz="1600">
                <a:solidFill>
                  <a:srgbClr val="008000"/>
                </a:solidFill>
                <a:latin typeface="+mn-lt"/>
              </a:rPr>
              <a:t> con;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01679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708026" y="1870076"/>
            <a:ext cx="8204200" cy="1055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  <a:endParaRPr lang="ko-KR" altLang="en-US" sz="1600">
              <a:solidFill>
                <a:srgbClr val="008000"/>
              </a:solidFill>
            </a:endParaRPr>
          </a:p>
        </p:txBody>
      </p:sp>
      <p:sp>
        <p:nvSpPr>
          <p:cNvPr id="2048012" name="_x32171984"/>
          <p:cNvSpPr>
            <a:spLocks noChangeArrowheads="1"/>
          </p:cNvSpPr>
          <p:nvPr/>
        </p:nvSpPr>
        <p:spPr bwMode="auto">
          <a:xfrm>
            <a:off x="720726" y="3281363"/>
            <a:ext cx="8205787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3188321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52613"/>
            <a:ext cx="7972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0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sp>
        <p:nvSpPr>
          <p:cNvPr id="2042884" name="Rectangle 4"/>
          <p:cNvSpPr>
            <a:spLocks noChangeArrowheads="1"/>
          </p:cNvSpPr>
          <p:nvPr/>
        </p:nvSpPr>
        <p:spPr bwMode="auto">
          <a:xfrm>
            <a:off x="685800" y="1333500"/>
            <a:ext cx="8204200" cy="960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Statement s = con.createStatement();			</a:t>
            </a:r>
            <a:r>
              <a:rPr lang="en-US" altLang="ko-KR" sz="1600">
                <a:solidFill>
                  <a:srgbClr val="008000"/>
                </a:solidFill>
              </a:rPr>
              <a:t>// </a:t>
            </a:r>
            <a:r>
              <a:rPr lang="ko-KR" altLang="en-US" sz="1600">
                <a:solidFill>
                  <a:srgbClr val="008000"/>
                </a:solidFill>
              </a:rPr>
              <a:t>문장 객체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String select = </a:t>
            </a:r>
            <a:r>
              <a:rPr lang="en-US" altLang="ko-KR" sz="1600">
                <a:solidFill>
                  <a:srgbClr val="0000FF"/>
                </a:solidFill>
              </a:rPr>
              <a:t>“SELECT * FROM books ORDER BY book_id”</a:t>
            </a:r>
            <a:r>
              <a:rPr lang="en-US" altLang="ko-KR" sz="1600"/>
              <a:t>;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생성</a:t>
            </a:r>
            <a:endParaRPr lang="ko-KR" altLang="en-US" sz="16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/>
              <a:t>ResultSet rows = s.executeQuery(select);		</a:t>
            </a:r>
            <a:r>
              <a:rPr lang="en-US" altLang="ko-KR" sz="1600">
                <a:solidFill>
                  <a:srgbClr val="008000"/>
                </a:solidFill>
              </a:rPr>
              <a:t>// SQL </a:t>
            </a:r>
            <a:r>
              <a:rPr lang="ko-KR" altLang="en-US" sz="1600">
                <a:solidFill>
                  <a:srgbClr val="008000"/>
                </a:solidFill>
              </a:rPr>
              <a:t>문장 실행</a:t>
            </a:r>
          </a:p>
        </p:txBody>
      </p:sp>
      <p:sp>
        <p:nvSpPr>
          <p:cNvPr id="2042893" name="AutoShape 13"/>
          <p:cNvSpPr>
            <a:spLocks/>
          </p:cNvSpPr>
          <p:nvPr/>
        </p:nvSpPr>
        <p:spPr bwMode="auto">
          <a:xfrm>
            <a:off x="5803900" y="4003675"/>
            <a:ext cx="2132013" cy="658813"/>
          </a:xfrm>
          <a:prstGeom prst="accentBorderCallout2">
            <a:avLst>
              <a:gd name="adj1" fmla="val 17347"/>
              <a:gd name="adj2" fmla="val -3574"/>
              <a:gd name="adj3" fmla="val 17347"/>
              <a:gd name="adj4" fmla="val -49889"/>
              <a:gd name="adj5" fmla="val -250843"/>
              <a:gd name="adj6" fmla="val -98065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SQL</a:t>
            </a:r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문장을 실행하고 결과 집합을 반환한다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 </a:t>
            </a:r>
          </a:p>
        </p:txBody>
      </p:sp>
      <p:sp>
        <p:nvSpPr>
          <p:cNvPr id="2042894" name="Line 14"/>
          <p:cNvSpPr>
            <a:spLocks noChangeShapeType="1"/>
          </p:cNvSpPr>
          <p:nvPr/>
        </p:nvSpPr>
        <p:spPr bwMode="auto">
          <a:xfrm>
            <a:off x="2300288" y="2235200"/>
            <a:ext cx="23018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연결 예제</a:t>
            </a:r>
          </a:p>
        </p:txBody>
      </p:sp>
      <p:sp>
        <p:nvSpPr>
          <p:cNvPr id="2049028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61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>
                <a:solidFill>
                  <a:srgbClr val="008000"/>
                </a:solidFill>
              </a:rPr>
              <a:t> java.sql.*;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>
                <a:solidFill>
                  <a:srgbClr val="008000"/>
                </a:solidFill>
              </a:rPr>
              <a:t> SQLSelectTest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Connection makeConnection()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	// </a:t>
            </a:r>
            <a:r>
              <a:rPr lang="ko-KR" altLang="en-US" sz="1600">
                <a:solidFill>
                  <a:srgbClr val="008000"/>
                </a:solidFill>
              </a:rPr>
              <a:t>앞의 코드와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>
                <a:solidFill>
                  <a:srgbClr val="008000"/>
                </a:solidFill>
              </a:rPr>
              <a:t>    </a:t>
            </a: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main(String arg[])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>
                <a:solidFill>
                  <a:srgbClr val="008000"/>
                </a:solidFill>
              </a:rPr>
              <a:t> SQLException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ResultSet rs = stmt.executeQuery(</a:t>
            </a:r>
            <a:r>
              <a:rPr lang="en-US" altLang="ko-KR" sz="1600">
                <a:solidFill>
                  <a:srgbClr val="2A00FF"/>
                </a:solidFill>
              </a:rPr>
              <a:t>"SELECT * FROM books"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</a:t>
            </a:r>
            <a:r>
              <a:rPr lang="en-US" altLang="ko-KR" sz="1600" b="1">
                <a:solidFill>
                  <a:srgbClr val="7F0055"/>
                </a:solidFill>
              </a:rPr>
              <a:t>while</a:t>
            </a:r>
            <a:r>
              <a:rPr lang="en-US" altLang="ko-KR" sz="1600">
                <a:solidFill>
                  <a:srgbClr val="008000"/>
                </a:solidFill>
              </a:rPr>
              <a:t> (rs.next())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id = rs.getInt(</a:t>
            </a:r>
            <a:r>
              <a:rPr lang="en-US" altLang="ko-KR" sz="1600">
                <a:solidFill>
                  <a:srgbClr val="2A00FF"/>
                </a:solidFill>
              </a:rPr>
              <a:t>"book_id"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String title = rs.getString(</a:t>
            </a:r>
            <a:r>
              <a:rPr lang="en-US" altLang="ko-KR" sz="1600">
                <a:solidFill>
                  <a:srgbClr val="2A00FF"/>
                </a:solidFill>
              </a:rPr>
              <a:t>"title"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.println(id + </a:t>
            </a:r>
            <a:r>
              <a:rPr lang="en-US" altLang="ko-KR" sz="1600">
                <a:solidFill>
                  <a:srgbClr val="2A00FF"/>
                </a:solidFill>
              </a:rPr>
              <a:t>" "</a:t>
            </a:r>
            <a:r>
              <a:rPr lang="en-US" altLang="ko-KR" sz="1600">
                <a:solidFill>
                  <a:srgbClr val="008000"/>
                </a:solidFill>
              </a:rPr>
              <a:t> + title);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49037" name="AutoShape 13"/>
          <p:cNvSpPr>
            <a:spLocks/>
          </p:cNvSpPr>
          <p:nvPr/>
        </p:nvSpPr>
        <p:spPr bwMode="auto">
          <a:xfrm>
            <a:off x="6291263" y="484505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75949"/>
              <a:gd name="adj5" fmla="val -28569"/>
              <a:gd name="adj6" fmla="val -15115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결과 집합에서 다음 레코드로 이동한다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38" name="Line 14"/>
          <p:cNvSpPr>
            <a:spLocks noChangeShapeType="1"/>
          </p:cNvSpPr>
          <p:nvPr/>
        </p:nvSpPr>
        <p:spPr bwMode="auto">
          <a:xfrm>
            <a:off x="1908175" y="4826000"/>
            <a:ext cx="1131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39" name="AutoShape 15"/>
          <p:cNvSpPr>
            <a:spLocks/>
          </p:cNvSpPr>
          <p:nvPr/>
        </p:nvSpPr>
        <p:spPr bwMode="auto">
          <a:xfrm>
            <a:off x="6303963" y="5459413"/>
            <a:ext cx="2132012" cy="455612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현재 레코드에서 필드의 값을 가져온다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49040" name="Line 16"/>
          <p:cNvSpPr>
            <a:spLocks noChangeShapeType="1"/>
          </p:cNvSpPr>
          <p:nvPr/>
        </p:nvSpPr>
        <p:spPr bwMode="auto">
          <a:xfrm>
            <a:off x="3024188" y="5397500"/>
            <a:ext cx="11318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2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0052" name="_x32171984"/>
          <p:cNvSpPr>
            <a:spLocks noChangeArrowheads="1"/>
          </p:cNvSpPr>
          <p:nvPr/>
        </p:nvSpPr>
        <p:spPr bwMode="auto">
          <a:xfrm>
            <a:off x="1119188" y="13287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1 Operating System Concepts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2 Head First PHP and MYSQL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3 C Programming Language 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  <a:ea typeface="굴림" charset="-127"/>
              </a:rPr>
              <a:t>4 Head First SQL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6" y="1328738"/>
            <a:ext cx="844240" cy="97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961459" y="1690201"/>
            <a:ext cx="7777163" cy="3043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import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java.sql</a:t>
            </a:r>
            <a:r>
              <a:rPr lang="en-US" altLang="ko-KR" sz="1600" dirty="0">
                <a:solidFill>
                  <a:srgbClr val="008000"/>
                </a:solidFill>
              </a:rPr>
              <a:t>.*;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</a:rPr>
              <a:t>SQLInsertTest</a:t>
            </a:r>
            <a:r>
              <a:rPr lang="en-US" altLang="ko-KR" sz="1600" dirty="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Connection </a:t>
            </a:r>
            <a:r>
              <a:rPr lang="en-US" altLang="ko-KR" sz="1600" dirty="0" err="1">
                <a:solidFill>
                  <a:srgbClr val="008000"/>
                </a:solidFill>
              </a:rPr>
              <a:t>makeConnection</a:t>
            </a:r>
            <a:r>
              <a:rPr lang="en-US" altLang="ko-KR" sz="1600" dirty="0">
                <a:solidFill>
                  <a:srgbClr val="008000"/>
                </a:solidFill>
              </a:rPr>
              <a:t>()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...// </a:t>
            </a:r>
            <a:r>
              <a:rPr lang="ko-KR" altLang="en-US" sz="1600" dirty="0">
                <a:solidFill>
                  <a:srgbClr val="008000"/>
                </a:solidFill>
              </a:rPr>
              <a:t>전과 동일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dirty="0">
                <a:solidFill>
                  <a:srgbClr val="008000"/>
                </a:solidFill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8000"/>
                </a:solidFill>
              </a:rPr>
              <a:t> main(String </a:t>
            </a:r>
            <a:r>
              <a:rPr lang="en-US" altLang="ko-KR" sz="1600" dirty="0" err="1">
                <a:solidFill>
                  <a:srgbClr val="008000"/>
                </a:solidFill>
              </a:rPr>
              <a:t>arg</a:t>
            </a:r>
            <a:r>
              <a:rPr lang="en-US" altLang="ko-KR" sz="1600" dirty="0">
                <a:solidFill>
                  <a:srgbClr val="008000"/>
                </a:solidFill>
              </a:rPr>
              <a:t>[])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      </a:t>
            </a:r>
            <a:r>
              <a:rPr lang="en-US" altLang="ko-KR" sz="1600" i="1" dirty="0" err="1">
                <a:solidFill>
                  <a:srgbClr val="008000"/>
                </a:solidFill>
              </a:rPr>
              <a:t>addBook</a:t>
            </a:r>
            <a:r>
              <a:rPr lang="en-US" altLang="ko-KR" sz="1600" dirty="0">
                <a:solidFill>
                  <a:srgbClr val="008000"/>
                </a:solidFill>
              </a:rPr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"Artificial </a:t>
            </a:r>
            <a:r>
              <a:rPr lang="en-US" altLang="ko-KR" sz="1600" dirty="0" err="1">
                <a:solidFill>
                  <a:srgbClr val="2A00FF"/>
                </a:solidFill>
              </a:rPr>
              <a:t>Intellegence</a:t>
            </a:r>
            <a:r>
              <a:rPr lang="en-US" altLang="ko-KR" sz="1600" dirty="0">
                <a:solidFill>
                  <a:srgbClr val="2A00FF"/>
                </a:solidFill>
              </a:rPr>
              <a:t>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"Addison Wesley"</a:t>
            </a:r>
            <a:r>
              <a:rPr lang="en-US" altLang="ko-KR" sz="1600" dirty="0">
                <a:solidFill>
                  <a:srgbClr val="008000"/>
                </a:solidFill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</a:rPr>
              <a:t>"2002"</a:t>
            </a:r>
            <a:r>
              <a:rPr lang="en-US" altLang="ko-KR" sz="1600" dirty="0">
                <a:solidFill>
                  <a:srgbClr val="008000"/>
                </a:solidFill>
              </a:rPr>
              <a:t>, 35000);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36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자바와 데이터베이스</a:t>
            </a:r>
          </a:p>
        </p:txBody>
      </p:sp>
      <p:sp>
        <p:nvSpPr>
          <p:cNvPr id="200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69" y="3087371"/>
            <a:ext cx="7335004" cy="295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992188"/>
            <a:ext cx="8204200" cy="5865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	private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>
                <a:solidFill>
                  <a:srgbClr val="008000"/>
                </a:solidFill>
              </a:rPr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>
                <a:solidFill>
                  <a:srgbClr val="008000"/>
                </a:solidFill>
              </a:rPr>
              <a:t> addBook(String title, String publisher, String year,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price)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Connection con = </a:t>
            </a:r>
            <a:r>
              <a:rPr lang="en-US" altLang="ko-KR" sz="1600" i="1">
                <a:solidFill>
                  <a:srgbClr val="008000"/>
                </a:solidFill>
              </a:rPr>
              <a:t>makeConnection</a:t>
            </a:r>
            <a:r>
              <a:rPr lang="en-US" altLang="ko-KR" sz="1600">
                <a:solidFill>
                  <a:srgbClr val="008000"/>
                </a:solidFill>
              </a:rPr>
              <a:t>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>
                <a:solidFill>
                  <a:srgbClr val="008000"/>
                </a:solidFill>
              </a:rPr>
              <a:t>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Statement stmt = con.createStatement();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String s = </a:t>
            </a:r>
            <a:r>
              <a:rPr lang="en-US" altLang="ko-KR" sz="1600">
                <a:solidFill>
                  <a:srgbClr val="2A00FF"/>
                </a:solidFill>
              </a:rPr>
              <a:t>"INSERT INTO books (title, publisher, year, price) VALUES 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 += </a:t>
            </a:r>
            <a:r>
              <a:rPr lang="en-US" altLang="ko-KR" sz="1600">
                <a:solidFill>
                  <a:srgbClr val="2A00FF"/>
                </a:solidFill>
              </a:rPr>
              <a:t>"('"</a:t>
            </a:r>
            <a:r>
              <a:rPr lang="en-US" altLang="ko-KR" sz="1600">
                <a:solidFill>
                  <a:srgbClr val="008000"/>
                </a:solidFill>
              </a:rPr>
              <a:t> + title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publisher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r>
              <a:rPr lang="en-US" altLang="ko-KR" sz="1600">
                <a:solidFill>
                  <a:srgbClr val="008000"/>
                </a:solidFill>
              </a:rPr>
              <a:t> + year + </a:t>
            </a:r>
            <a:r>
              <a:rPr lang="en-US" altLang="ko-KR" sz="1600">
                <a:solidFill>
                  <a:srgbClr val="2A00FF"/>
                </a:solidFill>
              </a:rPr>
              <a:t>"','"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      + price + </a:t>
            </a:r>
            <a:r>
              <a:rPr lang="en-US" altLang="ko-KR" sz="1600">
                <a:solidFill>
                  <a:srgbClr val="2A00FF"/>
                </a:solidFill>
              </a:rPr>
              <a:t>"')"</a:t>
            </a:r>
            <a:r>
              <a:rPr lang="en-US" altLang="ko-KR" sz="1600">
                <a:solidFill>
                  <a:srgbClr val="008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>
                <a:solidFill>
                  <a:srgbClr val="008000"/>
                </a:solidFill>
              </a:rPr>
              <a:t> i = stmt.executeUpdate(s);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>
                <a:solidFill>
                  <a:srgbClr val="008000"/>
                </a:solidFill>
              </a:rPr>
              <a:t> (i == 1)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성공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else</a:t>
            </a:r>
            <a:endParaRPr lang="en-US" altLang="ko-KR" sz="1600">
              <a:solidFill>
                <a:srgbClr val="008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</a:rPr>
              <a:t>레코드 추가 실패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en-US" altLang="ko-KR" sz="1600">
                <a:solidFill>
                  <a:srgbClr val="008000"/>
                </a:solidFill>
              </a:rPr>
              <a:t>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catch</a:t>
            </a:r>
            <a:r>
              <a:rPr lang="en-US" altLang="ko-KR" sz="1600">
                <a:solidFill>
                  <a:srgbClr val="008000"/>
                </a:solidFill>
              </a:rPr>
              <a:t> (SQLException e)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>
                <a:solidFill>
                  <a:srgbClr val="008000"/>
                </a:solidFill>
              </a:rPr>
              <a:t>.println(e.getMessage());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       System.</a:t>
            </a:r>
            <a:r>
              <a:rPr lang="en-US" altLang="ko-KR" sz="1600" i="1">
                <a:solidFill>
                  <a:srgbClr val="008000"/>
                </a:solidFill>
              </a:rPr>
              <a:t>exit</a:t>
            </a:r>
            <a:r>
              <a:rPr lang="en-US" altLang="ko-KR" sz="1600">
                <a:solidFill>
                  <a:srgbClr val="008000"/>
                </a:solidFill>
              </a:rPr>
              <a:t>(0);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       }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2053133" name="AutoShape 13"/>
          <p:cNvSpPr>
            <a:spLocks/>
          </p:cNvSpPr>
          <p:nvPr/>
        </p:nvSpPr>
        <p:spPr bwMode="auto">
          <a:xfrm>
            <a:off x="6478588" y="4000500"/>
            <a:ext cx="2132012" cy="455613"/>
          </a:xfrm>
          <a:prstGeom prst="accentBorderCallout2">
            <a:avLst>
              <a:gd name="adj1" fmla="val 25088"/>
              <a:gd name="adj2" fmla="val -3574"/>
              <a:gd name="adj3" fmla="val 25088"/>
              <a:gd name="adj4" fmla="val -57407"/>
              <a:gd name="adj5" fmla="val -20556"/>
              <a:gd name="adj6" fmla="val -113403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레코드를 수정할때 사용</a:t>
            </a:r>
            <a:r>
              <a:rPr lang="en-US" altLang="ko-KR" sz="12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053134" name="Line 14"/>
          <p:cNvSpPr>
            <a:spLocks noChangeShapeType="1"/>
          </p:cNvSpPr>
          <p:nvPr/>
        </p:nvSpPr>
        <p:spPr bwMode="auto">
          <a:xfrm>
            <a:off x="3198813" y="3938588"/>
            <a:ext cx="16176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결과</a:t>
            </a:r>
          </a:p>
        </p:txBody>
      </p:sp>
      <p:sp>
        <p:nvSpPr>
          <p:cNvPr id="2055171" name="_x32171984"/>
          <p:cNvSpPr>
            <a:spLocks noChangeArrowheads="1"/>
          </p:cNvSpPr>
          <p:nvPr/>
        </p:nvSpPr>
        <p:spPr bwMode="auto">
          <a:xfrm>
            <a:off x="1119188" y="1328738"/>
            <a:ext cx="7718425" cy="177958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드라이버 적재 성공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데이터베이스 연결 성공</a:t>
            </a:r>
          </a:p>
          <a:p>
            <a:r>
              <a:rPr kumimoji="1" lang="en-US" altLang="ko-KR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INSERT INTO books (title, publisher, year, price) VALUES ('Artificial Intellegence','Addison Wesley','2002','35000')</a:t>
            </a:r>
          </a:p>
          <a:p>
            <a:r>
              <a:rPr kumimoji="1"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charset="-127"/>
              </a:rPr>
              <a:t>레코드 추가 성공</a:t>
            </a:r>
            <a:endParaRPr kumimoji="1" lang="en-US" altLang="ko-KR">
              <a:effectLst>
                <a:outerShdw blurRad="38100" dist="38100" dir="2700000" algn="tl">
                  <a:srgbClr val="FFFFFF"/>
                </a:outerShdw>
              </a:effectLst>
              <a:ea typeface="굴림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" y="1402815"/>
            <a:ext cx="953802" cy="11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2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그래픽 사용자 인터페이스를 이용하여 데이터베이스 테이블의 </a:t>
            </a:r>
            <a:r>
              <a:rPr lang="ko-KR" altLang="en-US" dirty="0" smtClean="0"/>
              <a:t>내용을 화면에 </a:t>
            </a:r>
            <a:r>
              <a:rPr lang="ko-KR" altLang="en-US" dirty="0"/>
              <a:t>표시하는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데이터베이스 레코드 </a:t>
            </a:r>
            <a:r>
              <a:rPr lang="ko-KR" altLang="en-US" b="0" dirty="0" err="1"/>
              <a:t>뷰어</a:t>
            </a:r>
            <a:r>
              <a:rPr lang="ko-KR" altLang="en-US" b="0" dirty="0"/>
              <a:t> 작성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89" y="3083081"/>
            <a:ext cx="3857814" cy="220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66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id, title, p, year, price, author;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InsertButton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deleteButton</a:t>
            </a:r>
            <a:r>
              <a:rPr lang="en-US" altLang="ko-KR" sz="1400" dirty="0">
                <a:latin typeface="+mn-lt"/>
              </a:rPr>
              <a:t>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searchButton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ResultSet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Statement 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("Database Viewer");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i="1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stmt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con.createStatement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rs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stmt.executeQuery</a:t>
            </a:r>
            <a:r>
              <a:rPr lang="en-US" altLang="ko-KR" sz="1400" dirty="0">
                <a:latin typeface="+mn-lt"/>
              </a:rPr>
              <a:t>("SELECT * FROM books");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GridLayout</a:t>
            </a:r>
            <a:r>
              <a:rPr lang="en-US" altLang="ko-KR" sz="1400" dirty="0">
                <a:latin typeface="+mn-lt"/>
              </a:rPr>
              <a:t>(0,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("ID",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add(id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("TITLE",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add(title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("PUBLISHER",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("YEAR",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add(year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("PRICE",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add(price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저자 검색</a:t>
            </a:r>
            <a:r>
              <a:rPr lang="en-US" altLang="ko-KR" sz="1400" dirty="0">
                <a:latin typeface="+mn-lt"/>
              </a:rPr>
              <a:t>", </a:t>
            </a:r>
            <a:r>
              <a:rPr lang="en-US" altLang="ko-KR" sz="1400" dirty="0" err="1">
                <a:latin typeface="+mn-lt"/>
              </a:rPr>
              <a:t>JLabel.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add(author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1037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("Previous");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previousButton.addActionListener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rs.previous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</p:txBody>
      </p:sp>
    </p:spTree>
    <p:extLst>
      <p:ext uri="{BB962C8B-B14F-4D97-AF65-F5344CB8AC3E}">
        <p14:creationId xmlns:p14="http://schemas.microsoft.com/office/powerpoint/2010/main" val="8035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JButton</a:t>
            </a:r>
            <a:r>
              <a:rPr lang="en-US" altLang="ko-KR" sz="1400" dirty="0">
                <a:latin typeface="+mn-lt"/>
              </a:rPr>
              <a:t>("Next");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nextButton.addActionListener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actionPerformed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ActionEvent</a:t>
            </a:r>
            <a:r>
              <a:rPr lang="en-US" altLang="ko-KR" sz="1400" dirty="0">
                <a:latin typeface="+mn-lt"/>
              </a:rPr>
              <a:t> event)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rs.next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id.setText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book_id</a:t>
            </a:r>
            <a:r>
              <a:rPr lang="en-US" altLang="ko-KR" sz="14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title.setText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("title"));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("publisher"));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year.setText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rs.getString</a:t>
            </a:r>
            <a:r>
              <a:rPr lang="en-US" altLang="ko-KR" sz="1400" dirty="0">
                <a:latin typeface="+mn-lt"/>
              </a:rPr>
              <a:t>("year"));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price.setText</a:t>
            </a:r>
            <a:r>
              <a:rPr lang="en-US" altLang="ko-KR" sz="1400" dirty="0">
                <a:latin typeface="+mn-lt"/>
              </a:rPr>
              <a:t>("" + </a:t>
            </a:r>
            <a:r>
              <a:rPr lang="en-US" altLang="ko-KR" sz="1400" dirty="0" err="1">
                <a:latin typeface="+mn-lt"/>
              </a:rPr>
              <a:t>rs.getInt</a:t>
            </a:r>
            <a:r>
              <a:rPr lang="en-US" altLang="ko-KR" sz="1400" dirty="0">
                <a:latin typeface="+mn-lt"/>
              </a:rPr>
              <a:t>("price"));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nextButton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</a:t>
            </a:r>
            <a:r>
              <a:rPr lang="en-US" altLang="ko-KR" sz="1400" dirty="0" err="1">
                <a:latin typeface="+mn-lt"/>
              </a:rPr>
              <a:t>previousButton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(350,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// pack();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4965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SOLUTION</a:t>
            </a:r>
            <a:endParaRPr lang="ko-KR" altLang="en-US" sz="3600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3124" name="Rectangle 4"/>
          <p:cNvSpPr>
            <a:spLocks noChangeArrowheads="1"/>
          </p:cNvSpPr>
          <p:nvPr/>
        </p:nvSpPr>
        <p:spPr bwMode="auto">
          <a:xfrm>
            <a:off x="779463" y="675316"/>
            <a:ext cx="8204200" cy="61826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Trebuchet MS" pitchFamily="34" charset="0"/>
                <a:ea typeface="굴림" charset="-127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Connection </a:t>
            </a:r>
            <a:r>
              <a:rPr lang="en-US" altLang="ko-KR" sz="1400" dirty="0" err="1">
                <a:latin typeface="+mn-lt"/>
              </a:rPr>
              <a:t>makeConnection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"</a:t>
            </a:r>
            <a:r>
              <a:rPr lang="en-US" altLang="ko-KR" sz="1400" dirty="0" err="1">
                <a:latin typeface="+mn-lt"/>
              </a:rPr>
              <a:t>jdbc:mysql</a:t>
            </a:r>
            <a:r>
              <a:rPr lang="en-US" altLang="ko-KR" sz="1400" dirty="0">
                <a:latin typeface="+mn-lt"/>
              </a:rPr>
              <a:t>://localhost/</a:t>
            </a:r>
            <a:r>
              <a:rPr lang="en-US" altLang="ko-KR" sz="1400" dirty="0" err="1">
                <a:latin typeface="+mn-lt"/>
              </a:rPr>
              <a:t>book_db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id = "root";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password = "password";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Connection con =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Class.</a:t>
            </a:r>
            <a:r>
              <a:rPr lang="en-US" altLang="ko-KR" sz="1400" i="1" dirty="0" err="1">
                <a:latin typeface="+mn-lt"/>
              </a:rPr>
              <a:t>forName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com.mysql.jdbc.Driver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 적재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>
                <a:latin typeface="+mn-lt"/>
              </a:rPr>
              <a:t>con = </a:t>
            </a:r>
            <a:r>
              <a:rPr lang="en-US" altLang="ko-KR" sz="1400" dirty="0" err="1">
                <a:latin typeface="+mn-lt"/>
              </a:rPr>
              <a:t>DriverManager.</a:t>
            </a:r>
            <a:r>
              <a:rPr lang="en-US" altLang="ko-KR" sz="1400" i="1" dirty="0" err="1">
                <a:latin typeface="+mn-lt"/>
              </a:rPr>
              <a:t>getConnection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, id, password);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데이터베이스 연결 성공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ClassNotFoundException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드라이버를 찾을 수 없습니다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연결에 실패하였습니다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con;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SQLSelectTest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SQLException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2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 프로그램 개발 절차</a:t>
            </a:r>
          </a:p>
        </p:txBody>
      </p:sp>
      <p:sp>
        <p:nvSpPr>
          <p:cNvPr id="200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009092" name="Group 4"/>
          <p:cNvGrpSpPr>
            <a:grpSpLocks/>
          </p:cNvGrpSpPr>
          <p:nvPr/>
        </p:nvGrpSpPr>
        <p:grpSpPr bwMode="auto">
          <a:xfrm>
            <a:off x="4195776" y="4772368"/>
            <a:ext cx="1589088" cy="1616075"/>
            <a:chOff x="3208" y="1586"/>
            <a:chExt cx="1395" cy="1617"/>
          </a:xfrm>
        </p:grpSpPr>
        <p:sp>
          <p:nvSpPr>
            <p:cNvPr id="2009093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4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6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8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099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0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1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2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3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4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5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6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7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8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09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0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1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2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3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4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5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6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7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8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19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0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1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2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3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4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125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09126" name="AutoShape 38"/>
          <p:cNvSpPr>
            <a:spLocks noChangeArrowheads="1"/>
          </p:cNvSpPr>
          <p:nvPr/>
        </p:nvSpPr>
        <p:spPr bwMode="auto">
          <a:xfrm>
            <a:off x="5919380" y="3082709"/>
            <a:ext cx="2784475" cy="2841625"/>
          </a:xfrm>
          <a:prstGeom prst="wedgeEllipseCallout">
            <a:avLst>
              <a:gd name="adj1" fmla="val -54731"/>
              <a:gd name="adj2" fmla="val 16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JDBC</a:t>
            </a:r>
            <a:r>
              <a:rPr lang="ko-KR" altLang="en-US">
                <a:ea typeface="굴림" charset="-127"/>
              </a:rPr>
              <a:t>를 통하여 데이터베이스에 연결되면 그 다음 에는 </a:t>
            </a:r>
            <a:r>
              <a:rPr lang="en-US" altLang="ko-KR">
                <a:ea typeface="굴림" charset="-127"/>
              </a:rPr>
              <a:t>SQL </a:t>
            </a:r>
            <a:r>
              <a:rPr lang="ko-KR" altLang="en-US">
                <a:ea typeface="굴림" charset="-127"/>
              </a:rPr>
              <a:t>명령어를 데이터베이스에 전달하면 됩니다</a:t>
            </a:r>
            <a:r>
              <a:rPr lang="en-US" altLang="ko-KR">
                <a:ea typeface="굴림" charset="-127"/>
              </a:rPr>
              <a:t>.</a:t>
            </a:r>
          </a:p>
        </p:txBody>
      </p:sp>
      <p:sp>
        <p:nvSpPr>
          <p:cNvPr id="2009127" name="Line 39"/>
          <p:cNvSpPr>
            <a:spLocks noChangeShapeType="1"/>
          </p:cNvSpPr>
          <p:nvPr/>
        </p:nvSpPr>
        <p:spPr bwMode="auto">
          <a:xfrm flipH="1" flipV="1">
            <a:off x="3405201" y="2967619"/>
            <a:ext cx="790575" cy="172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0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2920"/>
            <a:ext cx="8074025" cy="471685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host2ip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 ( 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 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String </a:t>
            </a:r>
            <a:r>
              <a:rPr lang="en-US" altLang="ko-KR" sz="1400" dirty="0">
                <a:latin typeface="+mn-lt"/>
              </a:rPr>
              <a:t>hostname = "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try</a:t>
            </a:r>
            <a:r>
              <a:rPr lang="en-US" altLang="ko-KR" sz="1400" dirty="0" smtClean="0">
                <a:latin typeface="+mn-lt"/>
              </a:rPr>
              <a:t> 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InetAddress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address = </a:t>
            </a:r>
            <a:r>
              <a:rPr lang="en-US" altLang="ko-KR" sz="1400" dirty="0" err="1">
                <a:latin typeface="+mn-lt"/>
              </a:rPr>
              <a:t>InetAddress.</a:t>
            </a:r>
            <a:r>
              <a:rPr lang="en-US" altLang="ko-KR" sz="1400" i="1" dirty="0" err="1">
                <a:latin typeface="+mn-lt"/>
              </a:rPr>
              <a:t>getByName</a:t>
            </a:r>
            <a:r>
              <a:rPr lang="en-US" altLang="ko-KR" sz="1400" dirty="0">
                <a:latin typeface="+mn-lt"/>
              </a:rPr>
              <a:t>(hostname);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("IP </a:t>
            </a:r>
            <a:r>
              <a:rPr lang="ko-KR" altLang="en-US" sz="1400" dirty="0">
                <a:latin typeface="+mn-lt"/>
              </a:rPr>
              <a:t>주소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address.getHostAddress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catch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UnknownHostException</a:t>
            </a:r>
            <a:r>
              <a:rPr lang="en-US" altLang="ko-KR" sz="1400" dirty="0">
                <a:latin typeface="+mn-lt"/>
              </a:rPr>
              <a:t> e )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    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 smtClean="0">
                <a:latin typeface="+mn-lt"/>
              </a:rPr>
              <a:t>(hostname </a:t>
            </a:r>
            <a:r>
              <a:rPr lang="en-US" altLang="ko-KR" sz="1400" dirty="0">
                <a:latin typeface="+mn-lt"/>
              </a:rPr>
              <a:t>+ "</a:t>
            </a:r>
            <a:r>
              <a:rPr lang="ko-KR" altLang="en-US" sz="1400" dirty="0">
                <a:latin typeface="+mn-lt"/>
              </a:rPr>
              <a:t>의 </a:t>
            </a:r>
            <a:r>
              <a:rPr lang="en-US" altLang="ko-KR" sz="1400" dirty="0">
                <a:latin typeface="+mn-lt"/>
              </a:rPr>
              <a:t>IP </a:t>
            </a:r>
            <a:r>
              <a:rPr lang="ko-KR" altLang="en-US" sz="1400" dirty="0">
                <a:latin typeface="+mn-lt"/>
              </a:rPr>
              <a:t>주소를 찾을 수 없습니다</a:t>
            </a:r>
            <a:r>
              <a:rPr lang="en-US" altLang="ko-KR" sz="1400" dirty="0">
                <a:latin typeface="+mn-lt"/>
              </a:rPr>
              <a:t>. </a:t>
            </a:r>
            <a:r>
              <a:rPr lang="en-US" altLang="ko-KR" sz="1400" dirty="0" smtClean="0">
                <a:latin typeface="+mn-lt"/>
              </a:rPr>
              <a:t>	"</a:t>
            </a:r>
            <a:r>
              <a:rPr lang="ko-KR" altLang="en-US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데이터베이스란</a:t>
            </a:r>
            <a:r>
              <a:rPr lang="en-US" altLang="ko-KR" sz="3600"/>
              <a:t>?</a:t>
            </a:r>
          </a:p>
        </p:txBody>
      </p:sp>
      <p:sp>
        <p:nvSpPr>
          <p:cNvPr id="201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45063"/>
          </a:xfrm>
        </p:spPr>
        <p:txBody>
          <a:bodyPr/>
          <a:lstStyle/>
          <a:p>
            <a:r>
              <a:rPr lang="ko-KR" altLang="en-US"/>
              <a:t>관계형 데이터베이스</a:t>
            </a:r>
            <a:r>
              <a:rPr lang="en-US" altLang="ko-KR"/>
              <a:t>(database)</a:t>
            </a:r>
            <a:r>
              <a:rPr lang="ko-KR" altLang="en-US"/>
              <a:t>는 데이터를 여러 개의 테이블에 나누어서 저장한다</a:t>
            </a:r>
            <a:r>
              <a:rPr lang="en-US" altLang="ko-KR"/>
              <a:t>.</a:t>
            </a:r>
          </a:p>
          <a:p>
            <a:r>
              <a:rPr lang="ko-KR" altLang="en-US"/>
              <a:t>가장 많이 사용되는 </a:t>
            </a:r>
            <a:r>
              <a:rPr lang="en-US" altLang="ko-KR"/>
              <a:t>DBMS</a:t>
            </a:r>
          </a:p>
          <a:p>
            <a:pPr lvl="1"/>
            <a:r>
              <a:rPr lang="ko-KR" altLang="en-US"/>
              <a:t>오라클</a:t>
            </a:r>
            <a:r>
              <a:rPr lang="en-US" altLang="ko-KR"/>
              <a:t>, </a:t>
            </a:r>
            <a:r>
              <a:rPr lang="ko-KR" altLang="en-US"/>
              <a:t>마이크로소프트의 </a:t>
            </a:r>
            <a:r>
              <a:rPr lang="en-US" altLang="ko-KR"/>
              <a:t>SQL Server, </a:t>
            </a:r>
            <a:r>
              <a:rPr lang="ko-KR" altLang="en-US"/>
              <a:t>사이베이스</a:t>
            </a:r>
            <a:r>
              <a:rPr lang="en-US" altLang="ko-KR"/>
              <a:t>, MySQL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78" y="2879239"/>
            <a:ext cx="6946436" cy="348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58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테이블의 하나의 행</a:t>
            </a:r>
            <a:r>
              <a:rPr lang="en-US" altLang="ko-KR" dirty="0"/>
              <a:t>(row)</a:t>
            </a:r>
            <a:r>
              <a:rPr lang="ko-KR" altLang="en-US" dirty="0"/>
              <a:t>은 레코드</a:t>
            </a:r>
            <a:r>
              <a:rPr lang="en-US" altLang="ko-KR" dirty="0"/>
              <a:t>(record)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이 레코드는 여러 개의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(</a:t>
            </a:r>
            <a:r>
              <a:rPr lang="en-US" altLang="ko-KR" dirty="0"/>
              <a:t>column)</a:t>
            </a:r>
            <a:r>
              <a:rPr lang="ko-KR" altLang="en-US" dirty="0"/>
              <a:t>으로 이루어져 있고</a:t>
            </a:r>
            <a:r>
              <a:rPr lang="en-US" altLang="ko-KR" dirty="0"/>
              <a:t>, </a:t>
            </a:r>
            <a:r>
              <a:rPr lang="ko-KR" altLang="en-US" dirty="0"/>
              <a:t>테이블은 </a:t>
            </a:r>
            <a:r>
              <a:rPr lang="ko-KR" altLang="en-US" dirty="0" err="1"/>
              <a:t>무결성</a:t>
            </a:r>
            <a:r>
              <a:rPr lang="ko-KR" altLang="en-US" dirty="0"/>
              <a:t> 법칙을 따라서 작성되어야 한다</a:t>
            </a:r>
            <a:endParaRPr lang="ko-KR" altLang="en-US" dirty="0"/>
          </a:p>
        </p:txBody>
      </p:sp>
      <p:sp>
        <p:nvSpPr>
          <p:cNvPr id="201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테이블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4" y="2962423"/>
            <a:ext cx="6988144" cy="310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89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MySQL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u="sng" dirty="0" err="1"/>
              <a:t>www.mysql.com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70" y="2221729"/>
            <a:ext cx="6829005" cy="463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29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52" y="2281474"/>
            <a:ext cx="6344457" cy="391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5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700</Words>
  <Application>Microsoft Office PowerPoint</Application>
  <PresentationFormat>화면 슬라이드 쇼(4:3)</PresentationFormat>
  <Paragraphs>275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New_Natural01</vt:lpstr>
      <vt:lpstr>PowerPoint 프레젠테이션</vt:lpstr>
      <vt:lpstr>데이터베이스</vt:lpstr>
      <vt:lpstr>자바와 데이터베이스</vt:lpstr>
      <vt:lpstr>데이터베이스 프로그램 개발 절차</vt:lpstr>
      <vt:lpstr>예제</vt:lpstr>
      <vt:lpstr>데이터베이스란?</vt:lpstr>
      <vt:lpstr>테이블</vt:lpstr>
      <vt:lpstr>MySQL</vt:lpstr>
      <vt:lpstr>SQL이란?</vt:lpstr>
      <vt:lpstr>MySQL에서 SQL 실행하기</vt:lpstr>
      <vt:lpstr>데이터베이스 생성하기</vt:lpstr>
      <vt:lpstr>레코드 추가하기</vt:lpstr>
      <vt:lpstr>레코드 검색하기 </vt:lpstr>
      <vt:lpstr>검색시 조건 지정</vt:lpstr>
      <vt:lpstr>정렬하려면</vt:lpstr>
      <vt:lpstr>레코드 수정하기</vt:lpstr>
      <vt:lpstr>레코드 삭제하기</vt:lpstr>
      <vt:lpstr>결과 집합과 커서</vt:lpstr>
      <vt:lpstr>JDBC 드라이버 설치</vt:lpstr>
      <vt:lpstr>PowerPoint 프레젠테이션</vt:lpstr>
      <vt:lpstr>드라이버 클래스 적재</vt:lpstr>
      <vt:lpstr>데이터베이스 연결</vt:lpstr>
      <vt:lpstr>데이터베이스 연결 예제</vt:lpstr>
      <vt:lpstr>데이터베이스 연결 예제</vt:lpstr>
      <vt:lpstr>SQL 문장 수행</vt:lpstr>
      <vt:lpstr>SQL 문장 수행</vt:lpstr>
      <vt:lpstr>데이터베이스 연결 예제</vt:lpstr>
      <vt:lpstr>실행 결과</vt:lpstr>
      <vt:lpstr>레코드 수정, 삭제</vt:lpstr>
      <vt:lpstr>레코드 수정, 삭제</vt:lpstr>
      <vt:lpstr>실행 결과</vt:lpstr>
      <vt:lpstr>LAB: 데이터베이스 레코드 뷰어 작성</vt:lpstr>
      <vt:lpstr>SOLUTION</vt:lpstr>
      <vt:lpstr>SOLUTION</vt:lpstr>
      <vt:lpstr>SOLUTION</vt:lpstr>
      <vt:lpstr>SOLUTION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756</cp:revision>
  <dcterms:created xsi:type="dcterms:W3CDTF">2007-06-29T06:43:39Z</dcterms:created>
  <dcterms:modified xsi:type="dcterms:W3CDTF">2016-01-20T09:31:22Z</dcterms:modified>
</cp:coreProperties>
</file>