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3"/>
  </p:notesMasterIdLst>
  <p:handoutMasterIdLst>
    <p:handoutMasterId r:id="rId14"/>
  </p:handout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27" r:id="rId1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830"/>
  </p:normalViewPr>
  <p:slideViewPr>
    <p:cSldViewPr snapToGrid="0">
      <p:cViewPr varScale="1">
        <p:scale>
          <a:sx n="105" d="100"/>
          <a:sy n="105" d="100"/>
        </p:scale>
        <p:origin x="-1836" y="-96"/>
      </p:cViewPr>
      <p:guideLst>
        <p:guide orient="horz" pos="2159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18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0506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1" y="908050"/>
            <a:ext cx="688364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 dirty="0" smtClean="0">
                <a:latin typeface="Comic Sans MS"/>
                <a:ea typeface="HY엽서L"/>
              </a:rPr>
              <a:t>제</a:t>
            </a:r>
            <a:r>
              <a:rPr lang="en-US" altLang="ko-KR" sz="3600" i="1" dirty="0" smtClean="0">
                <a:latin typeface="Comic Sans MS"/>
                <a:ea typeface="HY엽서L"/>
              </a:rPr>
              <a:t>20</a:t>
            </a:r>
            <a:r>
              <a:rPr lang="ko-KR" altLang="en-US" sz="3600" i="1" dirty="0" smtClean="0">
                <a:latin typeface="Comic Sans MS"/>
                <a:ea typeface="HY엽서L"/>
              </a:rPr>
              <a:t>장  </a:t>
            </a:r>
            <a:r>
              <a:rPr lang="ko-KR" altLang="en-US" sz="3600" i="1" dirty="0" err="1" smtClean="0">
                <a:latin typeface="Comic Sans MS"/>
                <a:ea typeface="HY엽서L"/>
              </a:rPr>
              <a:t>실전프로젝트</a:t>
            </a:r>
            <a:r>
              <a:rPr lang="ko-KR" altLang="en-US" sz="3600" i="1" dirty="0" smtClean="0">
                <a:latin typeface="Comic Sans MS"/>
                <a:ea typeface="HY엽서L"/>
              </a:rPr>
              <a:t> </a:t>
            </a:r>
            <a:r>
              <a:rPr lang="en-US" altLang="ko-KR" sz="3600" i="1" dirty="0" smtClean="0">
                <a:latin typeface="Comic Sans MS"/>
                <a:ea typeface="HY엽서L"/>
              </a:rPr>
              <a:t>#2</a:t>
            </a:r>
            <a:endParaRPr lang="ko-KR" altLang="en-US" sz="3600" i="1" dirty="0">
              <a:latin typeface="Comic Sans MS"/>
              <a:ea typeface="HY엽서L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55" y="1684950"/>
            <a:ext cx="6254195" cy="499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93414" y="742384"/>
            <a:ext cx="8229600" cy="6115616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StarShipSprite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extends</a:t>
            </a:r>
            <a:r>
              <a:rPr lang="en-US" altLang="ko-KR" sz="1400" dirty="0">
                <a:latin typeface="+mn-lt"/>
              </a:rPr>
              <a:t> Sprite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GalagaGame</a:t>
            </a:r>
            <a:r>
              <a:rPr lang="en-US" altLang="ko-KR" sz="1400" dirty="0">
                <a:latin typeface="+mn-lt"/>
              </a:rPr>
              <a:t> game;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StarShipSprite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GalagaGame</a:t>
            </a:r>
            <a:r>
              <a:rPr lang="en-US" altLang="ko-KR" sz="1400" dirty="0">
                <a:latin typeface="+mn-lt"/>
              </a:rPr>
              <a:t> game, Image image,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x,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y)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super</a:t>
            </a:r>
            <a:r>
              <a:rPr lang="en-US" altLang="ko-KR" sz="1400" dirty="0">
                <a:latin typeface="+mn-lt"/>
              </a:rPr>
              <a:t>(image, x, y);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this</a:t>
            </a:r>
            <a:r>
              <a:rPr lang="en-US" altLang="ko-KR" sz="1400" dirty="0" err="1">
                <a:latin typeface="+mn-lt"/>
              </a:rPr>
              <a:t>.game</a:t>
            </a:r>
            <a:r>
              <a:rPr lang="en-US" altLang="ko-KR" sz="1400" dirty="0">
                <a:latin typeface="+mn-lt"/>
              </a:rPr>
              <a:t> = game;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dx = 0;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dy</a:t>
            </a:r>
            <a:r>
              <a:rPr lang="en-US" altLang="ko-KR" sz="1400" dirty="0">
                <a:latin typeface="+mn-lt"/>
              </a:rPr>
              <a:t> = 0;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@Override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move()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if</a:t>
            </a:r>
            <a:r>
              <a:rPr lang="en-US" altLang="ko-KR" sz="1400" dirty="0">
                <a:latin typeface="+mn-lt"/>
              </a:rPr>
              <a:t> ((dx &lt; 0) &amp;&amp; (x &lt; 10))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return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if</a:t>
            </a:r>
            <a:r>
              <a:rPr lang="en-US" altLang="ko-KR" sz="1400" dirty="0">
                <a:latin typeface="+mn-lt"/>
              </a:rPr>
              <a:t> ((dx &gt; 0) &amp;&amp; (x &gt; 800))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return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super</a:t>
            </a:r>
            <a:r>
              <a:rPr lang="en-US" altLang="ko-KR" sz="1400" dirty="0" err="1">
                <a:latin typeface="+mn-lt"/>
              </a:rPr>
              <a:t>.move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@Override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handleCollision</a:t>
            </a:r>
            <a:r>
              <a:rPr lang="en-US" altLang="ko-KR" sz="1400" dirty="0">
                <a:latin typeface="+mn-lt"/>
              </a:rPr>
              <a:t>(Sprite other)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if</a:t>
            </a:r>
            <a:r>
              <a:rPr lang="en-US" altLang="ko-KR" sz="1400" dirty="0">
                <a:latin typeface="+mn-lt"/>
              </a:rPr>
              <a:t> (other </a:t>
            </a:r>
            <a:r>
              <a:rPr lang="en-US" altLang="ko-KR" sz="1400" b="1" dirty="0" err="1">
                <a:latin typeface="+mn-lt"/>
              </a:rPr>
              <a:t>instanceof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AlienSprite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game.endGame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StarShipSprite.java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06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Q &amp; A</a:t>
            </a:r>
          </a:p>
        </p:txBody>
      </p:sp>
      <p:pic>
        <p:nvPicPr>
          <p:cNvPr id="46083" name="Picture 3" descr="MCj02406990000[1]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4" name="Picture 4" descr="MCj04165020000[1]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LAB: </a:t>
            </a:r>
            <a:r>
              <a:rPr lang="ko-KR" altLang="en-US" b="0" dirty="0" err="1" smtClean="0"/>
              <a:t>갤러그</a:t>
            </a:r>
            <a:r>
              <a:rPr lang="ko-KR" altLang="en-US" b="0" dirty="0" smtClean="0"/>
              <a:t> 게임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우리는 자바 그래픽을 이용하여 다음과 같은 “</a:t>
            </a:r>
            <a:r>
              <a:rPr lang="ko-KR" altLang="en-US" dirty="0" err="1"/>
              <a:t>갤러그</a:t>
            </a:r>
            <a:r>
              <a:rPr lang="ko-KR" altLang="en-US" dirty="0"/>
              <a:t>” 유사 게임을 제작할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758" y="2516864"/>
            <a:ext cx="5505243" cy="41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46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어떤 객체들이 필요한가</a:t>
            </a:r>
            <a:r>
              <a:rPr lang="en-US" altLang="ko-KR" b="0" dirty="0"/>
              <a:t>?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35" y="1829225"/>
            <a:ext cx="6737386" cy="422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55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 dirty="0" err="1"/>
              <a:t>StarShipSprite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- </a:t>
            </a:r>
            <a:r>
              <a:rPr lang="ko-KR" altLang="en-US" dirty="0"/>
              <a:t>주인공 우주선을 </a:t>
            </a:r>
            <a:r>
              <a:rPr lang="ko-KR" altLang="en-US" dirty="0" err="1"/>
              <a:t>모델링한다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AlienSprite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- </a:t>
            </a:r>
            <a:r>
              <a:rPr lang="ko-KR" altLang="en-US" dirty="0"/>
              <a:t>외계인 우주선을 </a:t>
            </a:r>
            <a:r>
              <a:rPr lang="ko-KR" altLang="en-US" dirty="0" err="1"/>
              <a:t>모델링한다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ShotSprite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– </a:t>
            </a:r>
            <a:r>
              <a:rPr lang="ko-KR" altLang="en-US" dirty="0"/>
              <a:t>포탄을 </a:t>
            </a:r>
            <a:r>
              <a:rPr lang="ko-KR" altLang="en-US" dirty="0" err="1"/>
              <a:t>모델링한다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GalagaGame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– </a:t>
            </a:r>
            <a:r>
              <a:rPr lang="ko-KR" altLang="en-US" dirty="0"/>
              <a:t>게임 보드를 </a:t>
            </a:r>
            <a:r>
              <a:rPr lang="ko-KR" altLang="en-US" dirty="0" err="1"/>
              <a:t>모델링한다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83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상속을 이용한 설계</a:t>
            </a:r>
            <a:endParaRPr lang="ko-KR" altLang="en-US" dirty="0"/>
          </a:p>
        </p:txBody>
      </p:sp>
      <p:pic>
        <p:nvPicPr>
          <p:cNvPr id="4097" name="_x256260304" descr="EMB00014c984c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77" y="2150196"/>
            <a:ext cx="8577360" cy="383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상속을 이용한 설계</a:t>
            </a:r>
            <a:endParaRPr lang="ko-KR" altLang="en-US" dirty="0"/>
          </a:p>
        </p:txBody>
      </p:sp>
      <p:pic>
        <p:nvPicPr>
          <p:cNvPr id="5121" name="_x256262544" descr="EMB00014c984c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20" y="2209046"/>
            <a:ext cx="8579457" cy="388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34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31683"/>
            <a:ext cx="8229600" cy="5513561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// </a:t>
            </a:r>
            <a:r>
              <a:rPr lang="ko-KR" altLang="en-US" sz="1400" dirty="0">
                <a:latin typeface="+mn-lt"/>
              </a:rPr>
              <a:t>소스를 입력하고 </a:t>
            </a:r>
            <a:r>
              <a:rPr lang="en-US" altLang="ko-KR" sz="1400" dirty="0" err="1">
                <a:latin typeface="+mn-lt"/>
              </a:rPr>
              <a:t>Ctrl+Shift+O</a:t>
            </a:r>
            <a:r>
              <a:rPr lang="ko-KR" altLang="en-US" sz="1400" dirty="0">
                <a:latin typeface="+mn-lt"/>
              </a:rPr>
              <a:t>를 눌러서 필요한 파일을 포함한다</a:t>
            </a:r>
            <a:r>
              <a:rPr lang="en-US" altLang="ko-KR" sz="1400" dirty="0">
                <a:latin typeface="+mn-lt"/>
              </a:rPr>
              <a:t>. 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Sprite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protected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x; // </a:t>
            </a:r>
            <a:r>
              <a:rPr lang="ko-KR" altLang="en-US" sz="1400" dirty="0">
                <a:latin typeface="+mn-lt"/>
              </a:rPr>
              <a:t>현재 위치의 </a:t>
            </a:r>
            <a:r>
              <a:rPr lang="en-US" altLang="ko-KR" sz="1400" dirty="0">
                <a:latin typeface="+mn-lt"/>
              </a:rPr>
              <a:t>x</a:t>
            </a:r>
            <a:r>
              <a:rPr lang="ko-KR" altLang="en-US" sz="1400" dirty="0">
                <a:latin typeface="+mn-lt"/>
              </a:rPr>
              <a:t>좌표</a:t>
            </a: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protected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y; // </a:t>
            </a:r>
            <a:r>
              <a:rPr lang="ko-KR" altLang="en-US" sz="1400" dirty="0">
                <a:latin typeface="+mn-lt"/>
              </a:rPr>
              <a:t>현재 위치의 </a:t>
            </a:r>
            <a:r>
              <a:rPr lang="en-US" altLang="ko-KR" sz="1400" dirty="0">
                <a:latin typeface="+mn-lt"/>
              </a:rPr>
              <a:t>y</a:t>
            </a:r>
            <a:r>
              <a:rPr lang="ko-KR" altLang="en-US" sz="1400" dirty="0">
                <a:latin typeface="+mn-lt"/>
              </a:rPr>
              <a:t>좌표</a:t>
            </a: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protected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dx; // </a:t>
            </a:r>
            <a:r>
              <a:rPr lang="ko-KR" altLang="en-US" sz="1400" dirty="0" err="1">
                <a:latin typeface="+mn-lt"/>
              </a:rPr>
              <a:t>단위시간에</a:t>
            </a:r>
            <a:r>
              <a:rPr lang="ko-KR" altLang="en-US" sz="1400" dirty="0">
                <a:latin typeface="+mn-lt"/>
              </a:rPr>
              <a:t> 움직이는 </a:t>
            </a:r>
            <a:r>
              <a:rPr lang="en-US" altLang="ko-KR" sz="1400" dirty="0">
                <a:latin typeface="+mn-lt"/>
              </a:rPr>
              <a:t>x</a:t>
            </a:r>
            <a:r>
              <a:rPr lang="ko-KR" altLang="en-US" sz="1400" dirty="0">
                <a:latin typeface="+mn-lt"/>
              </a:rPr>
              <a:t>방향 거리</a:t>
            </a: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protected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dy</a:t>
            </a:r>
            <a:r>
              <a:rPr lang="en-US" altLang="ko-KR" sz="1400" dirty="0">
                <a:latin typeface="+mn-lt"/>
              </a:rPr>
              <a:t>; // </a:t>
            </a:r>
            <a:r>
              <a:rPr lang="ko-KR" altLang="en-US" sz="1400" dirty="0" err="1">
                <a:latin typeface="+mn-lt"/>
              </a:rPr>
              <a:t>단위시간에</a:t>
            </a:r>
            <a:r>
              <a:rPr lang="ko-KR" altLang="en-US" sz="1400" dirty="0">
                <a:latin typeface="+mn-lt"/>
              </a:rPr>
              <a:t> 움직이는 </a:t>
            </a:r>
            <a:r>
              <a:rPr lang="en-US" altLang="ko-KR" sz="1400" dirty="0">
                <a:latin typeface="+mn-lt"/>
              </a:rPr>
              <a:t>y</a:t>
            </a:r>
            <a:r>
              <a:rPr lang="ko-KR" altLang="en-US" sz="1400" dirty="0">
                <a:latin typeface="+mn-lt"/>
              </a:rPr>
              <a:t>방향 거리</a:t>
            </a: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Image image; // </a:t>
            </a:r>
            <a:r>
              <a:rPr lang="ko-KR" altLang="en-US" sz="1400" dirty="0" err="1">
                <a:latin typeface="+mn-lt"/>
              </a:rPr>
              <a:t>스프라이트가</a:t>
            </a:r>
            <a:r>
              <a:rPr lang="ko-KR" altLang="en-US" sz="1400" dirty="0">
                <a:latin typeface="+mn-lt"/>
              </a:rPr>
              <a:t> 가지고 있는 이미지</a:t>
            </a: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dirty="0">
                <a:latin typeface="+mn-lt"/>
              </a:rPr>
              <a:t>// </a:t>
            </a:r>
            <a:r>
              <a:rPr lang="ko-KR" altLang="en-US" sz="1400" dirty="0" err="1">
                <a:latin typeface="+mn-lt"/>
              </a:rPr>
              <a:t>생성자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Sprite(Image image,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x,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y)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this</a:t>
            </a:r>
            <a:r>
              <a:rPr lang="en-US" altLang="ko-KR" sz="1400" dirty="0" err="1">
                <a:latin typeface="+mn-lt"/>
              </a:rPr>
              <a:t>.image</a:t>
            </a:r>
            <a:r>
              <a:rPr lang="en-US" altLang="ko-KR" sz="1400" dirty="0">
                <a:latin typeface="+mn-lt"/>
              </a:rPr>
              <a:t> = image;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this</a:t>
            </a:r>
            <a:r>
              <a:rPr lang="en-US" altLang="ko-KR" sz="1400" dirty="0" err="1">
                <a:latin typeface="+mn-lt"/>
              </a:rPr>
              <a:t>.x</a:t>
            </a:r>
            <a:r>
              <a:rPr lang="en-US" altLang="ko-KR" sz="1400" dirty="0">
                <a:latin typeface="+mn-lt"/>
              </a:rPr>
              <a:t> = x;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this</a:t>
            </a:r>
            <a:r>
              <a:rPr lang="en-US" altLang="ko-KR" sz="1400" dirty="0" err="1">
                <a:latin typeface="+mn-lt"/>
              </a:rPr>
              <a:t>.y</a:t>
            </a:r>
            <a:r>
              <a:rPr lang="en-US" altLang="ko-KR" sz="1400" dirty="0">
                <a:latin typeface="+mn-lt"/>
              </a:rPr>
              <a:t> = y;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// </a:t>
            </a:r>
            <a:r>
              <a:rPr lang="ko-KR" altLang="en-US" sz="1400" dirty="0" err="1">
                <a:latin typeface="+mn-lt"/>
              </a:rPr>
              <a:t>스프라이트의</a:t>
            </a:r>
            <a:r>
              <a:rPr lang="ko-KR" altLang="en-US" sz="1400" dirty="0">
                <a:latin typeface="+mn-lt"/>
              </a:rPr>
              <a:t> 가로 길이를 반환한다</a:t>
            </a:r>
            <a:r>
              <a:rPr lang="en-US" altLang="ko-KR" sz="1400" dirty="0">
                <a:latin typeface="+mn-lt"/>
              </a:rPr>
              <a:t>.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getWidth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return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image.getWidth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null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// </a:t>
            </a:r>
            <a:r>
              <a:rPr lang="ko-KR" altLang="en-US" sz="1400" dirty="0" err="1">
                <a:latin typeface="+mn-lt"/>
              </a:rPr>
              <a:t>스프라이트의</a:t>
            </a:r>
            <a:r>
              <a:rPr lang="ko-KR" altLang="en-US" sz="1400" dirty="0">
                <a:latin typeface="+mn-lt"/>
              </a:rPr>
              <a:t> 세로 길이를 반환한다</a:t>
            </a:r>
            <a:r>
              <a:rPr lang="en-US" altLang="ko-KR" sz="1400" dirty="0">
                <a:latin typeface="+mn-lt"/>
              </a:rPr>
              <a:t>.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getHeight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return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image.getHeight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null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>
              <a:buNone/>
            </a:pPr>
            <a:endParaRPr lang="ko-KR" altLang="en-US" sz="1400" dirty="0">
              <a:latin typeface="+mn-lt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Sprite.java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83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31683"/>
            <a:ext cx="8229600" cy="5513561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dirty="0">
                <a:latin typeface="+mn-lt"/>
              </a:rPr>
              <a:t>// </a:t>
            </a:r>
            <a:r>
              <a:rPr lang="ko-KR" altLang="en-US" sz="1400" dirty="0" err="1">
                <a:latin typeface="+mn-lt"/>
              </a:rPr>
              <a:t>스프라이트를</a:t>
            </a:r>
            <a:r>
              <a:rPr lang="ko-KR" altLang="en-US" sz="1400" dirty="0">
                <a:latin typeface="+mn-lt"/>
              </a:rPr>
              <a:t> 화면에 그린다</a:t>
            </a:r>
            <a:r>
              <a:rPr lang="en-US" altLang="ko-KR" sz="1400" dirty="0">
                <a:latin typeface="+mn-lt"/>
              </a:rPr>
              <a:t>.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draw(Graphics g)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g.drawImage</a:t>
            </a:r>
            <a:r>
              <a:rPr lang="en-US" altLang="ko-KR" sz="1400" dirty="0">
                <a:latin typeface="+mn-lt"/>
              </a:rPr>
              <a:t>(image, x, y, </a:t>
            </a:r>
            <a:r>
              <a:rPr lang="en-US" altLang="ko-KR" sz="1400" b="1" dirty="0">
                <a:latin typeface="+mn-lt"/>
              </a:rPr>
              <a:t>null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// </a:t>
            </a:r>
            <a:r>
              <a:rPr lang="ko-KR" altLang="en-US" sz="1400" dirty="0" err="1">
                <a:latin typeface="+mn-lt"/>
              </a:rPr>
              <a:t>스프라이트를</a:t>
            </a:r>
            <a:r>
              <a:rPr lang="ko-KR" altLang="en-US" sz="1400" dirty="0">
                <a:latin typeface="+mn-lt"/>
              </a:rPr>
              <a:t> 움직인다</a:t>
            </a:r>
            <a:r>
              <a:rPr lang="en-US" altLang="ko-KR" sz="1400" dirty="0">
                <a:latin typeface="+mn-lt"/>
              </a:rPr>
              <a:t>.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move()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x += dx;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y += </a:t>
            </a:r>
            <a:r>
              <a:rPr lang="en-US" altLang="ko-KR" sz="1400" dirty="0" err="1">
                <a:latin typeface="+mn-lt"/>
              </a:rPr>
              <a:t>dy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// </a:t>
            </a:r>
            <a:r>
              <a:rPr lang="en-US" altLang="ko-KR" sz="1400" u="sng" dirty="0">
                <a:latin typeface="+mn-lt"/>
              </a:rPr>
              <a:t>dx</a:t>
            </a:r>
            <a:r>
              <a:rPr lang="ko-KR" altLang="en-US" sz="1400" dirty="0">
                <a:latin typeface="+mn-lt"/>
              </a:rPr>
              <a:t>를 설정한다</a:t>
            </a:r>
            <a:r>
              <a:rPr lang="en-US" altLang="ko-KR" sz="1400" dirty="0">
                <a:latin typeface="+mn-lt"/>
              </a:rPr>
              <a:t>.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setDx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dx) {		</a:t>
            </a:r>
            <a:r>
              <a:rPr lang="en-US" altLang="ko-KR" sz="1400" b="1" dirty="0" err="1">
                <a:latin typeface="+mn-lt"/>
              </a:rPr>
              <a:t>this</a:t>
            </a:r>
            <a:r>
              <a:rPr lang="en-US" altLang="ko-KR" sz="1400" dirty="0" err="1">
                <a:latin typeface="+mn-lt"/>
              </a:rPr>
              <a:t>.dx</a:t>
            </a:r>
            <a:r>
              <a:rPr lang="en-US" altLang="ko-KR" sz="1400" dirty="0">
                <a:latin typeface="+mn-lt"/>
              </a:rPr>
              <a:t> = dx;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// </a:t>
            </a:r>
            <a:r>
              <a:rPr lang="en-US" altLang="ko-KR" sz="1400" u="sng" dirty="0" err="1">
                <a:latin typeface="+mn-lt"/>
              </a:rPr>
              <a:t>dy</a:t>
            </a:r>
            <a:r>
              <a:rPr lang="ko-KR" altLang="en-US" sz="1400" dirty="0">
                <a:latin typeface="+mn-lt"/>
              </a:rPr>
              <a:t>를 설정한다</a:t>
            </a:r>
            <a:r>
              <a:rPr lang="en-US" altLang="ko-KR" sz="1400" dirty="0">
                <a:latin typeface="+mn-lt"/>
              </a:rPr>
              <a:t>.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setDy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dy</a:t>
            </a:r>
            <a:r>
              <a:rPr lang="en-US" altLang="ko-KR" sz="1400" dirty="0">
                <a:latin typeface="+mn-lt"/>
              </a:rPr>
              <a:t>) {		</a:t>
            </a:r>
            <a:r>
              <a:rPr lang="en-US" altLang="ko-KR" sz="1400" b="1" dirty="0" err="1">
                <a:latin typeface="+mn-lt"/>
              </a:rPr>
              <a:t>this</a:t>
            </a:r>
            <a:r>
              <a:rPr lang="en-US" altLang="ko-KR" sz="1400" dirty="0" err="1">
                <a:latin typeface="+mn-lt"/>
              </a:rPr>
              <a:t>.dy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dy</a:t>
            </a:r>
            <a:r>
              <a:rPr lang="en-US" altLang="ko-KR" sz="1400" dirty="0">
                <a:latin typeface="+mn-lt"/>
              </a:rPr>
              <a:t>;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// </a:t>
            </a:r>
            <a:r>
              <a:rPr lang="en-US" altLang="ko-KR" sz="1400" u="sng" dirty="0">
                <a:latin typeface="+mn-lt"/>
              </a:rPr>
              <a:t>dx</a:t>
            </a:r>
            <a:r>
              <a:rPr lang="ko-KR" altLang="en-US" sz="1400" dirty="0">
                <a:latin typeface="+mn-lt"/>
              </a:rPr>
              <a:t>를 반환한다</a:t>
            </a:r>
            <a:r>
              <a:rPr lang="en-US" altLang="ko-KR" sz="1400" dirty="0">
                <a:latin typeface="+mn-lt"/>
              </a:rPr>
              <a:t>.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getDx</a:t>
            </a:r>
            <a:r>
              <a:rPr lang="en-US" altLang="ko-KR" sz="1400" dirty="0">
                <a:latin typeface="+mn-lt"/>
              </a:rPr>
              <a:t>() {	</a:t>
            </a:r>
            <a:r>
              <a:rPr lang="en-US" altLang="ko-KR" sz="1400" b="1" dirty="0">
                <a:latin typeface="+mn-lt"/>
              </a:rPr>
              <a:t>return</a:t>
            </a:r>
            <a:r>
              <a:rPr lang="en-US" altLang="ko-KR" sz="1400" dirty="0">
                <a:latin typeface="+mn-lt"/>
              </a:rPr>
              <a:t> dx;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// </a:t>
            </a:r>
            <a:r>
              <a:rPr lang="en-US" altLang="ko-KR" sz="1400" u="sng" dirty="0" err="1">
                <a:latin typeface="+mn-lt"/>
              </a:rPr>
              <a:t>dy</a:t>
            </a:r>
            <a:r>
              <a:rPr lang="ko-KR" altLang="en-US" sz="1400" dirty="0">
                <a:latin typeface="+mn-lt"/>
              </a:rPr>
              <a:t>를 반환한다</a:t>
            </a:r>
            <a:r>
              <a:rPr lang="en-US" altLang="ko-KR" sz="1400" dirty="0">
                <a:latin typeface="+mn-lt"/>
              </a:rPr>
              <a:t>.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getDy</a:t>
            </a:r>
            <a:r>
              <a:rPr lang="en-US" altLang="ko-KR" sz="1400" dirty="0">
                <a:latin typeface="+mn-lt"/>
              </a:rPr>
              <a:t>() {	</a:t>
            </a:r>
            <a:r>
              <a:rPr lang="en-US" altLang="ko-KR" sz="1400" b="1" dirty="0">
                <a:latin typeface="+mn-lt"/>
              </a:rPr>
              <a:t>return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dy</a:t>
            </a:r>
            <a:r>
              <a:rPr lang="en-US" altLang="ko-KR" sz="1400" dirty="0">
                <a:latin typeface="+mn-lt"/>
              </a:rPr>
              <a:t>;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// x</a:t>
            </a:r>
            <a:r>
              <a:rPr lang="ko-KR" altLang="en-US" sz="1400" dirty="0">
                <a:latin typeface="+mn-lt"/>
              </a:rPr>
              <a:t>를 반환한다</a:t>
            </a:r>
            <a:r>
              <a:rPr lang="en-US" altLang="ko-KR" sz="1400" dirty="0">
                <a:latin typeface="+mn-lt"/>
              </a:rPr>
              <a:t>.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getX</a:t>
            </a:r>
            <a:r>
              <a:rPr lang="en-US" altLang="ko-KR" sz="1400" dirty="0">
                <a:latin typeface="+mn-lt"/>
              </a:rPr>
              <a:t>() {		</a:t>
            </a:r>
            <a:r>
              <a:rPr lang="en-US" altLang="ko-KR" sz="1400" b="1" dirty="0">
                <a:latin typeface="+mn-lt"/>
              </a:rPr>
              <a:t>return</a:t>
            </a:r>
            <a:r>
              <a:rPr lang="en-US" altLang="ko-KR" sz="1400" dirty="0">
                <a:latin typeface="+mn-lt"/>
              </a:rPr>
              <a:t> x;	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// y</a:t>
            </a:r>
            <a:r>
              <a:rPr lang="ko-KR" altLang="en-US" sz="1400" dirty="0">
                <a:latin typeface="+mn-lt"/>
              </a:rPr>
              <a:t>를 반환한다</a:t>
            </a:r>
            <a:r>
              <a:rPr lang="en-US" altLang="ko-KR" sz="1400" dirty="0">
                <a:latin typeface="+mn-lt"/>
              </a:rPr>
              <a:t>.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getY</a:t>
            </a:r>
            <a:r>
              <a:rPr lang="en-US" altLang="ko-KR" sz="1400" dirty="0">
                <a:latin typeface="+mn-lt"/>
              </a:rPr>
              <a:t>() {		</a:t>
            </a:r>
            <a:r>
              <a:rPr lang="en-US" altLang="ko-KR" sz="1400" b="1" dirty="0">
                <a:latin typeface="+mn-lt"/>
              </a:rPr>
              <a:t>return</a:t>
            </a:r>
            <a:r>
              <a:rPr lang="en-US" altLang="ko-KR" sz="1400" dirty="0">
                <a:latin typeface="+mn-lt"/>
              </a:rPr>
              <a:t> y;	 }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1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31684"/>
            <a:ext cx="8229600" cy="3657600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ko-KR" altLang="en-US" sz="1400" dirty="0">
                <a:latin typeface="+mj-ea"/>
                <a:ea typeface="+mj-ea"/>
              </a:rPr>
              <a:t>	</a:t>
            </a:r>
            <a:r>
              <a:rPr lang="en-US" altLang="ko-KR" sz="1400" dirty="0">
                <a:latin typeface="+mj-ea"/>
                <a:ea typeface="+mj-ea"/>
              </a:rPr>
              <a:t>// </a:t>
            </a:r>
            <a:r>
              <a:rPr lang="ko-KR" altLang="en-US" sz="1400" dirty="0">
                <a:latin typeface="+mj-ea"/>
                <a:ea typeface="+mj-ea"/>
              </a:rPr>
              <a:t>다른 </a:t>
            </a:r>
            <a:r>
              <a:rPr lang="ko-KR" altLang="en-US" sz="1400" dirty="0" err="1">
                <a:latin typeface="+mj-ea"/>
                <a:ea typeface="+mj-ea"/>
              </a:rPr>
              <a:t>스프라이트와의</a:t>
            </a:r>
            <a:r>
              <a:rPr lang="ko-KR" altLang="en-US" sz="1400" dirty="0">
                <a:latin typeface="+mj-ea"/>
                <a:ea typeface="+mj-ea"/>
              </a:rPr>
              <a:t> 충돌 여부를 계산한다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충돌이면 </a:t>
            </a:r>
            <a:r>
              <a:rPr lang="en-US" altLang="ko-KR" sz="1400" dirty="0">
                <a:latin typeface="+mj-ea"/>
                <a:ea typeface="+mj-ea"/>
              </a:rPr>
              <a:t>true</a:t>
            </a:r>
            <a:r>
              <a:rPr lang="ko-KR" altLang="en-US" sz="1400" dirty="0">
                <a:latin typeface="+mj-ea"/>
                <a:ea typeface="+mj-ea"/>
              </a:rPr>
              <a:t>를 반환한다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public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 err="1">
                <a:latin typeface="+mj-ea"/>
                <a:ea typeface="+mj-ea"/>
              </a:rPr>
              <a:t>boolean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checkCollision</a:t>
            </a:r>
            <a:r>
              <a:rPr lang="en-US" altLang="ko-KR" sz="1400" dirty="0">
                <a:latin typeface="+mj-ea"/>
                <a:ea typeface="+mj-ea"/>
              </a:rPr>
              <a:t>(Sprite other)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Rectangle </a:t>
            </a:r>
            <a:r>
              <a:rPr lang="en-US" altLang="ko-KR" sz="1400" dirty="0" err="1">
                <a:latin typeface="+mj-ea"/>
                <a:ea typeface="+mj-ea"/>
              </a:rPr>
              <a:t>myRect</a:t>
            </a:r>
            <a:r>
              <a:rPr lang="en-US" altLang="ko-KR" sz="1400" dirty="0">
                <a:latin typeface="+mj-ea"/>
                <a:ea typeface="+mj-ea"/>
              </a:rPr>
              <a:t> = </a:t>
            </a:r>
            <a:r>
              <a:rPr lang="en-US" altLang="ko-KR" sz="1400" b="1" dirty="0">
                <a:latin typeface="+mj-ea"/>
                <a:ea typeface="+mj-ea"/>
              </a:rPr>
              <a:t>new</a:t>
            </a:r>
            <a:r>
              <a:rPr lang="en-US" altLang="ko-KR" sz="1400" dirty="0">
                <a:latin typeface="+mj-ea"/>
                <a:ea typeface="+mj-ea"/>
              </a:rPr>
              <a:t> Rectangle();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Rectangle </a:t>
            </a:r>
            <a:r>
              <a:rPr lang="en-US" altLang="ko-KR" sz="1400" dirty="0" err="1">
                <a:latin typeface="+mj-ea"/>
                <a:ea typeface="+mj-ea"/>
              </a:rPr>
              <a:t>otherRect</a:t>
            </a:r>
            <a:r>
              <a:rPr lang="en-US" altLang="ko-KR" sz="1400" dirty="0">
                <a:latin typeface="+mj-ea"/>
                <a:ea typeface="+mj-ea"/>
              </a:rPr>
              <a:t> = </a:t>
            </a:r>
            <a:r>
              <a:rPr lang="en-US" altLang="ko-KR" sz="1400" b="1" dirty="0">
                <a:latin typeface="+mj-ea"/>
                <a:ea typeface="+mj-ea"/>
              </a:rPr>
              <a:t>new</a:t>
            </a:r>
            <a:r>
              <a:rPr lang="en-US" altLang="ko-KR" sz="1400" dirty="0">
                <a:latin typeface="+mj-ea"/>
                <a:ea typeface="+mj-ea"/>
              </a:rPr>
              <a:t> Rectangle();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</a:t>
            </a:r>
            <a:r>
              <a:rPr lang="en-US" altLang="ko-KR" sz="1400" dirty="0" err="1">
                <a:latin typeface="+mj-ea"/>
                <a:ea typeface="+mj-ea"/>
              </a:rPr>
              <a:t>myRect.setBounds</a:t>
            </a:r>
            <a:r>
              <a:rPr lang="en-US" altLang="ko-KR" sz="1400" dirty="0">
                <a:latin typeface="+mj-ea"/>
                <a:ea typeface="+mj-ea"/>
              </a:rPr>
              <a:t>(x, y, </a:t>
            </a:r>
            <a:r>
              <a:rPr lang="en-US" altLang="ko-KR" sz="1400" dirty="0" err="1">
                <a:latin typeface="+mj-ea"/>
                <a:ea typeface="+mj-ea"/>
              </a:rPr>
              <a:t>getWidth</a:t>
            </a:r>
            <a:r>
              <a:rPr lang="en-US" altLang="ko-KR" sz="1400" dirty="0">
                <a:latin typeface="+mj-ea"/>
                <a:ea typeface="+mj-ea"/>
              </a:rPr>
              <a:t>(), </a:t>
            </a:r>
            <a:r>
              <a:rPr lang="en-US" altLang="ko-KR" sz="1400" dirty="0" err="1">
                <a:latin typeface="+mj-ea"/>
                <a:ea typeface="+mj-ea"/>
              </a:rPr>
              <a:t>getHeight</a:t>
            </a:r>
            <a:r>
              <a:rPr lang="en-US" altLang="ko-KR" sz="1400" dirty="0">
                <a:latin typeface="+mj-ea"/>
                <a:ea typeface="+mj-ea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</a:t>
            </a:r>
            <a:r>
              <a:rPr lang="en-US" altLang="ko-KR" sz="1400" dirty="0" err="1">
                <a:latin typeface="+mj-ea"/>
                <a:ea typeface="+mj-ea"/>
              </a:rPr>
              <a:t>otherRect.setBounds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other.getX</a:t>
            </a:r>
            <a:r>
              <a:rPr lang="en-US" altLang="ko-KR" sz="1400" dirty="0">
                <a:latin typeface="+mj-ea"/>
                <a:ea typeface="+mj-ea"/>
              </a:rPr>
              <a:t>(), </a:t>
            </a:r>
            <a:r>
              <a:rPr lang="en-US" altLang="ko-KR" sz="1400" dirty="0" err="1">
                <a:latin typeface="+mj-ea"/>
                <a:ea typeface="+mj-ea"/>
              </a:rPr>
              <a:t>other.getY</a:t>
            </a:r>
            <a:r>
              <a:rPr lang="en-US" altLang="ko-KR" sz="1400" dirty="0">
                <a:latin typeface="+mj-ea"/>
                <a:ea typeface="+mj-ea"/>
              </a:rPr>
              <a:t>(), </a:t>
            </a:r>
            <a:r>
              <a:rPr lang="en-US" altLang="ko-KR" sz="1400" dirty="0" err="1">
                <a:latin typeface="+mj-ea"/>
                <a:ea typeface="+mj-ea"/>
              </a:rPr>
              <a:t>other.getWidth</a:t>
            </a:r>
            <a:r>
              <a:rPr lang="en-US" altLang="ko-KR" sz="1400" dirty="0">
                <a:latin typeface="+mj-ea"/>
                <a:ea typeface="+mj-ea"/>
              </a:rPr>
              <a:t>(),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		</a:t>
            </a:r>
            <a:r>
              <a:rPr lang="en-US" altLang="ko-KR" sz="1400" dirty="0" err="1">
                <a:latin typeface="+mj-ea"/>
                <a:ea typeface="+mj-ea"/>
              </a:rPr>
              <a:t>other.getHeight</a:t>
            </a:r>
            <a:r>
              <a:rPr lang="en-US" altLang="ko-KR" sz="1400" dirty="0">
                <a:latin typeface="+mj-ea"/>
                <a:ea typeface="+mj-ea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</a:t>
            </a:r>
            <a:r>
              <a:rPr lang="en-US" altLang="ko-KR" sz="1400" b="1" dirty="0">
                <a:latin typeface="+mj-ea"/>
                <a:ea typeface="+mj-ea"/>
              </a:rPr>
              <a:t>return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myRect.intersects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otherRect</a:t>
            </a:r>
            <a:r>
              <a:rPr lang="en-US" altLang="ko-KR" sz="1400" dirty="0">
                <a:latin typeface="+mj-ea"/>
                <a:ea typeface="+mj-ea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// </a:t>
            </a:r>
            <a:r>
              <a:rPr lang="ko-KR" altLang="en-US" sz="1400" dirty="0">
                <a:latin typeface="+mj-ea"/>
                <a:ea typeface="+mj-ea"/>
              </a:rPr>
              <a:t>충돌을 처리한다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public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void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handleCollision</a:t>
            </a:r>
            <a:r>
              <a:rPr lang="en-US" altLang="ko-KR" sz="1400" dirty="0">
                <a:latin typeface="+mj-ea"/>
                <a:ea typeface="+mj-ea"/>
              </a:rPr>
              <a:t>(Sprite other)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}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405168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93</Words>
  <Application>Microsoft Office PowerPoint</Application>
  <PresentationFormat>화면 슬라이드 쇼(4:3)</PresentationFormat>
  <Paragraphs>95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New_Natural01</vt:lpstr>
      <vt:lpstr>PowerPoint 프레젠테이션</vt:lpstr>
      <vt:lpstr>LAB: 갤러그 게임 작성</vt:lpstr>
      <vt:lpstr>어떤 객체들이 필요한가?</vt:lpstr>
      <vt:lpstr>클래스</vt:lpstr>
      <vt:lpstr>상속을 이용한 설계</vt:lpstr>
      <vt:lpstr>상속을 이용한 설계</vt:lpstr>
      <vt:lpstr>Sprite.java</vt:lpstr>
      <vt:lpstr>PowerPoint 프레젠테이션</vt:lpstr>
      <vt:lpstr>PowerPoint 프레젠테이션</vt:lpstr>
      <vt:lpstr>StarShipSprite.java</vt:lpstr>
      <vt:lpstr>Q &amp; A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588</cp:revision>
  <dcterms:created xsi:type="dcterms:W3CDTF">2007-06-29T06:43:39Z</dcterms:created>
  <dcterms:modified xsi:type="dcterms:W3CDTF">2016-01-20T09:46:24Z</dcterms:modified>
</cp:coreProperties>
</file>