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986" r:id="rId2"/>
    <p:sldMasterId id="2147483974" r:id="rId3"/>
  </p:sldMasterIdLst>
  <p:notesMasterIdLst>
    <p:notesMasterId r:id="rId19"/>
  </p:notesMasterIdLst>
  <p:handoutMasterIdLst>
    <p:handoutMasterId r:id="rId20"/>
  </p:handoutMasterIdLst>
  <p:sldIdLst>
    <p:sldId id="489" r:id="rId4"/>
    <p:sldId id="259" r:id="rId5"/>
    <p:sldId id="475" r:id="rId6"/>
    <p:sldId id="476" r:id="rId7"/>
    <p:sldId id="477" r:id="rId8"/>
    <p:sldId id="478" r:id="rId9"/>
    <p:sldId id="480" r:id="rId10"/>
    <p:sldId id="471" r:id="rId11"/>
    <p:sldId id="481" r:id="rId12"/>
    <p:sldId id="482" r:id="rId13"/>
    <p:sldId id="483" r:id="rId14"/>
    <p:sldId id="486" r:id="rId15"/>
    <p:sldId id="490" r:id="rId16"/>
    <p:sldId id="487" r:id="rId17"/>
    <p:sldId id="488" r:id="rId1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6" autoAdjust="0"/>
    <p:restoredTop sz="56014" autoAdjust="0"/>
  </p:normalViewPr>
  <p:slideViewPr>
    <p:cSldViewPr>
      <p:cViewPr varScale="1">
        <p:scale>
          <a:sx n="77" d="100"/>
          <a:sy n="77" d="100"/>
        </p:scale>
        <p:origin x="145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4020" y="-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196CC-FC7E-4EDB-9F44-E50A2310D153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E990F-9B9A-4FC5-82F8-E85ADE046F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22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6F90168-4688-4486-B596-F496E2F3A72C}" type="datetimeFigureOut">
              <a:rPr lang="ko-KR" altLang="en-US"/>
              <a:pPr>
                <a:defRPr/>
              </a:pPr>
              <a:t>2019-09-27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9A4487A-6F3D-4458-81AF-BF07EB843D5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58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6A6024-E315-451E-B06C-C4E584ED60C4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ko-KR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875470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1244B0-1218-4A7B-B43B-897F82F6BD7B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1244B0-1218-4A7B-B43B-897F82F6BD7B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E34FD3-D359-4B54-B0AF-DD07EB36874C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E34FD3-D359-4B54-B0AF-DD07EB36874C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E34FD3-D359-4B54-B0AF-DD07EB36874C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E34FD3-D359-4B54-B0AF-DD07EB36874C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E34FD3-D359-4B54-B0AF-DD07EB36874C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31BBB46F-8054-4FCB-93BE-7131FFF0680B}" type="datetimeFigureOut">
              <a:rPr lang="ko-KR" altLang="en-US"/>
              <a:pPr>
                <a:defRPr/>
              </a:pPr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5B272-1DD5-4E2A-9AFB-D540BFF606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BC55CE38-4D60-44EC-BA2B-14E43D632FD8}" type="datetimeFigureOut">
              <a:rPr lang="ko-KR" altLang="en-US"/>
              <a:pPr>
                <a:defRPr/>
              </a:pPr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8A0F8-5DE5-4CEB-8960-BFB0C99E953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07CE96C3-8EA7-406D-AF95-6CFA4991A523}" type="datetimeFigureOut">
              <a:rPr lang="ko-KR" altLang="en-US"/>
              <a:pPr>
                <a:defRPr/>
              </a:pPr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FC8FD-962F-467A-9B5B-E9FC3A0901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28268-3BA5-49DC-9070-3A24661F7400}" type="datetimeFigureOut">
              <a:rPr lang="ko-KR" altLang="en-US"/>
              <a:pPr>
                <a:defRPr/>
              </a:pPr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C9D77D-DC7A-4EB7-A6F1-51D1B5364B6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E01F-A0E0-466B-87C5-F57A18F3A944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6B4-E51A-42FF-993C-1A8443EF56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E01F-A0E0-466B-87C5-F57A18F3A944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6B4-E51A-42FF-993C-1A8443EF56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E01F-A0E0-466B-87C5-F57A18F3A944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6B4-E51A-42FF-993C-1A8443EF56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E01F-A0E0-466B-87C5-F57A18F3A944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6B4-E51A-42FF-993C-1A8443EF56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E01F-A0E0-466B-87C5-F57A18F3A944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6B4-E51A-42FF-993C-1A8443EF56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E01F-A0E0-466B-87C5-F57A18F3A944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6B4-E51A-42FF-993C-1A8443EF56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E01F-A0E0-466B-87C5-F57A18F3A944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6B4-E51A-42FF-993C-1A8443EF56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B28A4C8C-2C8F-457A-A700-12DA8ECA3C9C}" type="datetimeFigureOut">
              <a:rPr lang="ko-KR" altLang="en-US"/>
              <a:pPr>
                <a:defRPr/>
              </a:pPr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12924-321F-42F4-9427-DF8251EE0B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E01F-A0E0-466B-87C5-F57A18F3A944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6B4-E51A-42FF-993C-1A8443EF56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E01F-A0E0-466B-87C5-F57A18F3A944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6B4-E51A-42FF-993C-1A8443EF56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E01F-A0E0-466B-87C5-F57A18F3A944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6B4-E51A-42FF-993C-1A8443EF56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E01F-A0E0-466B-87C5-F57A18F3A944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6B4-E51A-42FF-993C-1A8443EF56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5777-9A02-4BB2-BF67-2C41D59F2A30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AE69-2E6D-49ED-B2FC-C05CABDC8D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5777-9A02-4BB2-BF67-2C41D59F2A30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AE69-2E6D-49ED-B2FC-C05CABDC8D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5777-9A02-4BB2-BF67-2C41D59F2A30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AE69-2E6D-49ED-B2FC-C05CABDC8D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5777-9A02-4BB2-BF67-2C41D59F2A30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AE69-2E6D-49ED-B2FC-C05CABDC8D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5777-9A02-4BB2-BF67-2C41D59F2A30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AE69-2E6D-49ED-B2FC-C05CABDC8D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5777-9A02-4BB2-BF67-2C41D59F2A30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AE69-2E6D-49ED-B2FC-C05CABDC8D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BE8042E5-D184-43EE-B830-C64966C26D3E}" type="datetimeFigureOut">
              <a:rPr lang="ko-KR" altLang="en-US"/>
              <a:pPr>
                <a:defRPr/>
              </a:pPr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97C30-8488-4C66-A5F9-6376B432C31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5777-9A02-4BB2-BF67-2C41D59F2A30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AE69-2E6D-49ED-B2FC-C05CABDC8D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5777-9A02-4BB2-BF67-2C41D59F2A30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AE69-2E6D-49ED-B2FC-C05CABDC8D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5777-9A02-4BB2-BF67-2C41D59F2A30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AE69-2E6D-49ED-B2FC-C05CABDC8D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5777-9A02-4BB2-BF67-2C41D59F2A30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AE69-2E6D-49ED-B2FC-C05CABDC8D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5777-9A02-4BB2-BF67-2C41D59F2A30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AE69-2E6D-49ED-B2FC-C05CABDC8D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7C261F35-D2AA-4734-8432-6CFBE9B72A8B}" type="datetimeFigureOut">
              <a:rPr lang="ko-KR" altLang="en-US"/>
              <a:pPr>
                <a:defRPr/>
              </a:pPr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38A54-62D4-42D5-9528-D9847CDDAC1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248DBAB2-0658-4327-9091-9D92804BFB3D}" type="datetimeFigureOut">
              <a:rPr lang="ko-KR" altLang="en-US"/>
              <a:pPr>
                <a:defRPr/>
              </a:pPr>
              <a:t>2019-09-27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02576-ADC2-4120-B047-2BEA2A0D90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BB61BB37-5ACA-49CC-B244-EE7FC05E0AD4}" type="datetimeFigureOut">
              <a:rPr lang="ko-KR" altLang="en-US"/>
              <a:pPr>
                <a:defRPr/>
              </a:pPr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57F39-3FE3-4A52-A6FB-2EC12D39EC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8EB72F11-892B-4CC2-8B1A-115BF04EFB63}" type="datetimeFigureOut">
              <a:rPr lang="ko-KR" altLang="en-US"/>
              <a:pPr>
                <a:defRPr/>
              </a:pPr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6CB2F-F354-49D3-A171-713DA3E5985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78EA0079-65B4-48CF-AB1D-9D929CDBFC1F}" type="datetimeFigureOut">
              <a:rPr lang="ko-KR" altLang="en-US"/>
              <a:pPr>
                <a:defRPr/>
              </a:pPr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C5400-7273-4D71-AFAE-8C9FB714A01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966D1A37-FCD8-44F6-BA88-1C6CE556ED0B}" type="datetimeFigureOut">
              <a:rPr lang="ko-KR" altLang="en-US"/>
              <a:pPr>
                <a:defRPr/>
              </a:pPr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FDA5C-BEDE-4BC0-B49B-5183BD57008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직선 연결선 7"/>
          <p:cNvCxnSpPr>
            <a:cxnSpLocks noChangeShapeType="1"/>
          </p:cNvCxnSpPr>
          <p:nvPr userDrawn="1"/>
        </p:nvCxnSpPr>
        <p:spPr bwMode="auto">
          <a:xfrm>
            <a:off x="0" y="6438900"/>
            <a:ext cx="9144000" cy="158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375025" y="6500813"/>
            <a:ext cx="2133600" cy="214312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7D0B01-0240-43DB-8E2C-DD120121229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920280" y="6501464"/>
            <a:ext cx="1137219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 userDrawn="1"/>
        </p:nvSpPr>
        <p:spPr>
          <a:xfrm>
            <a:off x="7524328" y="6525344"/>
            <a:ext cx="1619672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BE01F-A0E0-466B-87C5-F57A18F3A944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366B4-E51A-42FF-993C-1A8443EF56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95777-9A02-4BB2-BF67-2C41D59F2A30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FAE69-2E6D-49ED-B2FC-C05CABDC8D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353" name="Line 2"/>
          <p:cNvSpPr>
            <a:spLocks noChangeShapeType="1"/>
          </p:cNvSpPr>
          <p:nvPr/>
        </p:nvSpPr>
        <p:spPr bwMode="auto">
          <a:xfrm flipV="1">
            <a:off x="1584325" y="2024261"/>
            <a:ext cx="6300788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476375" y="2133799"/>
            <a:ext cx="6551613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ko-KR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cs typeface="Times New Roman" pitchFamily="18" charset="0"/>
              </a:rPr>
              <a:t>테스트 계획 및 결과서 </a:t>
            </a:r>
            <a:endParaRPr lang="ko-KR" altLang="en-US" sz="3600" b="1" dirty="0">
              <a:solidFill>
                <a:srgbClr val="000000"/>
              </a:solidFill>
              <a:latin typeface="+mj-ea"/>
              <a:ea typeface="+mj-ea"/>
              <a:cs typeface="Times New Roman"/>
            </a:endParaRPr>
          </a:p>
        </p:txBody>
      </p:sp>
      <p:sp>
        <p:nvSpPr>
          <p:cNvPr id="14355" name="Line 5"/>
          <p:cNvSpPr>
            <a:spLocks noChangeShapeType="1"/>
          </p:cNvSpPr>
          <p:nvPr/>
        </p:nvSpPr>
        <p:spPr bwMode="auto">
          <a:xfrm flipV="1">
            <a:off x="1584325" y="2852936"/>
            <a:ext cx="6300788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84068"/>
              </p:ext>
            </p:extLst>
          </p:nvPr>
        </p:nvGraphicFramePr>
        <p:xfrm>
          <a:off x="2181242" y="3485703"/>
          <a:ext cx="4911038" cy="1815505"/>
        </p:xfrm>
        <a:graphic>
          <a:graphicData uri="http://schemas.openxmlformats.org/drawingml/2006/table">
            <a:tbl>
              <a:tblPr/>
              <a:tblGrid>
                <a:gridCol w="2058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2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1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latin typeface="+mn-ea"/>
                          <a:ea typeface="+mn-ea"/>
                        </a:rPr>
                        <a:t>도입기업</a:t>
                      </a:r>
                      <a:endParaRPr lang="ko-KR" altLang="en-US" sz="1200" b="1" i="0" u="none" strike="noStrik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latin typeface="+mn-ea"/>
                          <a:ea typeface="+mn-ea"/>
                        </a:rPr>
                        <a:t>공급기업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latin typeface="+mn-ea"/>
                          <a:ea typeface="+mn-ea"/>
                        </a:rPr>
                        <a:t>작 성 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latin typeface="+mn-ea"/>
                          <a:ea typeface="+mn-ea"/>
                        </a:rPr>
                        <a:t>버</a:t>
                      </a:r>
                      <a:r>
                        <a:rPr lang="ko-KR" altLang="en-US" sz="1200" b="1" i="0" u="none" strike="noStrike" dirty="0">
                          <a:latin typeface="+mn-ea"/>
                          <a:ea typeface="+mn-ea"/>
                        </a:rPr>
                        <a:t>     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70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90760"/>
              </p:ext>
            </p:extLst>
          </p:nvPr>
        </p:nvGraphicFramePr>
        <p:xfrm>
          <a:off x="71438" y="1114425"/>
          <a:ext cx="8964491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8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 프로그램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프로그램 환경 관리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도입기업책임자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도입기업책임자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026806"/>
              </p:ext>
            </p:extLst>
          </p:nvPr>
        </p:nvGraphicFramePr>
        <p:xfrm>
          <a:off x="71438" y="1557338"/>
          <a:ext cx="8999999" cy="4800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7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테스트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시나리오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테스트 데이터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예상결과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실제결과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(O/X)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결함번호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dirty="0" smtClean="0"/>
                        <a:t>“</a:t>
                      </a:r>
                      <a:r>
                        <a:rPr lang="ko-KR" altLang="en-US" sz="1000" dirty="0" smtClean="0"/>
                        <a:t>치장구역 엑셀 일괄 등록</a:t>
                      </a:r>
                      <a:r>
                        <a:rPr lang="en-US" altLang="ko-KR" sz="1000" dirty="0" smtClean="0"/>
                        <a:t>”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메뉴를 선택한다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엑셀 저장 위치 확인 후 </a:t>
                      </a:r>
                      <a:r>
                        <a:rPr lang="ko-KR" altLang="en-US" sz="1000" dirty="0" smtClean="0"/>
                        <a:t>등록 설정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 등록된 과정내용이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Display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된다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저장된 내용이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Display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dirty="0" smtClean="0"/>
                        <a:t>“</a:t>
                      </a:r>
                      <a:r>
                        <a:rPr lang="ko-KR" altLang="en-US" sz="1000" dirty="0" err="1" smtClean="0"/>
                        <a:t>주거래처</a:t>
                      </a:r>
                      <a:r>
                        <a:rPr lang="ko-KR" altLang="en-US" sz="1000" dirty="0" smtClean="0"/>
                        <a:t> 엑셀파일 이체</a:t>
                      </a:r>
                      <a:r>
                        <a:rPr lang="en-US" altLang="ko-KR" sz="1000" dirty="0" smtClean="0"/>
                        <a:t>”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메뉴를 선택한다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엑셀 저장 위치 확인 후 </a:t>
                      </a:r>
                      <a:r>
                        <a:rPr lang="ko-KR" altLang="en-US" sz="1000" dirty="0" smtClean="0"/>
                        <a:t>등록 설정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 등록된 과정내용이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Display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된다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저장된 내용이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Display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dirty="0" smtClean="0"/>
                        <a:t>“</a:t>
                      </a:r>
                      <a:r>
                        <a:rPr lang="ko-KR" altLang="en-US" sz="1000" dirty="0" smtClean="0"/>
                        <a:t>전체 품목 엑셀 파일 이체</a:t>
                      </a:r>
                      <a:r>
                        <a:rPr lang="en-US" altLang="ko-KR" sz="1000" dirty="0" smtClean="0"/>
                        <a:t>”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메뉴를 선택한다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08000" marR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엑셀 저장 위치 확인 후 </a:t>
                      </a:r>
                      <a:r>
                        <a:rPr lang="ko-KR" altLang="en-US" sz="1000" dirty="0" smtClean="0"/>
                        <a:t>등록 설정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 등록된 과정내용이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Display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된다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저장된 내용이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Display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dirty="0" smtClean="0"/>
                        <a:t>“</a:t>
                      </a:r>
                      <a:r>
                        <a:rPr lang="ko-KR" altLang="en-US" sz="1000" dirty="0" smtClean="0"/>
                        <a:t>프로그램 처음 화면으로</a:t>
                      </a:r>
                      <a:r>
                        <a:rPr lang="en-US" altLang="ko-KR" sz="1000" dirty="0" smtClean="0"/>
                        <a:t>”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메뉴를 선택한다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 smtClean="0"/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00" dirty="0" smtClean="0"/>
                        <a:t>프로그램 처음 화면으로 이동 한다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73025" y="176585"/>
            <a:ext cx="8964613" cy="876151"/>
            <a:chOff x="41193" y="188640"/>
            <a:chExt cx="9061614" cy="876151"/>
          </a:xfrm>
        </p:grpSpPr>
        <p:sp>
          <p:nvSpPr>
            <p:cNvPr id="5" name="직사각형 4"/>
            <p:cNvSpPr/>
            <p:nvPr/>
          </p:nvSpPr>
          <p:spPr>
            <a:xfrm>
              <a:off x="41193" y="188640"/>
              <a:ext cx="9061614" cy="4436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chemeClr val="tx1"/>
                  </a:solidFill>
                  <a:latin typeface="+mj-lt"/>
                </a:rPr>
                <a:t>테스트 시나리오 및 결과서</a:t>
              </a:r>
              <a:endParaRPr lang="ko-KR" alt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1193" y="632272"/>
              <a:ext cx="4314783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2019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년 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대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·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중소 </a:t>
              </a:r>
              <a:r>
                <a:rPr lang="ko-KR" altLang="en-US" sz="1400" dirty="0" err="1">
                  <a:solidFill>
                    <a:schemeClr val="tx1"/>
                  </a:solidFill>
                  <a:latin typeface="+mn-ea"/>
                </a:rPr>
                <a:t>상생형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 스마트공장 구축지원 사업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355977" y="632272"/>
              <a:ext cx="2016224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2019.00.00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372201" y="632272"/>
              <a:ext cx="2730606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작성자 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: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공급사담당자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804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342164"/>
              </p:ext>
            </p:extLst>
          </p:nvPr>
        </p:nvGraphicFramePr>
        <p:xfrm>
          <a:off x="71438" y="1114425"/>
          <a:ext cx="8964491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8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 프로그램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프로그램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기본정보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도입기업책임자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도입기업책임자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357435"/>
              </p:ext>
            </p:extLst>
          </p:nvPr>
        </p:nvGraphicFramePr>
        <p:xfrm>
          <a:off x="71438" y="1557338"/>
          <a:ext cx="8999999" cy="482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7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78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테스트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시나리오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테스트 데이터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예상결과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실제결과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(O/X)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결함번호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dirty="0" smtClean="0"/>
                        <a:t>“</a:t>
                      </a:r>
                      <a:r>
                        <a:rPr lang="ko-KR" altLang="en-US" sz="1000" dirty="0" smtClean="0"/>
                        <a:t>치장구역 정보 관리</a:t>
                      </a:r>
                      <a:r>
                        <a:rPr lang="en-US" altLang="ko-KR" sz="1000" dirty="0" smtClean="0"/>
                        <a:t>”</a:t>
                      </a:r>
                      <a:r>
                        <a:rPr lang="ko-KR" altLang="en-US" sz="1000" dirty="0" smtClean="0"/>
                        <a:t> 메뉴를 선택한다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 marL="72000" marR="7077" marT="70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 등록된 과정내용이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Display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dirty="0" smtClean="0"/>
                        <a:t>“</a:t>
                      </a:r>
                      <a:r>
                        <a:rPr lang="ko-KR" altLang="en-US" sz="1000" dirty="0" err="1" smtClean="0"/>
                        <a:t>주거래처</a:t>
                      </a:r>
                      <a:r>
                        <a:rPr lang="ko-KR" altLang="en-US" sz="1000" dirty="0" smtClean="0"/>
                        <a:t> 정보 관리</a:t>
                      </a:r>
                      <a:r>
                        <a:rPr lang="en-US" altLang="ko-KR" sz="1000" dirty="0" smtClean="0"/>
                        <a:t>”</a:t>
                      </a:r>
                      <a:r>
                        <a:rPr lang="ko-KR" altLang="en-US" sz="1000" dirty="0" smtClean="0"/>
                        <a:t> 메뉴를 선택한다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 marL="72000" marR="7077" marT="70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 등록된 과정내용이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Display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dirty="0" smtClean="0"/>
                        <a:t>“</a:t>
                      </a:r>
                      <a:r>
                        <a:rPr lang="ko-KR" altLang="en-US" sz="1000" dirty="0" smtClean="0"/>
                        <a:t>전체 품목 정보 관리</a:t>
                      </a:r>
                      <a:r>
                        <a:rPr lang="en-US" altLang="ko-KR" sz="1000" dirty="0" smtClean="0"/>
                        <a:t>”</a:t>
                      </a:r>
                      <a:r>
                        <a:rPr lang="ko-KR" altLang="en-US" sz="1000" dirty="0" smtClean="0"/>
                        <a:t> 메뉴를 선택한다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 marL="72000" marR="7077" marT="70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 등록된 과정내용이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Display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2000" marR="7077" marT="70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2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2000" marR="7077" marT="70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2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2000" marR="7077" marT="70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2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marL="72000" marR="7077" marT="70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73025" y="176585"/>
            <a:ext cx="8964613" cy="876151"/>
            <a:chOff x="41193" y="188640"/>
            <a:chExt cx="9061614" cy="876151"/>
          </a:xfrm>
        </p:grpSpPr>
        <p:sp>
          <p:nvSpPr>
            <p:cNvPr id="5" name="직사각형 4"/>
            <p:cNvSpPr/>
            <p:nvPr/>
          </p:nvSpPr>
          <p:spPr>
            <a:xfrm>
              <a:off x="41193" y="188640"/>
              <a:ext cx="9061614" cy="4436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chemeClr val="tx1"/>
                  </a:solidFill>
                  <a:latin typeface="+mj-lt"/>
                </a:rPr>
                <a:t>테스트 시나리오 및 결과서</a:t>
              </a:r>
              <a:endParaRPr lang="ko-KR" alt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1193" y="632272"/>
              <a:ext cx="4314783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2019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년 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대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·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중소 </a:t>
              </a:r>
              <a:r>
                <a:rPr lang="ko-KR" altLang="en-US" sz="1400" dirty="0" err="1">
                  <a:solidFill>
                    <a:schemeClr val="tx1"/>
                  </a:solidFill>
                  <a:latin typeface="+mn-ea"/>
                </a:rPr>
                <a:t>상생형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 스마트공장 구축지원 사업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355977" y="632272"/>
              <a:ext cx="2016224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2019.00.00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372201" y="632272"/>
              <a:ext cx="2730606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작성자 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: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공급사담당자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921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903875"/>
              </p:ext>
            </p:extLst>
          </p:nvPr>
        </p:nvGraphicFramePr>
        <p:xfrm>
          <a:off x="71438" y="1114425"/>
          <a:ext cx="8964491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8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 프로그램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제품 생산 실적 관리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도입기업책임자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도입기업책임자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333595"/>
              </p:ext>
            </p:extLst>
          </p:nvPr>
        </p:nvGraphicFramePr>
        <p:xfrm>
          <a:off x="71438" y="1557338"/>
          <a:ext cx="8999999" cy="4800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7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테스트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시나리오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테스트 데이터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예상결과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실제결과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(O/X)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결함번호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dirty="0" smtClean="0"/>
                        <a:t>“</a:t>
                      </a:r>
                      <a:r>
                        <a:rPr lang="ko-KR" altLang="en-US" sz="1000" dirty="0" smtClean="0"/>
                        <a:t>생산 실적 내역 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메뉴를 선택한다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7077" marT="70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 등록된 과정내용이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Display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1000" b="0" i="0" u="none" strike="noStrike" dirty="0" smtClean="0">
                          <a:latin typeface="+mn-ea"/>
                          <a:ea typeface="+mn-ea"/>
                        </a:rPr>
                        <a:t>기간 생산 실적 집계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메뉴를 선택한다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7077" marT="70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 등록된 과정내용이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Display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077" marT="70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 smtClean="0">
                        <a:latin typeface="+mn-ea"/>
                        <a:ea typeface="+mn-ea"/>
                      </a:endParaRPr>
                    </a:p>
                  </a:txBody>
                  <a:tcPr marL="72000" marR="7077" marT="70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 smtClean="0">
                        <a:latin typeface="+mn-ea"/>
                        <a:ea typeface="+mn-ea"/>
                      </a:endParaRPr>
                    </a:p>
                  </a:txBody>
                  <a:tcPr marL="72000" marR="7077" marT="70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 smtClean="0">
                        <a:latin typeface="+mn-ea"/>
                        <a:ea typeface="+mn-ea"/>
                      </a:endParaRPr>
                    </a:p>
                  </a:txBody>
                  <a:tcPr marL="72000" marR="7077" marT="70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73025" y="176585"/>
            <a:ext cx="8964613" cy="876151"/>
            <a:chOff x="41193" y="188640"/>
            <a:chExt cx="9061614" cy="876151"/>
          </a:xfrm>
        </p:grpSpPr>
        <p:sp>
          <p:nvSpPr>
            <p:cNvPr id="5" name="직사각형 4"/>
            <p:cNvSpPr/>
            <p:nvPr/>
          </p:nvSpPr>
          <p:spPr>
            <a:xfrm>
              <a:off x="41193" y="188640"/>
              <a:ext cx="9061614" cy="4436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chemeClr val="tx1"/>
                  </a:solidFill>
                  <a:latin typeface="+mj-lt"/>
                </a:rPr>
                <a:t>테스트 시나리오 및 결과서</a:t>
              </a:r>
              <a:endParaRPr lang="ko-KR" alt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1193" y="632272"/>
              <a:ext cx="4314783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2019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년 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대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·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중소 </a:t>
              </a:r>
              <a:r>
                <a:rPr lang="ko-KR" altLang="en-US" sz="1400" dirty="0" err="1">
                  <a:solidFill>
                    <a:schemeClr val="tx1"/>
                  </a:solidFill>
                  <a:latin typeface="+mn-ea"/>
                </a:rPr>
                <a:t>상생형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 스마트공장 구축지원 사업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355977" y="632272"/>
              <a:ext cx="2016224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2019.00.00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372201" y="632272"/>
              <a:ext cx="2730606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작성자 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: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공급사담당자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892635"/>
              </p:ext>
            </p:extLst>
          </p:nvPr>
        </p:nvGraphicFramePr>
        <p:xfrm>
          <a:off x="71438" y="1114425"/>
          <a:ext cx="8964491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8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 프로그램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입고내역 정보 관리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도입기업책임자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도입기업책임자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035850"/>
              </p:ext>
            </p:extLst>
          </p:nvPr>
        </p:nvGraphicFramePr>
        <p:xfrm>
          <a:off x="71438" y="1557338"/>
          <a:ext cx="8999999" cy="4800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7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테스트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시나리오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테스트 데이터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예상결과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실제결과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(O/X)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결함번호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dirty="0" smtClean="0"/>
                        <a:t>“</a:t>
                      </a:r>
                      <a:r>
                        <a:rPr lang="ko-KR" altLang="en-US" sz="1000" dirty="0" smtClean="0"/>
                        <a:t>품목 입고내역 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메뉴를 선택한다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7077" marT="70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 등록된 과정내용이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Display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1000" b="0" i="0" u="none" strike="noStrike" dirty="0" smtClean="0">
                          <a:latin typeface="+mn-ea"/>
                          <a:ea typeface="+mn-ea"/>
                        </a:rPr>
                        <a:t>기간 품목 입고 집계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메뉴를 선택한다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7077" marT="70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 등록된 과정내용이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Display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077" marT="70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 smtClean="0">
                        <a:latin typeface="+mn-ea"/>
                        <a:ea typeface="+mn-ea"/>
                      </a:endParaRPr>
                    </a:p>
                  </a:txBody>
                  <a:tcPr marL="72000" marR="7077" marT="70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 smtClean="0">
                        <a:latin typeface="+mn-ea"/>
                        <a:ea typeface="+mn-ea"/>
                      </a:endParaRPr>
                    </a:p>
                  </a:txBody>
                  <a:tcPr marL="72000" marR="7077" marT="70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 smtClean="0">
                        <a:latin typeface="+mn-ea"/>
                        <a:ea typeface="+mn-ea"/>
                      </a:endParaRPr>
                    </a:p>
                  </a:txBody>
                  <a:tcPr marL="72000" marR="7077" marT="70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73025" y="176585"/>
            <a:ext cx="8964613" cy="876151"/>
            <a:chOff x="41193" y="188640"/>
            <a:chExt cx="9061614" cy="876151"/>
          </a:xfrm>
        </p:grpSpPr>
        <p:sp>
          <p:nvSpPr>
            <p:cNvPr id="5" name="직사각형 4"/>
            <p:cNvSpPr/>
            <p:nvPr/>
          </p:nvSpPr>
          <p:spPr>
            <a:xfrm>
              <a:off x="41193" y="188640"/>
              <a:ext cx="9061614" cy="4436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chemeClr val="tx1"/>
                  </a:solidFill>
                  <a:latin typeface="+mj-lt"/>
                </a:rPr>
                <a:t>테스트 시나리오 및 결과서</a:t>
              </a:r>
              <a:endParaRPr lang="ko-KR" alt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1193" y="632272"/>
              <a:ext cx="4314783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2019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년 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대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·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중소 </a:t>
              </a:r>
              <a:r>
                <a:rPr lang="ko-KR" altLang="en-US" sz="1400" dirty="0" err="1">
                  <a:solidFill>
                    <a:schemeClr val="tx1"/>
                  </a:solidFill>
                  <a:latin typeface="+mn-ea"/>
                </a:rPr>
                <a:t>상생형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 스마트공장 구축지원 사업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355977" y="632272"/>
              <a:ext cx="2016224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2019.00.00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372201" y="632272"/>
              <a:ext cx="2730606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작성자 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: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공급사담당자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54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03967"/>
              </p:ext>
            </p:extLst>
          </p:nvPr>
        </p:nvGraphicFramePr>
        <p:xfrm>
          <a:off x="71438" y="1114425"/>
          <a:ext cx="8964491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8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 프로그램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출고내역 정보 관리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도입기업책임자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도입기업책임자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456141"/>
              </p:ext>
            </p:extLst>
          </p:nvPr>
        </p:nvGraphicFramePr>
        <p:xfrm>
          <a:off x="71438" y="1557338"/>
          <a:ext cx="8999999" cy="4800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7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테스트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시나리오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테스트 데이터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예상결과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실제결과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(O/X)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결함번호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dirty="0" smtClean="0"/>
                        <a:t>“</a:t>
                      </a:r>
                      <a:r>
                        <a:rPr lang="ko-KR" altLang="en-US" sz="1000" dirty="0" smtClean="0"/>
                        <a:t>품목 출고내역 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메뉴를 선택한다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 smtClean="0"/>
                    </a:p>
                  </a:txBody>
                  <a:tcPr marL="72000" marR="7077" marT="70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 등록된 과정내용이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Display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1000" b="0" i="0" u="none" strike="noStrike" dirty="0" smtClean="0">
                          <a:latin typeface="+mn-ea"/>
                          <a:ea typeface="+mn-ea"/>
                        </a:rPr>
                        <a:t>기간 품목 입고 집계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메뉴를 선택한다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 smtClean="0"/>
                    </a:p>
                  </a:txBody>
                  <a:tcPr marL="72000" marR="7077" marT="70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 등록된 과정내용이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Display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marL="72000" marR="7077" marT="70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marL="72000" marR="7077" marT="70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 smtClean="0">
                        <a:latin typeface="+mn-ea"/>
                        <a:ea typeface="+mn-ea"/>
                      </a:endParaRPr>
                    </a:p>
                  </a:txBody>
                  <a:tcPr marL="72000" marR="7077" marT="70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 smtClean="0">
                        <a:latin typeface="+mn-ea"/>
                        <a:ea typeface="+mn-ea"/>
                      </a:endParaRPr>
                    </a:p>
                  </a:txBody>
                  <a:tcPr marL="72000" marR="7077" marT="70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73025" y="176585"/>
            <a:ext cx="8964613" cy="876151"/>
            <a:chOff x="41193" y="188640"/>
            <a:chExt cx="9061614" cy="876151"/>
          </a:xfrm>
        </p:grpSpPr>
        <p:sp>
          <p:nvSpPr>
            <p:cNvPr id="5" name="직사각형 4"/>
            <p:cNvSpPr/>
            <p:nvPr/>
          </p:nvSpPr>
          <p:spPr>
            <a:xfrm>
              <a:off x="41193" y="188640"/>
              <a:ext cx="9061614" cy="4436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chemeClr val="tx1"/>
                  </a:solidFill>
                  <a:latin typeface="+mj-lt"/>
                </a:rPr>
                <a:t>테스트 시나리오 및 결과서</a:t>
              </a:r>
              <a:endParaRPr lang="ko-KR" alt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1193" y="632272"/>
              <a:ext cx="4314783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2019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년 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대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·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중소 </a:t>
              </a:r>
              <a:r>
                <a:rPr lang="ko-KR" altLang="en-US" sz="1400" dirty="0" err="1">
                  <a:solidFill>
                    <a:schemeClr val="tx1"/>
                  </a:solidFill>
                  <a:latin typeface="+mn-ea"/>
                </a:rPr>
                <a:t>상생형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 스마트공장 구축지원 사업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355977" y="632272"/>
              <a:ext cx="2016224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2019.00.00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372201" y="632272"/>
              <a:ext cx="2730606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작성자 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: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공급사담당자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174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90777"/>
              </p:ext>
            </p:extLst>
          </p:nvPr>
        </p:nvGraphicFramePr>
        <p:xfrm>
          <a:off x="71438" y="1114425"/>
          <a:ext cx="8964491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8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 프로그램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품목재고 정보 관리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도입기업책임자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도입기업책임자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195488"/>
              </p:ext>
            </p:extLst>
          </p:nvPr>
        </p:nvGraphicFramePr>
        <p:xfrm>
          <a:off x="71438" y="1557338"/>
          <a:ext cx="8999999" cy="4800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7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테스트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시나리오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테스트 데이터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예상결과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실제결과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(O/X)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결함번호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dirty="0" smtClean="0"/>
                        <a:t>“</a:t>
                      </a:r>
                      <a:r>
                        <a:rPr lang="ko-KR" altLang="en-US" sz="1000" b="0" i="0" u="none" strike="noStrike" dirty="0" smtClean="0">
                          <a:latin typeface="+mn-ea"/>
                          <a:ea typeface="+mn-ea"/>
                        </a:rPr>
                        <a:t>전체 품목 재고 현황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메뉴를 선택한다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 smtClean="0"/>
                    </a:p>
                  </a:txBody>
                  <a:tcPr marL="72000" marR="7077" marT="70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 등록된 과정내용이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Display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1000" b="0" i="0" u="none" strike="noStrike" dirty="0" err="1" smtClean="0">
                          <a:latin typeface="+mn-ea"/>
                          <a:ea typeface="+mn-ea"/>
                        </a:rPr>
                        <a:t>바코드별</a:t>
                      </a:r>
                      <a:r>
                        <a:rPr lang="ko-KR" altLang="en-US" sz="1000" b="0" i="0" u="none" strike="noStrike" dirty="0" smtClean="0">
                          <a:latin typeface="+mn-ea"/>
                          <a:ea typeface="+mn-ea"/>
                        </a:rPr>
                        <a:t> 상세 재고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메뉴를 선택한다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 smtClean="0"/>
                    </a:p>
                  </a:txBody>
                  <a:tcPr marL="72000" marR="7077" marT="70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 등록된 과정내용이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Display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2000" marR="7077" marT="70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2000" marR="7077" marT="70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 smtClean="0">
                        <a:latin typeface="+mn-ea"/>
                        <a:ea typeface="+mn-ea"/>
                      </a:endParaRPr>
                    </a:p>
                  </a:txBody>
                  <a:tcPr marL="72000" marR="7077" marT="70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 smtClean="0">
                        <a:latin typeface="+mn-ea"/>
                        <a:ea typeface="+mn-ea"/>
                      </a:endParaRPr>
                    </a:p>
                  </a:txBody>
                  <a:tcPr marL="72000" marR="7077" marT="70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73025" y="176585"/>
            <a:ext cx="8964613" cy="876151"/>
            <a:chOff x="41193" y="188640"/>
            <a:chExt cx="9061614" cy="876151"/>
          </a:xfrm>
        </p:grpSpPr>
        <p:sp>
          <p:nvSpPr>
            <p:cNvPr id="5" name="직사각형 4"/>
            <p:cNvSpPr/>
            <p:nvPr/>
          </p:nvSpPr>
          <p:spPr>
            <a:xfrm>
              <a:off x="41193" y="188640"/>
              <a:ext cx="9061614" cy="4436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chemeClr val="tx1"/>
                  </a:solidFill>
                  <a:latin typeface="+mj-lt"/>
                </a:rPr>
                <a:t>테스트 시나리오 및 결과서</a:t>
              </a:r>
              <a:endParaRPr lang="ko-KR" alt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1193" y="632272"/>
              <a:ext cx="4314783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2019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년 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대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·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중소 </a:t>
              </a:r>
              <a:r>
                <a:rPr lang="ko-KR" altLang="en-US" sz="1400" dirty="0" err="1">
                  <a:solidFill>
                    <a:schemeClr val="tx1"/>
                  </a:solidFill>
                  <a:latin typeface="+mn-ea"/>
                </a:rPr>
                <a:t>상생형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 스마트공장 구축지원 사업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355977" y="632272"/>
              <a:ext cx="2016224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2019.00.00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372201" y="632272"/>
              <a:ext cx="2730606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작성자 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: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공급사담당자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130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95" name="Group 899"/>
          <p:cNvGraphicFramePr>
            <a:graphicFrameLocks noGrp="1"/>
          </p:cNvGraphicFramePr>
          <p:nvPr/>
        </p:nvGraphicFramePr>
        <p:xfrm>
          <a:off x="252413" y="1201738"/>
          <a:ext cx="8617928" cy="3749040"/>
        </p:xfrm>
        <a:graphic>
          <a:graphicData uri="http://schemas.openxmlformats.org/drawingml/2006/table">
            <a:tbl>
              <a:tblPr/>
              <a:tblGrid>
                <a:gridCol w="852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2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7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가는으뜸체" pitchFamily="18" charset="-127"/>
                          <a:ea typeface="가는으뜸체" pitchFamily="18" charset="-127"/>
                          <a:cs typeface="Times New Roman" pitchFamily="18" charset="0"/>
                        </a:rPr>
                        <a:t>버전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가는으뜸체" pitchFamily="18" charset="-127"/>
                          <a:ea typeface="가는으뜸체" pitchFamily="18" charset="-127"/>
                          <a:cs typeface="Times New Roman" pitchFamily="18" charset="0"/>
                        </a:rPr>
                        <a:t>개정일자</a:t>
                      </a:r>
                      <a:endParaRPr kumimoji="1" lang="ko-KR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가는으뜸체" pitchFamily="18" charset="-127"/>
                          <a:ea typeface="가는으뜸체" pitchFamily="18" charset="-127"/>
                          <a:cs typeface="Times New Roman" pitchFamily="18" charset="0"/>
                          <a:hlinkClick r:id="" action="ppaction://noaction"/>
                        </a:rPr>
                        <a:t>[1]</a:t>
                      </a: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가는으뜸체" pitchFamily="18" charset="-127"/>
                          <a:ea typeface="가는으뜸체" pitchFamily="18" charset="-127"/>
                          <a:cs typeface="Times New Roman" pitchFamily="18" charset="0"/>
                        </a:rPr>
                        <a:t>개정사유</a:t>
                      </a:r>
                      <a:endParaRPr kumimoji="1" lang="ko-KR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가는으뜸체" pitchFamily="18" charset="-127"/>
                          <a:ea typeface="가는으뜸체" pitchFamily="18" charset="-127"/>
                          <a:cs typeface="Times New Roman" pitchFamily="18" charset="0"/>
                          <a:hlinkClick r:id="" action="ppaction://noaction"/>
                        </a:rPr>
                        <a:t>[2]</a:t>
                      </a: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가는으뜸체" pitchFamily="18" charset="-127"/>
                          <a:ea typeface="가는으뜸체" pitchFamily="18" charset="-127"/>
                          <a:cs typeface="Times New Roman" pitchFamily="18" charset="0"/>
                        </a:rPr>
                        <a:t>개정내역</a:t>
                      </a:r>
                      <a:endParaRPr kumimoji="1" lang="ko-KR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가는으뜸체" pitchFamily="18" charset="-127"/>
                          <a:ea typeface="가는으뜸체" pitchFamily="18" charset="-127"/>
                          <a:cs typeface="Times New Roman" pitchFamily="18" charset="0"/>
                        </a:rPr>
                        <a:t>작성자</a:t>
                      </a:r>
                      <a:endParaRPr kumimoji="1" lang="ko-KR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가는으뜸체" pitchFamily="18" charset="-127"/>
                          <a:ea typeface="가는으뜸체" pitchFamily="18" charset="-127"/>
                          <a:cs typeface="Times New Roman" pitchFamily="18" charset="0"/>
                        </a:rPr>
                        <a:t>승인자</a:t>
                      </a:r>
                      <a:endParaRPr kumimoji="1" lang="ko-KR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1.0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2007-12-24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신규 작성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김덕규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0" y="1125538"/>
            <a:ext cx="9144000" cy="5256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212" name="Rectangle 893"/>
          <p:cNvSpPr>
            <a:spLocks noChangeArrowheads="1"/>
          </p:cNvSpPr>
          <p:nvPr/>
        </p:nvSpPr>
        <p:spPr bwMode="auto">
          <a:xfrm>
            <a:off x="3976688" y="1114425"/>
            <a:ext cx="1189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ko-KR" altLang="en-US" b="1" dirty="0">
                <a:latin typeface="+mn-ea"/>
                <a:ea typeface="+mn-ea"/>
              </a:rPr>
              <a:t>개정 이력</a:t>
            </a:r>
          </a:p>
        </p:txBody>
      </p:sp>
      <p:graphicFrame>
        <p:nvGraphicFramePr>
          <p:cNvPr id="8" name="Group 8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942534"/>
              </p:ext>
            </p:extLst>
          </p:nvPr>
        </p:nvGraphicFramePr>
        <p:xfrm>
          <a:off x="179388" y="1557338"/>
          <a:ext cx="8784975" cy="4816733"/>
        </p:xfrm>
        <a:graphic>
          <a:graphicData uri="http://schemas.openxmlformats.org/drawingml/2006/table">
            <a:tbl>
              <a:tblPr/>
              <a:tblGrid>
                <a:gridCol w="869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6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7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8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00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ea"/>
                          <a:ea typeface="+mn-ea"/>
                          <a:cs typeface="Times New Roman" pitchFamily="18" charset="0"/>
                        </a:rPr>
                        <a:t>버전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ea"/>
                          <a:ea typeface="+mn-ea"/>
                          <a:cs typeface="Times New Roman" pitchFamily="18" charset="0"/>
                        </a:rPr>
                        <a:t>개정일자</a:t>
                      </a:r>
                      <a:endParaRPr kumimoji="1" lang="ko-KR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ea"/>
                          <a:ea typeface="+mn-ea"/>
                          <a:cs typeface="Times New Roman" pitchFamily="18" charset="0"/>
                          <a:hlinkClick r:id="" action="ppaction://noaction"/>
                        </a:rPr>
                        <a:t>[1]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ea"/>
                          <a:ea typeface="+mn-ea"/>
                          <a:cs typeface="Times New Roman" pitchFamily="18" charset="0"/>
                        </a:rPr>
                        <a:t>개정사유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ea"/>
                          <a:ea typeface="+mn-ea"/>
                          <a:cs typeface="Times New Roman" pitchFamily="18" charset="0"/>
                          <a:hlinkClick r:id="" action="ppaction://noaction"/>
                        </a:rPr>
                        <a:t>[2]</a:t>
                      </a: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ea"/>
                          <a:ea typeface="+mn-ea"/>
                          <a:cs typeface="Times New Roman" pitchFamily="18" charset="0"/>
                        </a:rPr>
                        <a:t>개정내역</a:t>
                      </a:r>
                      <a:endParaRPr kumimoji="1" lang="ko-KR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ea"/>
                          <a:ea typeface="+mn-ea"/>
                          <a:cs typeface="Times New Roman" pitchFamily="18" charset="0"/>
                        </a:rPr>
                        <a:t>작성자</a:t>
                      </a:r>
                      <a:endParaRPr kumimoji="1" lang="ko-KR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ea"/>
                          <a:ea typeface="+mn-ea"/>
                          <a:cs typeface="Times New Roman" pitchFamily="18" charset="0"/>
                        </a:rPr>
                        <a:t>승인자</a:t>
                      </a:r>
                      <a:endParaRPr kumimoji="1" lang="ko-KR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2019.00.00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신규 작성 완료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공급사담당자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0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0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0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0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0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0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0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0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0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0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00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00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00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00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774986"/>
              </p:ext>
            </p:extLst>
          </p:nvPr>
        </p:nvGraphicFramePr>
        <p:xfrm>
          <a:off x="77325" y="240457"/>
          <a:ext cx="9000000" cy="851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9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1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77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2019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중소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상생형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스마트공장 구축지원 사업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2019.00.00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공급사담당자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3025" y="1112838"/>
            <a:ext cx="8999538" cy="5254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213" y="1198563"/>
            <a:ext cx="2627312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lang="ko-KR" altLang="en-US" sz="1600" b="1" dirty="0" smtClean="0">
                <a:latin typeface="+mn-ea"/>
                <a:ea typeface="+mn-ea"/>
              </a:rPr>
              <a:t>테스트 </a:t>
            </a:r>
            <a:r>
              <a:rPr lang="ko-KR" altLang="en-US" sz="1600" b="1" dirty="0">
                <a:latin typeface="+mn-ea"/>
                <a:ea typeface="+mn-ea"/>
              </a:rPr>
              <a:t>개요</a:t>
            </a:r>
            <a:endParaRPr lang="en-US" altLang="ko-KR" sz="1600" b="1" dirty="0">
              <a:latin typeface="+mn-ea"/>
              <a:ea typeface="+mn-ea"/>
            </a:endParaRPr>
          </a:p>
          <a:p>
            <a:pPr marL="342900" indent="-342900">
              <a:defRPr/>
            </a:pPr>
            <a:endParaRPr lang="en-US" altLang="ko-KR" sz="500" b="1" dirty="0">
              <a:latin typeface="+mn-ea"/>
              <a:ea typeface="+mn-ea"/>
            </a:endParaRPr>
          </a:p>
          <a:p>
            <a:pPr marL="342900" indent="-342900">
              <a:defRPr/>
            </a:pPr>
            <a:r>
              <a:rPr lang="en-US" altLang="ko-KR" sz="1400" b="1" dirty="0">
                <a:latin typeface="+mn-ea"/>
                <a:ea typeface="+mn-ea"/>
              </a:rPr>
              <a:t> 1.1 </a:t>
            </a:r>
            <a:r>
              <a:rPr lang="ko-KR" altLang="en-US" sz="1400" b="1" dirty="0">
                <a:latin typeface="+mn-ea"/>
                <a:ea typeface="+mn-ea"/>
              </a:rPr>
              <a:t>개 요</a:t>
            </a:r>
          </a:p>
        </p:txBody>
      </p:sp>
      <p:sp>
        <p:nvSpPr>
          <p:cNvPr id="15413" name="Rectangle 53"/>
          <p:cNvSpPr>
            <a:spLocks noChangeArrowheads="1"/>
          </p:cNvSpPr>
          <p:nvPr/>
        </p:nvSpPr>
        <p:spPr bwMode="auto">
          <a:xfrm>
            <a:off x="252413" y="1935163"/>
            <a:ext cx="8712200" cy="441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ko-KR" altLang="en-US" sz="1200" dirty="0" smtClean="0">
                <a:latin typeface="+mn-ea"/>
                <a:ea typeface="+mn-ea"/>
              </a:rPr>
              <a:t>   테스트는 </a:t>
            </a:r>
            <a:r>
              <a:rPr lang="ko-KR" altLang="en-US" sz="1200" dirty="0">
                <a:latin typeface="+mn-ea"/>
                <a:ea typeface="+mn-ea"/>
              </a:rPr>
              <a:t>단위 테스트가 논리적으로 확장된 것으로</a:t>
            </a:r>
            <a:r>
              <a:rPr lang="en-US" altLang="ko-KR" sz="1200" dirty="0">
                <a:latin typeface="+mn-ea"/>
                <a:ea typeface="+mn-ea"/>
              </a:rPr>
              <a:t>,  </a:t>
            </a:r>
            <a:r>
              <a:rPr lang="ko-KR" altLang="en-US" sz="1200" dirty="0">
                <a:latin typeface="+mn-ea"/>
                <a:ea typeface="+mn-ea"/>
              </a:rPr>
              <a:t>둘 이상의 단위업무가 통합되어 통합된 모듈을 테스트하고 실제적으로 이 프로세스를 확장하여 다른 그룹의 모듈과 자신의 모듈을 테스트하는 것이다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ko-KR" altLang="en-US" sz="1200" dirty="0">
                <a:latin typeface="+mn-ea"/>
                <a:ea typeface="+mn-ea"/>
              </a:rPr>
              <a:t>결과적으로 하나의 프로세스를 구성하는 모든 모듈이 테스트된다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ko-KR" altLang="en-US" sz="1200" dirty="0" smtClean="0">
                <a:latin typeface="+mn-ea"/>
                <a:ea typeface="+mn-ea"/>
              </a:rPr>
              <a:t>테스트에서는 </a:t>
            </a:r>
            <a:r>
              <a:rPr lang="ko-KR" altLang="en-US" sz="1200" dirty="0">
                <a:latin typeface="+mn-ea"/>
                <a:ea typeface="+mn-ea"/>
              </a:rPr>
              <a:t>단위가 결합될 때 발생하는 문제를 </a:t>
            </a:r>
            <a:r>
              <a:rPr lang="ko-KR" altLang="en-US" sz="1200" dirty="0" smtClean="0">
                <a:latin typeface="+mn-ea"/>
                <a:ea typeface="+mn-ea"/>
              </a:rPr>
              <a:t>식별하고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개발업무 </a:t>
            </a:r>
            <a:r>
              <a:rPr lang="ko-KR" altLang="en-US" sz="1200" dirty="0">
                <a:latin typeface="+mn-ea"/>
                <a:ea typeface="+mn-ea"/>
              </a:rPr>
              <a:t>전체를 하나의 시나리오로 구성하여 업무 흐름 전체를 주요 </a:t>
            </a:r>
            <a:r>
              <a:rPr lang="ko-KR" altLang="en-US" sz="1200" dirty="0" err="1">
                <a:latin typeface="+mn-ea"/>
                <a:ea typeface="+mn-ea"/>
              </a:rPr>
              <a:t>시나리오별로</a:t>
            </a:r>
            <a:r>
              <a:rPr lang="ko-KR" altLang="en-US" sz="1200" dirty="0">
                <a:latin typeface="+mn-ea"/>
                <a:ea typeface="+mn-ea"/>
              </a:rPr>
              <a:t> 테스트하는 것을 말한다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just">
              <a:spcBef>
                <a:spcPts val="600"/>
              </a:spcBef>
              <a:defRPr/>
            </a:pPr>
            <a:r>
              <a:rPr lang="en-US" altLang="ko-KR" sz="1200" dirty="0" smtClean="0">
                <a:latin typeface="+mn-ea"/>
                <a:ea typeface="+mn-ea"/>
              </a:rPr>
              <a:t>   </a:t>
            </a:r>
            <a:r>
              <a:rPr lang="ko-KR" altLang="en-US" sz="1200" dirty="0" smtClean="0">
                <a:latin typeface="+mn-ea"/>
                <a:ea typeface="+mn-ea"/>
              </a:rPr>
              <a:t>테스트의 </a:t>
            </a:r>
            <a:r>
              <a:rPr lang="ko-KR" altLang="en-US" sz="1200" dirty="0">
                <a:latin typeface="+mn-ea"/>
                <a:ea typeface="+mn-ea"/>
              </a:rPr>
              <a:t>주요 목적은 설계된 내용대로 시스템이 구성되어 있는지를 확인하는 </a:t>
            </a:r>
            <a:r>
              <a:rPr lang="ko-KR" altLang="en-US" sz="1200" dirty="0" smtClean="0">
                <a:latin typeface="+mn-ea"/>
                <a:ea typeface="+mn-ea"/>
              </a:rPr>
              <a:t>것으로</a:t>
            </a:r>
            <a:r>
              <a:rPr lang="en-US" altLang="ko-KR" sz="1200" dirty="0" smtClean="0">
                <a:latin typeface="+mn-ea"/>
                <a:ea typeface="+mn-ea"/>
              </a:rPr>
              <a:t>,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미처 파악하지 못한 예외 사항이나 오류 등을 점검하게 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ko-KR" altLang="en-US" sz="1200" dirty="0" smtClean="0">
                <a:latin typeface="+mn-ea"/>
                <a:ea typeface="+mn-ea"/>
              </a:rPr>
              <a:t>테스트의 </a:t>
            </a:r>
            <a:r>
              <a:rPr lang="ko-KR" altLang="en-US" sz="1200" dirty="0">
                <a:latin typeface="+mn-ea"/>
                <a:ea typeface="+mn-ea"/>
              </a:rPr>
              <a:t>가장 중요한 점은 무엇보다 개발업무 전체 프로세스를 전체적으로 점검하면서 업무간의 관계를 파악할 수 있다는 점이다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ko-KR" altLang="en-US" sz="1200" dirty="0">
                <a:latin typeface="+mn-ea"/>
                <a:ea typeface="+mn-ea"/>
              </a:rPr>
              <a:t>그리고 실 데이터가 시스템에서 잘 입력되고 관리되는 지를 파악할 수 있고 실무 사용자들이 원하는 시스템 기능 개발이 이루어 졌는지를 점검하여 예외사항 등의 요구사항 등을 점검할 수 있다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  <a:p>
            <a:pPr algn="just">
              <a:defRPr/>
            </a:pP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b="1" dirty="0">
                <a:latin typeface="+mn-ea"/>
                <a:ea typeface="+mn-ea"/>
              </a:rPr>
              <a:t>가</a:t>
            </a:r>
            <a:r>
              <a:rPr lang="en-US" altLang="ko-KR" sz="1200" b="1" dirty="0">
                <a:latin typeface="+mn-ea"/>
                <a:ea typeface="+mn-ea"/>
              </a:rPr>
              <a:t>. </a:t>
            </a:r>
            <a:r>
              <a:rPr lang="ko-KR" altLang="ko-KR" sz="1200" b="1" dirty="0" smtClean="0">
                <a:latin typeface="+mn-ea"/>
                <a:ea typeface="+mn-ea"/>
              </a:rPr>
              <a:t>테스트 </a:t>
            </a:r>
            <a:r>
              <a:rPr lang="ko-KR" altLang="ko-KR" sz="1200" b="1" dirty="0">
                <a:latin typeface="+mn-ea"/>
                <a:ea typeface="+mn-ea"/>
              </a:rPr>
              <a:t>방법</a:t>
            </a:r>
          </a:p>
          <a:p>
            <a:pPr marL="263525" algn="just">
              <a:defRPr/>
            </a:pPr>
            <a:r>
              <a:rPr lang="ko-KR" altLang="en-US" sz="1200" dirty="0" smtClean="0">
                <a:latin typeface="+mn-ea"/>
                <a:ea typeface="+mn-ea"/>
              </a:rPr>
              <a:t>테스트를 </a:t>
            </a:r>
            <a:r>
              <a:rPr lang="ko-KR" altLang="en-US" sz="1200" dirty="0">
                <a:latin typeface="+mn-ea"/>
                <a:ea typeface="+mn-ea"/>
              </a:rPr>
              <a:t>위해서는 그 동안 분석 설계한 내용을 토대로 시스템 </a:t>
            </a:r>
            <a:r>
              <a:rPr lang="ko-KR" altLang="en-US" sz="1200" dirty="0" err="1">
                <a:latin typeface="+mn-ea"/>
                <a:ea typeface="+mn-ea"/>
              </a:rPr>
              <a:t>세팅을</a:t>
            </a:r>
            <a:r>
              <a:rPr lang="ko-KR" altLang="en-US" sz="1200" dirty="0">
                <a:latin typeface="+mn-ea"/>
                <a:ea typeface="+mn-ea"/>
              </a:rPr>
              <a:t> 최종 점검하여 확정하고 테스트에 대한 시나리오를 작성하며 테스트에 쓰일 테스트 데이터를 모으게 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ko-KR" altLang="en-US" sz="1200" dirty="0">
                <a:latin typeface="+mn-ea"/>
                <a:ea typeface="+mn-ea"/>
              </a:rPr>
              <a:t>아울러 </a:t>
            </a:r>
            <a:r>
              <a:rPr lang="ko-KR" altLang="en-US" sz="1200" dirty="0" smtClean="0">
                <a:latin typeface="+mn-ea"/>
                <a:ea typeface="+mn-ea"/>
              </a:rPr>
              <a:t>테스트를 </a:t>
            </a:r>
            <a:r>
              <a:rPr lang="ko-KR" altLang="en-US" sz="1200" dirty="0">
                <a:latin typeface="+mn-ea"/>
                <a:ea typeface="+mn-ea"/>
              </a:rPr>
              <a:t>위하여 별도의 서버를 준비하여 테스트를 위한 시스템을 준비하게 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ko-KR" altLang="en-US" sz="1200" dirty="0">
                <a:latin typeface="+mn-ea"/>
                <a:ea typeface="+mn-ea"/>
              </a:rPr>
              <a:t>주관부서원들을 초청해 설계 내용을 검증하는 과정도 같이 이루어 지게 된다 </a:t>
            </a:r>
            <a:br>
              <a:rPr lang="ko-KR" altLang="en-US" sz="1200" dirty="0">
                <a:latin typeface="+mn-ea"/>
                <a:ea typeface="+mn-ea"/>
              </a:rPr>
            </a:br>
            <a:endParaRPr lang="en-US" altLang="ko-KR" sz="1200" dirty="0">
              <a:latin typeface="+mn-ea"/>
              <a:ea typeface="+mn-ea"/>
            </a:endParaRPr>
          </a:p>
          <a:p>
            <a:pPr marL="263525" algn="just">
              <a:defRPr/>
            </a:pPr>
            <a:endParaRPr lang="en-US" altLang="ko-KR" sz="1200" dirty="0">
              <a:latin typeface="+mn-ea"/>
              <a:ea typeface="+mn-ea"/>
              <a:cs typeface="Times New Roman" pitchFamily="18" charset="0"/>
            </a:endParaRPr>
          </a:p>
          <a:p>
            <a:pPr>
              <a:defRPr/>
            </a:pPr>
            <a:r>
              <a:rPr lang="ko-KR" altLang="en-US" sz="1200" b="1" dirty="0">
                <a:latin typeface="+mn-ea"/>
                <a:ea typeface="+mn-ea"/>
              </a:rPr>
              <a:t>나</a:t>
            </a:r>
            <a:r>
              <a:rPr lang="en-US" altLang="ko-KR" sz="1200" b="1" dirty="0">
                <a:latin typeface="+mn-ea"/>
                <a:ea typeface="+mn-ea"/>
              </a:rPr>
              <a:t>. </a:t>
            </a:r>
            <a:r>
              <a:rPr lang="ko-KR" altLang="en-US" sz="1200" b="1" dirty="0" smtClean="0">
                <a:latin typeface="+mn-ea"/>
                <a:ea typeface="+mn-ea"/>
              </a:rPr>
              <a:t>테스트 </a:t>
            </a:r>
            <a:r>
              <a:rPr lang="ko-KR" altLang="ko-KR" sz="1200" b="1" dirty="0">
                <a:latin typeface="+mn-ea"/>
                <a:ea typeface="+mn-ea"/>
              </a:rPr>
              <a:t>목표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endParaRPr lang="ko-KR" altLang="ko-KR" sz="1200" b="1" dirty="0">
              <a:latin typeface="+mn-ea"/>
              <a:ea typeface="+mn-ea"/>
            </a:endParaRPr>
          </a:p>
          <a:p>
            <a:pPr marL="263525">
              <a:buFontTx/>
              <a:buChar char="-"/>
              <a:defRPr/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ko-KR" sz="1200" dirty="0">
                <a:latin typeface="+mn-ea"/>
                <a:ea typeface="+mn-ea"/>
              </a:rPr>
              <a:t>사용자 요구사항의 개별 항목별 이행여부 확인</a:t>
            </a:r>
            <a:endParaRPr lang="en-US" altLang="ko-KR" sz="1200" dirty="0">
              <a:latin typeface="+mn-ea"/>
              <a:ea typeface="+mn-ea"/>
            </a:endParaRPr>
          </a:p>
          <a:p>
            <a:pPr marL="263525">
              <a:buFontTx/>
              <a:buChar char="-"/>
              <a:defRPr/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시스템 기능에 대한 정확성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사용용이성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표준준수여부 확인</a:t>
            </a:r>
            <a:endParaRPr lang="en-US" altLang="ko-KR" sz="1200" dirty="0">
              <a:latin typeface="+mn-ea"/>
              <a:ea typeface="+mn-ea"/>
            </a:endParaRPr>
          </a:p>
          <a:p>
            <a:pPr marL="263525">
              <a:buFontTx/>
              <a:buChar char="-"/>
              <a:defRPr/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ko-KR" sz="1200" dirty="0">
                <a:latin typeface="+mn-ea"/>
                <a:ea typeface="+mn-ea"/>
              </a:rPr>
              <a:t>프로그램 구현</a:t>
            </a:r>
            <a:r>
              <a:rPr lang="en-US" altLang="ko-KR" sz="1200" dirty="0">
                <a:latin typeface="+mn-ea"/>
                <a:ea typeface="+mn-ea"/>
              </a:rPr>
              <a:t>  </a:t>
            </a:r>
            <a:r>
              <a:rPr lang="ko-KR" altLang="ko-KR" sz="1200" dirty="0">
                <a:latin typeface="+mn-ea"/>
                <a:ea typeface="+mn-ea"/>
              </a:rPr>
              <a:t>및 사용자 인터페이스 확인</a:t>
            </a:r>
            <a:endParaRPr lang="en-US" altLang="ko-KR" sz="1200" dirty="0">
              <a:latin typeface="+mn-ea"/>
              <a:ea typeface="+mn-ea"/>
            </a:endParaRPr>
          </a:p>
          <a:p>
            <a:pPr marL="263525">
              <a:buFontTx/>
              <a:buChar char="-"/>
              <a:defRPr/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시스템 및 </a:t>
            </a:r>
            <a:r>
              <a:rPr lang="en-US" altLang="ko-KR" sz="1200" dirty="0">
                <a:latin typeface="+mn-ea"/>
                <a:ea typeface="+mn-ea"/>
              </a:rPr>
              <a:t>DB</a:t>
            </a:r>
            <a:r>
              <a:rPr lang="ko-KR" altLang="en-US" sz="1200" dirty="0">
                <a:latin typeface="+mn-ea"/>
                <a:ea typeface="+mn-ea"/>
              </a:rPr>
              <a:t>의 성능효율 점검</a:t>
            </a:r>
            <a:endParaRPr lang="ko-KR" altLang="ko-KR" sz="12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200" dirty="0">
                <a:latin typeface="+mn-ea"/>
                <a:ea typeface="+mn-ea"/>
              </a:rPr>
              <a:t> </a:t>
            </a:r>
            <a:endParaRPr lang="ko-KR" altLang="ko-KR" sz="12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200" dirty="0">
                <a:latin typeface="+mn-ea"/>
                <a:ea typeface="+mn-ea"/>
              </a:rPr>
              <a:t> </a:t>
            </a:r>
            <a:endParaRPr lang="ko-KR" altLang="ko-KR" sz="1200" dirty="0">
              <a:latin typeface="+mn-ea"/>
              <a:ea typeface="+mn-ea"/>
            </a:endParaRPr>
          </a:p>
          <a:p>
            <a:pPr algn="just" eaLnBrk="0" hangingPunct="0">
              <a:defRPr/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3025" y="176585"/>
            <a:ext cx="8964613" cy="876151"/>
            <a:chOff x="41193" y="188640"/>
            <a:chExt cx="9061614" cy="876151"/>
          </a:xfrm>
        </p:grpSpPr>
        <p:sp>
          <p:nvSpPr>
            <p:cNvPr id="8" name="직사각형 7"/>
            <p:cNvSpPr/>
            <p:nvPr/>
          </p:nvSpPr>
          <p:spPr>
            <a:xfrm>
              <a:off x="41193" y="188640"/>
              <a:ext cx="9061614" cy="4436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chemeClr val="tx1"/>
                  </a:solidFill>
                  <a:latin typeface="+mj-lt"/>
                </a:rPr>
                <a:t>테스트 시나리오 및 결과서</a:t>
              </a:r>
              <a:endParaRPr lang="ko-KR" alt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1193" y="632272"/>
              <a:ext cx="4314783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2019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년 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대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·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중소 </a:t>
              </a:r>
              <a:r>
                <a:rPr lang="ko-KR" altLang="en-US" sz="1400" dirty="0" err="1">
                  <a:solidFill>
                    <a:schemeClr val="tx1"/>
                  </a:solidFill>
                  <a:latin typeface="+mn-ea"/>
                </a:rPr>
                <a:t>상생형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 스마트공장 구축지원 사업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355977" y="632272"/>
              <a:ext cx="2016224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2019.00.00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72201" y="632272"/>
              <a:ext cx="2730606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작성자 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: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공급사담당자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2" name="Group 384"/>
          <p:cNvGrpSpPr>
            <a:grpSpLocks/>
          </p:cNvGrpSpPr>
          <p:nvPr/>
        </p:nvGrpSpPr>
        <p:grpSpPr bwMode="auto">
          <a:xfrm>
            <a:off x="6660232" y="4946129"/>
            <a:ext cx="1127125" cy="917575"/>
            <a:chOff x="8831" y="8544"/>
            <a:chExt cx="1260" cy="1159"/>
          </a:xfrm>
        </p:grpSpPr>
        <p:sp>
          <p:nvSpPr>
            <p:cNvPr id="13" name="Freeform 385"/>
            <p:cNvSpPr>
              <a:spLocks/>
            </p:cNvSpPr>
            <p:nvPr/>
          </p:nvSpPr>
          <p:spPr bwMode="auto">
            <a:xfrm>
              <a:off x="8831" y="9530"/>
              <a:ext cx="446" cy="95"/>
            </a:xfrm>
            <a:custGeom>
              <a:avLst/>
              <a:gdLst>
                <a:gd name="T0" fmla="*/ 23 w 446"/>
                <a:gd name="T1" fmla="*/ 93 h 95"/>
                <a:gd name="T2" fmla="*/ 438 w 446"/>
                <a:gd name="T3" fmla="*/ 91 h 95"/>
                <a:gd name="T4" fmla="*/ 421 w 446"/>
                <a:gd name="T5" fmla="*/ 82 h 95"/>
                <a:gd name="T6" fmla="*/ 404 w 446"/>
                <a:gd name="T7" fmla="*/ 75 h 95"/>
                <a:gd name="T8" fmla="*/ 387 w 446"/>
                <a:gd name="T9" fmla="*/ 68 h 95"/>
                <a:gd name="T10" fmla="*/ 369 w 446"/>
                <a:gd name="T11" fmla="*/ 61 h 95"/>
                <a:gd name="T12" fmla="*/ 350 w 446"/>
                <a:gd name="T13" fmla="*/ 55 h 95"/>
                <a:gd name="T14" fmla="*/ 332 w 446"/>
                <a:gd name="T15" fmla="*/ 49 h 95"/>
                <a:gd name="T16" fmla="*/ 315 w 446"/>
                <a:gd name="T17" fmla="*/ 45 h 95"/>
                <a:gd name="T18" fmla="*/ 296 w 446"/>
                <a:gd name="T19" fmla="*/ 39 h 95"/>
                <a:gd name="T20" fmla="*/ 276 w 446"/>
                <a:gd name="T21" fmla="*/ 34 h 95"/>
                <a:gd name="T22" fmla="*/ 259 w 446"/>
                <a:gd name="T23" fmla="*/ 29 h 95"/>
                <a:gd name="T24" fmla="*/ 241 w 446"/>
                <a:gd name="T25" fmla="*/ 26 h 95"/>
                <a:gd name="T26" fmla="*/ 222 w 446"/>
                <a:gd name="T27" fmla="*/ 23 h 95"/>
                <a:gd name="T28" fmla="*/ 204 w 446"/>
                <a:gd name="T29" fmla="*/ 20 h 95"/>
                <a:gd name="T30" fmla="*/ 186 w 446"/>
                <a:gd name="T31" fmla="*/ 16 h 95"/>
                <a:gd name="T32" fmla="*/ 170 w 446"/>
                <a:gd name="T33" fmla="*/ 13 h 95"/>
                <a:gd name="T34" fmla="*/ 152 w 446"/>
                <a:gd name="T35" fmla="*/ 11 h 95"/>
                <a:gd name="T36" fmla="*/ 136 w 446"/>
                <a:gd name="T37" fmla="*/ 9 h 95"/>
                <a:gd name="T38" fmla="*/ 119 w 446"/>
                <a:gd name="T39" fmla="*/ 7 h 95"/>
                <a:gd name="T40" fmla="*/ 105 w 446"/>
                <a:gd name="T41" fmla="*/ 6 h 95"/>
                <a:gd name="T42" fmla="*/ 90 w 446"/>
                <a:gd name="T43" fmla="*/ 5 h 95"/>
                <a:gd name="T44" fmla="*/ 77 w 446"/>
                <a:gd name="T45" fmla="*/ 2 h 95"/>
                <a:gd name="T46" fmla="*/ 63 w 446"/>
                <a:gd name="T47" fmla="*/ 2 h 95"/>
                <a:gd name="T48" fmla="*/ 53 w 446"/>
                <a:gd name="T49" fmla="*/ 1 h 95"/>
                <a:gd name="T50" fmla="*/ 41 w 446"/>
                <a:gd name="T51" fmla="*/ 0 h 95"/>
                <a:gd name="T52" fmla="*/ 31 w 446"/>
                <a:gd name="T53" fmla="*/ 0 h 95"/>
                <a:gd name="T54" fmla="*/ 23 w 446"/>
                <a:gd name="T55" fmla="*/ 0 h 95"/>
                <a:gd name="T56" fmla="*/ 16 w 446"/>
                <a:gd name="T57" fmla="*/ 0 h 95"/>
                <a:gd name="T58" fmla="*/ 7 w 446"/>
                <a:gd name="T59" fmla="*/ 0 h 95"/>
                <a:gd name="T60" fmla="*/ 0 w 446"/>
                <a:gd name="T61" fmla="*/ 1 h 95"/>
                <a:gd name="T62" fmla="*/ 0 w 446"/>
                <a:gd name="T63" fmla="*/ 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6" h="95">
                  <a:moveTo>
                    <a:pt x="0" y="2"/>
                  </a:moveTo>
                  <a:lnTo>
                    <a:pt x="23" y="93"/>
                  </a:lnTo>
                  <a:lnTo>
                    <a:pt x="446" y="95"/>
                  </a:lnTo>
                  <a:lnTo>
                    <a:pt x="438" y="91"/>
                  </a:lnTo>
                  <a:lnTo>
                    <a:pt x="430" y="87"/>
                  </a:lnTo>
                  <a:lnTo>
                    <a:pt x="421" y="82"/>
                  </a:lnTo>
                  <a:lnTo>
                    <a:pt x="412" y="79"/>
                  </a:lnTo>
                  <a:lnTo>
                    <a:pt x="404" y="75"/>
                  </a:lnTo>
                  <a:lnTo>
                    <a:pt x="396" y="72"/>
                  </a:lnTo>
                  <a:lnTo>
                    <a:pt x="387" y="68"/>
                  </a:lnTo>
                  <a:lnTo>
                    <a:pt x="378" y="65"/>
                  </a:lnTo>
                  <a:lnTo>
                    <a:pt x="369" y="61"/>
                  </a:lnTo>
                  <a:lnTo>
                    <a:pt x="361" y="59"/>
                  </a:lnTo>
                  <a:lnTo>
                    <a:pt x="350" y="55"/>
                  </a:lnTo>
                  <a:lnTo>
                    <a:pt x="341" y="52"/>
                  </a:lnTo>
                  <a:lnTo>
                    <a:pt x="332" y="49"/>
                  </a:lnTo>
                  <a:lnTo>
                    <a:pt x="324" y="47"/>
                  </a:lnTo>
                  <a:lnTo>
                    <a:pt x="315" y="45"/>
                  </a:lnTo>
                  <a:lnTo>
                    <a:pt x="306" y="42"/>
                  </a:lnTo>
                  <a:lnTo>
                    <a:pt x="296" y="39"/>
                  </a:lnTo>
                  <a:lnTo>
                    <a:pt x="287" y="37"/>
                  </a:lnTo>
                  <a:lnTo>
                    <a:pt x="276" y="34"/>
                  </a:lnTo>
                  <a:lnTo>
                    <a:pt x="267" y="33"/>
                  </a:lnTo>
                  <a:lnTo>
                    <a:pt x="259" y="29"/>
                  </a:lnTo>
                  <a:lnTo>
                    <a:pt x="250" y="28"/>
                  </a:lnTo>
                  <a:lnTo>
                    <a:pt x="241" y="26"/>
                  </a:lnTo>
                  <a:lnTo>
                    <a:pt x="232" y="25"/>
                  </a:lnTo>
                  <a:lnTo>
                    <a:pt x="222" y="23"/>
                  </a:lnTo>
                  <a:lnTo>
                    <a:pt x="213" y="21"/>
                  </a:lnTo>
                  <a:lnTo>
                    <a:pt x="204" y="20"/>
                  </a:lnTo>
                  <a:lnTo>
                    <a:pt x="195" y="18"/>
                  </a:lnTo>
                  <a:lnTo>
                    <a:pt x="186" y="16"/>
                  </a:lnTo>
                  <a:lnTo>
                    <a:pt x="177" y="15"/>
                  </a:lnTo>
                  <a:lnTo>
                    <a:pt x="170" y="13"/>
                  </a:lnTo>
                  <a:lnTo>
                    <a:pt x="161" y="13"/>
                  </a:lnTo>
                  <a:lnTo>
                    <a:pt x="152" y="11"/>
                  </a:lnTo>
                  <a:lnTo>
                    <a:pt x="143" y="10"/>
                  </a:lnTo>
                  <a:lnTo>
                    <a:pt x="136" y="9"/>
                  </a:lnTo>
                  <a:lnTo>
                    <a:pt x="128" y="8"/>
                  </a:lnTo>
                  <a:lnTo>
                    <a:pt x="119" y="7"/>
                  </a:lnTo>
                  <a:lnTo>
                    <a:pt x="112" y="7"/>
                  </a:lnTo>
                  <a:lnTo>
                    <a:pt x="105" y="6"/>
                  </a:lnTo>
                  <a:lnTo>
                    <a:pt x="97" y="5"/>
                  </a:lnTo>
                  <a:lnTo>
                    <a:pt x="90" y="5"/>
                  </a:lnTo>
                  <a:lnTo>
                    <a:pt x="82" y="3"/>
                  </a:lnTo>
                  <a:lnTo>
                    <a:pt x="77" y="2"/>
                  </a:lnTo>
                  <a:lnTo>
                    <a:pt x="71" y="2"/>
                  </a:lnTo>
                  <a:lnTo>
                    <a:pt x="63" y="2"/>
                  </a:lnTo>
                  <a:lnTo>
                    <a:pt x="57" y="1"/>
                  </a:lnTo>
                  <a:lnTo>
                    <a:pt x="53" y="1"/>
                  </a:lnTo>
                  <a:lnTo>
                    <a:pt x="47" y="1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7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386"/>
            <p:cNvSpPr>
              <a:spLocks/>
            </p:cNvSpPr>
            <p:nvPr/>
          </p:nvSpPr>
          <p:spPr bwMode="auto">
            <a:xfrm>
              <a:off x="9317" y="8991"/>
              <a:ext cx="287" cy="216"/>
            </a:xfrm>
            <a:custGeom>
              <a:avLst/>
              <a:gdLst>
                <a:gd name="T0" fmla="*/ 233 w 287"/>
                <a:gd name="T1" fmla="*/ 215 h 216"/>
                <a:gd name="T2" fmla="*/ 215 w 287"/>
                <a:gd name="T3" fmla="*/ 213 h 216"/>
                <a:gd name="T4" fmla="*/ 203 w 287"/>
                <a:gd name="T5" fmla="*/ 211 h 216"/>
                <a:gd name="T6" fmla="*/ 188 w 287"/>
                <a:gd name="T7" fmla="*/ 208 h 216"/>
                <a:gd name="T8" fmla="*/ 172 w 287"/>
                <a:gd name="T9" fmla="*/ 205 h 216"/>
                <a:gd name="T10" fmla="*/ 156 w 287"/>
                <a:gd name="T11" fmla="*/ 201 h 216"/>
                <a:gd name="T12" fmla="*/ 138 w 287"/>
                <a:gd name="T13" fmla="*/ 197 h 216"/>
                <a:gd name="T14" fmla="*/ 120 w 287"/>
                <a:gd name="T15" fmla="*/ 190 h 216"/>
                <a:gd name="T16" fmla="*/ 101 w 287"/>
                <a:gd name="T17" fmla="*/ 184 h 216"/>
                <a:gd name="T18" fmla="*/ 85 w 287"/>
                <a:gd name="T19" fmla="*/ 175 h 216"/>
                <a:gd name="T20" fmla="*/ 67 w 287"/>
                <a:gd name="T21" fmla="*/ 166 h 216"/>
                <a:gd name="T22" fmla="*/ 52 w 287"/>
                <a:gd name="T23" fmla="*/ 155 h 216"/>
                <a:gd name="T24" fmla="*/ 37 w 287"/>
                <a:gd name="T25" fmla="*/ 144 h 216"/>
                <a:gd name="T26" fmla="*/ 27 w 287"/>
                <a:gd name="T27" fmla="*/ 132 h 216"/>
                <a:gd name="T28" fmla="*/ 21 w 287"/>
                <a:gd name="T29" fmla="*/ 122 h 216"/>
                <a:gd name="T30" fmla="*/ 15 w 287"/>
                <a:gd name="T31" fmla="*/ 112 h 216"/>
                <a:gd name="T32" fmla="*/ 11 w 287"/>
                <a:gd name="T33" fmla="*/ 101 h 216"/>
                <a:gd name="T34" fmla="*/ 6 w 287"/>
                <a:gd name="T35" fmla="*/ 92 h 216"/>
                <a:gd name="T36" fmla="*/ 3 w 287"/>
                <a:gd name="T37" fmla="*/ 80 h 216"/>
                <a:gd name="T38" fmla="*/ 2 w 287"/>
                <a:gd name="T39" fmla="*/ 69 h 216"/>
                <a:gd name="T40" fmla="*/ 0 w 287"/>
                <a:gd name="T41" fmla="*/ 58 h 216"/>
                <a:gd name="T42" fmla="*/ 0 w 287"/>
                <a:gd name="T43" fmla="*/ 48 h 216"/>
                <a:gd name="T44" fmla="*/ 0 w 287"/>
                <a:gd name="T45" fmla="*/ 38 h 216"/>
                <a:gd name="T46" fmla="*/ 0 w 287"/>
                <a:gd name="T47" fmla="*/ 27 h 216"/>
                <a:gd name="T48" fmla="*/ 3 w 287"/>
                <a:gd name="T49" fmla="*/ 12 h 216"/>
                <a:gd name="T50" fmla="*/ 9 w 287"/>
                <a:gd name="T51" fmla="*/ 1 h 216"/>
                <a:gd name="T52" fmla="*/ 24 w 287"/>
                <a:gd name="T53" fmla="*/ 8 h 216"/>
                <a:gd name="T54" fmla="*/ 39 w 287"/>
                <a:gd name="T55" fmla="*/ 19 h 216"/>
                <a:gd name="T56" fmla="*/ 52 w 287"/>
                <a:gd name="T57" fmla="*/ 31 h 216"/>
                <a:gd name="T58" fmla="*/ 64 w 287"/>
                <a:gd name="T59" fmla="*/ 44 h 216"/>
                <a:gd name="T60" fmla="*/ 73 w 287"/>
                <a:gd name="T61" fmla="*/ 56 h 216"/>
                <a:gd name="T62" fmla="*/ 82 w 287"/>
                <a:gd name="T63" fmla="*/ 69 h 216"/>
                <a:gd name="T64" fmla="*/ 89 w 287"/>
                <a:gd name="T65" fmla="*/ 82 h 216"/>
                <a:gd name="T66" fmla="*/ 97 w 287"/>
                <a:gd name="T67" fmla="*/ 95 h 216"/>
                <a:gd name="T68" fmla="*/ 114 w 287"/>
                <a:gd name="T69" fmla="*/ 99 h 216"/>
                <a:gd name="T70" fmla="*/ 135 w 287"/>
                <a:gd name="T71" fmla="*/ 103 h 216"/>
                <a:gd name="T72" fmla="*/ 148 w 287"/>
                <a:gd name="T73" fmla="*/ 106 h 216"/>
                <a:gd name="T74" fmla="*/ 163 w 287"/>
                <a:gd name="T75" fmla="*/ 109 h 216"/>
                <a:gd name="T76" fmla="*/ 176 w 287"/>
                <a:gd name="T77" fmla="*/ 113 h 216"/>
                <a:gd name="T78" fmla="*/ 191 w 287"/>
                <a:gd name="T79" fmla="*/ 117 h 216"/>
                <a:gd name="T80" fmla="*/ 205 w 287"/>
                <a:gd name="T81" fmla="*/ 121 h 216"/>
                <a:gd name="T82" fmla="*/ 218 w 287"/>
                <a:gd name="T83" fmla="*/ 125 h 216"/>
                <a:gd name="T84" fmla="*/ 234 w 287"/>
                <a:gd name="T85" fmla="*/ 132 h 216"/>
                <a:gd name="T86" fmla="*/ 256 w 287"/>
                <a:gd name="T87" fmla="*/ 143 h 216"/>
                <a:gd name="T88" fmla="*/ 274 w 287"/>
                <a:gd name="T89" fmla="*/ 153 h 216"/>
                <a:gd name="T90" fmla="*/ 287 w 287"/>
                <a:gd name="T91" fmla="*/ 165 h 216"/>
                <a:gd name="T92" fmla="*/ 281 w 287"/>
                <a:gd name="T93" fmla="*/ 181 h 216"/>
                <a:gd name="T94" fmla="*/ 265 w 287"/>
                <a:gd name="T95" fmla="*/ 199 h 216"/>
                <a:gd name="T96" fmla="*/ 249 w 287"/>
                <a:gd name="T97" fmla="*/ 212 h 216"/>
                <a:gd name="T98" fmla="*/ 244 w 287"/>
                <a:gd name="T9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7" h="216">
                  <a:moveTo>
                    <a:pt x="244" y="216"/>
                  </a:moveTo>
                  <a:lnTo>
                    <a:pt x="242" y="215"/>
                  </a:lnTo>
                  <a:lnTo>
                    <a:pt x="237" y="215"/>
                  </a:lnTo>
                  <a:lnTo>
                    <a:pt x="233" y="215"/>
                  </a:lnTo>
                  <a:lnTo>
                    <a:pt x="228" y="214"/>
                  </a:lnTo>
                  <a:lnTo>
                    <a:pt x="224" y="214"/>
                  </a:lnTo>
                  <a:lnTo>
                    <a:pt x="219" y="213"/>
                  </a:lnTo>
                  <a:lnTo>
                    <a:pt x="215" y="213"/>
                  </a:lnTo>
                  <a:lnTo>
                    <a:pt x="212" y="212"/>
                  </a:lnTo>
                  <a:lnTo>
                    <a:pt x="209" y="212"/>
                  </a:lnTo>
                  <a:lnTo>
                    <a:pt x="206" y="211"/>
                  </a:lnTo>
                  <a:lnTo>
                    <a:pt x="203" y="211"/>
                  </a:lnTo>
                  <a:lnTo>
                    <a:pt x="199" y="210"/>
                  </a:lnTo>
                  <a:lnTo>
                    <a:pt x="196" y="210"/>
                  </a:lnTo>
                  <a:lnTo>
                    <a:pt x="191" y="208"/>
                  </a:lnTo>
                  <a:lnTo>
                    <a:pt x="188" y="208"/>
                  </a:lnTo>
                  <a:lnTo>
                    <a:pt x="184" y="207"/>
                  </a:lnTo>
                  <a:lnTo>
                    <a:pt x="179" y="206"/>
                  </a:lnTo>
                  <a:lnTo>
                    <a:pt x="176" y="206"/>
                  </a:lnTo>
                  <a:lnTo>
                    <a:pt x="172" y="205"/>
                  </a:lnTo>
                  <a:lnTo>
                    <a:pt x="169" y="204"/>
                  </a:lnTo>
                  <a:lnTo>
                    <a:pt x="163" y="203"/>
                  </a:lnTo>
                  <a:lnTo>
                    <a:pt x="160" y="203"/>
                  </a:lnTo>
                  <a:lnTo>
                    <a:pt x="156" y="201"/>
                  </a:lnTo>
                  <a:lnTo>
                    <a:pt x="151" y="200"/>
                  </a:lnTo>
                  <a:lnTo>
                    <a:pt x="147" y="199"/>
                  </a:lnTo>
                  <a:lnTo>
                    <a:pt x="142" y="198"/>
                  </a:lnTo>
                  <a:lnTo>
                    <a:pt x="138" y="197"/>
                  </a:lnTo>
                  <a:lnTo>
                    <a:pt x="134" y="194"/>
                  </a:lnTo>
                  <a:lnTo>
                    <a:pt x="129" y="193"/>
                  </a:lnTo>
                  <a:lnTo>
                    <a:pt x="125" y="192"/>
                  </a:lnTo>
                  <a:lnTo>
                    <a:pt x="120" y="190"/>
                  </a:lnTo>
                  <a:lnTo>
                    <a:pt x="114" y="189"/>
                  </a:lnTo>
                  <a:lnTo>
                    <a:pt x="110" y="187"/>
                  </a:lnTo>
                  <a:lnTo>
                    <a:pt x="105" y="186"/>
                  </a:lnTo>
                  <a:lnTo>
                    <a:pt x="101" y="184"/>
                  </a:lnTo>
                  <a:lnTo>
                    <a:pt x="98" y="181"/>
                  </a:lnTo>
                  <a:lnTo>
                    <a:pt x="92" y="179"/>
                  </a:lnTo>
                  <a:lnTo>
                    <a:pt x="89" y="178"/>
                  </a:lnTo>
                  <a:lnTo>
                    <a:pt x="85" y="175"/>
                  </a:lnTo>
                  <a:lnTo>
                    <a:pt x="80" y="174"/>
                  </a:lnTo>
                  <a:lnTo>
                    <a:pt x="76" y="171"/>
                  </a:lnTo>
                  <a:lnTo>
                    <a:pt x="71" y="170"/>
                  </a:lnTo>
                  <a:lnTo>
                    <a:pt x="67" y="166"/>
                  </a:lnTo>
                  <a:lnTo>
                    <a:pt x="63" y="164"/>
                  </a:lnTo>
                  <a:lnTo>
                    <a:pt x="60" y="161"/>
                  </a:lnTo>
                  <a:lnTo>
                    <a:pt x="57" y="159"/>
                  </a:lnTo>
                  <a:lnTo>
                    <a:pt x="52" y="155"/>
                  </a:lnTo>
                  <a:lnTo>
                    <a:pt x="49" y="152"/>
                  </a:lnTo>
                  <a:lnTo>
                    <a:pt x="45" y="150"/>
                  </a:lnTo>
                  <a:lnTo>
                    <a:pt x="42" y="147"/>
                  </a:lnTo>
                  <a:lnTo>
                    <a:pt x="37" y="144"/>
                  </a:lnTo>
                  <a:lnTo>
                    <a:pt x="34" y="140"/>
                  </a:lnTo>
                  <a:lnTo>
                    <a:pt x="31" y="137"/>
                  </a:lnTo>
                  <a:lnTo>
                    <a:pt x="30" y="134"/>
                  </a:lnTo>
                  <a:lnTo>
                    <a:pt x="27" y="132"/>
                  </a:lnTo>
                  <a:lnTo>
                    <a:pt x="26" y="130"/>
                  </a:lnTo>
                  <a:lnTo>
                    <a:pt x="24" y="127"/>
                  </a:lnTo>
                  <a:lnTo>
                    <a:pt x="23" y="125"/>
                  </a:lnTo>
                  <a:lnTo>
                    <a:pt x="21" y="122"/>
                  </a:lnTo>
                  <a:lnTo>
                    <a:pt x="20" y="120"/>
                  </a:lnTo>
                  <a:lnTo>
                    <a:pt x="18" y="118"/>
                  </a:lnTo>
                  <a:lnTo>
                    <a:pt x="17" y="115"/>
                  </a:lnTo>
                  <a:lnTo>
                    <a:pt x="15" y="112"/>
                  </a:lnTo>
                  <a:lnTo>
                    <a:pt x="14" y="110"/>
                  </a:lnTo>
                  <a:lnTo>
                    <a:pt x="12" y="107"/>
                  </a:lnTo>
                  <a:lnTo>
                    <a:pt x="12" y="105"/>
                  </a:lnTo>
                  <a:lnTo>
                    <a:pt x="11" y="101"/>
                  </a:lnTo>
                  <a:lnTo>
                    <a:pt x="9" y="99"/>
                  </a:lnTo>
                  <a:lnTo>
                    <a:pt x="9" y="97"/>
                  </a:lnTo>
                  <a:lnTo>
                    <a:pt x="8" y="94"/>
                  </a:lnTo>
                  <a:lnTo>
                    <a:pt x="6" y="92"/>
                  </a:lnTo>
                  <a:lnTo>
                    <a:pt x="6" y="88"/>
                  </a:lnTo>
                  <a:lnTo>
                    <a:pt x="5" y="85"/>
                  </a:lnTo>
                  <a:lnTo>
                    <a:pt x="5" y="83"/>
                  </a:lnTo>
                  <a:lnTo>
                    <a:pt x="3" y="80"/>
                  </a:lnTo>
                  <a:lnTo>
                    <a:pt x="3" y="77"/>
                  </a:lnTo>
                  <a:lnTo>
                    <a:pt x="3" y="74"/>
                  </a:lnTo>
                  <a:lnTo>
                    <a:pt x="3" y="72"/>
                  </a:lnTo>
                  <a:lnTo>
                    <a:pt x="2" y="69"/>
                  </a:lnTo>
                  <a:lnTo>
                    <a:pt x="2" y="67"/>
                  </a:lnTo>
                  <a:lnTo>
                    <a:pt x="0" y="64"/>
                  </a:lnTo>
                  <a:lnTo>
                    <a:pt x="0" y="6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0" y="51"/>
                  </a:lnTo>
                  <a:lnTo>
                    <a:pt x="0" y="48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38"/>
                  </a:lnTo>
                  <a:lnTo>
                    <a:pt x="0" y="36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3" y="15"/>
                  </a:lnTo>
                  <a:lnTo>
                    <a:pt x="3" y="12"/>
                  </a:lnTo>
                  <a:lnTo>
                    <a:pt x="5" y="8"/>
                  </a:lnTo>
                  <a:lnTo>
                    <a:pt x="5" y="6"/>
                  </a:lnTo>
                  <a:lnTo>
                    <a:pt x="6" y="4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20" y="5"/>
                  </a:lnTo>
                  <a:lnTo>
                    <a:pt x="24" y="8"/>
                  </a:lnTo>
                  <a:lnTo>
                    <a:pt x="28" y="11"/>
                  </a:lnTo>
                  <a:lnTo>
                    <a:pt x="31" y="14"/>
                  </a:lnTo>
                  <a:lnTo>
                    <a:pt x="34" y="16"/>
                  </a:lnTo>
                  <a:lnTo>
                    <a:pt x="39" y="19"/>
                  </a:lnTo>
                  <a:lnTo>
                    <a:pt x="43" y="23"/>
                  </a:lnTo>
                  <a:lnTo>
                    <a:pt x="46" y="25"/>
                  </a:lnTo>
                  <a:lnTo>
                    <a:pt x="49" y="29"/>
                  </a:lnTo>
                  <a:lnTo>
                    <a:pt x="52" y="31"/>
                  </a:lnTo>
                  <a:lnTo>
                    <a:pt x="55" y="34"/>
                  </a:lnTo>
                  <a:lnTo>
                    <a:pt x="58" y="38"/>
                  </a:lnTo>
                  <a:lnTo>
                    <a:pt x="61" y="41"/>
                  </a:lnTo>
                  <a:lnTo>
                    <a:pt x="64" y="44"/>
                  </a:lnTo>
                  <a:lnTo>
                    <a:pt x="67" y="47"/>
                  </a:lnTo>
                  <a:lnTo>
                    <a:pt x="68" y="50"/>
                  </a:lnTo>
                  <a:lnTo>
                    <a:pt x="71" y="54"/>
                  </a:lnTo>
                  <a:lnTo>
                    <a:pt x="73" y="56"/>
                  </a:lnTo>
                  <a:lnTo>
                    <a:pt x="76" y="60"/>
                  </a:lnTo>
                  <a:lnTo>
                    <a:pt x="77" y="63"/>
                  </a:lnTo>
                  <a:lnTo>
                    <a:pt x="80" y="67"/>
                  </a:lnTo>
                  <a:lnTo>
                    <a:pt x="82" y="69"/>
                  </a:lnTo>
                  <a:lnTo>
                    <a:pt x="83" y="73"/>
                  </a:lnTo>
                  <a:lnTo>
                    <a:pt x="86" y="75"/>
                  </a:lnTo>
                  <a:lnTo>
                    <a:pt x="88" y="79"/>
                  </a:lnTo>
                  <a:lnTo>
                    <a:pt x="89" y="82"/>
                  </a:lnTo>
                  <a:lnTo>
                    <a:pt x="91" y="85"/>
                  </a:lnTo>
                  <a:lnTo>
                    <a:pt x="92" y="88"/>
                  </a:lnTo>
                  <a:lnTo>
                    <a:pt x="95" y="92"/>
                  </a:lnTo>
                  <a:lnTo>
                    <a:pt x="97" y="95"/>
                  </a:lnTo>
                  <a:lnTo>
                    <a:pt x="98" y="98"/>
                  </a:lnTo>
                  <a:lnTo>
                    <a:pt x="102" y="98"/>
                  </a:lnTo>
                  <a:lnTo>
                    <a:pt x="108" y="99"/>
                  </a:lnTo>
                  <a:lnTo>
                    <a:pt x="114" y="99"/>
                  </a:lnTo>
                  <a:lnTo>
                    <a:pt x="120" y="100"/>
                  </a:lnTo>
                  <a:lnTo>
                    <a:pt x="126" y="101"/>
                  </a:lnTo>
                  <a:lnTo>
                    <a:pt x="132" y="103"/>
                  </a:lnTo>
                  <a:lnTo>
                    <a:pt x="135" y="103"/>
                  </a:lnTo>
                  <a:lnTo>
                    <a:pt x="139" y="104"/>
                  </a:lnTo>
                  <a:lnTo>
                    <a:pt x="142" y="105"/>
                  </a:lnTo>
                  <a:lnTo>
                    <a:pt x="147" y="106"/>
                  </a:lnTo>
                  <a:lnTo>
                    <a:pt x="148" y="106"/>
                  </a:lnTo>
                  <a:lnTo>
                    <a:pt x="153" y="107"/>
                  </a:lnTo>
                  <a:lnTo>
                    <a:pt x="156" y="107"/>
                  </a:lnTo>
                  <a:lnTo>
                    <a:pt x="159" y="108"/>
                  </a:lnTo>
                  <a:lnTo>
                    <a:pt x="163" y="109"/>
                  </a:lnTo>
                  <a:lnTo>
                    <a:pt x="166" y="110"/>
                  </a:lnTo>
                  <a:lnTo>
                    <a:pt x="169" y="110"/>
                  </a:lnTo>
                  <a:lnTo>
                    <a:pt x="173" y="112"/>
                  </a:lnTo>
                  <a:lnTo>
                    <a:pt x="176" y="113"/>
                  </a:lnTo>
                  <a:lnTo>
                    <a:pt x="179" y="113"/>
                  </a:lnTo>
                  <a:lnTo>
                    <a:pt x="184" y="114"/>
                  </a:lnTo>
                  <a:lnTo>
                    <a:pt x="187" y="115"/>
                  </a:lnTo>
                  <a:lnTo>
                    <a:pt x="191" y="117"/>
                  </a:lnTo>
                  <a:lnTo>
                    <a:pt x="194" y="118"/>
                  </a:lnTo>
                  <a:lnTo>
                    <a:pt x="197" y="119"/>
                  </a:lnTo>
                  <a:lnTo>
                    <a:pt x="202" y="121"/>
                  </a:lnTo>
                  <a:lnTo>
                    <a:pt x="205" y="121"/>
                  </a:lnTo>
                  <a:lnTo>
                    <a:pt x="207" y="123"/>
                  </a:lnTo>
                  <a:lnTo>
                    <a:pt x="210" y="123"/>
                  </a:lnTo>
                  <a:lnTo>
                    <a:pt x="215" y="125"/>
                  </a:lnTo>
                  <a:lnTo>
                    <a:pt x="218" y="125"/>
                  </a:lnTo>
                  <a:lnTo>
                    <a:pt x="221" y="127"/>
                  </a:lnTo>
                  <a:lnTo>
                    <a:pt x="224" y="128"/>
                  </a:lnTo>
                  <a:lnTo>
                    <a:pt x="228" y="130"/>
                  </a:lnTo>
                  <a:lnTo>
                    <a:pt x="234" y="132"/>
                  </a:lnTo>
                  <a:lnTo>
                    <a:pt x="240" y="135"/>
                  </a:lnTo>
                  <a:lnTo>
                    <a:pt x="246" y="137"/>
                  </a:lnTo>
                  <a:lnTo>
                    <a:pt x="252" y="140"/>
                  </a:lnTo>
                  <a:lnTo>
                    <a:pt x="256" y="143"/>
                  </a:lnTo>
                  <a:lnTo>
                    <a:pt x="262" y="146"/>
                  </a:lnTo>
                  <a:lnTo>
                    <a:pt x="267" y="148"/>
                  </a:lnTo>
                  <a:lnTo>
                    <a:pt x="271" y="150"/>
                  </a:lnTo>
                  <a:lnTo>
                    <a:pt x="274" y="153"/>
                  </a:lnTo>
                  <a:lnTo>
                    <a:pt x="279" y="157"/>
                  </a:lnTo>
                  <a:lnTo>
                    <a:pt x="281" y="159"/>
                  </a:lnTo>
                  <a:lnTo>
                    <a:pt x="286" y="162"/>
                  </a:lnTo>
                  <a:lnTo>
                    <a:pt x="287" y="165"/>
                  </a:lnTo>
                  <a:lnTo>
                    <a:pt x="287" y="168"/>
                  </a:lnTo>
                  <a:lnTo>
                    <a:pt x="286" y="173"/>
                  </a:lnTo>
                  <a:lnTo>
                    <a:pt x="284" y="177"/>
                  </a:lnTo>
                  <a:lnTo>
                    <a:pt x="281" y="181"/>
                  </a:lnTo>
                  <a:lnTo>
                    <a:pt x="279" y="186"/>
                  </a:lnTo>
                  <a:lnTo>
                    <a:pt x="274" y="190"/>
                  </a:lnTo>
                  <a:lnTo>
                    <a:pt x="270" y="194"/>
                  </a:lnTo>
                  <a:lnTo>
                    <a:pt x="265" y="199"/>
                  </a:lnTo>
                  <a:lnTo>
                    <a:pt x="261" y="203"/>
                  </a:lnTo>
                  <a:lnTo>
                    <a:pt x="256" y="206"/>
                  </a:lnTo>
                  <a:lnTo>
                    <a:pt x="252" y="210"/>
                  </a:lnTo>
                  <a:lnTo>
                    <a:pt x="249" y="212"/>
                  </a:lnTo>
                  <a:lnTo>
                    <a:pt x="246" y="214"/>
                  </a:lnTo>
                  <a:lnTo>
                    <a:pt x="244" y="215"/>
                  </a:lnTo>
                  <a:lnTo>
                    <a:pt x="244" y="216"/>
                  </a:lnTo>
                  <a:lnTo>
                    <a:pt x="244" y="2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387"/>
            <p:cNvSpPr>
              <a:spLocks/>
            </p:cNvSpPr>
            <p:nvPr/>
          </p:nvSpPr>
          <p:spPr bwMode="auto">
            <a:xfrm>
              <a:off x="9480" y="8852"/>
              <a:ext cx="329" cy="74"/>
            </a:xfrm>
            <a:custGeom>
              <a:avLst/>
              <a:gdLst>
                <a:gd name="T0" fmla="*/ 0 w 329"/>
                <a:gd name="T1" fmla="*/ 51 h 74"/>
                <a:gd name="T2" fmla="*/ 70 w 329"/>
                <a:gd name="T3" fmla="*/ 4 h 74"/>
                <a:gd name="T4" fmla="*/ 210 w 329"/>
                <a:gd name="T5" fmla="*/ 0 h 74"/>
                <a:gd name="T6" fmla="*/ 329 w 329"/>
                <a:gd name="T7" fmla="*/ 74 h 74"/>
                <a:gd name="T8" fmla="*/ 0 w 329"/>
                <a:gd name="T9" fmla="*/ 51 h 74"/>
                <a:gd name="T10" fmla="*/ 0 w 329"/>
                <a:gd name="T11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9" h="74">
                  <a:moveTo>
                    <a:pt x="0" y="51"/>
                  </a:moveTo>
                  <a:lnTo>
                    <a:pt x="70" y="4"/>
                  </a:lnTo>
                  <a:lnTo>
                    <a:pt x="210" y="0"/>
                  </a:lnTo>
                  <a:lnTo>
                    <a:pt x="329" y="74"/>
                  </a:lnTo>
                  <a:lnTo>
                    <a:pt x="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9999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388"/>
            <p:cNvSpPr>
              <a:spLocks/>
            </p:cNvSpPr>
            <p:nvPr/>
          </p:nvSpPr>
          <p:spPr bwMode="auto">
            <a:xfrm>
              <a:off x="9313" y="8748"/>
              <a:ext cx="537" cy="138"/>
            </a:xfrm>
            <a:custGeom>
              <a:avLst/>
              <a:gdLst>
                <a:gd name="T0" fmla="*/ 0 w 537"/>
                <a:gd name="T1" fmla="*/ 123 h 138"/>
                <a:gd name="T2" fmla="*/ 259 w 537"/>
                <a:gd name="T3" fmla="*/ 138 h 138"/>
                <a:gd name="T4" fmla="*/ 537 w 537"/>
                <a:gd name="T5" fmla="*/ 116 h 138"/>
                <a:gd name="T6" fmla="*/ 223 w 537"/>
                <a:gd name="T7" fmla="*/ 0 h 138"/>
                <a:gd name="T8" fmla="*/ 0 w 537"/>
                <a:gd name="T9" fmla="*/ 123 h 138"/>
                <a:gd name="T10" fmla="*/ 0 w 537"/>
                <a:gd name="T11" fmla="*/ 123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7" h="138">
                  <a:moveTo>
                    <a:pt x="0" y="123"/>
                  </a:moveTo>
                  <a:lnTo>
                    <a:pt x="259" y="138"/>
                  </a:lnTo>
                  <a:lnTo>
                    <a:pt x="537" y="116"/>
                  </a:lnTo>
                  <a:lnTo>
                    <a:pt x="223" y="0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9999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389"/>
            <p:cNvSpPr>
              <a:spLocks/>
            </p:cNvSpPr>
            <p:nvPr/>
          </p:nvSpPr>
          <p:spPr bwMode="auto">
            <a:xfrm>
              <a:off x="9313" y="8544"/>
              <a:ext cx="590" cy="328"/>
            </a:xfrm>
            <a:custGeom>
              <a:avLst/>
              <a:gdLst>
                <a:gd name="T0" fmla="*/ 0 w 590"/>
                <a:gd name="T1" fmla="*/ 328 h 328"/>
                <a:gd name="T2" fmla="*/ 315 w 590"/>
                <a:gd name="T3" fmla="*/ 286 h 328"/>
                <a:gd name="T4" fmla="*/ 537 w 590"/>
                <a:gd name="T5" fmla="*/ 321 h 328"/>
                <a:gd name="T6" fmla="*/ 590 w 590"/>
                <a:gd name="T7" fmla="*/ 208 h 328"/>
                <a:gd name="T8" fmla="*/ 500 w 590"/>
                <a:gd name="T9" fmla="*/ 145 h 328"/>
                <a:gd name="T10" fmla="*/ 382 w 590"/>
                <a:gd name="T11" fmla="*/ 0 h 328"/>
                <a:gd name="T12" fmla="*/ 52 w 590"/>
                <a:gd name="T13" fmla="*/ 54 h 328"/>
                <a:gd name="T14" fmla="*/ 0 w 590"/>
                <a:gd name="T15" fmla="*/ 328 h 328"/>
                <a:gd name="T16" fmla="*/ 0 w 590"/>
                <a:gd name="T17" fmla="*/ 32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0" h="328">
                  <a:moveTo>
                    <a:pt x="0" y="328"/>
                  </a:moveTo>
                  <a:lnTo>
                    <a:pt x="315" y="286"/>
                  </a:lnTo>
                  <a:lnTo>
                    <a:pt x="537" y="321"/>
                  </a:lnTo>
                  <a:lnTo>
                    <a:pt x="590" y="208"/>
                  </a:lnTo>
                  <a:lnTo>
                    <a:pt x="500" y="145"/>
                  </a:lnTo>
                  <a:lnTo>
                    <a:pt x="382" y="0"/>
                  </a:lnTo>
                  <a:lnTo>
                    <a:pt x="52" y="54"/>
                  </a:lnTo>
                  <a:lnTo>
                    <a:pt x="0" y="328"/>
                  </a:lnTo>
                  <a:lnTo>
                    <a:pt x="0" y="328"/>
                  </a:lnTo>
                  <a:close/>
                </a:path>
              </a:pathLst>
            </a:custGeom>
            <a:solidFill>
              <a:srgbClr val="CCC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390"/>
            <p:cNvSpPr>
              <a:spLocks/>
            </p:cNvSpPr>
            <p:nvPr/>
          </p:nvSpPr>
          <p:spPr bwMode="auto">
            <a:xfrm>
              <a:off x="9348" y="8580"/>
              <a:ext cx="295" cy="253"/>
            </a:xfrm>
            <a:custGeom>
              <a:avLst/>
              <a:gdLst>
                <a:gd name="T0" fmla="*/ 34 w 295"/>
                <a:gd name="T1" fmla="*/ 47 h 253"/>
                <a:gd name="T2" fmla="*/ 295 w 295"/>
                <a:gd name="T3" fmla="*/ 0 h 253"/>
                <a:gd name="T4" fmla="*/ 248 w 295"/>
                <a:gd name="T5" fmla="*/ 221 h 253"/>
                <a:gd name="T6" fmla="*/ 0 w 295"/>
                <a:gd name="T7" fmla="*/ 253 h 253"/>
                <a:gd name="T8" fmla="*/ 34 w 295"/>
                <a:gd name="T9" fmla="*/ 47 h 253"/>
                <a:gd name="T10" fmla="*/ 34 w 295"/>
                <a:gd name="T11" fmla="*/ 47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5" h="253">
                  <a:moveTo>
                    <a:pt x="34" y="47"/>
                  </a:moveTo>
                  <a:lnTo>
                    <a:pt x="295" y="0"/>
                  </a:lnTo>
                  <a:lnTo>
                    <a:pt x="248" y="221"/>
                  </a:lnTo>
                  <a:lnTo>
                    <a:pt x="0" y="253"/>
                  </a:lnTo>
                  <a:lnTo>
                    <a:pt x="34" y="47"/>
                  </a:lnTo>
                  <a:lnTo>
                    <a:pt x="34" y="47"/>
                  </a:lnTo>
                  <a:close/>
                </a:path>
              </a:pathLst>
            </a:custGeom>
            <a:solidFill>
              <a:srgbClr val="D4F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391"/>
            <p:cNvSpPr>
              <a:spLocks/>
            </p:cNvSpPr>
            <p:nvPr/>
          </p:nvSpPr>
          <p:spPr bwMode="auto">
            <a:xfrm>
              <a:off x="9637" y="8566"/>
              <a:ext cx="240" cy="285"/>
            </a:xfrm>
            <a:custGeom>
              <a:avLst/>
              <a:gdLst>
                <a:gd name="T0" fmla="*/ 53 w 240"/>
                <a:gd name="T1" fmla="*/ 0 h 285"/>
                <a:gd name="T2" fmla="*/ 0 w 240"/>
                <a:gd name="T3" fmla="*/ 250 h 285"/>
                <a:gd name="T4" fmla="*/ 200 w 240"/>
                <a:gd name="T5" fmla="*/ 285 h 285"/>
                <a:gd name="T6" fmla="*/ 142 w 240"/>
                <a:gd name="T7" fmla="*/ 256 h 285"/>
                <a:gd name="T8" fmla="*/ 217 w 240"/>
                <a:gd name="T9" fmla="*/ 251 h 285"/>
                <a:gd name="T10" fmla="*/ 149 w 240"/>
                <a:gd name="T11" fmla="*/ 215 h 285"/>
                <a:gd name="T12" fmla="*/ 226 w 240"/>
                <a:gd name="T13" fmla="*/ 218 h 285"/>
                <a:gd name="T14" fmla="*/ 158 w 240"/>
                <a:gd name="T15" fmla="*/ 182 h 285"/>
                <a:gd name="T16" fmla="*/ 240 w 240"/>
                <a:gd name="T17" fmla="*/ 196 h 285"/>
                <a:gd name="T18" fmla="*/ 149 w 240"/>
                <a:gd name="T19" fmla="*/ 148 h 285"/>
                <a:gd name="T20" fmla="*/ 53 w 240"/>
                <a:gd name="T21" fmla="*/ 0 h 285"/>
                <a:gd name="T22" fmla="*/ 53 w 240"/>
                <a:gd name="T23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285">
                  <a:moveTo>
                    <a:pt x="53" y="0"/>
                  </a:moveTo>
                  <a:lnTo>
                    <a:pt x="0" y="250"/>
                  </a:lnTo>
                  <a:lnTo>
                    <a:pt x="200" y="285"/>
                  </a:lnTo>
                  <a:lnTo>
                    <a:pt x="142" y="256"/>
                  </a:lnTo>
                  <a:lnTo>
                    <a:pt x="217" y="251"/>
                  </a:lnTo>
                  <a:lnTo>
                    <a:pt x="149" y="215"/>
                  </a:lnTo>
                  <a:lnTo>
                    <a:pt x="226" y="218"/>
                  </a:lnTo>
                  <a:lnTo>
                    <a:pt x="158" y="182"/>
                  </a:lnTo>
                  <a:lnTo>
                    <a:pt x="240" y="196"/>
                  </a:lnTo>
                  <a:lnTo>
                    <a:pt x="149" y="148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B3B3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392"/>
            <p:cNvSpPr>
              <a:spLocks/>
            </p:cNvSpPr>
            <p:nvPr/>
          </p:nvSpPr>
          <p:spPr bwMode="auto">
            <a:xfrm>
              <a:off x="9245" y="8888"/>
              <a:ext cx="694" cy="163"/>
            </a:xfrm>
            <a:custGeom>
              <a:avLst/>
              <a:gdLst>
                <a:gd name="T0" fmla="*/ 0 w 694"/>
                <a:gd name="T1" fmla="*/ 39 h 163"/>
                <a:gd name="T2" fmla="*/ 4 w 694"/>
                <a:gd name="T3" fmla="*/ 163 h 163"/>
                <a:gd name="T4" fmla="*/ 694 w 694"/>
                <a:gd name="T5" fmla="*/ 162 h 163"/>
                <a:gd name="T6" fmla="*/ 694 w 694"/>
                <a:gd name="T7" fmla="*/ 41 h 163"/>
                <a:gd name="T8" fmla="*/ 362 w 694"/>
                <a:gd name="T9" fmla="*/ 0 h 163"/>
                <a:gd name="T10" fmla="*/ 0 w 694"/>
                <a:gd name="T11" fmla="*/ 39 h 163"/>
                <a:gd name="T12" fmla="*/ 0 w 694"/>
                <a:gd name="T13" fmla="*/ 3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" h="163">
                  <a:moveTo>
                    <a:pt x="0" y="39"/>
                  </a:moveTo>
                  <a:lnTo>
                    <a:pt x="4" y="163"/>
                  </a:lnTo>
                  <a:lnTo>
                    <a:pt x="694" y="162"/>
                  </a:lnTo>
                  <a:lnTo>
                    <a:pt x="694" y="41"/>
                  </a:lnTo>
                  <a:lnTo>
                    <a:pt x="362" y="0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B3B3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393"/>
            <p:cNvSpPr>
              <a:spLocks/>
            </p:cNvSpPr>
            <p:nvPr/>
          </p:nvSpPr>
          <p:spPr bwMode="auto">
            <a:xfrm>
              <a:off x="9254" y="8895"/>
              <a:ext cx="356" cy="146"/>
            </a:xfrm>
            <a:custGeom>
              <a:avLst/>
              <a:gdLst>
                <a:gd name="T0" fmla="*/ 0 w 356"/>
                <a:gd name="T1" fmla="*/ 40 h 146"/>
                <a:gd name="T2" fmla="*/ 10 w 356"/>
                <a:gd name="T3" fmla="*/ 144 h 146"/>
                <a:gd name="T4" fmla="*/ 356 w 356"/>
                <a:gd name="T5" fmla="*/ 146 h 146"/>
                <a:gd name="T6" fmla="*/ 350 w 356"/>
                <a:gd name="T7" fmla="*/ 0 h 146"/>
                <a:gd name="T8" fmla="*/ 0 w 356"/>
                <a:gd name="T9" fmla="*/ 40 h 146"/>
                <a:gd name="T10" fmla="*/ 0 w 356"/>
                <a:gd name="T11" fmla="*/ 4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6" h="146">
                  <a:moveTo>
                    <a:pt x="0" y="40"/>
                  </a:moveTo>
                  <a:lnTo>
                    <a:pt x="10" y="144"/>
                  </a:lnTo>
                  <a:lnTo>
                    <a:pt x="356" y="146"/>
                  </a:lnTo>
                  <a:lnTo>
                    <a:pt x="350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E6E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394"/>
            <p:cNvSpPr>
              <a:spLocks/>
            </p:cNvSpPr>
            <p:nvPr/>
          </p:nvSpPr>
          <p:spPr bwMode="auto">
            <a:xfrm>
              <a:off x="9343" y="8579"/>
              <a:ext cx="303" cy="254"/>
            </a:xfrm>
            <a:custGeom>
              <a:avLst/>
              <a:gdLst>
                <a:gd name="T0" fmla="*/ 17 w 303"/>
                <a:gd name="T1" fmla="*/ 254 h 254"/>
                <a:gd name="T2" fmla="*/ 50 w 303"/>
                <a:gd name="T3" fmla="*/ 54 h 254"/>
                <a:gd name="T4" fmla="*/ 300 w 303"/>
                <a:gd name="T5" fmla="*/ 8 h 254"/>
                <a:gd name="T6" fmla="*/ 303 w 303"/>
                <a:gd name="T7" fmla="*/ 0 h 254"/>
                <a:gd name="T8" fmla="*/ 37 w 303"/>
                <a:gd name="T9" fmla="*/ 45 h 254"/>
                <a:gd name="T10" fmla="*/ 0 w 303"/>
                <a:gd name="T11" fmla="*/ 254 h 254"/>
                <a:gd name="T12" fmla="*/ 17 w 303"/>
                <a:gd name="T13" fmla="*/ 254 h 254"/>
                <a:gd name="T14" fmla="*/ 17 w 303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3" h="254">
                  <a:moveTo>
                    <a:pt x="17" y="254"/>
                  </a:moveTo>
                  <a:lnTo>
                    <a:pt x="50" y="54"/>
                  </a:lnTo>
                  <a:lnTo>
                    <a:pt x="300" y="8"/>
                  </a:lnTo>
                  <a:lnTo>
                    <a:pt x="303" y="0"/>
                  </a:lnTo>
                  <a:lnTo>
                    <a:pt x="37" y="45"/>
                  </a:lnTo>
                  <a:lnTo>
                    <a:pt x="0" y="254"/>
                  </a:lnTo>
                  <a:lnTo>
                    <a:pt x="17" y="254"/>
                  </a:lnTo>
                  <a:lnTo>
                    <a:pt x="17" y="254"/>
                  </a:lnTo>
                  <a:close/>
                </a:path>
              </a:pathLst>
            </a:custGeom>
            <a:solidFill>
              <a:srgbClr val="7DA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395"/>
            <p:cNvSpPr>
              <a:spLocks/>
            </p:cNvSpPr>
            <p:nvPr/>
          </p:nvSpPr>
          <p:spPr bwMode="auto">
            <a:xfrm>
              <a:off x="9411" y="8937"/>
              <a:ext cx="167" cy="93"/>
            </a:xfrm>
            <a:custGeom>
              <a:avLst/>
              <a:gdLst>
                <a:gd name="T0" fmla="*/ 0 w 167"/>
                <a:gd name="T1" fmla="*/ 19 h 93"/>
                <a:gd name="T2" fmla="*/ 0 w 167"/>
                <a:gd name="T3" fmla="*/ 93 h 93"/>
                <a:gd name="T4" fmla="*/ 167 w 167"/>
                <a:gd name="T5" fmla="*/ 90 h 93"/>
                <a:gd name="T6" fmla="*/ 162 w 167"/>
                <a:gd name="T7" fmla="*/ 0 h 93"/>
                <a:gd name="T8" fmla="*/ 0 w 167"/>
                <a:gd name="T9" fmla="*/ 19 h 93"/>
                <a:gd name="T10" fmla="*/ 0 w 167"/>
                <a:gd name="T11" fmla="*/ 1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93">
                  <a:moveTo>
                    <a:pt x="0" y="19"/>
                  </a:moveTo>
                  <a:lnTo>
                    <a:pt x="0" y="93"/>
                  </a:lnTo>
                  <a:lnTo>
                    <a:pt x="167" y="90"/>
                  </a:lnTo>
                  <a:lnTo>
                    <a:pt x="162" y="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FF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396"/>
            <p:cNvSpPr>
              <a:spLocks/>
            </p:cNvSpPr>
            <p:nvPr/>
          </p:nvSpPr>
          <p:spPr bwMode="auto">
            <a:xfrm>
              <a:off x="9378" y="8606"/>
              <a:ext cx="259" cy="224"/>
            </a:xfrm>
            <a:custGeom>
              <a:avLst/>
              <a:gdLst>
                <a:gd name="T0" fmla="*/ 31 w 259"/>
                <a:gd name="T1" fmla="*/ 41 h 224"/>
                <a:gd name="T2" fmla="*/ 259 w 259"/>
                <a:gd name="T3" fmla="*/ 0 h 224"/>
                <a:gd name="T4" fmla="*/ 218 w 259"/>
                <a:gd name="T5" fmla="*/ 195 h 224"/>
                <a:gd name="T6" fmla="*/ 0 w 259"/>
                <a:gd name="T7" fmla="*/ 224 h 224"/>
                <a:gd name="T8" fmla="*/ 31 w 259"/>
                <a:gd name="T9" fmla="*/ 41 h 224"/>
                <a:gd name="T10" fmla="*/ 31 w 259"/>
                <a:gd name="T11" fmla="*/ 4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224">
                  <a:moveTo>
                    <a:pt x="31" y="41"/>
                  </a:moveTo>
                  <a:lnTo>
                    <a:pt x="259" y="0"/>
                  </a:lnTo>
                  <a:lnTo>
                    <a:pt x="218" y="195"/>
                  </a:lnTo>
                  <a:lnTo>
                    <a:pt x="0" y="224"/>
                  </a:lnTo>
                  <a:lnTo>
                    <a:pt x="31" y="41"/>
                  </a:lnTo>
                  <a:lnTo>
                    <a:pt x="31" y="41"/>
                  </a:lnTo>
                  <a:close/>
                </a:path>
              </a:pathLst>
            </a:custGeom>
            <a:solidFill>
              <a:srgbClr val="DEFF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397"/>
            <p:cNvSpPr>
              <a:spLocks/>
            </p:cNvSpPr>
            <p:nvPr/>
          </p:nvSpPr>
          <p:spPr bwMode="auto">
            <a:xfrm>
              <a:off x="9409" y="8633"/>
              <a:ext cx="222" cy="192"/>
            </a:xfrm>
            <a:custGeom>
              <a:avLst/>
              <a:gdLst>
                <a:gd name="T0" fmla="*/ 25 w 222"/>
                <a:gd name="T1" fmla="*/ 35 h 192"/>
                <a:gd name="T2" fmla="*/ 222 w 222"/>
                <a:gd name="T3" fmla="*/ 0 h 192"/>
                <a:gd name="T4" fmla="*/ 187 w 222"/>
                <a:gd name="T5" fmla="*/ 168 h 192"/>
                <a:gd name="T6" fmla="*/ 0 w 222"/>
                <a:gd name="T7" fmla="*/ 192 h 192"/>
                <a:gd name="T8" fmla="*/ 25 w 222"/>
                <a:gd name="T9" fmla="*/ 35 h 192"/>
                <a:gd name="T10" fmla="*/ 25 w 222"/>
                <a:gd name="T11" fmla="*/ 3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192">
                  <a:moveTo>
                    <a:pt x="25" y="35"/>
                  </a:moveTo>
                  <a:lnTo>
                    <a:pt x="222" y="0"/>
                  </a:lnTo>
                  <a:lnTo>
                    <a:pt x="187" y="168"/>
                  </a:lnTo>
                  <a:lnTo>
                    <a:pt x="0" y="192"/>
                  </a:lnTo>
                  <a:lnTo>
                    <a:pt x="25" y="35"/>
                  </a:lnTo>
                  <a:lnTo>
                    <a:pt x="25" y="35"/>
                  </a:lnTo>
                  <a:close/>
                </a:path>
              </a:pathLst>
            </a:custGeom>
            <a:solidFill>
              <a:srgbClr val="E6FF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398"/>
            <p:cNvSpPr>
              <a:spLocks/>
            </p:cNvSpPr>
            <p:nvPr/>
          </p:nvSpPr>
          <p:spPr bwMode="auto">
            <a:xfrm>
              <a:off x="9439" y="8660"/>
              <a:ext cx="186" cy="161"/>
            </a:xfrm>
            <a:custGeom>
              <a:avLst/>
              <a:gdLst>
                <a:gd name="T0" fmla="*/ 22 w 186"/>
                <a:gd name="T1" fmla="*/ 29 h 161"/>
                <a:gd name="T2" fmla="*/ 186 w 186"/>
                <a:gd name="T3" fmla="*/ 0 h 161"/>
                <a:gd name="T4" fmla="*/ 157 w 186"/>
                <a:gd name="T5" fmla="*/ 141 h 161"/>
                <a:gd name="T6" fmla="*/ 0 w 186"/>
                <a:gd name="T7" fmla="*/ 161 h 161"/>
                <a:gd name="T8" fmla="*/ 22 w 186"/>
                <a:gd name="T9" fmla="*/ 29 h 161"/>
                <a:gd name="T10" fmla="*/ 22 w 186"/>
                <a:gd name="T11" fmla="*/ 2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" h="161">
                  <a:moveTo>
                    <a:pt x="22" y="29"/>
                  </a:moveTo>
                  <a:lnTo>
                    <a:pt x="186" y="0"/>
                  </a:lnTo>
                  <a:lnTo>
                    <a:pt x="157" y="141"/>
                  </a:lnTo>
                  <a:lnTo>
                    <a:pt x="0" y="161"/>
                  </a:lnTo>
                  <a:lnTo>
                    <a:pt x="22" y="29"/>
                  </a:lnTo>
                  <a:lnTo>
                    <a:pt x="22" y="29"/>
                  </a:lnTo>
                  <a:close/>
                </a:path>
              </a:pathLst>
            </a:custGeom>
            <a:solidFill>
              <a:srgbClr val="EDFF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399"/>
            <p:cNvSpPr>
              <a:spLocks/>
            </p:cNvSpPr>
            <p:nvPr/>
          </p:nvSpPr>
          <p:spPr bwMode="auto">
            <a:xfrm>
              <a:off x="9468" y="8687"/>
              <a:ext cx="151" cy="130"/>
            </a:xfrm>
            <a:custGeom>
              <a:avLst/>
              <a:gdLst>
                <a:gd name="T0" fmla="*/ 18 w 151"/>
                <a:gd name="T1" fmla="*/ 24 h 130"/>
                <a:gd name="T2" fmla="*/ 151 w 151"/>
                <a:gd name="T3" fmla="*/ 0 h 130"/>
                <a:gd name="T4" fmla="*/ 128 w 151"/>
                <a:gd name="T5" fmla="*/ 114 h 130"/>
                <a:gd name="T6" fmla="*/ 0 w 151"/>
                <a:gd name="T7" fmla="*/ 130 h 130"/>
                <a:gd name="T8" fmla="*/ 18 w 151"/>
                <a:gd name="T9" fmla="*/ 24 h 130"/>
                <a:gd name="T10" fmla="*/ 18 w 151"/>
                <a:gd name="T11" fmla="*/ 2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30">
                  <a:moveTo>
                    <a:pt x="18" y="24"/>
                  </a:moveTo>
                  <a:lnTo>
                    <a:pt x="151" y="0"/>
                  </a:lnTo>
                  <a:lnTo>
                    <a:pt x="128" y="114"/>
                  </a:lnTo>
                  <a:lnTo>
                    <a:pt x="0" y="130"/>
                  </a:lnTo>
                  <a:lnTo>
                    <a:pt x="18" y="24"/>
                  </a:lnTo>
                  <a:lnTo>
                    <a:pt x="18" y="24"/>
                  </a:lnTo>
                  <a:close/>
                </a:path>
              </a:pathLst>
            </a:custGeom>
            <a:solidFill>
              <a:srgbClr val="F5FF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400"/>
            <p:cNvSpPr>
              <a:spLocks/>
            </p:cNvSpPr>
            <p:nvPr/>
          </p:nvSpPr>
          <p:spPr bwMode="auto">
            <a:xfrm>
              <a:off x="9498" y="8713"/>
              <a:ext cx="115" cy="99"/>
            </a:xfrm>
            <a:custGeom>
              <a:avLst/>
              <a:gdLst>
                <a:gd name="T0" fmla="*/ 13 w 115"/>
                <a:gd name="T1" fmla="*/ 19 h 99"/>
                <a:gd name="T2" fmla="*/ 115 w 115"/>
                <a:gd name="T3" fmla="*/ 0 h 99"/>
                <a:gd name="T4" fmla="*/ 98 w 115"/>
                <a:gd name="T5" fmla="*/ 88 h 99"/>
                <a:gd name="T6" fmla="*/ 0 w 115"/>
                <a:gd name="T7" fmla="*/ 99 h 99"/>
                <a:gd name="T8" fmla="*/ 13 w 115"/>
                <a:gd name="T9" fmla="*/ 19 h 99"/>
                <a:gd name="T10" fmla="*/ 13 w 115"/>
                <a:gd name="T11" fmla="*/ 1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" h="99">
                  <a:moveTo>
                    <a:pt x="13" y="19"/>
                  </a:moveTo>
                  <a:lnTo>
                    <a:pt x="115" y="0"/>
                  </a:lnTo>
                  <a:lnTo>
                    <a:pt x="98" y="88"/>
                  </a:lnTo>
                  <a:lnTo>
                    <a:pt x="0" y="99"/>
                  </a:lnTo>
                  <a:lnTo>
                    <a:pt x="13" y="19"/>
                  </a:lnTo>
                  <a:lnTo>
                    <a:pt x="13" y="19"/>
                  </a:lnTo>
                  <a:close/>
                </a:path>
              </a:pathLst>
            </a:custGeom>
            <a:solidFill>
              <a:srgbClr val="FFFF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401"/>
            <p:cNvSpPr>
              <a:spLocks/>
            </p:cNvSpPr>
            <p:nvPr/>
          </p:nvSpPr>
          <p:spPr bwMode="auto">
            <a:xfrm>
              <a:off x="9246" y="8937"/>
              <a:ext cx="786" cy="756"/>
            </a:xfrm>
            <a:custGeom>
              <a:avLst/>
              <a:gdLst>
                <a:gd name="T0" fmla="*/ 97 w 786"/>
                <a:gd name="T1" fmla="*/ 727 h 756"/>
                <a:gd name="T2" fmla="*/ 117 w 786"/>
                <a:gd name="T3" fmla="*/ 692 h 756"/>
                <a:gd name="T4" fmla="*/ 135 w 786"/>
                <a:gd name="T5" fmla="*/ 652 h 756"/>
                <a:gd name="T6" fmla="*/ 147 w 786"/>
                <a:gd name="T7" fmla="*/ 606 h 756"/>
                <a:gd name="T8" fmla="*/ 148 w 786"/>
                <a:gd name="T9" fmla="*/ 559 h 756"/>
                <a:gd name="T10" fmla="*/ 138 w 786"/>
                <a:gd name="T11" fmla="*/ 508 h 756"/>
                <a:gd name="T12" fmla="*/ 144 w 786"/>
                <a:gd name="T13" fmla="*/ 484 h 756"/>
                <a:gd name="T14" fmla="*/ 181 w 786"/>
                <a:gd name="T15" fmla="*/ 484 h 756"/>
                <a:gd name="T16" fmla="*/ 230 w 786"/>
                <a:gd name="T17" fmla="*/ 484 h 756"/>
                <a:gd name="T18" fmla="*/ 280 w 786"/>
                <a:gd name="T19" fmla="*/ 485 h 756"/>
                <a:gd name="T20" fmla="*/ 321 w 786"/>
                <a:gd name="T21" fmla="*/ 485 h 756"/>
                <a:gd name="T22" fmla="*/ 350 w 786"/>
                <a:gd name="T23" fmla="*/ 486 h 756"/>
                <a:gd name="T24" fmla="*/ 326 w 786"/>
                <a:gd name="T25" fmla="*/ 512 h 756"/>
                <a:gd name="T26" fmla="*/ 305 w 786"/>
                <a:gd name="T27" fmla="*/ 548 h 756"/>
                <a:gd name="T28" fmla="*/ 283 w 786"/>
                <a:gd name="T29" fmla="*/ 595 h 756"/>
                <a:gd name="T30" fmla="*/ 271 w 786"/>
                <a:gd name="T31" fmla="*/ 653 h 756"/>
                <a:gd name="T32" fmla="*/ 274 w 786"/>
                <a:gd name="T33" fmla="*/ 720 h 756"/>
                <a:gd name="T34" fmla="*/ 770 w 786"/>
                <a:gd name="T35" fmla="*/ 747 h 756"/>
                <a:gd name="T36" fmla="*/ 724 w 786"/>
                <a:gd name="T37" fmla="*/ 723 h 756"/>
                <a:gd name="T38" fmla="*/ 674 w 786"/>
                <a:gd name="T39" fmla="*/ 703 h 756"/>
                <a:gd name="T40" fmla="*/ 616 w 786"/>
                <a:gd name="T41" fmla="*/ 689 h 756"/>
                <a:gd name="T42" fmla="*/ 551 w 786"/>
                <a:gd name="T43" fmla="*/ 681 h 756"/>
                <a:gd name="T44" fmla="*/ 478 w 786"/>
                <a:gd name="T45" fmla="*/ 681 h 756"/>
                <a:gd name="T46" fmla="*/ 398 w 786"/>
                <a:gd name="T47" fmla="*/ 691 h 756"/>
                <a:gd name="T48" fmla="*/ 428 w 786"/>
                <a:gd name="T49" fmla="*/ 661 h 756"/>
                <a:gd name="T50" fmla="*/ 455 w 786"/>
                <a:gd name="T51" fmla="*/ 633 h 756"/>
                <a:gd name="T52" fmla="*/ 484 w 786"/>
                <a:gd name="T53" fmla="*/ 600 h 756"/>
                <a:gd name="T54" fmla="*/ 514 w 786"/>
                <a:gd name="T55" fmla="*/ 561 h 756"/>
                <a:gd name="T56" fmla="*/ 542 w 786"/>
                <a:gd name="T57" fmla="*/ 516 h 756"/>
                <a:gd name="T58" fmla="*/ 564 w 786"/>
                <a:gd name="T59" fmla="*/ 469 h 756"/>
                <a:gd name="T60" fmla="*/ 573 w 786"/>
                <a:gd name="T61" fmla="*/ 440 h 756"/>
                <a:gd name="T62" fmla="*/ 576 w 786"/>
                <a:gd name="T63" fmla="*/ 411 h 756"/>
                <a:gd name="T64" fmla="*/ 579 w 786"/>
                <a:gd name="T65" fmla="*/ 386 h 756"/>
                <a:gd name="T66" fmla="*/ 592 w 786"/>
                <a:gd name="T67" fmla="*/ 358 h 756"/>
                <a:gd name="T68" fmla="*/ 582 w 786"/>
                <a:gd name="T69" fmla="*/ 331 h 756"/>
                <a:gd name="T70" fmla="*/ 568 w 786"/>
                <a:gd name="T71" fmla="*/ 304 h 756"/>
                <a:gd name="T72" fmla="*/ 551 w 786"/>
                <a:gd name="T73" fmla="*/ 275 h 756"/>
                <a:gd name="T74" fmla="*/ 530 w 786"/>
                <a:gd name="T75" fmla="*/ 251 h 756"/>
                <a:gd name="T76" fmla="*/ 508 w 786"/>
                <a:gd name="T77" fmla="*/ 225 h 756"/>
                <a:gd name="T78" fmla="*/ 644 w 786"/>
                <a:gd name="T79" fmla="*/ 142 h 756"/>
                <a:gd name="T80" fmla="*/ 653 w 786"/>
                <a:gd name="T81" fmla="*/ 113 h 756"/>
                <a:gd name="T82" fmla="*/ 648 w 786"/>
                <a:gd name="T83" fmla="*/ 83 h 756"/>
                <a:gd name="T84" fmla="*/ 637 w 786"/>
                <a:gd name="T85" fmla="*/ 55 h 756"/>
                <a:gd name="T86" fmla="*/ 617 w 786"/>
                <a:gd name="T87" fmla="*/ 28 h 756"/>
                <a:gd name="T88" fmla="*/ 573 w 786"/>
                <a:gd name="T89" fmla="*/ 113 h 756"/>
                <a:gd name="T90" fmla="*/ 530 w 786"/>
                <a:gd name="T91" fmla="*/ 113 h 756"/>
                <a:gd name="T92" fmla="*/ 493 w 786"/>
                <a:gd name="T93" fmla="*/ 117 h 756"/>
                <a:gd name="T94" fmla="*/ 458 w 786"/>
                <a:gd name="T95" fmla="*/ 124 h 756"/>
                <a:gd name="T96" fmla="*/ 422 w 786"/>
                <a:gd name="T97" fmla="*/ 136 h 756"/>
                <a:gd name="T98" fmla="*/ 385 w 786"/>
                <a:gd name="T99" fmla="*/ 151 h 756"/>
                <a:gd name="T100" fmla="*/ 345 w 786"/>
                <a:gd name="T101" fmla="*/ 173 h 756"/>
                <a:gd name="T102" fmla="*/ 307 w 786"/>
                <a:gd name="T103" fmla="*/ 181 h 756"/>
                <a:gd name="T104" fmla="*/ 268 w 786"/>
                <a:gd name="T105" fmla="*/ 179 h 756"/>
                <a:gd name="T106" fmla="*/ 221 w 786"/>
                <a:gd name="T107" fmla="*/ 180 h 756"/>
                <a:gd name="T108" fmla="*/ 361 w 786"/>
                <a:gd name="T109" fmla="*/ 378 h 756"/>
                <a:gd name="T110" fmla="*/ 305 w 786"/>
                <a:gd name="T111" fmla="*/ 374 h 756"/>
                <a:gd name="T112" fmla="*/ 230 w 786"/>
                <a:gd name="T113" fmla="*/ 374 h 756"/>
                <a:gd name="T114" fmla="*/ 147 w 786"/>
                <a:gd name="T115" fmla="*/ 385 h 756"/>
                <a:gd name="T116" fmla="*/ 68 w 786"/>
                <a:gd name="T117" fmla="*/ 412 h 756"/>
                <a:gd name="T118" fmla="*/ 5 w 786"/>
                <a:gd name="T119" fmla="*/ 46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6" h="756">
                  <a:moveTo>
                    <a:pt x="80" y="753"/>
                  </a:moveTo>
                  <a:lnTo>
                    <a:pt x="82" y="750"/>
                  </a:lnTo>
                  <a:lnTo>
                    <a:pt x="83" y="748"/>
                  </a:lnTo>
                  <a:lnTo>
                    <a:pt x="86" y="745"/>
                  </a:lnTo>
                  <a:lnTo>
                    <a:pt x="88" y="742"/>
                  </a:lnTo>
                  <a:lnTo>
                    <a:pt x="89" y="739"/>
                  </a:lnTo>
                  <a:lnTo>
                    <a:pt x="92" y="736"/>
                  </a:lnTo>
                  <a:lnTo>
                    <a:pt x="94" y="734"/>
                  </a:lnTo>
                  <a:lnTo>
                    <a:pt x="95" y="731"/>
                  </a:lnTo>
                  <a:lnTo>
                    <a:pt x="97" y="727"/>
                  </a:lnTo>
                  <a:lnTo>
                    <a:pt x="99" y="724"/>
                  </a:lnTo>
                  <a:lnTo>
                    <a:pt x="101" y="721"/>
                  </a:lnTo>
                  <a:lnTo>
                    <a:pt x="104" y="718"/>
                  </a:lnTo>
                  <a:lnTo>
                    <a:pt x="105" y="713"/>
                  </a:lnTo>
                  <a:lnTo>
                    <a:pt x="107" y="711"/>
                  </a:lnTo>
                  <a:lnTo>
                    <a:pt x="110" y="707"/>
                  </a:lnTo>
                  <a:lnTo>
                    <a:pt x="111" y="703"/>
                  </a:lnTo>
                  <a:lnTo>
                    <a:pt x="114" y="700"/>
                  </a:lnTo>
                  <a:lnTo>
                    <a:pt x="116" y="696"/>
                  </a:lnTo>
                  <a:lnTo>
                    <a:pt x="117" y="692"/>
                  </a:lnTo>
                  <a:lnTo>
                    <a:pt x="120" y="688"/>
                  </a:lnTo>
                  <a:lnTo>
                    <a:pt x="122" y="685"/>
                  </a:lnTo>
                  <a:lnTo>
                    <a:pt x="123" y="681"/>
                  </a:lnTo>
                  <a:lnTo>
                    <a:pt x="125" y="678"/>
                  </a:lnTo>
                  <a:lnTo>
                    <a:pt x="128" y="673"/>
                  </a:lnTo>
                  <a:lnTo>
                    <a:pt x="129" y="669"/>
                  </a:lnTo>
                  <a:lnTo>
                    <a:pt x="131" y="665"/>
                  </a:lnTo>
                  <a:lnTo>
                    <a:pt x="132" y="660"/>
                  </a:lnTo>
                  <a:lnTo>
                    <a:pt x="134" y="657"/>
                  </a:lnTo>
                  <a:lnTo>
                    <a:pt x="135" y="652"/>
                  </a:lnTo>
                  <a:lnTo>
                    <a:pt x="136" y="648"/>
                  </a:lnTo>
                  <a:lnTo>
                    <a:pt x="138" y="643"/>
                  </a:lnTo>
                  <a:lnTo>
                    <a:pt x="139" y="640"/>
                  </a:lnTo>
                  <a:lnTo>
                    <a:pt x="141" y="634"/>
                  </a:lnTo>
                  <a:lnTo>
                    <a:pt x="142" y="630"/>
                  </a:lnTo>
                  <a:lnTo>
                    <a:pt x="144" y="626"/>
                  </a:lnTo>
                  <a:lnTo>
                    <a:pt x="144" y="621"/>
                  </a:lnTo>
                  <a:lnTo>
                    <a:pt x="145" y="616"/>
                  </a:lnTo>
                  <a:lnTo>
                    <a:pt x="145" y="612"/>
                  </a:lnTo>
                  <a:lnTo>
                    <a:pt x="147" y="606"/>
                  </a:lnTo>
                  <a:lnTo>
                    <a:pt x="148" y="602"/>
                  </a:lnTo>
                  <a:lnTo>
                    <a:pt x="148" y="598"/>
                  </a:lnTo>
                  <a:lnTo>
                    <a:pt x="148" y="592"/>
                  </a:lnTo>
                  <a:lnTo>
                    <a:pt x="148" y="588"/>
                  </a:lnTo>
                  <a:lnTo>
                    <a:pt x="150" y="583"/>
                  </a:lnTo>
                  <a:lnTo>
                    <a:pt x="150" y="578"/>
                  </a:lnTo>
                  <a:lnTo>
                    <a:pt x="150" y="573"/>
                  </a:lnTo>
                  <a:lnTo>
                    <a:pt x="150" y="568"/>
                  </a:lnTo>
                  <a:lnTo>
                    <a:pt x="150" y="564"/>
                  </a:lnTo>
                  <a:lnTo>
                    <a:pt x="148" y="559"/>
                  </a:lnTo>
                  <a:lnTo>
                    <a:pt x="148" y="553"/>
                  </a:lnTo>
                  <a:lnTo>
                    <a:pt x="148" y="548"/>
                  </a:lnTo>
                  <a:lnTo>
                    <a:pt x="147" y="544"/>
                  </a:lnTo>
                  <a:lnTo>
                    <a:pt x="145" y="538"/>
                  </a:lnTo>
                  <a:lnTo>
                    <a:pt x="145" y="534"/>
                  </a:lnTo>
                  <a:lnTo>
                    <a:pt x="144" y="528"/>
                  </a:lnTo>
                  <a:lnTo>
                    <a:pt x="144" y="524"/>
                  </a:lnTo>
                  <a:lnTo>
                    <a:pt x="141" y="519"/>
                  </a:lnTo>
                  <a:lnTo>
                    <a:pt x="139" y="513"/>
                  </a:lnTo>
                  <a:lnTo>
                    <a:pt x="138" y="508"/>
                  </a:lnTo>
                  <a:lnTo>
                    <a:pt x="135" y="504"/>
                  </a:lnTo>
                  <a:lnTo>
                    <a:pt x="134" y="498"/>
                  </a:lnTo>
                  <a:lnTo>
                    <a:pt x="132" y="494"/>
                  </a:lnTo>
                  <a:lnTo>
                    <a:pt x="129" y="488"/>
                  </a:lnTo>
                  <a:lnTo>
                    <a:pt x="126" y="484"/>
                  </a:lnTo>
                  <a:lnTo>
                    <a:pt x="128" y="484"/>
                  </a:lnTo>
                  <a:lnTo>
                    <a:pt x="132" y="484"/>
                  </a:lnTo>
                  <a:lnTo>
                    <a:pt x="135" y="484"/>
                  </a:lnTo>
                  <a:lnTo>
                    <a:pt x="141" y="484"/>
                  </a:lnTo>
                  <a:lnTo>
                    <a:pt x="144" y="484"/>
                  </a:lnTo>
                  <a:lnTo>
                    <a:pt x="145" y="484"/>
                  </a:lnTo>
                  <a:lnTo>
                    <a:pt x="150" y="484"/>
                  </a:lnTo>
                  <a:lnTo>
                    <a:pt x="153" y="484"/>
                  </a:lnTo>
                  <a:lnTo>
                    <a:pt x="157" y="484"/>
                  </a:lnTo>
                  <a:lnTo>
                    <a:pt x="160" y="484"/>
                  </a:lnTo>
                  <a:lnTo>
                    <a:pt x="165" y="484"/>
                  </a:lnTo>
                  <a:lnTo>
                    <a:pt x="169" y="484"/>
                  </a:lnTo>
                  <a:lnTo>
                    <a:pt x="172" y="484"/>
                  </a:lnTo>
                  <a:lnTo>
                    <a:pt x="176" y="484"/>
                  </a:lnTo>
                  <a:lnTo>
                    <a:pt x="181" y="484"/>
                  </a:lnTo>
                  <a:lnTo>
                    <a:pt x="185" y="484"/>
                  </a:lnTo>
                  <a:lnTo>
                    <a:pt x="191" y="484"/>
                  </a:lnTo>
                  <a:lnTo>
                    <a:pt x="196" y="484"/>
                  </a:lnTo>
                  <a:lnTo>
                    <a:pt x="200" y="484"/>
                  </a:lnTo>
                  <a:lnTo>
                    <a:pt x="206" y="484"/>
                  </a:lnTo>
                  <a:lnTo>
                    <a:pt x="210" y="484"/>
                  </a:lnTo>
                  <a:lnTo>
                    <a:pt x="215" y="484"/>
                  </a:lnTo>
                  <a:lnTo>
                    <a:pt x="219" y="484"/>
                  </a:lnTo>
                  <a:lnTo>
                    <a:pt x="225" y="484"/>
                  </a:lnTo>
                  <a:lnTo>
                    <a:pt x="230" y="484"/>
                  </a:lnTo>
                  <a:lnTo>
                    <a:pt x="236" y="484"/>
                  </a:lnTo>
                  <a:lnTo>
                    <a:pt x="240" y="484"/>
                  </a:lnTo>
                  <a:lnTo>
                    <a:pt x="246" y="485"/>
                  </a:lnTo>
                  <a:lnTo>
                    <a:pt x="250" y="485"/>
                  </a:lnTo>
                  <a:lnTo>
                    <a:pt x="255" y="485"/>
                  </a:lnTo>
                  <a:lnTo>
                    <a:pt x="259" y="485"/>
                  </a:lnTo>
                  <a:lnTo>
                    <a:pt x="265" y="485"/>
                  </a:lnTo>
                  <a:lnTo>
                    <a:pt x="270" y="485"/>
                  </a:lnTo>
                  <a:lnTo>
                    <a:pt x="274" y="485"/>
                  </a:lnTo>
                  <a:lnTo>
                    <a:pt x="280" y="485"/>
                  </a:lnTo>
                  <a:lnTo>
                    <a:pt x="284" y="485"/>
                  </a:lnTo>
                  <a:lnTo>
                    <a:pt x="289" y="485"/>
                  </a:lnTo>
                  <a:lnTo>
                    <a:pt x="293" y="485"/>
                  </a:lnTo>
                  <a:lnTo>
                    <a:pt x="298" y="485"/>
                  </a:lnTo>
                  <a:lnTo>
                    <a:pt x="302" y="485"/>
                  </a:lnTo>
                  <a:lnTo>
                    <a:pt x="307" y="485"/>
                  </a:lnTo>
                  <a:lnTo>
                    <a:pt x="311" y="485"/>
                  </a:lnTo>
                  <a:lnTo>
                    <a:pt x="314" y="485"/>
                  </a:lnTo>
                  <a:lnTo>
                    <a:pt x="318" y="485"/>
                  </a:lnTo>
                  <a:lnTo>
                    <a:pt x="321" y="485"/>
                  </a:lnTo>
                  <a:lnTo>
                    <a:pt x="326" y="485"/>
                  </a:lnTo>
                  <a:lnTo>
                    <a:pt x="329" y="485"/>
                  </a:lnTo>
                  <a:lnTo>
                    <a:pt x="332" y="485"/>
                  </a:lnTo>
                  <a:lnTo>
                    <a:pt x="336" y="485"/>
                  </a:lnTo>
                  <a:lnTo>
                    <a:pt x="342" y="485"/>
                  </a:lnTo>
                  <a:lnTo>
                    <a:pt x="345" y="485"/>
                  </a:lnTo>
                  <a:lnTo>
                    <a:pt x="348" y="485"/>
                  </a:lnTo>
                  <a:lnTo>
                    <a:pt x="351" y="485"/>
                  </a:lnTo>
                  <a:lnTo>
                    <a:pt x="351" y="485"/>
                  </a:lnTo>
                  <a:lnTo>
                    <a:pt x="350" y="486"/>
                  </a:lnTo>
                  <a:lnTo>
                    <a:pt x="347" y="491"/>
                  </a:lnTo>
                  <a:lnTo>
                    <a:pt x="344" y="493"/>
                  </a:lnTo>
                  <a:lnTo>
                    <a:pt x="341" y="496"/>
                  </a:lnTo>
                  <a:lnTo>
                    <a:pt x="339" y="498"/>
                  </a:lnTo>
                  <a:lnTo>
                    <a:pt x="336" y="500"/>
                  </a:lnTo>
                  <a:lnTo>
                    <a:pt x="335" y="502"/>
                  </a:lnTo>
                  <a:lnTo>
                    <a:pt x="333" y="506"/>
                  </a:lnTo>
                  <a:lnTo>
                    <a:pt x="330" y="508"/>
                  </a:lnTo>
                  <a:lnTo>
                    <a:pt x="329" y="510"/>
                  </a:lnTo>
                  <a:lnTo>
                    <a:pt x="326" y="512"/>
                  </a:lnTo>
                  <a:lnTo>
                    <a:pt x="324" y="515"/>
                  </a:lnTo>
                  <a:lnTo>
                    <a:pt x="323" y="519"/>
                  </a:lnTo>
                  <a:lnTo>
                    <a:pt x="320" y="522"/>
                  </a:lnTo>
                  <a:lnTo>
                    <a:pt x="317" y="525"/>
                  </a:lnTo>
                  <a:lnTo>
                    <a:pt x="315" y="528"/>
                  </a:lnTo>
                  <a:lnTo>
                    <a:pt x="314" y="533"/>
                  </a:lnTo>
                  <a:lnTo>
                    <a:pt x="311" y="536"/>
                  </a:lnTo>
                  <a:lnTo>
                    <a:pt x="308" y="539"/>
                  </a:lnTo>
                  <a:lnTo>
                    <a:pt x="307" y="544"/>
                  </a:lnTo>
                  <a:lnTo>
                    <a:pt x="305" y="548"/>
                  </a:lnTo>
                  <a:lnTo>
                    <a:pt x="302" y="552"/>
                  </a:lnTo>
                  <a:lnTo>
                    <a:pt x="299" y="556"/>
                  </a:lnTo>
                  <a:lnTo>
                    <a:pt x="298" y="561"/>
                  </a:lnTo>
                  <a:lnTo>
                    <a:pt x="296" y="565"/>
                  </a:lnTo>
                  <a:lnTo>
                    <a:pt x="293" y="571"/>
                  </a:lnTo>
                  <a:lnTo>
                    <a:pt x="292" y="575"/>
                  </a:lnTo>
                  <a:lnTo>
                    <a:pt x="289" y="579"/>
                  </a:lnTo>
                  <a:lnTo>
                    <a:pt x="287" y="585"/>
                  </a:lnTo>
                  <a:lnTo>
                    <a:pt x="286" y="590"/>
                  </a:lnTo>
                  <a:lnTo>
                    <a:pt x="283" y="595"/>
                  </a:lnTo>
                  <a:lnTo>
                    <a:pt x="281" y="601"/>
                  </a:lnTo>
                  <a:lnTo>
                    <a:pt x="280" y="606"/>
                  </a:lnTo>
                  <a:lnTo>
                    <a:pt x="278" y="611"/>
                  </a:lnTo>
                  <a:lnTo>
                    <a:pt x="277" y="617"/>
                  </a:lnTo>
                  <a:lnTo>
                    <a:pt x="276" y="622"/>
                  </a:lnTo>
                  <a:lnTo>
                    <a:pt x="274" y="628"/>
                  </a:lnTo>
                  <a:lnTo>
                    <a:pt x="274" y="634"/>
                  </a:lnTo>
                  <a:lnTo>
                    <a:pt x="273" y="641"/>
                  </a:lnTo>
                  <a:lnTo>
                    <a:pt x="273" y="647"/>
                  </a:lnTo>
                  <a:lnTo>
                    <a:pt x="271" y="653"/>
                  </a:lnTo>
                  <a:lnTo>
                    <a:pt x="271" y="659"/>
                  </a:lnTo>
                  <a:lnTo>
                    <a:pt x="270" y="666"/>
                  </a:lnTo>
                  <a:lnTo>
                    <a:pt x="270" y="672"/>
                  </a:lnTo>
                  <a:lnTo>
                    <a:pt x="270" y="679"/>
                  </a:lnTo>
                  <a:lnTo>
                    <a:pt x="270" y="685"/>
                  </a:lnTo>
                  <a:lnTo>
                    <a:pt x="270" y="692"/>
                  </a:lnTo>
                  <a:lnTo>
                    <a:pt x="271" y="699"/>
                  </a:lnTo>
                  <a:lnTo>
                    <a:pt x="271" y="706"/>
                  </a:lnTo>
                  <a:lnTo>
                    <a:pt x="273" y="713"/>
                  </a:lnTo>
                  <a:lnTo>
                    <a:pt x="274" y="720"/>
                  </a:lnTo>
                  <a:lnTo>
                    <a:pt x="276" y="727"/>
                  </a:lnTo>
                  <a:lnTo>
                    <a:pt x="277" y="734"/>
                  </a:lnTo>
                  <a:lnTo>
                    <a:pt x="278" y="741"/>
                  </a:lnTo>
                  <a:lnTo>
                    <a:pt x="280" y="749"/>
                  </a:lnTo>
                  <a:lnTo>
                    <a:pt x="283" y="756"/>
                  </a:lnTo>
                  <a:lnTo>
                    <a:pt x="786" y="756"/>
                  </a:lnTo>
                  <a:lnTo>
                    <a:pt x="782" y="754"/>
                  </a:lnTo>
                  <a:lnTo>
                    <a:pt x="777" y="752"/>
                  </a:lnTo>
                  <a:lnTo>
                    <a:pt x="773" y="749"/>
                  </a:lnTo>
                  <a:lnTo>
                    <a:pt x="770" y="747"/>
                  </a:lnTo>
                  <a:lnTo>
                    <a:pt x="764" y="745"/>
                  </a:lnTo>
                  <a:lnTo>
                    <a:pt x="761" y="742"/>
                  </a:lnTo>
                  <a:lnTo>
                    <a:pt x="756" y="739"/>
                  </a:lnTo>
                  <a:lnTo>
                    <a:pt x="752" y="737"/>
                  </a:lnTo>
                  <a:lnTo>
                    <a:pt x="748" y="735"/>
                  </a:lnTo>
                  <a:lnTo>
                    <a:pt x="743" y="733"/>
                  </a:lnTo>
                  <a:lnTo>
                    <a:pt x="737" y="731"/>
                  </a:lnTo>
                  <a:lnTo>
                    <a:pt x="733" y="728"/>
                  </a:lnTo>
                  <a:lnTo>
                    <a:pt x="728" y="726"/>
                  </a:lnTo>
                  <a:lnTo>
                    <a:pt x="724" y="723"/>
                  </a:lnTo>
                  <a:lnTo>
                    <a:pt x="718" y="722"/>
                  </a:lnTo>
                  <a:lnTo>
                    <a:pt x="715" y="720"/>
                  </a:lnTo>
                  <a:lnTo>
                    <a:pt x="709" y="718"/>
                  </a:lnTo>
                  <a:lnTo>
                    <a:pt x="705" y="715"/>
                  </a:lnTo>
                  <a:lnTo>
                    <a:pt x="699" y="713"/>
                  </a:lnTo>
                  <a:lnTo>
                    <a:pt x="694" y="711"/>
                  </a:lnTo>
                  <a:lnTo>
                    <a:pt x="688" y="709"/>
                  </a:lnTo>
                  <a:lnTo>
                    <a:pt x="684" y="707"/>
                  </a:lnTo>
                  <a:lnTo>
                    <a:pt x="678" y="705"/>
                  </a:lnTo>
                  <a:lnTo>
                    <a:pt x="674" y="703"/>
                  </a:lnTo>
                  <a:lnTo>
                    <a:pt x="668" y="701"/>
                  </a:lnTo>
                  <a:lnTo>
                    <a:pt x="662" y="700"/>
                  </a:lnTo>
                  <a:lnTo>
                    <a:pt x="656" y="698"/>
                  </a:lnTo>
                  <a:lnTo>
                    <a:pt x="651" y="697"/>
                  </a:lnTo>
                  <a:lnTo>
                    <a:pt x="645" y="696"/>
                  </a:lnTo>
                  <a:lnTo>
                    <a:pt x="640" y="694"/>
                  </a:lnTo>
                  <a:lnTo>
                    <a:pt x="634" y="693"/>
                  </a:lnTo>
                  <a:lnTo>
                    <a:pt x="628" y="692"/>
                  </a:lnTo>
                  <a:lnTo>
                    <a:pt x="622" y="691"/>
                  </a:lnTo>
                  <a:lnTo>
                    <a:pt x="616" y="689"/>
                  </a:lnTo>
                  <a:lnTo>
                    <a:pt x="610" y="687"/>
                  </a:lnTo>
                  <a:lnTo>
                    <a:pt x="604" y="686"/>
                  </a:lnTo>
                  <a:lnTo>
                    <a:pt x="597" y="685"/>
                  </a:lnTo>
                  <a:lnTo>
                    <a:pt x="591" y="684"/>
                  </a:lnTo>
                  <a:lnTo>
                    <a:pt x="583" y="684"/>
                  </a:lnTo>
                  <a:lnTo>
                    <a:pt x="577" y="683"/>
                  </a:lnTo>
                  <a:lnTo>
                    <a:pt x="570" y="682"/>
                  </a:lnTo>
                  <a:lnTo>
                    <a:pt x="564" y="682"/>
                  </a:lnTo>
                  <a:lnTo>
                    <a:pt x="557" y="681"/>
                  </a:lnTo>
                  <a:lnTo>
                    <a:pt x="551" y="681"/>
                  </a:lnTo>
                  <a:lnTo>
                    <a:pt x="543" y="680"/>
                  </a:lnTo>
                  <a:lnTo>
                    <a:pt x="536" y="680"/>
                  </a:lnTo>
                  <a:lnTo>
                    <a:pt x="530" y="680"/>
                  </a:lnTo>
                  <a:lnTo>
                    <a:pt x="523" y="680"/>
                  </a:lnTo>
                  <a:lnTo>
                    <a:pt x="515" y="680"/>
                  </a:lnTo>
                  <a:lnTo>
                    <a:pt x="508" y="680"/>
                  </a:lnTo>
                  <a:lnTo>
                    <a:pt x="500" y="680"/>
                  </a:lnTo>
                  <a:lnTo>
                    <a:pt x="493" y="680"/>
                  </a:lnTo>
                  <a:lnTo>
                    <a:pt x="486" y="680"/>
                  </a:lnTo>
                  <a:lnTo>
                    <a:pt x="478" y="681"/>
                  </a:lnTo>
                  <a:lnTo>
                    <a:pt x="471" y="682"/>
                  </a:lnTo>
                  <a:lnTo>
                    <a:pt x="463" y="682"/>
                  </a:lnTo>
                  <a:lnTo>
                    <a:pt x="455" y="683"/>
                  </a:lnTo>
                  <a:lnTo>
                    <a:pt x="447" y="684"/>
                  </a:lnTo>
                  <a:lnTo>
                    <a:pt x="438" y="684"/>
                  </a:lnTo>
                  <a:lnTo>
                    <a:pt x="431" y="685"/>
                  </a:lnTo>
                  <a:lnTo>
                    <a:pt x="422" y="686"/>
                  </a:lnTo>
                  <a:lnTo>
                    <a:pt x="415" y="687"/>
                  </a:lnTo>
                  <a:lnTo>
                    <a:pt x="406" y="689"/>
                  </a:lnTo>
                  <a:lnTo>
                    <a:pt x="398" y="691"/>
                  </a:lnTo>
                  <a:lnTo>
                    <a:pt x="401" y="687"/>
                  </a:lnTo>
                  <a:lnTo>
                    <a:pt x="406" y="683"/>
                  </a:lnTo>
                  <a:lnTo>
                    <a:pt x="409" y="680"/>
                  </a:lnTo>
                  <a:lnTo>
                    <a:pt x="413" y="675"/>
                  </a:lnTo>
                  <a:lnTo>
                    <a:pt x="415" y="673"/>
                  </a:lnTo>
                  <a:lnTo>
                    <a:pt x="418" y="671"/>
                  </a:lnTo>
                  <a:lnTo>
                    <a:pt x="419" y="668"/>
                  </a:lnTo>
                  <a:lnTo>
                    <a:pt x="422" y="666"/>
                  </a:lnTo>
                  <a:lnTo>
                    <a:pt x="425" y="663"/>
                  </a:lnTo>
                  <a:lnTo>
                    <a:pt x="428" y="661"/>
                  </a:lnTo>
                  <a:lnTo>
                    <a:pt x="429" y="658"/>
                  </a:lnTo>
                  <a:lnTo>
                    <a:pt x="432" y="656"/>
                  </a:lnTo>
                  <a:lnTo>
                    <a:pt x="434" y="653"/>
                  </a:lnTo>
                  <a:lnTo>
                    <a:pt x="437" y="651"/>
                  </a:lnTo>
                  <a:lnTo>
                    <a:pt x="440" y="647"/>
                  </a:lnTo>
                  <a:lnTo>
                    <a:pt x="443" y="645"/>
                  </a:lnTo>
                  <a:lnTo>
                    <a:pt x="444" y="642"/>
                  </a:lnTo>
                  <a:lnTo>
                    <a:pt x="449" y="639"/>
                  </a:lnTo>
                  <a:lnTo>
                    <a:pt x="450" y="635"/>
                  </a:lnTo>
                  <a:lnTo>
                    <a:pt x="455" y="633"/>
                  </a:lnTo>
                  <a:lnTo>
                    <a:pt x="458" y="630"/>
                  </a:lnTo>
                  <a:lnTo>
                    <a:pt x="460" y="627"/>
                  </a:lnTo>
                  <a:lnTo>
                    <a:pt x="463" y="623"/>
                  </a:lnTo>
                  <a:lnTo>
                    <a:pt x="466" y="620"/>
                  </a:lnTo>
                  <a:lnTo>
                    <a:pt x="469" y="617"/>
                  </a:lnTo>
                  <a:lnTo>
                    <a:pt x="472" y="614"/>
                  </a:lnTo>
                  <a:lnTo>
                    <a:pt x="475" y="611"/>
                  </a:lnTo>
                  <a:lnTo>
                    <a:pt x="480" y="607"/>
                  </a:lnTo>
                  <a:lnTo>
                    <a:pt x="481" y="603"/>
                  </a:lnTo>
                  <a:lnTo>
                    <a:pt x="484" y="600"/>
                  </a:lnTo>
                  <a:lnTo>
                    <a:pt x="487" y="595"/>
                  </a:lnTo>
                  <a:lnTo>
                    <a:pt x="490" y="592"/>
                  </a:lnTo>
                  <a:lnTo>
                    <a:pt x="493" y="588"/>
                  </a:lnTo>
                  <a:lnTo>
                    <a:pt x="496" y="585"/>
                  </a:lnTo>
                  <a:lnTo>
                    <a:pt x="499" y="580"/>
                  </a:lnTo>
                  <a:lnTo>
                    <a:pt x="502" y="577"/>
                  </a:lnTo>
                  <a:lnTo>
                    <a:pt x="505" y="573"/>
                  </a:lnTo>
                  <a:lnTo>
                    <a:pt x="508" y="568"/>
                  </a:lnTo>
                  <a:lnTo>
                    <a:pt x="511" y="564"/>
                  </a:lnTo>
                  <a:lnTo>
                    <a:pt x="514" y="561"/>
                  </a:lnTo>
                  <a:lnTo>
                    <a:pt x="517" y="556"/>
                  </a:lnTo>
                  <a:lnTo>
                    <a:pt x="520" y="552"/>
                  </a:lnTo>
                  <a:lnTo>
                    <a:pt x="523" y="548"/>
                  </a:lnTo>
                  <a:lnTo>
                    <a:pt x="526" y="544"/>
                  </a:lnTo>
                  <a:lnTo>
                    <a:pt x="529" y="539"/>
                  </a:lnTo>
                  <a:lnTo>
                    <a:pt x="532" y="535"/>
                  </a:lnTo>
                  <a:lnTo>
                    <a:pt x="533" y="531"/>
                  </a:lnTo>
                  <a:lnTo>
                    <a:pt x="536" y="526"/>
                  </a:lnTo>
                  <a:lnTo>
                    <a:pt x="539" y="521"/>
                  </a:lnTo>
                  <a:lnTo>
                    <a:pt x="542" y="516"/>
                  </a:lnTo>
                  <a:lnTo>
                    <a:pt x="545" y="512"/>
                  </a:lnTo>
                  <a:lnTo>
                    <a:pt x="548" y="508"/>
                  </a:lnTo>
                  <a:lnTo>
                    <a:pt x="549" y="502"/>
                  </a:lnTo>
                  <a:lnTo>
                    <a:pt x="551" y="497"/>
                  </a:lnTo>
                  <a:lnTo>
                    <a:pt x="554" y="493"/>
                  </a:lnTo>
                  <a:lnTo>
                    <a:pt x="555" y="488"/>
                  </a:lnTo>
                  <a:lnTo>
                    <a:pt x="558" y="483"/>
                  </a:lnTo>
                  <a:lnTo>
                    <a:pt x="560" y="479"/>
                  </a:lnTo>
                  <a:lnTo>
                    <a:pt x="563" y="473"/>
                  </a:lnTo>
                  <a:lnTo>
                    <a:pt x="564" y="469"/>
                  </a:lnTo>
                  <a:lnTo>
                    <a:pt x="566" y="465"/>
                  </a:lnTo>
                  <a:lnTo>
                    <a:pt x="567" y="460"/>
                  </a:lnTo>
                  <a:lnTo>
                    <a:pt x="567" y="458"/>
                  </a:lnTo>
                  <a:lnTo>
                    <a:pt x="568" y="455"/>
                  </a:lnTo>
                  <a:lnTo>
                    <a:pt x="568" y="453"/>
                  </a:lnTo>
                  <a:lnTo>
                    <a:pt x="570" y="451"/>
                  </a:lnTo>
                  <a:lnTo>
                    <a:pt x="570" y="447"/>
                  </a:lnTo>
                  <a:lnTo>
                    <a:pt x="571" y="445"/>
                  </a:lnTo>
                  <a:lnTo>
                    <a:pt x="571" y="442"/>
                  </a:lnTo>
                  <a:lnTo>
                    <a:pt x="573" y="440"/>
                  </a:lnTo>
                  <a:lnTo>
                    <a:pt x="573" y="436"/>
                  </a:lnTo>
                  <a:lnTo>
                    <a:pt x="573" y="434"/>
                  </a:lnTo>
                  <a:lnTo>
                    <a:pt x="573" y="431"/>
                  </a:lnTo>
                  <a:lnTo>
                    <a:pt x="574" y="428"/>
                  </a:lnTo>
                  <a:lnTo>
                    <a:pt x="574" y="425"/>
                  </a:lnTo>
                  <a:lnTo>
                    <a:pt x="576" y="422"/>
                  </a:lnTo>
                  <a:lnTo>
                    <a:pt x="576" y="419"/>
                  </a:lnTo>
                  <a:lnTo>
                    <a:pt x="576" y="416"/>
                  </a:lnTo>
                  <a:lnTo>
                    <a:pt x="576" y="414"/>
                  </a:lnTo>
                  <a:lnTo>
                    <a:pt x="576" y="411"/>
                  </a:lnTo>
                  <a:lnTo>
                    <a:pt x="577" y="407"/>
                  </a:lnTo>
                  <a:lnTo>
                    <a:pt x="577" y="405"/>
                  </a:lnTo>
                  <a:lnTo>
                    <a:pt x="577" y="402"/>
                  </a:lnTo>
                  <a:lnTo>
                    <a:pt x="577" y="400"/>
                  </a:lnTo>
                  <a:lnTo>
                    <a:pt x="577" y="396"/>
                  </a:lnTo>
                  <a:lnTo>
                    <a:pt x="579" y="394"/>
                  </a:lnTo>
                  <a:lnTo>
                    <a:pt x="579" y="392"/>
                  </a:lnTo>
                  <a:lnTo>
                    <a:pt x="579" y="390"/>
                  </a:lnTo>
                  <a:lnTo>
                    <a:pt x="579" y="388"/>
                  </a:lnTo>
                  <a:lnTo>
                    <a:pt x="579" y="386"/>
                  </a:lnTo>
                  <a:lnTo>
                    <a:pt x="551" y="379"/>
                  </a:lnTo>
                  <a:lnTo>
                    <a:pt x="598" y="378"/>
                  </a:lnTo>
                  <a:lnTo>
                    <a:pt x="597" y="376"/>
                  </a:lnTo>
                  <a:lnTo>
                    <a:pt x="597" y="373"/>
                  </a:lnTo>
                  <a:lnTo>
                    <a:pt x="595" y="371"/>
                  </a:lnTo>
                  <a:lnTo>
                    <a:pt x="595" y="367"/>
                  </a:lnTo>
                  <a:lnTo>
                    <a:pt x="595" y="365"/>
                  </a:lnTo>
                  <a:lnTo>
                    <a:pt x="594" y="363"/>
                  </a:lnTo>
                  <a:lnTo>
                    <a:pt x="594" y="360"/>
                  </a:lnTo>
                  <a:lnTo>
                    <a:pt x="592" y="358"/>
                  </a:lnTo>
                  <a:lnTo>
                    <a:pt x="592" y="354"/>
                  </a:lnTo>
                  <a:lnTo>
                    <a:pt x="591" y="352"/>
                  </a:lnTo>
                  <a:lnTo>
                    <a:pt x="591" y="349"/>
                  </a:lnTo>
                  <a:lnTo>
                    <a:pt x="589" y="347"/>
                  </a:lnTo>
                  <a:lnTo>
                    <a:pt x="588" y="344"/>
                  </a:lnTo>
                  <a:lnTo>
                    <a:pt x="588" y="341"/>
                  </a:lnTo>
                  <a:lnTo>
                    <a:pt x="586" y="338"/>
                  </a:lnTo>
                  <a:lnTo>
                    <a:pt x="585" y="336"/>
                  </a:lnTo>
                  <a:lnTo>
                    <a:pt x="583" y="333"/>
                  </a:lnTo>
                  <a:lnTo>
                    <a:pt x="582" y="331"/>
                  </a:lnTo>
                  <a:lnTo>
                    <a:pt x="582" y="327"/>
                  </a:lnTo>
                  <a:lnTo>
                    <a:pt x="580" y="325"/>
                  </a:lnTo>
                  <a:lnTo>
                    <a:pt x="579" y="322"/>
                  </a:lnTo>
                  <a:lnTo>
                    <a:pt x="577" y="320"/>
                  </a:lnTo>
                  <a:lnTo>
                    <a:pt x="576" y="317"/>
                  </a:lnTo>
                  <a:lnTo>
                    <a:pt x="574" y="314"/>
                  </a:lnTo>
                  <a:lnTo>
                    <a:pt x="573" y="311"/>
                  </a:lnTo>
                  <a:lnTo>
                    <a:pt x="571" y="309"/>
                  </a:lnTo>
                  <a:lnTo>
                    <a:pt x="570" y="306"/>
                  </a:lnTo>
                  <a:lnTo>
                    <a:pt x="568" y="304"/>
                  </a:lnTo>
                  <a:lnTo>
                    <a:pt x="567" y="300"/>
                  </a:lnTo>
                  <a:lnTo>
                    <a:pt x="566" y="298"/>
                  </a:lnTo>
                  <a:lnTo>
                    <a:pt x="564" y="295"/>
                  </a:lnTo>
                  <a:lnTo>
                    <a:pt x="563" y="293"/>
                  </a:lnTo>
                  <a:lnTo>
                    <a:pt x="560" y="289"/>
                  </a:lnTo>
                  <a:lnTo>
                    <a:pt x="558" y="287"/>
                  </a:lnTo>
                  <a:lnTo>
                    <a:pt x="557" y="284"/>
                  </a:lnTo>
                  <a:lnTo>
                    <a:pt x="555" y="282"/>
                  </a:lnTo>
                  <a:lnTo>
                    <a:pt x="552" y="279"/>
                  </a:lnTo>
                  <a:lnTo>
                    <a:pt x="551" y="275"/>
                  </a:lnTo>
                  <a:lnTo>
                    <a:pt x="549" y="273"/>
                  </a:lnTo>
                  <a:lnTo>
                    <a:pt x="548" y="271"/>
                  </a:lnTo>
                  <a:lnTo>
                    <a:pt x="545" y="268"/>
                  </a:lnTo>
                  <a:lnTo>
                    <a:pt x="542" y="266"/>
                  </a:lnTo>
                  <a:lnTo>
                    <a:pt x="540" y="262"/>
                  </a:lnTo>
                  <a:lnTo>
                    <a:pt x="539" y="260"/>
                  </a:lnTo>
                  <a:lnTo>
                    <a:pt x="536" y="258"/>
                  </a:lnTo>
                  <a:lnTo>
                    <a:pt x="534" y="255"/>
                  </a:lnTo>
                  <a:lnTo>
                    <a:pt x="532" y="253"/>
                  </a:lnTo>
                  <a:lnTo>
                    <a:pt x="530" y="251"/>
                  </a:lnTo>
                  <a:lnTo>
                    <a:pt x="527" y="247"/>
                  </a:lnTo>
                  <a:lnTo>
                    <a:pt x="526" y="245"/>
                  </a:lnTo>
                  <a:lnTo>
                    <a:pt x="523" y="242"/>
                  </a:lnTo>
                  <a:lnTo>
                    <a:pt x="521" y="240"/>
                  </a:lnTo>
                  <a:lnTo>
                    <a:pt x="518" y="238"/>
                  </a:lnTo>
                  <a:lnTo>
                    <a:pt x="517" y="234"/>
                  </a:lnTo>
                  <a:lnTo>
                    <a:pt x="514" y="232"/>
                  </a:lnTo>
                  <a:lnTo>
                    <a:pt x="512" y="230"/>
                  </a:lnTo>
                  <a:lnTo>
                    <a:pt x="509" y="228"/>
                  </a:lnTo>
                  <a:lnTo>
                    <a:pt x="508" y="225"/>
                  </a:lnTo>
                  <a:lnTo>
                    <a:pt x="505" y="222"/>
                  </a:lnTo>
                  <a:lnTo>
                    <a:pt x="502" y="220"/>
                  </a:lnTo>
                  <a:lnTo>
                    <a:pt x="497" y="215"/>
                  </a:lnTo>
                  <a:lnTo>
                    <a:pt x="493" y="211"/>
                  </a:lnTo>
                  <a:lnTo>
                    <a:pt x="637" y="157"/>
                  </a:lnTo>
                  <a:lnTo>
                    <a:pt x="638" y="153"/>
                  </a:lnTo>
                  <a:lnTo>
                    <a:pt x="640" y="151"/>
                  </a:lnTo>
                  <a:lnTo>
                    <a:pt x="641" y="148"/>
                  </a:lnTo>
                  <a:lnTo>
                    <a:pt x="644" y="146"/>
                  </a:lnTo>
                  <a:lnTo>
                    <a:pt x="644" y="142"/>
                  </a:lnTo>
                  <a:lnTo>
                    <a:pt x="645" y="139"/>
                  </a:lnTo>
                  <a:lnTo>
                    <a:pt x="647" y="137"/>
                  </a:lnTo>
                  <a:lnTo>
                    <a:pt x="648" y="134"/>
                  </a:lnTo>
                  <a:lnTo>
                    <a:pt x="650" y="131"/>
                  </a:lnTo>
                  <a:lnTo>
                    <a:pt x="650" y="128"/>
                  </a:lnTo>
                  <a:lnTo>
                    <a:pt x="650" y="125"/>
                  </a:lnTo>
                  <a:lnTo>
                    <a:pt x="651" y="122"/>
                  </a:lnTo>
                  <a:lnTo>
                    <a:pt x="651" y="119"/>
                  </a:lnTo>
                  <a:lnTo>
                    <a:pt x="653" y="117"/>
                  </a:lnTo>
                  <a:lnTo>
                    <a:pt x="653" y="113"/>
                  </a:lnTo>
                  <a:lnTo>
                    <a:pt x="653" y="110"/>
                  </a:lnTo>
                  <a:lnTo>
                    <a:pt x="653" y="107"/>
                  </a:lnTo>
                  <a:lnTo>
                    <a:pt x="653" y="104"/>
                  </a:lnTo>
                  <a:lnTo>
                    <a:pt x="653" y="101"/>
                  </a:lnTo>
                  <a:lnTo>
                    <a:pt x="653" y="98"/>
                  </a:lnTo>
                  <a:lnTo>
                    <a:pt x="651" y="95"/>
                  </a:lnTo>
                  <a:lnTo>
                    <a:pt x="651" y="92"/>
                  </a:lnTo>
                  <a:lnTo>
                    <a:pt x="650" y="90"/>
                  </a:lnTo>
                  <a:lnTo>
                    <a:pt x="650" y="86"/>
                  </a:lnTo>
                  <a:lnTo>
                    <a:pt x="648" y="83"/>
                  </a:lnTo>
                  <a:lnTo>
                    <a:pt x="648" y="81"/>
                  </a:lnTo>
                  <a:lnTo>
                    <a:pt x="647" y="78"/>
                  </a:lnTo>
                  <a:lnTo>
                    <a:pt x="647" y="74"/>
                  </a:lnTo>
                  <a:lnTo>
                    <a:pt x="645" y="72"/>
                  </a:lnTo>
                  <a:lnTo>
                    <a:pt x="644" y="69"/>
                  </a:lnTo>
                  <a:lnTo>
                    <a:pt x="642" y="66"/>
                  </a:lnTo>
                  <a:lnTo>
                    <a:pt x="642" y="64"/>
                  </a:lnTo>
                  <a:lnTo>
                    <a:pt x="641" y="60"/>
                  </a:lnTo>
                  <a:lnTo>
                    <a:pt x="638" y="58"/>
                  </a:lnTo>
                  <a:lnTo>
                    <a:pt x="637" y="55"/>
                  </a:lnTo>
                  <a:lnTo>
                    <a:pt x="635" y="52"/>
                  </a:lnTo>
                  <a:lnTo>
                    <a:pt x="634" y="50"/>
                  </a:lnTo>
                  <a:lnTo>
                    <a:pt x="632" y="47"/>
                  </a:lnTo>
                  <a:lnTo>
                    <a:pt x="631" y="44"/>
                  </a:lnTo>
                  <a:lnTo>
                    <a:pt x="629" y="42"/>
                  </a:lnTo>
                  <a:lnTo>
                    <a:pt x="628" y="40"/>
                  </a:lnTo>
                  <a:lnTo>
                    <a:pt x="625" y="37"/>
                  </a:lnTo>
                  <a:lnTo>
                    <a:pt x="623" y="34"/>
                  </a:lnTo>
                  <a:lnTo>
                    <a:pt x="622" y="32"/>
                  </a:lnTo>
                  <a:lnTo>
                    <a:pt x="617" y="28"/>
                  </a:lnTo>
                  <a:lnTo>
                    <a:pt x="613" y="25"/>
                  </a:lnTo>
                  <a:lnTo>
                    <a:pt x="608" y="20"/>
                  </a:lnTo>
                  <a:lnTo>
                    <a:pt x="604" y="16"/>
                  </a:lnTo>
                  <a:lnTo>
                    <a:pt x="600" y="12"/>
                  </a:lnTo>
                  <a:lnTo>
                    <a:pt x="595" y="10"/>
                  </a:lnTo>
                  <a:lnTo>
                    <a:pt x="591" y="6"/>
                  </a:lnTo>
                  <a:lnTo>
                    <a:pt x="586" y="4"/>
                  </a:lnTo>
                  <a:lnTo>
                    <a:pt x="582" y="1"/>
                  </a:lnTo>
                  <a:lnTo>
                    <a:pt x="577" y="0"/>
                  </a:lnTo>
                  <a:lnTo>
                    <a:pt x="573" y="113"/>
                  </a:lnTo>
                  <a:lnTo>
                    <a:pt x="567" y="113"/>
                  </a:lnTo>
                  <a:lnTo>
                    <a:pt x="564" y="113"/>
                  </a:lnTo>
                  <a:lnTo>
                    <a:pt x="560" y="113"/>
                  </a:lnTo>
                  <a:lnTo>
                    <a:pt x="555" y="113"/>
                  </a:lnTo>
                  <a:lnTo>
                    <a:pt x="551" y="113"/>
                  </a:lnTo>
                  <a:lnTo>
                    <a:pt x="546" y="113"/>
                  </a:lnTo>
                  <a:lnTo>
                    <a:pt x="542" y="113"/>
                  </a:lnTo>
                  <a:lnTo>
                    <a:pt x="539" y="113"/>
                  </a:lnTo>
                  <a:lnTo>
                    <a:pt x="534" y="113"/>
                  </a:lnTo>
                  <a:lnTo>
                    <a:pt x="530" y="113"/>
                  </a:lnTo>
                  <a:lnTo>
                    <a:pt x="526" y="113"/>
                  </a:lnTo>
                  <a:lnTo>
                    <a:pt x="523" y="114"/>
                  </a:lnTo>
                  <a:lnTo>
                    <a:pt x="518" y="114"/>
                  </a:lnTo>
                  <a:lnTo>
                    <a:pt x="515" y="114"/>
                  </a:lnTo>
                  <a:lnTo>
                    <a:pt x="511" y="114"/>
                  </a:lnTo>
                  <a:lnTo>
                    <a:pt x="508" y="115"/>
                  </a:lnTo>
                  <a:lnTo>
                    <a:pt x="503" y="115"/>
                  </a:lnTo>
                  <a:lnTo>
                    <a:pt x="500" y="117"/>
                  </a:lnTo>
                  <a:lnTo>
                    <a:pt x="496" y="117"/>
                  </a:lnTo>
                  <a:lnTo>
                    <a:pt x="493" y="117"/>
                  </a:lnTo>
                  <a:lnTo>
                    <a:pt x="490" y="118"/>
                  </a:lnTo>
                  <a:lnTo>
                    <a:pt x="486" y="119"/>
                  </a:lnTo>
                  <a:lnTo>
                    <a:pt x="483" y="119"/>
                  </a:lnTo>
                  <a:lnTo>
                    <a:pt x="480" y="120"/>
                  </a:lnTo>
                  <a:lnTo>
                    <a:pt x="475" y="121"/>
                  </a:lnTo>
                  <a:lnTo>
                    <a:pt x="472" y="121"/>
                  </a:lnTo>
                  <a:lnTo>
                    <a:pt x="468" y="122"/>
                  </a:lnTo>
                  <a:lnTo>
                    <a:pt x="465" y="123"/>
                  </a:lnTo>
                  <a:lnTo>
                    <a:pt x="462" y="123"/>
                  </a:lnTo>
                  <a:lnTo>
                    <a:pt x="458" y="124"/>
                  </a:lnTo>
                  <a:lnTo>
                    <a:pt x="455" y="125"/>
                  </a:lnTo>
                  <a:lnTo>
                    <a:pt x="452" y="127"/>
                  </a:lnTo>
                  <a:lnTo>
                    <a:pt x="447" y="127"/>
                  </a:lnTo>
                  <a:lnTo>
                    <a:pt x="444" y="128"/>
                  </a:lnTo>
                  <a:lnTo>
                    <a:pt x="440" y="129"/>
                  </a:lnTo>
                  <a:lnTo>
                    <a:pt x="437" y="131"/>
                  </a:lnTo>
                  <a:lnTo>
                    <a:pt x="434" y="132"/>
                  </a:lnTo>
                  <a:lnTo>
                    <a:pt x="429" y="133"/>
                  </a:lnTo>
                  <a:lnTo>
                    <a:pt x="426" y="135"/>
                  </a:lnTo>
                  <a:lnTo>
                    <a:pt x="422" y="136"/>
                  </a:lnTo>
                  <a:lnTo>
                    <a:pt x="419" y="137"/>
                  </a:lnTo>
                  <a:lnTo>
                    <a:pt x="415" y="138"/>
                  </a:lnTo>
                  <a:lnTo>
                    <a:pt x="412" y="139"/>
                  </a:lnTo>
                  <a:lnTo>
                    <a:pt x="407" y="141"/>
                  </a:lnTo>
                  <a:lnTo>
                    <a:pt x="404" y="142"/>
                  </a:lnTo>
                  <a:lnTo>
                    <a:pt x="401" y="145"/>
                  </a:lnTo>
                  <a:lnTo>
                    <a:pt x="397" y="146"/>
                  </a:lnTo>
                  <a:lnTo>
                    <a:pt x="394" y="148"/>
                  </a:lnTo>
                  <a:lnTo>
                    <a:pt x="389" y="150"/>
                  </a:lnTo>
                  <a:lnTo>
                    <a:pt x="385" y="151"/>
                  </a:lnTo>
                  <a:lnTo>
                    <a:pt x="382" y="153"/>
                  </a:lnTo>
                  <a:lnTo>
                    <a:pt x="378" y="155"/>
                  </a:lnTo>
                  <a:lnTo>
                    <a:pt x="373" y="157"/>
                  </a:lnTo>
                  <a:lnTo>
                    <a:pt x="370" y="159"/>
                  </a:lnTo>
                  <a:lnTo>
                    <a:pt x="366" y="161"/>
                  </a:lnTo>
                  <a:lnTo>
                    <a:pt x="363" y="163"/>
                  </a:lnTo>
                  <a:lnTo>
                    <a:pt x="357" y="165"/>
                  </a:lnTo>
                  <a:lnTo>
                    <a:pt x="354" y="167"/>
                  </a:lnTo>
                  <a:lnTo>
                    <a:pt x="350" y="169"/>
                  </a:lnTo>
                  <a:lnTo>
                    <a:pt x="345" y="173"/>
                  </a:lnTo>
                  <a:lnTo>
                    <a:pt x="341" y="175"/>
                  </a:lnTo>
                  <a:lnTo>
                    <a:pt x="336" y="177"/>
                  </a:lnTo>
                  <a:lnTo>
                    <a:pt x="332" y="180"/>
                  </a:lnTo>
                  <a:lnTo>
                    <a:pt x="327" y="182"/>
                  </a:lnTo>
                  <a:lnTo>
                    <a:pt x="326" y="182"/>
                  </a:lnTo>
                  <a:lnTo>
                    <a:pt x="324" y="182"/>
                  </a:lnTo>
                  <a:lnTo>
                    <a:pt x="321" y="181"/>
                  </a:lnTo>
                  <a:lnTo>
                    <a:pt x="318" y="181"/>
                  </a:lnTo>
                  <a:lnTo>
                    <a:pt x="313" y="181"/>
                  </a:lnTo>
                  <a:lnTo>
                    <a:pt x="307" y="181"/>
                  </a:lnTo>
                  <a:lnTo>
                    <a:pt x="304" y="180"/>
                  </a:lnTo>
                  <a:lnTo>
                    <a:pt x="299" y="180"/>
                  </a:lnTo>
                  <a:lnTo>
                    <a:pt x="296" y="180"/>
                  </a:lnTo>
                  <a:lnTo>
                    <a:pt x="293" y="180"/>
                  </a:lnTo>
                  <a:lnTo>
                    <a:pt x="289" y="180"/>
                  </a:lnTo>
                  <a:lnTo>
                    <a:pt x="286" y="180"/>
                  </a:lnTo>
                  <a:lnTo>
                    <a:pt x="281" y="179"/>
                  </a:lnTo>
                  <a:lnTo>
                    <a:pt x="277" y="179"/>
                  </a:lnTo>
                  <a:lnTo>
                    <a:pt x="273" y="179"/>
                  </a:lnTo>
                  <a:lnTo>
                    <a:pt x="268" y="179"/>
                  </a:lnTo>
                  <a:lnTo>
                    <a:pt x="264" y="179"/>
                  </a:lnTo>
                  <a:lnTo>
                    <a:pt x="259" y="179"/>
                  </a:lnTo>
                  <a:lnTo>
                    <a:pt x="255" y="179"/>
                  </a:lnTo>
                  <a:lnTo>
                    <a:pt x="249" y="179"/>
                  </a:lnTo>
                  <a:lnTo>
                    <a:pt x="244" y="179"/>
                  </a:lnTo>
                  <a:lnTo>
                    <a:pt x="240" y="179"/>
                  </a:lnTo>
                  <a:lnTo>
                    <a:pt x="236" y="179"/>
                  </a:lnTo>
                  <a:lnTo>
                    <a:pt x="231" y="179"/>
                  </a:lnTo>
                  <a:lnTo>
                    <a:pt x="225" y="179"/>
                  </a:lnTo>
                  <a:lnTo>
                    <a:pt x="221" y="180"/>
                  </a:lnTo>
                  <a:lnTo>
                    <a:pt x="394" y="384"/>
                  </a:lnTo>
                  <a:lnTo>
                    <a:pt x="392" y="384"/>
                  </a:lnTo>
                  <a:lnTo>
                    <a:pt x="391" y="382"/>
                  </a:lnTo>
                  <a:lnTo>
                    <a:pt x="387" y="382"/>
                  </a:lnTo>
                  <a:lnTo>
                    <a:pt x="381" y="381"/>
                  </a:lnTo>
                  <a:lnTo>
                    <a:pt x="378" y="380"/>
                  </a:lnTo>
                  <a:lnTo>
                    <a:pt x="373" y="380"/>
                  </a:lnTo>
                  <a:lnTo>
                    <a:pt x="370" y="379"/>
                  </a:lnTo>
                  <a:lnTo>
                    <a:pt x="366" y="379"/>
                  </a:lnTo>
                  <a:lnTo>
                    <a:pt x="361" y="378"/>
                  </a:lnTo>
                  <a:lnTo>
                    <a:pt x="357" y="378"/>
                  </a:lnTo>
                  <a:lnTo>
                    <a:pt x="352" y="377"/>
                  </a:lnTo>
                  <a:lnTo>
                    <a:pt x="348" y="377"/>
                  </a:lnTo>
                  <a:lnTo>
                    <a:pt x="342" y="376"/>
                  </a:lnTo>
                  <a:lnTo>
                    <a:pt x="336" y="376"/>
                  </a:lnTo>
                  <a:lnTo>
                    <a:pt x="330" y="375"/>
                  </a:lnTo>
                  <a:lnTo>
                    <a:pt x="324" y="375"/>
                  </a:lnTo>
                  <a:lnTo>
                    <a:pt x="317" y="374"/>
                  </a:lnTo>
                  <a:lnTo>
                    <a:pt x="311" y="374"/>
                  </a:lnTo>
                  <a:lnTo>
                    <a:pt x="305" y="374"/>
                  </a:lnTo>
                  <a:lnTo>
                    <a:pt x="298" y="374"/>
                  </a:lnTo>
                  <a:lnTo>
                    <a:pt x="290" y="373"/>
                  </a:lnTo>
                  <a:lnTo>
                    <a:pt x="283" y="373"/>
                  </a:lnTo>
                  <a:lnTo>
                    <a:pt x="276" y="373"/>
                  </a:lnTo>
                  <a:lnTo>
                    <a:pt x="268" y="373"/>
                  </a:lnTo>
                  <a:lnTo>
                    <a:pt x="261" y="373"/>
                  </a:lnTo>
                  <a:lnTo>
                    <a:pt x="253" y="373"/>
                  </a:lnTo>
                  <a:lnTo>
                    <a:pt x="246" y="373"/>
                  </a:lnTo>
                  <a:lnTo>
                    <a:pt x="239" y="374"/>
                  </a:lnTo>
                  <a:lnTo>
                    <a:pt x="230" y="374"/>
                  </a:lnTo>
                  <a:lnTo>
                    <a:pt x="221" y="374"/>
                  </a:lnTo>
                  <a:lnTo>
                    <a:pt x="213" y="375"/>
                  </a:lnTo>
                  <a:lnTo>
                    <a:pt x="206" y="376"/>
                  </a:lnTo>
                  <a:lnTo>
                    <a:pt x="197" y="376"/>
                  </a:lnTo>
                  <a:lnTo>
                    <a:pt x="188" y="377"/>
                  </a:lnTo>
                  <a:lnTo>
                    <a:pt x="181" y="378"/>
                  </a:lnTo>
                  <a:lnTo>
                    <a:pt x="172" y="380"/>
                  </a:lnTo>
                  <a:lnTo>
                    <a:pt x="163" y="381"/>
                  </a:lnTo>
                  <a:lnTo>
                    <a:pt x="156" y="382"/>
                  </a:lnTo>
                  <a:lnTo>
                    <a:pt x="147" y="385"/>
                  </a:lnTo>
                  <a:lnTo>
                    <a:pt x="139" y="387"/>
                  </a:lnTo>
                  <a:lnTo>
                    <a:pt x="131" y="389"/>
                  </a:lnTo>
                  <a:lnTo>
                    <a:pt x="123" y="390"/>
                  </a:lnTo>
                  <a:lnTo>
                    <a:pt x="114" y="393"/>
                  </a:lnTo>
                  <a:lnTo>
                    <a:pt x="107" y="396"/>
                  </a:lnTo>
                  <a:lnTo>
                    <a:pt x="99" y="399"/>
                  </a:lnTo>
                  <a:lnTo>
                    <a:pt x="92" y="402"/>
                  </a:lnTo>
                  <a:lnTo>
                    <a:pt x="83" y="405"/>
                  </a:lnTo>
                  <a:lnTo>
                    <a:pt x="76" y="408"/>
                  </a:lnTo>
                  <a:lnTo>
                    <a:pt x="68" y="412"/>
                  </a:lnTo>
                  <a:lnTo>
                    <a:pt x="61" y="416"/>
                  </a:lnTo>
                  <a:lnTo>
                    <a:pt x="55" y="419"/>
                  </a:lnTo>
                  <a:lnTo>
                    <a:pt x="48" y="424"/>
                  </a:lnTo>
                  <a:lnTo>
                    <a:pt x="40" y="428"/>
                  </a:lnTo>
                  <a:lnTo>
                    <a:pt x="34" y="433"/>
                  </a:lnTo>
                  <a:lnTo>
                    <a:pt x="27" y="439"/>
                  </a:lnTo>
                  <a:lnTo>
                    <a:pt x="23" y="444"/>
                  </a:lnTo>
                  <a:lnTo>
                    <a:pt x="15" y="449"/>
                  </a:lnTo>
                  <a:lnTo>
                    <a:pt x="9" y="455"/>
                  </a:lnTo>
                  <a:lnTo>
                    <a:pt x="5" y="461"/>
                  </a:lnTo>
                  <a:lnTo>
                    <a:pt x="0" y="468"/>
                  </a:lnTo>
                  <a:lnTo>
                    <a:pt x="80" y="753"/>
                  </a:lnTo>
                  <a:lnTo>
                    <a:pt x="80" y="7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402"/>
            <p:cNvSpPr>
              <a:spLocks/>
            </p:cNvSpPr>
            <p:nvPr/>
          </p:nvSpPr>
          <p:spPr bwMode="auto">
            <a:xfrm>
              <a:off x="9530" y="9055"/>
              <a:ext cx="114" cy="108"/>
            </a:xfrm>
            <a:custGeom>
              <a:avLst/>
              <a:gdLst>
                <a:gd name="T0" fmla="*/ 114 w 114"/>
                <a:gd name="T1" fmla="*/ 76 h 108"/>
                <a:gd name="T2" fmla="*/ 67 w 114"/>
                <a:gd name="T3" fmla="*/ 34 h 108"/>
                <a:gd name="T4" fmla="*/ 85 w 114"/>
                <a:gd name="T5" fmla="*/ 31 h 108"/>
                <a:gd name="T6" fmla="*/ 82 w 114"/>
                <a:gd name="T7" fmla="*/ 29 h 108"/>
                <a:gd name="T8" fmla="*/ 80 w 114"/>
                <a:gd name="T9" fmla="*/ 28 h 108"/>
                <a:gd name="T10" fmla="*/ 77 w 114"/>
                <a:gd name="T11" fmla="*/ 26 h 108"/>
                <a:gd name="T12" fmla="*/ 74 w 114"/>
                <a:gd name="T13" fmla="*/ 26 h 108"/>
                <a:gd name="T14" fmla="*/ 70 w 114"/>
                <a:gd name="T15" fmla="*/ 24 h 108"/>
                <a:gd name="T16" fmla="*/ 64 w 114"/>
                <a:gd name="T17" fmla="*/ 24 h 108"/>
                <a:gd name="T18" fmla="*/ 92 w 114"/>
                <a:gd name="T19" fmla="*/ 19 h 108"/>
                <a:gd name="T20" fmla="*/ 89 w 114"/>
                <a:gd name="T21" fmla="*/ 17 h 108"/>
                <a:gd name="T22" fmla="*/ 88 w 114"/>
                <a:gd name="T23" fmla="*/ 16 h 108"/>
                <a:gd name="T24" fmla="*/ 85 w 114"/>
                <a:gd name="T25" fmla="*/ 15 h 108"/>
                <a:gd name="T26" fmla="*/ 80 w 114"/>
                <a:gd name="T27" fmla="*/ 13 h 108"/>
                <a:gd name="T28" fmla="*/ 77 w 114"/>
                <a:gd name="T29" fmla="*/ 11 h 108"/>
                <a:gd name="T30" fmla="*/ 73 w 114"/>
                <a:gd name="T31" fmla="*/ 11 h 108"/>
                <a:gd name="T32" fmla="*/ 70 w 114"/>
                <a:gd name="T33" fmla="*/ 11 h 108"/>
                <a:gd name="T34" fmla="*/ 67 w 114"/>
                <a:gd name="T35" fmla="*/ 11 h 108"/>
                <a:gd name="T36" fmla="*/ 63 w 114"/>
                <a:gd name="T37" fmla="*/ 11 h 108"/>
                <a:gd name="T38" fmla="*/ 60 w 114"/>
                <a:gd name="T39" fmla="*/ 11 h 108"/>
                <a:gd name="T40" fmla="*/ 88 w 114"/>
                <a:gd name="T41" fmla="*/ 7 h 108"/>
                <a:gd name="T42" fmla="*/ 85 w 114"/>
                <a:gd name="T43" fmla="*/ 6 h 108"/>
                <a:gd name="T44" fmla="*/ 83 w 114"/>
                <a:gd name="T45" fmla="*/ 5 h 108"/>
                <a:gd name="T46" fmla="*/ 80 w 114"/>
                <a:gd name="T47" fmla="*/ 4 h 108"/>
                <a:gd name="T48" fmla="*/ 77 w 114"/>
                <a:gd name="T49" fmla="*/ 3 h 108"/>
                <a:gd name="T50" fmla="*/ 73 w 114"/>
                <a:gd name="T51" fmla="*/ 2 h 108"/>
                <a:gd name="T52" fmla="*/ 70 w 114"/>
                <a:gd name="T53" fmla="*/ 1 h 108"/>
                <a:gd name="T54" fmla="*/ 66 w 114"/>
                <a:gd name="T55" fmla="*/ 1 h 108"/>
                <a:gd name="T56" fmla="*/ 63 w 114"/>
                <a:gd name="T57" fmla="*/ 1 h 108"/>
                <a:gd name="T58" fmla="*/ 58 w 114"/>
                <a:gd name="T59" fmla="*/ 0 h 108"/>
                <a:gd name="T60" fmla="*/ 54 w 114"/>
                <a:gd name="T61" fmla="*/ 0 h 108"/>
                <a:gd name="T62" fmla="*/ 49 w 114"/>
                <a:gd name="T63" fmla="*/ 0 h 108"/>
                <a:gd name="T64" fmla="*/ 45 w 114"/>
                <a:gd name="T65" fmla="*/ 1 h 108"/>
                <a:gd name="T66" fmla="*/ 40 w 114"/>
                <a:gd name="T67" fmla="*/ 1 h 108"/>
                <a:gd name="T68" fmla="*/ 36 w 114"/>
                <a:gd name="T69" fmla="*/ 2 h 108"/>
                <a:gd name="T70" fmla="*/ 33 w 114"/>
                <a:gd name="T71" fmla="*/ 3 h 108"/>
                <a:gd name="T72" fmla="*/ 29 w 114"/>
                <a:gd name="T73" fmla="*/ 5 h 108"/>
                <a:gd name="T74" fmla="*/ 24 w 114"/>
                <a:gd name="T75" fmla="*/ 5 h 108"/>
                <a:gd name="T76" fmla="*/ 18 w 114"/>
                <a:gd name="T77" fmla="*/ 5 h 108"/>
                <a:gd name="T78" fmla="*/ 14 w 114"/>
                <a:gd name="T79" fmla="*/ 6 h 108"/>
                <a:gd name="T80" fmla="*/ 9 w 114"/>
                <a:gd name="T81" fmla="*/ 7 h 108"/>
                <a:gd name="T82" fmla="*/ 5 w 114"/>
                <a:gd name="T83" fmla="*/ 9 h 108"/>
                <a:gd name="T84" fmla="*/ 2 w 114"/>
                <a:gd name="T85" fmla="*/ 11 h 108"/>
                <a:gd name="T86" fmla="*/ 0 w 114"/>
                <a:gd name="T87" fmla="*/ 14 h 108"/>
                <a:gd name="T88" fmla="*/ 0 w 114"/>
                <a:gd name="T89" fmla="*/ 17 h 108"/>
                <a:gd name="T90" fmla="*/ 9 w 114"/>
                <a:gd name="T91" fmla="*/ 21 h 108"/>
                <a:gd name="T92" fmla="*/ 12 w 114"/>
                <a:gd name="T93" fmla="*/ 50 h 108"/>
                <a:gd name="T94" fmla="*/ 20 w 114"/>
                <a:gd name="T95" fmla="*/ 49 h 108"/>
                <a:gd name="T96" fmla="*/ 26 w 114"/>
                <a:gd name="T97" fmla="*/ 63 h 108"/>
                <a:gd name="T98" fmla="*/ 37 w 114"/>
                <a:gd name="T99" fmla="*/ 59 h 108"/>
                <a:gd name="T100" fmla="*/ 55 w 114"/>
                <a:gd name="T101" fmla="*/ 108 h 108"/>
                <a:gd name="T102" fmla="*/ 114 w 114"/>
                <a:gd name="T103" fmla="*/ 76 h 108"/>
                <a:gd name="T104" fmla="*/ 114 w 114"/>
                <a:gd name="T105" fmla="*/ 7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4" h="108">
                  <a:moveTo>
                    <a:pt x="114" y="76"/>
                  </a:moveTo>
                  <a:lnTo>
                    <a:pt x="67" y="34"/>
                  </a:lnTo>
                  <a:lnTo>
                    <a:pt x="85" y="31"/>
                  </a:lnTo>
                  <a:lnTo>
                    <a:pt x="82" y="29"/>
                  </a:lnTo>
                  <a:lnTo>
                    <a:pt x="80" y="28"/>
                  </a:lnTo>
                  <a:lnTo>
                    <a:pt x="77" y="26"/>
                  </a:lnTo>
                  <a:lnTo>
                    <a:pt x="74" y="26"/>
                  </a:lnTo>
                  <a:lnTo>
                    <a:pt x="70" y="24"/>
                  </a:lnTo>
                  <a:lnTo>
                    <a:pt x="64" y="24"/>
                  </a:lnTo>
                  <a:lnTo>
                    <a:pt x="92" y="19"/>
                  </a:lnTo>
                  <a:lnTo>
                    <a:pt x="89" y="17"/>
                  </a:lnTo>
                  <a:lnTo>
                    <a:pt x="88" y="16"/>
                  </a:lnTo>
                  <a:lnTo>
                    <a:pt x="85" y="15"/>
                  </a:lnTo>
                  <a:lnTo>
                    <a:pt x="80" y="13"/>
                  </a:lnTo>
                  <a:lnTo>
                    <a:pt x="77" y="11"/>
                  </a:lnTo>
                  <a:lnTo>
                    <a:pt x="73" y="11"/>
                  </a:lnTo>
                  <a:lnTo>
                    <a:pt x="70" y="11"/>
                  </a:lnTo>
                  <a:lnTo>
                    <a:pt x="67" y="11"/>
                  </a:lnTo>
                  <a:lnTo>
                    <a:pt x="63" y="11"/>
                  </a:lnTo>
                  <a:lnTo>
                    <a:pt x="60" y="11"/>
                  </a:lnTo>
                  <a:lnTo>
                    <a:pt x="88" y="7"/>
                  </a:lnTo>
                  <a:lnTo>
                    <a:pt x="85" y="6"/>
                  </a:lnTo>
                  <a:lnTo>
                    <a:pt x="83" y="5"/>
                  </a:lnTo>
                  <a:lnTo>
                    <a:pt x="80" y="4"/>
                  </a:lnTo>
                  <a:lnTo>
                    <a:pt x="77" y="3"/>
                  </a:lnTo>
                  <a:lnTo>
                    <a:pt x="73" y="2"/>
                  </a:lnTo>
                  <a:lnTo>
                    <a:pt x="70" y="1"/>
                  </a:lnTo>
                  <a:lnTo>
                    <a:pt x="66" y="1"/>
                  </a:lnTo>
                  <a:lnTo>
                    <a:pt x="63" y="1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5" y="1"/>
                  </a:lnTo>
                  <a:lnTo>
                    <a:pt x="40" y="1"/>
                  </a:lnTo>
                  <a:lnTo>
                    <a:pt x="36" y="2"/>
                  </a:lnTo>
                  <a:lnTo>
                    <a:pt x="33" y="3"/>
                  </a:lnTo>
                  <a:lnTo>
                    <a:pt x="29" y="5"/>
                  </a:lnTo>
                  <a:lnTo>
                    <a:pt x="24" y="5"/>
                  </a:lnTo>
                  <a:lnTo>
                    <a:pt x="18" y="5"/>
                  </a:lnTo>
                  <a:lnTo>
                    <a:pt x="14" y="6"/>
                  </a:lnTo>
                  <a:lnTo>
                    <a:pt x="9" y="7"/>
                  </a:lnTo>
                  <a:lnTo>
                    <a:pt x="5" y="9"/>
                  </a:lnTo>
                  <a:lnTo>
                    <a:pt x="2" y="11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9" y="21"/>
                  </a:lnTo>
                  <a:lnTo>
                    <a:pt x="12" y="50"/>
                  </a:lnTo>
                  <a:lnTo>
                    <a:pt x="20" y="49"/>
                  </a:lnTo>
                  <a:lnTo>
                    <a:pt x="26" y="63"/>
                  </a:lnTo>
                  <a:lnTo>
                    <a:pt x="37" y="59"/>
                  </a:lnTo>
                  <a:lnTo>
                    <a:pt x="55" y="108"/>
                  </a:lnTo>
                  <a:lnTo>
                    <a:pt x="114" y="76"/>
                  </a:lnTo>
                  <a:lnTo>
                    <a:pt x="114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403"/>
            <p:cNvSpPr>
              <a:spLocks/>
            </p:cNvSpPr>
            <p:nvPr/>
          </p:nvSpPr>
          <p:spPr bwMode="auto">
            <a:xfrm>
              <a:off x="9245" y="9659"/>
              <a:ext cx="99" cy="34"/>
            </a:xfrm>
            <a:custGeom>
              <a:avLst/>
              <a:gdLst>
                <a:gd name="T0" fmla="*/ 78 w 99"/>
                <a:gd name="T1" fmla="*/ 0 h 34"/>
                <a:gd name="T2" fmla="*/ 0 w 99"/>
                <a:gd name="T3" fmla="*/ 34 h 34"/>
                <a:gd name="T4" fmla="*/ 99 w 99"/>
                <a:gd name="T5" fmla="*/ 30 h 34"/>
                <a:gd name="T6" fmla="*/ 93 w 99"/>
                <a:gd name="T7" fmla="*/ 1 h 34"/>
                <a:gd name="T8" fmla="*/ 78 w 99"/>
                <a:gd name="T9" fmla="*/ 0 h 34"/>
                <a:gd name="T10" fmla="*/ 78 w 99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34">
                  <a:moveTo>
                    <a:pt x="78" y="0"/>
                  </a:moveTo>
                  <a:lnTo>
                    <a:pt x="0" y="34"/>
                  </a:lnTo>
                  <a:lnTo>
                    <a:pt x="99" y="30"/>
                  </a:lnTo>
                  <a:lnTo>
                    <a:pt x="93" y="1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404"/>
            <p:cNvSpPr>
              <a:spLocks/>
            </p:cNvSpPr>
            <p:nvPr/>
          </p:nvSpPr>
          <p:spPr bwMode="auto">
            <a:xfrm>
              <a:off x="9982" y="9663"/>
              <a:ext cx="109" cy="40"/>
            </a:xfrm>
            <a:custGeom>
              <a:avLst/>
              <a:gdLst>
                <a:gd name="T0" fmla="*/ 0 w 109"/>
                <a:gd name="T1" fmla="*/ 28 h 40"/>
                <a:gd name="T2" fmla="*/ 19 w 109"/>
                <a:gd name="T3" fmla="*/ 0 h 40"/>
                <a:gd name="T4" fmla="*/ 109 w 109"/>
                <a:gd name="T5" fmla="*/ 40 h 40"/>
                <a:gd name="T6" fmla="*/ 23 w 109"/>
                <a:gd name="T7" fmla="*/ 32 h 40"/>
                <a:gd name="T8" fmla="*/ 0 w 109"/>
                <a:gd name="T9" fmla="*/ 28 h 40"/>
                <a:gd name="T10" fmla="*/ 0 w 109"/>
                <a:gd name="T11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40">
                  <a:moveTo>
                    <a:pt x="0" y="28"/>
                  </a:moveTo>
                  <a:lnTo>
                    <a:pt x="19" y="0"/>
                  </a:lnTo>
                  <a:lnTo>
                    <a:pt x="109" y="40"/>
                  </a:lnTo>
                  <a:lnTo>
                    <a:pt x="23" y="32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Freeform 405"/>
            <p:cNvSpPr>
              <a:spLocks/>
            </p:cNvSpPr>
            <p:nvPr/>
          </p:nvSpPr>
          <p:spPr bwMode="auto">
            <a:xfrm>
              <a:off x="9786" y="8905"/>
              <a:ext cx="55" cy="51"/>
            </a:xfrm>
            <a:custGeom>
              <a:avLst/>
              <a:gdLst>
                <a:gd name="T0" fmla="*/ 55 w 55"/>
                <a:gd name="T1" fmla="*/ 42 h 51"/>
                <a:gd name="T2" fmla="*/ 55 w 55"/>
                <a:gd name="T3" fmla="*/ 10 h 51"/>
                <a:gd name="T4" fmla="*/ 27 w 55"/>
                <a:gd name="T5" fmla="*/ 0 h 51"/>
                <a:gd name="T6" fmla="*/ 0 w 55"/>
                <a:gd name="T7" fmla="*/ 6 h 51"/>
                <a:gd name="T8" fmla="*/ 17 w 55"/>
                <a:gd name="T9" fmla="*/ 8 h 51"/>
                <a:gd name="T10" fmla="*/ 37 w 55"/>
                <a:gd name="T11" fmla="*/ 51 h 51"/>
                <a:gd name="T12" fmla="*/ 55 w 55"/>
                <a:gd name="T13" fmla="*/ 42 h 51"/>
                <a:gd name="T14" fmla="*/ 55 w 55"/>
                <a:gd name="T15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1">
                  <a:moveTo>
                    <a:pt x="55" y="42"/>
                  </a:moveTo>
                  <a:lnTo>
                    <a:pt x="55" y="10"/>
                  </a:lnTo>
                  <a:lnTo>
                    <a:pt x="27" y="0"/>
                  </a:lnTo>
                  <a:lnTo>
                    <a:pt x="0" y="6"/>
                  </a:lnTo>
                  <a:lnTo>
                    <a:pt x="17" y="8"/>
                  </a:lnTo>
                  <a:lnTo>
                    <a:pt x="37" y="51"/>
                  </a:lnTo>
                  <a:lnTo>
                    <a:pt x="55" y="42"/>
                  </a:lnTo>
                  <a:lnTo>
                    <a:pt x="55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Freeform 406"/>
            <p:cNvSpPr>
              <a:spLocks/>
            </p:cNvSpPr>
            <p:nvPr/>
          </p:nvSpPr>
          <p:spPr bwMode="auto">
            <a:xfrm>
              <a:off x="9536" y="9353"/>
              <a:ext cx="205" cy="233"/>
            </a:xfrm>
            <a:custGeom>
              <a:avLst/>
              <a:gdLst>
                <a:gd name="T0" fmla="*/ 151 w 205"/>
                <a:gd name="T1" fmla="*/ 12 h 233"/>
                <a:gd name="T2" fmla="*/ 142 w 205"/>
                <a:gd name="T3" fmla="*/ 16 h 233"/>
                <a:gd name="T4" fmla="*/ 135 w 205"/>
                <a:gd name="T5" fmla="*/ 22 h 233"/>
                <a:gd name="T6" fmla="*/ 125 w 205"/>
                <a:gd name="T7" fmla="*/ 28 h 233"/>
                <a:gd name="T8" fmla="*/ 116 w 205"/>
                <a:gd name="T9" fmla="*/ 33 h 233"/>
                <a:gd name="T10" fmla="*/ 110 w 205"/>
                <a:gd name="T11" fmla="*/ 39 h 233"/>
                <a:gd name="T12" fmla="*/ 104 w 205"/>
                <a:gd name="T13" fmla="*/ 43 h 233"/>
                <a:gd name="T14" fmla="*/ 98 w 205"/>
                <a:gd name="T15" fmla="*/ 49 h 233"/>
                <a:gd name="T16" fmla="*/ 91 w 205"/>
                <a:gd name="T17" fmla="*/ 54 h 233"/>
                <a:gd name="T18" fmla="*/ 85 w 205"/>
                <a:gd name="T19" fmla="*/ 60 h 233"/>
                <a:gd name="T20" fmla="*/ 79 w 205"/>
                <a:gd name="T21" fmla="*/ 68 h 233"/>
                <a:gd name="T22" fmla="*/ 71 w 205"/>
                <a:gd name="T23" fmla="*/ 76 h 233"/>
                <a:gd name="T24" fmla="*/ 64 w 205"/>
                <a:gd name="T25" fmla="*/ 83 h 233"/>
                <a:gd name="T26" fmla="*/ 58 w 205"/>
                <a:gd name="T27" fmla="*/ 91 h 233"/>
                <a:gd name="T28" fmla="*/ 51 w 205"/>
                <a:gd name="T29" fmla="*/ 99 h 233"/>
                <a:gd name="T30" fmla="*/ 45 w 205"/>
                <a:gd name="T31" fmla="*/ 108 h 233"/>
                <a:gd name="T32" fmla="*/ 37 w 205"/>
                <a:gd name="T33" fmla="*/ 118 h 233"/>
                <a:gd name="T34" fmla="*/ 33 w 205"/>
                <a:gd name="T35" fmla="*/ 128 h 233"/>
                <a:gd name="T36" fmla="*/ 27 w 205"/>
                <a:gd name="T37" fmla="*/ 138 h 233"/>
                <a:gd name="T38" fmla="*/ 21 w 205"/>
                <a:gd name="T39" fmla="*/ 149 h 233"/>
                <a:gd name="T40" fmla="*/ 17 w 205"/>
                <a:gd name="T41" fmla="*/ 161 h 233"/>
                <a:gd name="T42" fmla="*/ 12 w 205"/>
                <a:gd name="T43" fmla="*/ 173 h 233"/>
                <a:gd name="T44" fmla="*/ 8 w 205"/>
                <a:gd name="T45" fmla="*/ 185 h 233"/>
                <a:gd name="T46" fmla="*/ 5 w 205"/>
                <a:gd name="T47" fmla="*/ 198 h 233"/>
                <a:gd name="T48" fmla="*/ 2 w 205"/>
                <a:gd name="T49" fmla="*/ 211 h 233"/>
                <a:gd name="T50" fmla="*/ 0 w 205"/>
                <a:gd name="T51" fmla="*/ 226 h 233"/>
                <a:gd name="T52" fmla="*/ 3 w 205"/>
                <a:gd name="T53" fmla="*/ 226 h 233"/>
                <a:gd name="T54" fmla="*/ 11 w 205"/>
                <a:gd name="T55" fmla="*/ 213 h 233"/>
                <a:gd name="T56" fmla="*/ 17 w 205"/>
                <a:gd name="T57" fmla="*/ 201 h 233"/>
                <a:gd name="T58" fmla="*/ 24 w 205"/>
                <a:gd name="T59" fmla="*/ 190 h 233"/>
                <a:gd name="T60" fmla="*/ 30 w 205"/>
                <a:gd name="T61" fmla="*/ 179 h 233"/>
                <a:gd name="T62" fmla="*/ 37 w 205"/>
                <a:gd name="T63" fmla="*/ 169 h 233"/>
                <a:gd name="T64" fmla="*/ 43 w 205"/>
                <a:gd name="T65" fmla="*/ 159 h 233"/>
                <a:gd name="T66" fmla="*/ 49 w 205"/>
                <a:gd name="T67" fmla="*/ 149 h 233"/>
                <a:gd name="T68" fmla="*/ 55 w 205"/>
                <a:gd name="T69" fmla="*/ 140 h 233"/>
                <a:gd name="T70" fmla="*/ 61 w 205"/>
                <a:gd name="T71" fmla="*/ 132 h 233"/>
                <a:gd name="T72" fmla="*/ 67 w 205"/>
                <a:gd name="T73" fmla="*/ 124 h 233"/>
                <a:gd name="T74" fmla="*/ 73 w 205"/>
                <a:gd name="T75" fmla="*/ 117 h 233"/>
                <a:gd name="T76" fmla="*/ 79 w 205"/>
                <a:gd name="T77" fmla="*/ 109 h 233"/>
                <a:gd name="T78" fmla="*/ 85 w 205"/>
                <a:gd name="T79" fmla="*/ 102 h 233"/>
                <a:gd name="T80" fmla="*/ 91 w 205"/>
                <a:gd name="T81" fmla="*/ 95 h 233"/>
                <a:gd name="T82" fmla="*/ 97 w 205"/>
                <a:gd name="T83" fmla="*/ 89 h 233"/>
                <a:gd name="T84" fmla="*/ 102 w 205"/>
                <a:gd name="T85" fmla="*/ 83 h 233"/>
                <a:gd name="T86" fmla="*/ 108 w 205"/>
                <a:gd name="T87" fmla="*/ 77 h 233"/>
                <a:gd name="T88" fmla="*/ 114 w 205"/>
                <a:gd name="T89" fmla="*/ 71 h 233"/>
                <a:gd name="T90" fmla="*/ 120 w 205"/>
                <a:gd name="T91" fmla="*/ 65 h 233"/>
                <a:gd name="T92" fmla="*/ 126 w 205"/>
                <a:gd name="T93" fmla="*/ 60 h 233"/>
                <a:gd name="T94" fmla="*/ 132 w 205"/>
                <a:gd name="T95" fmla="*/ 55 h 233"/>
                <a:gd name="T96" fmla="*/ 138 w 205"/>
                <a:gd name="T97" fmla="*/ 50 h 233"/>
                <a:gd name="T98" fmla="*/ 144 w 205"/>
                <a:gd name="T99" fmla="*/ 44 h 233"/>
                <a:gd name="T100" fmla="*/ 151 w 205"/>
                <a:gd name="T101" fmla="*/ 39 h 233"/>
                <a:gd name="T102" fmla="*/ 157 w 205"/>
                <a:gd name="T103" fmla="*/ 35 h 233"/>
                <a:gd name="T104" fmla="*/ 163 w 205"/>
                <a:gd name="T105" fmla="*/ 29 h 233"/>
                <a:gd name="T106" fmla="*/ 170 w 205"/>
                <a:gd name="T107" fmla="*/ 24 h 233"/>
                <a:gd name="T108" fmla="*/ 178 w 205"/>
                <a:gd name="T109" fmla="*/ 18 h 233"/>
                <a:gd name="T110" fmla="*/ 185 w 205"/>
                <a:gd name="T111" fmla="*/ 13 h 233"/>
                <a:gd name="T112" fmla="*/ 193 w 205"/>
                <a:gd name="T113" fmla="*/ 8 h 233"/>
                <a:gd name="T114" fmla="*/ 200 w 205"/>
                <a:gd name="T115" fmla="*/ 2 h 233"/>
                <a:gd name="T116" fmla="*/ 153 w 205"/>
                <a:gd name="T117" fmla="*/ 1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5" h="233">
                  <a:moveTo>
                    <a:pt x="153" y="12"/>
                  </a:moveTo>
                  <a:lnTo>
                    <a:pt x="151" y="12"/>
                  </a:lnTo>
                  <a:lnTo>
                    <a:pt x="147" y="15"/>
                  </a:lnTo>
                  <a:lnTo>
                    <a:pt x="142" y="16"/>
                  </a:lnTo>
                  <a:lnTo>
                    <a:pt x="139" y="18"/>
                  </a:lnTo>
                  <a:lnTo>
                    <a:pt x="135" y="22"/>
                  </a:lnTo>
                  <a:lnTo>
                    <a:pt x="131" y="25"/>
                  </a:lnTo>
                  <a:lnTo>
                    <a:pt x="125" y="28"/>
                  </a:lnTo>
                  <a:lnTo>
                    <a:pt x="120" y="31"/>
                  </a:lnTo>
                  <a:lnTo>
                    <a:pt x="116" y="33"/>
                  </a:lnTo>
                  <a:lnTo>
                    <a:pt x="113" y="36"/>
                  </a:lnTo>
                  <a:lnTo>
                    <a:pt x="110" y="39"/>
                  </a:lnTo>
                  <a:lnTo>
                    <a:pt x="107" y="41"/>
                  </a:lnTo>
                  <a:lnTo>
                    <a:pt x="104" y="43"/>
                  </a:lnTo>
                  <a:lnTo>
                    <a:pt x="101" y="45"/>
                  </a:lnTo>
                  <a:lnTo>
                    <a:pt x="98" y="49"/>
                  </a:lnTo>
                  <a:lnTo>
                    <a:pt x="95" y="52"/>
                  </a:lnTo>
                  <a:lnTo>
                    <a:pt x="91" y="54"/>
                  </a:lnTo>
                  <a:lnTo>
                    <a:pt x="88" y="58"/>
                  </a:lnTo>
                  <a:lnTo>
                    <a:pt x="85" y="60"/>
                  </a:lnTo>
                  <a:lnTo>
                    <a:pt x="82" y="65"/>
                  </a:lnTo>
                  <a:lnTo>
                    <a:pt x="79" y="68"/>
                  </a:lnTo>
                  <a:lnTo>
                    <a:pt x="74" y="71"/>
                  </a:lnTo>
                  <a:lnTo>
                    <a:pt x="71" y="76"/>
                  </a:lnTo>
                  <a:lnTo>
                    <a:pt x="67" y="79"/>
                  </a:lnTo>
                  <a:lnTo>
                    <a:pt x="64" y="83"/>
                  </a:lnTo>
                  <a:lnTo>
                    <a:pt x="61" y="86"/>
                  </a:lnTo>
                  <a:lnTo>
                    <a:pt x="58" y="91"/>
                  </a:lnTo>
                  <a:lnTo>
                    <a:pt x="55" y="95"/>
                  </a:lnTo>
                  <a:lnTo>
                    <a:pt x="51" y="99"/>
                  </a:lnTo>
                  <a:lnTo>
                    <a:pt x="48" y="104"/>
                  </a:lnTo>
                  <a:lnTo>
                    <a:pt x="45" y="108"/>
                  </a:lnTo>
                  <a:lnTo>
                    <a:pt x="42" y="113"/>
                  </a:lnTo>
                  <a:lnTo>
                    <a:pt x="37" y="118"/>
                  </a:lnTo>
                  <a:lnTo>
                    <a:pt x="36" y="123"/>
                  </a:lnTo>
                  <a:lnTo>
                    <a:pt x="33" y="128"/>
                  </a:lnTo>
                  <a:lnTo>
                    <a:pt x="30" y="134"/>
                  </a:lnTo>
                  <a:lnTo>
                    <a:pt x="27" y="138"/>
                  </a:lnTo>
                  <a:lnTo>
                    <a:pt x="24" y="144"/>
                  </a:lnTo>
                  <a:lnTo>
                    <a:pt x="21" y="149"/>
                  </a:lnTo>
                  <a:lnTo>
                    <a:pt x="20" y="155"/>
                  </a:lnTo>
                  <a:lnTo>
                    <a:pt x="17" y="161"/>
                  </a:lnTo>
                  <a:lnTo>
                    <a:pt x="14" y="166"/>
                  </a:lnTo>
                  <a:lnTo>
                    <a:pt x="12" y="173"/>
                  </a:lnTo>
                  <a:lnTo>
                    <a:pt x="11" y="179"/>
                  </a:lnTo>
                  <a:lnTo>
                    <a:pt x="8" y="185"/>
                  </a:lnTo>
                  <a:lnTo>
                    <a:pt x="6" y="191"/>
                  </a:lnTo>
                  <a:lnTo>
                    <a:pt x="5" y="198"/>
                  </a:lnTo>
                  <a:lnTo>
                    <a:pt x="3" y="205"/>
                  </a:lnTo>
                  <a:lnTo>
                    <a:pt x="2" y="211"/>
                  </a:lnTo>
                  <a:lnTo>
                    <a:pt x="2" y="218"/>
                  </a:lnTo>
                  <a:lnTo>
                    <a:pt x="0" y="226"/>
                  </a:lnTo>
                  <a:lnTo>
                    <a:pt x="0" y="233"/>
                  </a:lnTo>
                  <a:lnTo>
                    <a:pt x="3" y="226"/>
                  </a:lnTo>
                  <a:lnTo>
                    <a:pt x="6" y="219"/>
                  </a:lnTo>
                  <a:lnTo>
                    <a:pt x="11" y="213"/>
                  </a:lnTo>
                  <a:lnTo>
                    <a:pt x="14" y="207"/>
                  </a:lnTo>
                  <a:lnTo>
                    <a:pt x="17" y="201"/>
                  </a:lnTo>
                  <a:lnTo>
                    <a:pt x="21" y="196"/>
                  </a:lnTo>
                  <a:lnTo>
                    <a:pt x="24" y="190"/>
                  </a:lnTo>
                  <a:lnTo>
                    <a:pt x="27" y="185"/>
                  </a:lnTo>
                  <a:lnTo>
                    <a:pt x="30" y="179"/>
                  </a:lnTo>
                  <a:lnTo>
                    <a:pt x="34" y="174"/>
                  </a:lnTo>
                  <a:lnTo>
                    <a:pt x="37" y="169"/>
                  </a:lnTo>
                  <a:lnTo>
                    <a:pt x="40" y="163"/>
                  </a:lnTo>
                  <a:lnTo>
                    <a:pt x="43" y="159"/>
                  </a:lnTo>
                  <a:lnTo>
                    <a:pt x="46" y="155"/>
                  </a:lnTo>
                  <a:lnTo>
                    <a:pt x="49" y="149"/>
                  </a:lnTo>
                  <a:lnTo>
                    <a:pt x="54" y="146"/>
                  </a:lnTo>
                  <a:lnTo>
                    <a:pt x="55" y="140"/>
                  </a:lnTo>
                  <a:lnTo>
                    <a:pt x="60" y="136"/>
                  </a:lnTo>
                  <a:lnTo>
                    <a:pt x="61" y="132"/>
                  </a:lnTo>
                  <a:lnTo>
                    <a:pt x="65" y="129"/>
                  </a:lnTo>
                  <a:lnTo>
                    <a:pt x="67" y="124"/>
                  </a:lnTo>
                  <a:lnTo>
                    <a:pt x="71" y="120"/>
                  </a:lnTo>
                  <a:lnTo>
                    <a:pt x="73" y="117"/>
                  </a:lnTo>
                  <a:lnTo>
                    <a:pt x="77" y="112"/>
                  </a:lnTo>
                  <a:lnTo>
                    <a:pt x="79" y="109"/>
                  </a:lnTo>
                  <a:lnTo>
                    <a:pt x="83" y="105"/>
                  </a:lnTo>
                  <a:lnTo>
                    <a:pt x="85" y="102"/>
                  </a:lnTo>
                  <a:lnTo>
                    <a:pt x="89" y="98"/>
                  </a:lnTo>
                  <a:lnTo>
                    <a:pt x="91" y="95"/>
                  </a:lnTo>
                  <a:lnTo>
                    <a:pt x="95" y="92"/>
                  </a:lnTo>
                  <a:lnTo>
                    <a:pt x="97" y="89"/>
                  </a:lnTo>
                  <a:lnTo>
                    <a:pt x="101" y="86"/>
                  </a:lnTo>
                  <a:lnTo>
                    <a:pt x="102" y="83"/>
                  </a:lnTo>
                  <a:lnTo>
                    <a:pt x="105" y="80"/>
                  </a:lnTo>
                  <a:lnTo>
                    <a:pt x="108" y="77"/>
                  </a:lnTo>
                  <a:lnTo>
                    <a:pt x="111" y="73"/>
                  </a:lnTo>
                  <a:lnTo>
                    <a:pt x="114" y="71"/>
                  </a:lnTo>
                  <a:lnTo>
                    <a:pt x="117" y="68"/>
                  </a:lnTo>
                  <a:lnTo>
                    <a:pt x="120" y="65"/>
                  </a:lnTo>
                  <a:lnTo>
                    <a:pt x="123" y="63"/>
                  </a:lnTo>
                  <a:lnTo>
                    <a:pt x="126" y="60"/>
                  </a:lnTo>
                  <a:lnTo>
                    <a:pt x="129" y="57"/>
                  </a:lnTo>
                  <a:lnTo>
                    <a:pt x="132" y="55"/>
                  </a:lnTo>
                  <a:lnTo>
                    <a:pt x="135" y="52"/>
                  </a:lnTo>
                  <a:lnTo>
                    <a:pt x="138" y="50"/>
                  </a:lnTo>
                  <a:lnTo>
                    <a:pt x="141" y="48"/>
                  </a:lnTo>
                  <a:lnTo>
                    <a:pt x="144" y="44"/>
                  </a:lnTo>
                  <a:lnTo>
                    <a:pt x="148" y="42"/>
                  </a:lnTo>
                  <a:lnTo>
                    <a:pt x="151" y="39"/>
                  </a:lnTo>
                  <a:lnTo>
                    <a:pt x="154" y="37"/>
                  </a:lnTo>
                  <a:lnTo>
                    <a:pt x="157" y="35"/>
                  </a:lnTo>
                  <a:lnTo>
                    <a:pt x="160" y="31"/>
                  </a:lnTo>
                  <a:lnTo>
                    <a:pt x="163" y="29"/>
                  </a:lnTo>
                  <a:lnTo>
                    <a:pt x="168" y="27"/>
                  </a:lnTo>
                  <a:lnTo>
                    <a:pt x="170" y="24"/>
                  </a:lnTo>
                  <a:lnTo>
                    <a:pt x="175" y="22"/>
                  </a:lnTo>
                  <a:lnTo>
                    <a:pt x="178" y="18"/>
                  </a:lnTo>
                  <a:lnTo>
                    <a:pt x="181" y="16"/>
                  </a:lnTo>
                  <a:lnTo>
                    <a:pt x="185" y="13"/>
                  </a:lnTo>
                  <a:lnTo>
                    <a:pt x="190" y="11"/>
                  </a:lnTo>
                  <a:lnTo>
                    <a:pt x="193" y="8"/>
                  </a:lnTo>
                  <a:lnTo>
                    <a:pt x="197" y="5"/>
                  </a:lnTo>
                  <a:lnTo>
                    <a:pt x="200" y="2"/>
                  </a:lnTo>
                  <a:lnTo>
                    <a:pt x="205" y="0"/>
                  </a:lnTo>
                  <a:lnTo>
                    <a:pt x="153" y="12"/>
                  </a:lnTo>
                  <a:lnTo>
                    <a:pt x="153" y="12"/>
                  </a:lnTo>
                  <a:close/>
                </a:path>
              </a:pathLst>
            </a:custGeom>
            <a:solidFill>
              <a:srgbClr val="6B94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Freeform 407"/>
            <p:cNvSpPr>
              <a:spLocks/>
            </p:cNvSpPr>
            <p:nvPr/>
          </p:nvSpPr>
          <p:spPr bwMode="auto">
            <a:xfrm>
              <a:off x="9264" y="9326"/>
              <a:ext cx="290" cy="161"/>
            </a:xfrm>
            <a:custGeom>
              <a:avLst/>
              <a:gdLst>
                <a:gd name="T0" fmla="*/ 3 w 290"/>
                <a:gd name="T1" fmla="*/ 79 h 161"/>
                <a:gd name="T2" fmla="*/ 9 w 290"/>
                <a:gd name="T3" fmla="*/ 70 h 161"/>
                <a:gd name="T4" fmla="*/ 21 w 290"/>
                <a:gd name="T5" fmla="*/ 58 h 161"/>
                <a:gd name="T6" fmla="*/ 34 w 290"/>
                <a:gd name="T7" fmla="*/ 47 h 161"/>
                <a:gd name="T8" fmla="*/ 46 w 290"/>
                <a:gd name="T9" fmla="*/ 42 h 161"/>
                <a:gd name="T10" fmla="*/ 56 w 290"/>
                <a:gd name="T11" fmla="*/ 35 h 161"/>
                <a:gd name="T12" fmla="*/ 70 w 290"/>
                <a:gd name="T13" fmla="*/ 28 h 161"/>
                <a:gd name="T14" fmla="*/ 83 w 290"/>
                <a:gd name="T15" fmla="*/ 22 h 161"/>
                <a:gd name="T16" fmla="*/ 99 w 290"/>
                <a:gd name="T17" fmla="*/ 16 h 161"/>
                <a:gd name="T18" fmla="*/ 117 w 290"/>
                <a:gd name="T19" fmla="*/ 11 h 161"/>
                <a:gd name="T20" fmla="*/ 136 w 290"/>
                <a:gd name="T21" fmla="*/ 6 h 161"/>
                <a:gd name="T22" fmla="*/ 157 w 290"/>
                <a:gd name="T23" fmla="*/ 3 h 161"/>
                <a:gd name="T24" fmla="*/ 179 w 290"/>
                <a:gd name="T25" fmla="*/ 1 h 161"/>
                <a:gd name="T26" fmla="*/ 204 w 290"/>
                <a:gd name="T27" fmla="*/ 0 h 161"/>
                <a:gd name="T28" fmla="*/ 231 w 290"/>
                <a:gd name="T29" fmla="*/ 0 h 161"/>
                <a:gd name="T30" fmla="*/ 259 w 290"/>
                <a:gd name="T31" fmla="*/ 2 h 161"/>
                <a:gd name="T32" fmla="*/ 290 w 290"/>
                <a:gd name="T33" fmla="*/ 5 h 161"/>
                <a:gd name="T34" fmla="*/ 272 w 290"/>
                <a:gd name="T35" fmla="*/ 6 h 161"/>
                <a:gd name="T36" fmla="*/ 256 w 290"/>
                <a:gd name="T37" fmla="*/ 7 h 161"/>
                <a:gd name="T38" fmla="*/ 241 w 290"/>
                <a:gd name="T39" fmla="*/ 10 h 161"/>
                <a:gd name="T40" fmla="*/ 228 w 290"/>
                <a:gd name="T41" fmla="*/ 11 h 161"/>
                <a:gd name="T42" fmla="*/ 213 w 290"/>
                <a:gd name="T43" fmla="*/ 13 h 161"/>
                <a:gd name="T44" fmla="*/ 201 w 290"/>
                <a:gd name="T45" fmla="*/ 14 h 161"/>
                <a:gd name="T46" fmla="*/ 189 w 290"/>
                <a:gd name="T47" fmla="*/ 16 h 161"/>
                <a:gd name="T48" fmla="*/ 178 w 290"/>
                <a:gd name="T49" fmla="*/ 18 h 161"/>
                <a:gd name="T50" fmla="*/ 166 w 290"/>
                <a:gd name="T51" fmla="*/ 20 h 161"/>
                <a:gd name="T52" fmla="*/ 155 w 290"/>
                <a:gd name="T53" fmla="*/ 24 h 161"/>
                <a:gd name="T54" fmla="*/ 145 w 290"/>
                <a:gd name="T55" fmla="*/ 27 h 161"/>
                <a:gd name="T56" fmla="*/ 133 w 290"/>
                <a:gd name="T57" fmla="*/ 29 h 161"/>
                <a:gd name="T58" fmla="*/ 123 w 290"/>
                <a:gd name="T59" fmla="*/ 33 h 161"/>
                <a:gd name="T60" fmla="*/ 113 w 290"/>
                <a:gd name="T61" fmla="*/ 38 h 161"/>
                <a:gd name="T62" fmla="*/ 102 w 290"/>
                <a:gd name="T63" fmla="*/ 41 h 161"/>
                <a:gd name="T64" fmla="*/ 90 w 290"/>
                <a:gd name="T65" fmla="*/ 46 h 161"/>
                <a:gd name="T66" fmla="*/ 79 w 290"/>
                <a:gd name="T67" fmla="*/ 52 h 161"/>
                <a:gd name="T68" fmla="*/ 68 w 290"/>
                <a:gd name="T69" fmla="*/ 57 h 161"/>
                <a:gd name="T70" fmla="*/ 56 w 290"/>
                <a:gd name="T71" fmla="*/ 64 h 161"/>
                <a:gd name="T72" fmla="*/ 44 w 290"/>
                <a:gd name="T73" fmla="*/ 70 h 161"/>
                <a:gd name="T74" fmla="*/ 33 w 290"/>
                <a:gd name="T75" fmla="*/ 78 h 161"/>
                <a:gd name="T76" fmla="*/ 27 w 290"/>
                <a:gd name="T77" fmla="*/ 87 h 161"/>
                <a:gd name="T78" fmla="*/ 25 w 290"/>
                <a:gd name="T79" fmla="*/ 98 h 161"/>
                <a:gd name="T80" fmla="*/ 25 w 290"/>
                <a:gd name="T81" fmla="*/ 109 h 161"/>
                <a:gd name="T82" fmla="*/ 24 w 290"/>
                <a:gd name="T83" fmla="*/ 119 h 161"/>
                <a:gd name="T84" fmla="*/ 22 w 290"/>
                <a:gd name="T85" fmla="*/ 129 h 161"/>
                <a:gd name="T86" fmla="*/ 22 w 290"/>
                <a:gd name="T87" fmla="*/ 138 h 161"/>
                <a:gd name="T88" fmla="*/ 21 w 290"/>
                <a:gd name="T89" fmla="*/ 146 h 161"/>
                <a:gd name="T90" fmla="*/ 19 w 290"/>
                <a:gd name="T91" fmla="*/ 152 h 161"/>
                <a:gd name="T92" fmla="*/ 18 w 290"/>
                <a:gd name="T93" fmla="*/ 159 h 161"/>
                <a:gd name="T94" fmla="*/ 0 w 290"/>
                <a:gd name="T95" fmla="*/ 8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0" h="161">
                  <a:moveTo>
                    <a:pt x="0" y="83"/>
                  </a:moveTo>
                  <a:lnTo>
                    <a:pt x="0" y="82"/>
                  </a:lnTo>
                  <a:lnTo>
                    <a:pt x="3" y="79"/>
                  </a:lnTo>
                  <a:lnTo>
                    <a:pt x="5" y="76"/>
                  </a:lnTo>
                  <a:lnTo>
                    <a:pt x="6" y="73"/>
                  </a:lnTo>
                  <a:lnTo>
                    <a:pt x="9" y="70"/>
                  </a:lnTo>
                  <a:lnTo>
                    <a:pt x="13" y="67"/>
                  </a:lnTo>
                  <a:lnTo>
                    <a:pt x="16" y="63"/>
                  </a:lnTo>
                  <a:lnTo>
                    <a:pt x="21" y="58"/>
                  </a:lnTo>
                  <a:lnTo>
                    <a:pt x="27" y="54"/>
                  </a:lnTo>
                  <a:lnTo>
                    <a:pt x="33" y="51"/>
                  </a:lnTo>
                  <a:lnTo>
                    <a:pt x="34" y="47"/>
                  </a:lnTo>
                  <a:lnTo>
                    <a:pt x="39" y="45"/>
                  </a:lnTo>
                  <a:lnTo>
                    <a:pt x="42" y="43"/>
                  </a:lnTo>
                  <a:lnTo>
                    <a:pt x="46" y="42"/>
                  </a:lnTo>
                  <a:lnTo>
                    <a:pt x="49" y="39"/>
                  </a:lnTo>
                  <a:lnTo>
                    <a:pt x="52" y="37"/>
                  </a:lnTo>
                  <a:lnTo>
                    <a:pt x="56" y="35"/>
                  </a:lnTo>
                  <a:lnTo>
                    <a:pt x="61" y="33"/>
                  </a:lnTo>
                  <a:lnTo>
                    <a:pt x="65" y="30"/>
                  </a:lnTo>
                  <a:lnTo>
                    <a:pt x="70" y="28"/>
                  </a:lnTo>
                  <a:lnTo>
                    <a:pt x="74" y="26"/>
                  </a:lnTo>
                  <a:lnTo>
                    <a:pt x="79" y="24"/>
                  </a:lnTo>
                  <a:lnTo>
                    <a:pt x="83" y="22"/>
                  </a:lnTo>
                  <a:lnTo>
                    <a:pt x="89" y="20"/>
                  </a:lnTo>
                  <a:lnTo>
                    <a:pt x="93" y="18"/>
                  </a:lnTo>
                  <a:lnTo>
                    <a:pt x="99" y="16"/>
                  </a:lnTo>
                  <a:lnTo>
                    <a:pt x="105" y="14"/>
                  </a:lnTo>
                  <a:lnTo>
                    <a:pt x="111" y="13"/>
                  </a:lnTo>
                  <a:lnTo>
                    <a:pt x="117" y="11"/>
                  </a:lnTo>
                  <a:lnTo>
                    <a:pt x="123" y="10"/>
                  </a:lnTo>
                  <a:lnTo>
                    <a:pt x="129" y="7"/>
                  </a:lnTo>
                  <a:lnTo>
                    <a:pt x="136" y="6"/>
                  </a:lnTo>
                  <a:lnTo>
                    <a:pt x="144" y="5"/>
                  </a:lnTo>
                  <a:lnTo>
                    <a:pt x="151" y="4"/>
                  </a:lnTo>
                  <a:lnTo>
                    <a:pt x="157" y="3"/>
                  </a:lnTo>
                  <a:lnTo>
                    <a:pt x="164" y="2"/>
                  </a:lnTo>
                  <a:lnTo>
                    <a:pt x="172" y="1"/>
                  </a:lnTo>
                  <a:lnTo>
                    <a:pt x="179" y="1"/>
                  </a:lnTo>
                  <a:lnTo>
                    <a:pt x="188" y="0"/>
                  </a:lnTo>
                  <a:lnTo>
                    <a:pt x="195" y="0"/>
                  </a:lnTo>
                  <a:lnTo>
                    <a:pt x="204" y="0"/>
                  </a:lnTo>
                  <a:lnTo>
                    <a:pt x="213" y="0"/>
                  </a:lnTo>
                  <a:lnTo>
                    <a:pt x="222" y="0"/>
                  </a:lnTo>
                  <a:lnTo>
                    <a:pt x="231" y="0"/>
                  </a:lnTo>
                  <a:lnTo>
                    <a:pt x="238" y="0"/>
                  </a:lnTo>
                  <a:lnTo>
                    <a:pt x="249" y="1"/>
                  </a:lnTo>
                  <a:lnTo>
                    <a:pt x="259" y="2"/>
                  </a:lnTo>
                  <a:lnTo>
                    <a:pt x="268" y="3"/>
                  </a:lnTo>
                  <a:lnTo>
                    <a:pt x="278" y="4"/>
                  </a:lnTo>
                  <a:lnTo>
                    <a:pt x="290" y="5"/>
                  </a:lnTo>
                  <a:lnTo>
                    <a:pt x="284" y="5"/>
                  </a:lnTo>
                  <a:lnTo>
                    <a:pt x="278" y="6"/>
                  </a:lnTo>
                  <a:lnTo>
                    <a:pt x="272" y="6"/>
                  </a:lnTo>
                  <a:lnTo>
                    <a:pt x="268" y="7"/>
                  </a:lnTo>
                  <a:lnTo>
                    <a:pt x="262" y="7"/>
                  </a:lnTo>
                  <a:lnTo>
                    <a:pt x="256" y="7"/>
                  </a:lnTo>
                  <a:lnTo>
                    <a:pt x="252" y="9"/>
                  </a:lnTo>
                  <a:lnTo>
                    <a:pt x="247" y="10"/>
                  </a:lnTo>
                  <a:lnTo>
                    <a:pt x="241" y="10"/>
                  </a:lnTo>
                  <a:lnTo>
                    <a:pt x="237" y="10"/>
                  </a:lnTo>
                  <a:lnTo>
                    <a:pt x="232" y="10"/>
                  </a:lnTo>
                  <a:lnTo>
                    <a:pt x="228" y="11"/>
                  </a:lnTo>
                  <a:lnTo>
                    <a:pt x="222" y="12"/>
                  </a:lnTo>
                  <a:lnTo>
                    <a:pt x="219" y="12"/>
                  </a:lnTo>
                  <a:lnTo>
                    <a:pt x="213" y="13"/>
                  </a:lnTo>
                  <a:lnTo>
                    <a:pt x="210" y="14"/>
                  </a:lnTo>
                  <a:lnTo>
                    <a:pt x="206" y="14"/>
                  </a:lnTo>
                  <a:lnTo>
                    <a:pt x="201" y="14"/>
                  </a:lnTo>
                  <a:lnTo>
                    <a:pt x="197" y="15"/>
                  </a:lnTo>
                  <a:lnTo>
                    <a:pt x="194" y="16"/>
                  </a:lnTo>
                  <a:lnTo>
                    <a:pt x="189" y="16"/>
                  </a:lnTo>
                  <a:lnTo>
                    <a:pt x="185" y="17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3" y="19"/>
                  </a:lnTo>
                  <a:lnTo>
                    <a:pt x="170" y="20"/>
                  </a:lnTo>
                  <a:lnTo>
                    <a:pt x="166" y="20"/>
                  </a:lnTo>
                  <a:lnTo>
                    <a:pt x="163" y="22"/>
                  </a:lnTo>
                  <a:lnTo>
                    <a:pt x="158" y="23"/>
                  </a:lnTo>
                  <a:lnTo>
                    <a:pt x="155" y="24"/>
                  </a:lnTo>
                  <a:lnTo>
                    <a:pt x="152" y="25"/>
                  </a:lnTo>
                  <a:lnTo>
                    <a:pt x="148" y="26"/>
                  </a:lnTo>
                  <a:lnTo>
                    <a:pt x="145" y="27"/>
                  </a:lnTo>
                  <a:lnTo>
                    <a:pt x="141" y="27"/>
                  </a:lnTo>
                  <a:lnTo>
                    <a:pt x="138" y="28"/>
                  </a:lnTo>
                  <a:lnTo>
                    <a:pt x="133" y="29"/>
                  </a:lnTo>
                  <a:lnTo>
                    <a:pt x="130" y="31"/>
                  </a:lnTo>
                  <a:lnTo>
                    <a:pt x="127" y="32"/>
                  </a:lnTo>
                  <a:lnTo>
                    <a:pt x="123" y="33"/>
                  </a:lnTo>
                  <a:lnTo>
                    <a:pt x="120" y="35"/>
                  </a:lnTo>
                  <a:lnTo>
                    <a:pt x="116" y="36"/>
                  </a:lnTo>
                  <a:lnTo>
                    <a:pt x="113" y="38"/>
                  </a:lnTo>
                  <a:lnTo>
                    <a:pt x="108" y="39"/>
                  </a:lnTo>
                  <a:lnTo>
                    <a:pt x="105" y="40"/>
                  </a:lnTo>
                  <a:lnTo>
                    <a:pt x="102" y="41"/>
                  </a:lnTo>
                  <a:lnTo>
                    <a:pt x="98" y="43"/>
                  </a:lnTo>
                  <a:lnTo>
                    <a:pt x="95" y="44"/>
                  </a:lnTo>
                  <a:lnTo>
                    <a:pt x="90" y="46"/>
                  </a:lnTo>
                  <a:lnTo>
                    <a:pt x="87" y="47"/>
                  </a:lnTo>
                  <a:lnTo>
                    <a:pt x="83" y="50"/>
                  </a:lnTo>
                  <a:lnTo>
                    <a:pt x="79" y="52"/>
                  </a:lnTo>
                  <a:lnTo>
                    <a:pt x="76" y="54"/>
                  </a:lnTo>
                  <a:lnTo>
                    <a:pt x="71" y="55"/>
                  </a:lnTo>
                  <a:lnTo>
                    <a:pt x="68" y="57"/>
                  </a:lnTo>
                  <a:lnTo>
                    <a:pt x="65" y="59"/>
                  </a:lnTo>
                  <a:lnTo>
                    <a:pt x="61" y="62"/>
                  </a:lnTo>
                  <a:lnTo>
                    <a:pt x="56" y="64"/>
                  </a:lnTo>
                  <a:lnTo>
                    <a:pt x="53" y="66"/>
                  </a:lnTo>
                  <a:lnTo>
                    <a:pt x="49" y="68"/>
                  </a:lnTo>
                  <a:lnTo>
                    <a:pt x="44" y="70"/>
                  </a:lnTo>
                  <a:lnTo>
                    <a:pt x="40" y="72"/>
                  </a:lnTo>
                  <a:lnTo>
                    <a:pt x="37" y="76"/>
                  </a:lnTo>
                  <a:lnTo>
                    <a:pt x="33" y="78"/>
                  </a:lnTo>
                  <a:lnTo>
                    <a:pt x="28" y="81"/>
                  </a:lnTo>
                  <a:lnTo>
                    <a:pt x="28" y="84"/>
                  </a:lnTo>
                  <a:lnTo>
                    <a:pt x="27" y="87"/>
                  </a:lnTo>
                  <a:lnTo>
                    <a:pt x="27" y="91"/>
                  </a:lnTo>
                  <a:lnTo>
                    <a:pt x="27" y="95"/>
                  </a:lnTo>
                  <a:lnTo>
                    <a:pt x="25" y="98"/>
                  </a:lnTo>
                  <a:lnTo>
                    <a:pt x="25" y="102"/>
                  </a:lnTo>
                  <a:lnTo>
                    <a:pt x="25" y="105"/>
                  </a:lnTo>
                  <a:lnTo>
                    <a:pt x="25" y="109"/>
                  </a:lnTo>
                  <a:lnTo>
                    <a:pt x="25" y="112"/>
                  </a:lnTo>
                  <a:lnTo>
                    <a:pt x="24" y="116"/>
                  </a:lnTo>
                  <a:lnTo>
                    <a:pt x="24" y="119"/>
                  </a:lnTo>
                  <a:lnTo>
                    <a:pt x="24" y="123"/>
                  </a:lnTo>
                  <a:lnTo>
                    <a:pt x="22" y="125"/>
                  </a:lnTo>
                  <a:lnTo>
                    <a:pt x="22" y="129"/>
                  </a:lnTo>
                  <a:lnTo>
                    <a:pt x="22" y="132"/>
                  </a:lnTo>
                  <a:lnTo>
                    <a:pt x="22" y="135"/>
                  </a:lnTo>
                  <a:lnTo>
                    <a:pt x="22" y="138"/>
                  </a:lnTo>
                  <a:lnTo>
                    <a:pt x="21" y="140"/>
                  </a:lnTo>
                  <a:lnTo>
                    <a:pt x="21" y="143"/>
                  </a:lnTo>
                  <a:lnTo>
                    <a:pt x="21" y="146"/>
                  </a:lnTo>
                  <a:lnTo>
                    <a:pt x="19" y="148"/>
                  </a:lnTo>
                  <a:lnTo>
                    <a:pt x="19" y="150"/>
                  </a:lnTo>
                  <a:lnTo>
                    <a:pt x="19" y="152"/>
                  </a:lnTo>
                  <a:lnTo>
                    <a:pt x="19" y="155"/>
                  </a:lnTo>
                  <a:lnTo>
                    <a:pt x="18" y="157"/>
                  </a:lnTo>
                  <a:lnTo>
                    <a:pt x="18" y="159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0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6B94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408"/>
            <p:cNvSpPr>
              <a:spLocks/>
            </p:cNvSpPr>
            <p:nvPr/>
          </p:nvSpPr>
          <p:spPr bwMode="auto">
            <a:xfrm>
              <a:off x="9780" y="8966"/>
              <a:ext cx="71" cy="106"/>
            </a:xfrm>
            <a:custGeom>
              <a:avLst/>
              <a:gdLst>
                <a:gd name="T0" fmla="*/ 48 w 71"/>
                <a:gd name="T1" fmla="*/ 11 h 106"/>
                <a:gd name="T2" fmla="*/ 43 w 71"/>
                <a:gd name="T3" fmla="*/ 92 h 106"/>
                <a:gd name="T4" fmla="*/ 0 w 71"/>
                <a:gd name="T5" fmla="*/ 96 h 106"/>
                <a:gd name="T6" fmla="*/ 60 w 71"/>
                <a:gd name="T7" fmla="*/ 106 h 106"/>
                <a:gd name="T8" fmla="*/ 61 w 71"/>
                <a:gd name="T9" fmla="*/ 102 h 106"/>
                <a:gd name="T10" fmla="*/ 64 w 71"/>
                <a:gd name="T11" fmla="*/ 98 h 106"/>
                <a:gd name="T12" fmla="*/ 64 w 71"/>
                <a:gd name="T13" fmla="*/ 95 h 106"/>
                <a:gd name="T14" fmla="*/ 66 w 71"/>
                <a:gd name="T15" fmla="*/ 93 h 106"/>
                <a:gd name="T16" fmla="*/ 67 w 71"/>
                <a:gd name="T17" fmla="*/ 90 h 106"/>
                <a:gd name="T18" fmla="*/ 67 w 71"/>
                <a:gd name="T19" fmla="*/ 88 h 106"/>
                <a:gd name="T20" fmla="*/ 69 w 71"/>
                <a:gd name="T21" fmla="*/ 85 h 106"/>
                <a:gd name="T22" fmla="*/ 69 w 71"/>
                <a:gd name="T23" fmla="*/ 82 h 106"/>
                <a:gd name="T24" fmla="*/ 70 w 71"/>
                <a:gd name="T25" fmla="*/ 79 h 106"/>
                <a:gd name="T26" fmla="*/ 70 w 71"/>
                <a:gd name="T27" fmla="*/ 76 h 106"/>
                <a:gd name="T28" fmla="*/ 70 w 71"/>
                <a:gd name="T29" fmla="*/ 72 h 106"/>
                <a:gd name="T30" fmla="*/ 70 w 71"/>
                <a:gd name="T31" fmla="*/ 69 h 106"/>
                <a:gd name="T32" fmla="*/ 70 w 71"/>
                <a:gd name="T33" fmla="*/ 66 h 106"/>
                <a:gd name="T34" fmla="*/ 71 w 71"/>
                <a:gd name="T35" fmla="*/ 63 h 106"/>
                <a:gd name="T36" fmla="*/ 70 w 71"/>
                <a:gd name="T37" fmla="*/ 58 h 106"/>
                <a:gd name="T38" fmla="*/ 70 w 71"/>
                <a:gd name="T39" fmla="*/ 55 h 106"/>
                <a:gd name="T40" fmla="*/ 70 w 71"/>
                <a:gd name="T41" fmla="*/ 51 h 106"/>
                <a:gd name="T42" fmla="*/ 69 w 71"/>
                <a:gd name="T43" fmla="*/ 48 h 106"/>
                <a:gd name="T44" fmla="*/ 67 w 71"/>
                <a:gd name="T45" fmla="*/ 43 h 106"/>
                <a:gd name="T46" fmla="*/ 67 w 71"/>
                <a:gd name="T47" fmla="*/ 40 h 106"/>
                <a:gd name="T48" fmla="*/ 66 w 71"/>
                <a:gd name="T49" fmla="*/ 36 h 106"/>
                <a:gd name="T50" fmla="*/ 66 w 71"/>
                <a:gd name="T51" fmla="*/ 32 h 106"/>
                <a:gd name="T52" fmla="*/ 64 w 71"/>
                <a:gd name="T53" fmla="*/ 28 h 106"/>
                <a:gd name="T54" fmla="*/ 61 w 71"/>
                <a:gd name="T55" fmla="*/ 24 h 106"/>
                <a:gd name="T56" fmla="*/ 60 w 71"/>
                <a:gd name="T57" fmla="*/ 19 h 106"/>
                <a:gd name="T58" fmla="*/ 58 w 71"/>
                <a:gd name="T59" fmla="*/ 16 h 106"/>
                <a:gd name="T60" fmla="*/ 55 w 71"/>
                <a:gd name="T61" fmla="*/ 12 h 106"/>
                <a:gd name="T62" fmla="*/ 54 w 71"/>
                <a:gd name="T63" fmla="*/ 8 h 106"/>
                <a:gd name="T64" fmla="*/ 51 w 71"/>
                <a:gd name="T65" fmla="*/ 3 h 106"/>
                <a:gd name="T66" fmla="*/ 48 w 71"/>
                <a:gd name="T67" fmla="*/ 0 h 106"/>
                <a:gd name="T68" fmla="*/ 48 w 71"/>
                <a:gd name="T69" fmla="*/ 11 h 106"/>
                <a:gd name="T70" fmla="*/ 48 w 71"/>
                <a:gd name="T71" fmla="*/ 1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1" h="106">
                  <a:moveTo>
                    <a:pt x="48" y="11"/>
                  </a:moveTo>
                  <a:lnTo>
                    <a:pt x="43" y="92"/>
                  </a:lnTo>
                  <a:lnTo>
                    <a:pt x="0" y="96"/>
                  </a:lnTo>
                  <a:lnTo>
                    <a:pt x="60" y="106"/>
                  </a:lnTo>
                  <a:lnTo>
                    <a:pt x="61" y="102"/>
                  </a:lnTo>
                  <a:lnTo>
                    <a:pt x="64" y="98"/>
                  </a:lnTo>
                  <a:lnTo>
                    <a:pt x="64" y="95"/>
                  </a:lnTo>
                  <a:lnTo>
                    <a:pt x="66" y="93"/>
                  </a:lnTo>
                  <a:lnTo>
                    <a:pt x="67" y="90"/>
                  </a:lnTo>
                  <a:lnTo>
                    <a:pt x="67" y="88"/>
                  </a:lnTo>
                  <a:lnTo>
                    <a:pt x="69" y="85"/>
                  </a:lnTo>
                  <a:lnTo>
                    <a:pt x="69" y="82"/>
                  </a:lnTo>
                  <a:lnTo>
                    <a:pt x="70" y="79"/>
                  </a:lnTo>
                  <a:lnTo>
                    <a:pt x="70" y="76"/>
                  </a:lnTo>
                  <a:lnTo>
                    <a:pt x="70" y="72"/>
                  </a:lnTo>
                  <a:lnTo>
                    <a:pt x="70" y="69"/>
                  </a:lnTo>
                  <a:lnTo>
                    <a:pt x="70" y="66"/>
                  </a:lnTo>
                  <a:lnTo>
                    <a:pt x="71" y="63"/>
                  </a:lnTo>
                  <a:lnTo>
                    <a:pt x="70" y="58"/>
                  </a:lnTo>
                  <a:lnTo>
                    <a:pt x="70" y="55"/>
                  </a:lnTo>
                  <a:lnTo>
                    <a:pt x="70" y="51"/>
                  </a:lnTo>
                  <a:lnTo>
                    <a:pt x="69" y="48"/>
                  </a:lnTo>
                  <a:lnTo>
                    <a:pt x="67" y="43"/>
                  </a:lnTo>
                  <a:lnTo>
                    <a:pt x="67" y="40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4" y="28"/>
                  </a:lnTo>
                  <a:lnTo>
                    <a:pt x="61" y="24"/>
                  </a:lnTo>
                  <a:lnTo>
                    <a:pt x="60" y="19"/>
                  </a:lnTo>
                  <a:lnTo>
                    <a:pt x="58" y="16"/>
                  </a:lnTo>
                  <a:lnTo>
                    <a:pt x="55" y="12"/>
                  </a:lnTo>
                  <a:lnTo>
                    <a:pt x="54" y="8"/>
                  </a:lnTo>
                  <a:lnTo>
                    <a:pt x="51" y="3"/>
                  </a:lnTo>
                  <a:lnTo>
                    <a:pt x="48" y="0"/>
                  </a:lnTo>
                  <a:lnTo>
                    <a:pt x="48" y="11"/>
                  </a:lnTo>
                  <a:lnTo>
                    <a:pt x="48" y="11"/>
                  </a:lnTo>
                  <a:close/>
                </a:path>
              </a:pathLst>
            </a:custGeom>
            <a:solidFill>
              <a:srgbClr val="6B94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409"/>
            <p:cNvSpPr>
              <a:spLocks/>
            </p:cNvSpPr>
            <p:nvPr/>
          </p:nvSpPr>
          <p:spPr bwMode="auto">
            <a:xfrm>
              <a:off x="9564" y="9102"/>
              <a:ext cx="83" cy="101"/>
            </a:xfrm>
            <a:custGeom>
              <a:avLst/>
              <a:gdLst>
                <a:gd name="T0" fmla="*/ 0 w 83"/>
                <a:gd name="T1" fmla="*/ 17 h 101"/>
                <a:gd name="T2" fmla="*/ 15 w 83"/>
                <a:gd name="T3" fmla="*/ 20 h 101"/>
                <a:gd name="T4" fmla="*/ 48 w 83"/>
                <a:gd name="T5" fmla="*/ 0 h 101"/>
                <a:gd name="T6" fmla="*/ 83 w 83"/>
                <a:gd name="T7" fmla="*/ 93 h 101"/>
                <a:gd name="T8" fmla="*/ 40 w 83"/>
                <a:gd name="T9" fmla="*/ 101 h 101"/>
                <a:gd name="T10" fmla="*/ 0 w 83"/>
                <a:gd name="T11" fmla="*/ 17 h 101"/>
                <a:gd name="T12" fmla="*/ 0 w 83"/>
                <a:gd name="T13" fmla="*/ 1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01">
                  <a:moveTo>
                    <a:pt x="0" y="17"/>
                  </a:moveTo>
                  <a:lnTo>
                    <a:pt x="15" y="20"/>
                  </a:lnTo>
                  <a:lnTo>
                    <a:pt x="48" y="0"/>
                  </a:lnTo>
                  <a:lnTo>
                    <a:pt x="83" y="93"/>
                  </a:lnTo>
                  <a:lnTo>
                    <a:pt x="40" y="101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Freeform 410"/>
            <p:cNvSpPr>
              <a:spLocks/>
            </p:cNvSpPr>
            <p:nvPr/>
          </p:nvSpPr>
          <p:spPr bwMode="auto">
            <a:xfrm>
              <a:off x="9582" y="9126"/>
              <a:ext cx="77" cy="146"/>
            </a:xfrm>
            <a:custGeom>
              <a:avLst/>
              <a:gdLst>
                <a:gd name="T0" fmla="*/ 3 w 77"/>
                <a:gd name="T1" fmla="*/ 0 h 146"/>
                <a:gd name="T2" fmla="*/ 0 w 77"/>
                <a:gd name="T3" fmla="*/ 15 h 146"/>
                <a:gd name="T4" fmla="*/ 12 w 77"/>
                <a:gd name="T5" fmla="*/ 22 h 146"/>
                <a:gd name="T6" fmla="*/ 21 w 77"/>
                <a:gd name="T7" fmla="*/ 79 h 146"/>
                <a:gd name="T8" fmla="*/ 77 w 77"/>
                <a:gd name="T9" fmla="*/ 146 h 146"/>
                <a:gd name="T10" fmla="*/ 65 w 77"/>
                <a:gd name="T11" fmla="*/ 69 h 146"/>
                <a:gd name="T12" fmla="*/ 18 w 77"/>
                <a:gd name="T13" fmla="*/ 19 h 146"/>
                <a:gd name="T14" fmla="*/ 16 w 77"/>
                <a:gd name="T15" fmla="*/ 8 h 146"/>
                <a:gd name="T16" fmla="*/ 3 w 77"/>
                <a:gd name="T17" fmla="*/ 0 h 146"/>
                <a:gd name="T18" fmla="*/ 3 w 77"/>
                <a:gd name="T1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146">
                  <a:moveTo>
                    <a:pt x="3" y="0"/>
                  </a:moveTo>
                  <a:lnTo>
                    <a:pt x="0" y="15"/>
                  </a:lnTo>
                  <a:lnTo>
                    <a:pt x="12" y="22"/>
                  </a:lnTo>
                  <a:lnTo>
                    <a:pt x="21" y="79"/>
                  </a:lnTo>
                  <a:lnTo>
                    <a:pt x="77" y="146"/>
                  </a:lnTo>
                  <a:lnTo>
                    <a:pt x="65" y="69"/>
                  </a:lnTo>
                  <a:lnTo>
                    <a:pt x="18" y="19"/>
                  </a:lnTo>
                  <a:lnTo>
                    <a:pt x="16" y="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56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4720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73025" y="1112838"/>
            <a:ext cx="8999538" cy="5254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06375" y="1268413"/>
            <a:ext cx="3587750" cy="3857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defRPr/>
            </a:pPr>
            <a:endParaRPr lang="en-US" altLang="ko-KR" sz="500" b="1" dirty="0">
              <a:latin typeface="+mn-ea"/>
              <a:ea typeface="+mn-ea"/>
            </a:endParaRPr>
          </a:p>
          <a:p>
            <a:pPr marL="342900" indent="-342900">
              <a:defRPr/>
            </a:pPr>
            <a:r>
              <a:rPr lang="en-US" altLang="ko-KR" sz="1400" b="1" dirty="0">
                <a:latin typeface="+mn-ea"/>
                <a:ea typeface="+mn-ea"/>
              </a:rPr>
              <a:t>1.2  </a:t>
            </a:r>
            <a:r>
              <a:rPr lang="ko-KR" altLang="en-US" sz="1400" b="1" dirty="0">
                <a:latin typeface="+mn-ea"/>
                <a:ea typeface="+mn-ea"/>
              </a:rPr>
              <a:t>테스트 범위</a:t>
            </a:r>
            <a:endParaRPr lang="en-US" altLang="ko-KR" sz="14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6550" y="1700213"/>
            <a:ext cx="358775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ko-KR" altLang="en-US" sz="1200" b="1" dirty="0">
                <a:latin typeface="+mn-ea"/>
                <a:ea typeface="+mn-ea"/>
              </a:rPr>
              <a:t>가</a:t>
            </a:r>
            <a:r>
              <a:rPr lang="en-US" altLang="ko-KR" sz="1200" b="1" dirty="0">
                <a:latin typeface="+mn-ea"/>
                <a:ea typeface="+mn-ea"/>
              </a:rPr>
              <a:t>. </a:t>
            </a:r>
            <a:r>
              <a:rPr lang="ko-KR" altLang="en-US" sz="1200" b="1" dirty="0">
                <a:latin typeface="+mn-ea"/>
                <a:ea typeface="+mn-ea"/>
              </a:rPr>
              <a:t>프로그램 환경 관리</a:t>
            </a:r>
            <a:endParaRPr lang="en-US" altLang="ko-KR" sz="1200" b="1" dirty="0">
              <a:latin typeface="+mn-ea"/>
              <a:ea typeface="+mn-ea"/>
            </a:endParaRPr>
          </a:p>
          <a:p>
            <a:pPr marL="342900" indent="-342900">
              <a:defRPr/>
            </a:pPr>
            <a:r>
              <a:rPr lang="ko-KR" altLang="en-US" sz="1200" b="1" dirty="0">
                <a:latin typeface="+mn-ea"/>
                <a:ea typeface="+mn-ea"/>
              </a:rPr>
              <a:t>나</a:t>
            </a:r>
            <a:r>
              <a:rPr lang="en-US" altLang="ko-KR" sz="1200" b="1" dirty="0">
                <a:latin typeface="+mn-ea"/>
                <a:ea typeface="+mn-ea"/>
              </a:rPr>
              <a:t>. </a:t>
            </a:r>
            <a:r>
              <a:rPr lang="ko-KR" altLang="en-US" sz="1200" b="1" dirty="0">
                <a:latin typeface="+mn-ea"/>
                <a:ea typeface="+mn-ea"/>
              </a:rPr>
              <a:t>프로그램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  <a:ea typeface="+mn-ea"/>
              </a:rPr>
              <a:t>기본정보</a:t>
            </a:r>
            <a:endParaRPr lang="en-US" altLang="ko-KR" sz="1200" b="1" dirty="0">
              <a:latin typeface="+mn-ea"/>
              <a:ea typeface="+mn-ea"/>
            </a:endParaRPr>
          </a:p>
          <a:p>
            <a:pPr marL="342900" indent="-342900">
              <a:defRPr/>
            </a:pPr>
            <a:r>
              <a:rPr lang="ko-KR" altLang="en-US" sz="1200" b="1" dirty="0">
                <a:latin typeface="+mn-ea"/>
                <a:ea typeface="+mn-ea"/>
              </a:rPr>
              <a:t>다</a:t>
            </a:r>
            <a:r>
              <a:rPr lang="en-US" altLang="ko-KR" sz="1200" b="1" dirty="0" smtClean="0">
                <a:latin typeface="+mn-ea"/>
                <a:ea typeface="+mn-ea"/>
              </a:rPr>
              <a:t>. </a:t>
            </a:r>
            <a:r>
              <a:rPr lang="ko-KR" altLang="en-US" sz="1200" b="1" dirty="0" smtClean="0">
                <a:latin typeface="+mn-ea"/>
                <a:ea typeface="+mn-ea"/>
              </a:rPr>
              <a:t>입고내역 정보 관리 </a:t>
            </a:r>
            <a:endParaRPr lang="en-US" altLang="ko-KR" sz="1200" b="1" dirty="0">
              <a:latin typeface="+mn-ea"/>
              <a:ea typeface="+mn-ea"/>
            </a:endParaRPr>
          </a:p>
          <a:p>
            <a:pPr marL="342900" indent="-342900">
              <a:defRPr/>
            </a:pPr>
            <a:r>
              <a:rPr lang="ko-KR" altLang="en-US" sz="1200" b="1" dirty="0">
                <a:latin typeface="+mn-ea"/>
                <a:ea typeface="+mn-ea"/>
              </a:rPr>
              <a:t>라</a:t>
            </a:r>
            <a:r>
              <a:rPr lang="en-US" altLang="ko-KR" sz="1200" b="1" dirty="0">
                <a:latin typeface="+mn-ea"/>
                <a:ea typeface="+mn-ea"/>
              </a:rPr>
              <a:t>. </a:t>
            </a:r>
            <a:r>
              <a:rPr lang="ko-KR" altLang="en-US" sz="1200" b="1" dirty="0" smtClean="0">
                <a:latin typeface="+mn-ea"/>
                <a:ea typeface="+mn-ea"/>
              </a:rPr>
              <a:t>출고내역 정보 관리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 marL="342900" indent="-342900">
              <a:defRPr/>
            </a:pPr>
            <a:r>
              <a:rPr lang="ko-KR" altLang="en-US" sz="1200" b="1" dirty="0" smtClean="0">
                <a:latin typeface="+mn-ea"/>
                <a:ea typeface="+mn-ea"/>
              </a:rPr>
              <a:t>마</a:t>
            </a:r>
            <a:r>
              <a:rPr lang="en-US" altLang="ko-KR" sz="1200" b="1" dirty="0" smtClean="0">
                <a:latin typeface="+mn-ea"/>
                <a:ea typeface="+mn-ea"/>
              </a:rPr>
              <a:t>. </a:t>
            </a:r>
            <a:r>
              <a:rPr lang="ko-KR" altLang="en-US" sz="1200" b="1" dirty="0" smtClean="0">
                <a:latin typeface="+mn-ea"/>
                <a:ea typeface="+mn-ea"/>
              </a:rPr>
              <a:t>품목 재고 정보 관리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375" y="2831465"/>
            <a:ext cx="3587750" cy="754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defRPr/>
            </a:pPr>
            <a:endParaRPr lang="en-US" altLang="ko-KR" sz="500" b="1" dirty="0">
              <a:latin typeface="+mn-ea"/>
              <a:ea typeface="+mn-ea"/>
            </a:endParaRPr>
          </a:p>
          <a:p>
            <a:pPr marL="342900" indent="-342900">
              <a:defRPr/>
            </a:pPr>
            <a:r>
              <a:rPr lang="en-US" altLang="ko-KR" sz="1400" b="1" dirty="0">
                <a:latin typeface="+mn-ea"/>
                <a:ea typeface="+mn-ea"/>
              </a:rPr>
              <a:t>1.3 </a:t>
            </a:r>
            <a:r>
              <a:rPr lang="ko-KR" altLang="en-US" sz="1400" b="1" dirty="0">
                <a:latin typeface="+mn-ea"/>
                <a:ea typeface="+mn-ea"/>
              </a:rPr>
              <a:t>통합 테스트 일정</a:t>
            </a:r>
            <a:endParaRPr lang="en-US" altLang="ko-KR" sz="1400" b="1" dirty="0">
              <a:latin typeface="+mn-ea"/>
              <a:ea typeface="+mn-ea"/>
            </a:endParaRPr>
          </a:p>
          <a:p>
            <a:pPr marL="342900" indent="-342900">
              <a:defRPr/>
            </a:pPr>
            <a:r>
              <a:rPr lang="en-US" altLang="ko-KR" sz="1200" b="1" dirty="0">
                <a:latin typeface="+mn-ea"/>
                <a:ea typeface="+mn-ea"/>
              </a:rPr>
              <a:t>   </a:t>
            </a:r>
          </a:p>
          <a:p>
            <a:pPr marL="342900" indent="-342900">
              <a:defRPr/>
            </a:pPr>
            <a:r>
              <a:rPr lang="en-US" altLang="ko-KR" sz="1200" dirty="0">
                <a:latin typeface="+mn-ea"/>
                <a:ea typeface="+mn-ea"/>
              </a:rPr>
              <a:t>   - </a:t>
            </a:r>
            <a:r>
              <a:rPr lang="en-US" altLang="ko-KR" sz="1200" dirty="0" smtClean="0">
                <a:latin typeface="+mn-ea"/>
                <a:ea typeface="+mn-ea"/>
              </a:rPr>
              <a:t>2019. 01-17 ~ 02-12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675" y="3790315"/>
            <a:ext cx="3586163" cy="784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defRPr/>
            </a:pPr>
            <a:endParaRPr lang="en-US" altLang="ko-KR" sz="500" b="1" dirty="0">
              <a:latin typeface="+mn-ea"/>
              <a:ea typeface="+mn-ea"/>
            </a:endParaRPr>
          </a:p>
          <a:p>
            <a:pPr marL="342900" indent="-342900">
              <a:defRPr/>
            </a:pPr>
            <a:r>
              <a:rPr lang="en-US" altLang="ko-KR" sz="1400" b="1" dirty="0">
                <a:latin typeface="+mn-ea"/>
                <a:ea typeface="+mn-ea"/>
              </a:rPr>
              <a:t>1.4 </a:t>
            </a:r>
            <a:r>
              <a:rPr lang="ko-KR" altLang="en-US" sz="1400" b="1" dirty="0">
                <a:latin typeface="+mn-ea"/>
                <a:ea typeface="+mn-ea"/>
              </a:rPr>
              <a:t>테스트 장소</a:t>
            </a:r>
            <a:endParaRPr lang="en-US" altLang="ko-KR" sz="1400" b="1" dirty="0">
              <a:latin typeface="+mn-ea"/>
              <a:ea typeface="+mn-ea"/>
            </a:endParaRPr>
          </a:p>
          <a:p>
            <a:pPr marL="342900" indent="-342900">
              <a:defRPr/>
            </a:pPr>
            <a:endParaRPr lang="en-US" altLang="ko-KR" sz="1400" b="1" dirty="0">
              <a:latin typeface="+mn-ea"/>
              <a:ea typeface="+mn-ea"/>
            </a:endParaRPr>
          </a:p>
          <a:p>
            <a:pPr marL="342900" indent="-342900">
              <a:defRPr/>
            </a:pPr>
            <a:r>
              <a:rPr lang="en-US" altLang="ko-KR" sz="1200" dirty="0">
                <a:latin typeface="+mn-ea"/>
                <a:ea typeface="+mn-ea"/>
              </a:rPr>
              <a:t>   - </a:t>
            </a:r>
            <a:r>
              <a:rPr lang="ko-KR" altLang="en-US" sz="1200" dirty="0">
                <a:latin typeface="+mn-ea"/>
                <a:ea typeface="+mn-ea"/>
              </a:rPr>
              <a:t>개발실 </a:t>
            </a:r>
            <a:r>
              <a:rPr lang="ko-KR" altLang="en-US" sz="1200" dirty="0" smtClean="0">
                <a:latin typeface="+mn-ea"/>
                <a:ea typeface="+mn-ea"/>
              </a:rPr>
              <a:t>및 </a:t>
            </a:r>
            <a:r>
              <a:rPr lang="ko-KR" altLang="en-US" sz="1200" dirty="0" err="1" smtClean="0">
                <a:latin typeface="+mn-ea"/>
                <a:ea typeface="+mn-ea"/>
              </a:rPr>
              <a:t>닥터서플라이</a:t>
            </a:r>
            <a:endParaRPr lang="en-US" altLang="ko-KR" sz="1200" dirty="0">
              <a:latin typeface="+mn-ea"/>
              <a:ea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3025" y="176585"/>
            <a:ext cx="8964613" cy="876151"/>
            <a:chOff x="41193" y="188640"/>
            <a:chExt cx="9061614" cy="876151"/>
          </a:xfrm>
        </p:grpSpPr>
        <p:sp>
          <p:nvSpPr>
            <p:cNvPr id="10" name="직사각형 9"/>
            <p:cNvSpPr/>
            <p:nvPr/>
          </p:nvSpPr>
          <p:spPr>
            <a:xfrm>
              <a:off x="41193" y="188640"/>
              <a:ext cx="9061614" cy="4436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chemeClr val="tx1"/>
                  </a:solidFill>
                  <a:latin typeface="+mj-lt"/>
                </a:rPr>
                <a:t>테스트 시나리오 및 결과서</a:t>
              </a:r>
              <a:endParaRPr lang="ko-KR" alt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1193" y="632272"/>
              <a:ext cx="4314783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2019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년 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대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·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중소 </a:t>
              </a:r>
              <a:r>
                <a:rPr lang="ko-KR" altLang="en-US" sz="1400" dirty="0" err="1">
                  <a:solidFill>
                    <a:schemeClr val="tx1"/>
                  </a:solidFill>
                  <a:latin typeface="+mn-ea"/>
                </a:rPr>
                <a:t>상생형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 스마트공장 구축지원 사업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355977" y="632272"/>
              <a:ext cx="2016224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2019.00.00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372201" y="632272"/>
              <a:ext cx="2730606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작성자 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: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공급사담당자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48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73025" y="1112838"/>
            <a:ext cx="8999538" cy="5254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213" y="1214438"/>
            <a:ext cx="2951162" cy="7826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defRPr/>
            </a:pPr>
            <a:r>
              <a:rPr lang="en-US" altLang="ko-KR" sz="1600" b="1" dirty="0">
                <a:latin typeface="+mn-ea"/>
                <a:ea typeface="+mn-ea"/>
              </a:rPr>
              <a:t> 3.  </a:t>
            </a:r>
            <a:r>
              <a:rPr lang="ko-KR" altLang="en-US" sz="1600" b="1" dirty="0" smtClean="0">
                <a:latin typeface="+mn-ea"/>
                <a:ea typeface="+mn-ea"/>
              </a:rPr>
              <a:t>테스트 </a:t>
            </a:r>
            <a:r>
              <a:rPr lang="ko-KR" altLang="en-US" sz="1600" b="1" dirty="0">
                <a:latin typeface="+mn-ea"/>
                <a:ea typeface="+mn-ea"/>
              </a:rPr>
              <a:t>수행절차</a:t>
            </a:r>
            <a:endParaRPr lang="en-US" altLang="ko-KR" sz="1600" b="1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en-US" altLang="ko-KR" sz="1400" b="1" dirty="0">
                <a:latin typeface="+mn-ea"/>
                <a:ea typeface="+mn-ea"/>
              </a:rPr>
              <a:t>  3.1 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테스트 </a:t>
            </a:r>
            <a:r>
              <a:rPr lang="ko-KR" altLang="en-US" sz="1400" b="1" dirty="0">
                <a:latin typeface="+mn-ea"/>
                <a:ea typeface="+mn-ea"/>
              </a:rPr>
              <a:t>수행절차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71500" y="2568575"/>
            <a:ext cx="1223963" cy="5032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1"/>
                </a:solidFill>
              </a:rPr>
              <a:t>시험계획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276475" y="2568575"/>
            <a:ext cx="1223963" cy="5032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1"/>
                </a:solidFill>
              </a:rPr>
              <a:t>시험준비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000500" y="2568575"/>
            <a:ext cx="1223963" cy="5032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1"/>
                </a:solidFill>
              </a:rPr>
              <a:t>시험실시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15000" y="2568575"/>
            <a:ext cx="1223963" cy="5032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1"/>
                </a:solidFill>
              </a:rPr>
              <a:t>결과평가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419975" y="2568575"/>
            <a:ext cx="1223963" cy="5032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1"/>
                </a:solidFill>
              </a:rPr>
              <a:t>시험종료</a:t>
            </a:r>
          </a:p>
        </p:txBody>
      </p:sp>
      <p:cxnSp>
        <p:nvCxnSpPr>
          <p:cNvPr id="11" name="직선 화살표 연결선 10"/>
          <p:cNvCxnSpPr>
            <a:stCxn id="5" idx="3"/>
            <a:endCxn id="6" idx="1"/>
          </p:cNvCxnSpPr>
          <p:nvPr/>
        </p:nvCxnSpPr>
        <p:spPr>
          <a:xfrm>
            <a:off x="1795463" y="2819400"/>
            <a:ext cx="481012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3"/>
            <a:endCxn id="7" idx="1"/>
          </p:cNvCxnSpPr>
          <p:nvPr/>
        </p:nvCxnSpPr>
        <p:spPr>
          <a:xfrm>
            <a:off x="3500438" y="2819400"/>
            <a:ext cx="500062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3"/>
            <a:endCxn id="8" idx="1"/>
          </p:cNvCxnSpPr>
          <p:nvPr/>
        </p:nvCxnSpPr>
        <p:spPr>
          <a:xfrm>
            <a:off x="5224463" y="2819400"/>
            <a:ext cx="490537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3"/>
            <a:endCxn id="9" idx="1"/>
          </p:cNvCxnSpPr>
          <p:nvPr/>
        </p:nvCxnSpPr>
        <p:spPr>
          <a:xfrm>
            <a:off x="6938963" y="2819400"/>
            <a:ext cx="481012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000500" y="3640138"/>
            <a:ext cx="1223963" cy="5032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1"/>
                </a:solidFill>
              </a:rPr>
              <a:t>디버깅</a:t>
            </a:r>
          </a:p>
        </p:txBody>
      </p:sp>
      <p:sp>
        <p:nvSpPr>
          <p:cNvPr id="25" name="순서도: 판단 24"/>
          <p:cNvSpPr/>
          <p:nvPr/>
        </p:nvSpPr>
        <p:spPr>
          <a:xfrm>
            <a:off x="3714750" y="2857500"/>
            <a:ext cx="142875" cy="71438"/>
          </a:xfrm>
          <a:prstGeom prst="flowChartDecisi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순서도: 판단 25"/>
          <p:cNvSpPr/>
          <p:nvPr/>
        </p:nvSpPr>
        <p:spPr>
          <a:xfrm>
            <a:off x="5383213" y="2857500"/>
            <a:ext cx="142875" cy="71438"/>
          </a:xfrm>
          <a:prstGeom prst="flowChartDecisi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8" name="Shape 27"/>
          <p:cNvCxnSpPr>
            <a:stCxn id="26" idx="2"/>
            <a:endCxn id="24" idx="3"/>
          </p:cNvCxnSpPr>
          <p:nvPr/>
        </p:nvCxnSpPr>
        <p:spPr>
          <a:xfrm rot="5400000">
            <a:off x="4858544" y="3294857"/>
            <a:ext cx="962025" cy="230187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stCxn id="24" idx="1"/>
            <a:endCxn id="25" idx="2"/>
          </p:cNvCxnSpPr>
          <p:nvPr/>
        </p:nvCxnSpPr>
        <p:spPr>
          <a:xfrm rot="10800000">
            <a:off x="3786188" y="2928938"/>
            <a:ext cx="214312" cy="96202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stCxn id="8" idx="2"/>
            <a:endCxn id="6" idx="2"/>
          </p:cNvCxnSpPr>
          <p:nvPr/>
        </p:nvCxnSpPr>
        <p:spPr>
          <a:xfrm rot="5400000">
            <a:off x="4607719" y="1351756"/>
            <a:ext cx="1588" cy="3438525"/>
          </a:xfrm>
          <a:prstGeom prst="bentConnector3">
            <a:avLst>
              <a:gd name="adj1" fmla="val 99945686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642938" y="5262454"/>
            <a:ext cx="79295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182563" indent="-182563" eaLnBrk="0" hangingPunct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200" dirty="0" smtClean="0">
                <a:latin typeface="+mn-ea"/>
                <a:ea typeface="+mn-ea"/>
                <a:cs typeface="Times New Roman" pitchFamily="18" charset="0"/>
              </a:rPr>
              <a:t>테스트기간 </a:t>
            </a:r>
            <a:r>
              <a:rPr lang="ko-KR" altLang="en-US" sz="1200" dirty="0">
                <a:latin typeface="+mn-ea"/>
                <a:ea typeface="+mn-ea"/>
                <a:cs typeface="Times New Roman" pitchFamily="18" charset="0"/>
              </a:rPr>
              <a:t>중에는 전체업무에 영향을 미치는 변경요구사항은 자제하며 결과의 정확성에 집중함 </a:t>
            </a:r>
            <a:endParaRPr lang="ko-KR" altLang="en-US" sz="1200" dirty="0">
              <a:latin typeface="+mn-ea"/>
              <a:ea typeface="+mn-ea"/>
            </a:endParaRPr>
          </a:p>
          <a:p>
            <a:pPr marL="182563" indent="-182563" eaLnBrk="0" latinLnBrk="0" hangingPunct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200" dirty="0">
                <a:latin typeface="+mn-ea"/>
                <a:ea typeface="+mn-ea"/>
                <a:cs typeface="Times New Roman" pitchFamily="18" charset="0"/>
              </a:rPr>
              <a:t>오류를 발견한 경우에는 수정 후 시험단계를 재시험함</a:t>
            </a:r>
            <a:endParaRPr lang="ko-KR" altLang="en-US" sz="1200" dirty="0"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3025" y="176585"/>
            <a:ext cx="8964613" cy="876151"/>
            <a:chOff x="41193" y="188640"/>
            <a:chExt cx="9061614" cy="876151"/>
          </a:xfrm>
        </p:grpSpPr>
        <p:sp>
          <p:nvSpPr>
            <p:cNvPr id="22" name="직사각형 21"/>
            <p:cNvSpPr/>
            <p:nvPr/>
          </p:nvSpPr>
          <p:spPr>
            <a:xfrm>
              <a:off x="41193" y="188640"/>
              <a:ext cx="9061614" cy="4436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chemeClr val="tx1"/>
                  </a:solidFill>
                  <a:latin typeface="+mj-lt"/>
                </a:rPr>
                <a:t>테스트 시나리오 및 결과서</a:t>
              </a:r>
              <a:endParaRPr lang="ko-KR" alt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1193" y="632272"/>
              <a:ext cx="4314783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2019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년 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대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·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중소 </a:t>
              </a:r>
              <a:r>
                <a:rPr lang="ko-KR" altLang="en-US" sz="1400" dirty="0" err="1">
                  <a:solidFill>
                    <a:schemeClr val="tx1"/>
                  </a:solidFill>
                  <a:latin typeface="+mn-ea"/>
                </a:rPr>
                <a:t>상생형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 스마트공장 구축지원 사업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355977" y="632272"/>
              <a:ext cx="2016224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2019.00.00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372201" y="632272"/>
              <a:ext cx="2730606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작성자 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: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공급사담당자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213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73025" y="1112838"/>
            <a:ext cx="8999538" cy="5254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213" y="1214438"/>
            <a:ext cx="2951162" cy="373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defRPr/>
            </a:pPr>
            <a:r>
              <a:rPr lang="en-US" altLang="ko-KR" sz="1400" b="1" dirty="0">
                <a:latin typeface="+mn-ea"/>
                <a:ea typeface="+mn-ea"/>
              </a:rPr>
              <a:t>  3.2 </a:t>
            </a:r>
            <a:r>
              <a:rPr lang="ko-KR" altLang="en-US" sz="1400" b="1" dirty="0" smtClean="0">
                <a:latin typeface="+mn-ea"/>
                <a:ea typeface="+mn-ea"/>
              </a:rPr>
              <a:t>테스트 </a:t>
            </a:r>
            <a:r>
              <a:rPr lang="ko-KR" altLang="en-US" sz="1400" b="1" dirty="0">
                <a:latin typeface="+mn-ea"/>
                <a:ea typeface="+mn-ea"/>
              </a:rPr>
              <a:t>환경</a:t>
            </a:r>
          </a:p>
        </p:txBody>
      </p:sp>
      <p:sp>
        <p:nvSpPr>
          <p:cNvPr id="21508" name="Rectangle 1"/>
          <p:cNvSpPr>
            <a:spLocks noChangeArrowheads="1"/>
          </p:cNvSpPr>
          <p:nvPr/>
        </p:nvSpPr>
        <p:spPr bwMode="auto">
          <a:xfrm>
            <a:off x="285750" y="1651000"/>
            <a:ext cx="85725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0" hangingPunct="0">
              <a:lnSpc>
                <a:spcPct val="150000"/>
              </a:lnSpc>
              <a:tabLst>
                <a:tab pos="482600" algn="l"/>
              </a:tabLst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사용자의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증가와 사용자의 증가에 따른 서비스 성능 변화를 분석하기 위하여 다음과 같은 기준으로 테스트를 실시한다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eaLnBrk="0" latinLnBrk="0" hangingPunct="0">
              <a:lnSpc>
                <a:spcPct val="150000"/>
              </a:lnSpc>
              <a:tabLst>
                <a:tab pos="482600" algn="l"/>
              </a:tabLst>
            </a:pPr>
            <a:endParaRPr lang="en-US" altLang="ko-KR" sz="900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lvl="1" eaLnBrk="0" latinLnBrk="0" hangingPunct="0">
              <a:buFontTx/>
              <a:buChar char="•"/>
              <a:tabLst>
                <a:tab pos="482600" algn="l"/>
              </a:tabLst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사용자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PC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환경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: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intel i3,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메모리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4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GB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이상</a:t>
            </a:r>
          </a:p>
          <a:p>
            <a:pPr lvl="1" eaLnBrk="0" latinLnBrk="0" hangingPunct="0">
              <a:buFontTx/>
              <a:buChar char="•"/>
              <a:tabLst>
                <a:tab pos="482600" algn="l"/>
              </a:tabLst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OS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: Windows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7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이상</a:t>
            </a:r>
          </a:p>
          <a:p>
            <a:pPr lvl="1" eaLnBrk="0" latinLnBrk="0" hangingPunct="0">
              <a:buFontTx/>
              <a:buChar char="•"/>
              <a:tabLst>
                <a:tab pos="482600" algn="l"/>
              </a:tabLst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N/W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: TCP/IP</a:t>
            </a:r>
          </a:p>
          <a:p>
            <a:pPr lvl="1" eaLnBrk="0" latinLnBrk="0" hangingPunct="0">
              <a:buFontTx/>
              <a:buChar char="•"/>
              <a:tabLst>
                <a:tab pos="482600" algn="l"/>
              </a:tabLst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시험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동시 사용자 수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: 5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명</a:t>
            </a:r>
            <a:endParaRPr lang="en-US" altLang="ko-KR" sz="1200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eaLnBrk="0" latinLnBrk="0" hangingPunct="0">
              <a:buFontTx/>
              <a:buChar char="•"/>
              <a:tabLst>
                <a:tab pos="482600" algn="l"/>
              </a:tabLst>
            </a:pPr>
            <a:endParaRPr lang="ko-KR" altLang="en-US" sz="1200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eaLnBrk="0" latinLnBrk="0" hangingPunct="0">
              <a:tabLst>
                <a:tab pos="482600" algn="l"/>
              </a:tabLst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아래의 품질목표 응답시간을 만족하지 못하는 경우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원인을 분석하여 서비스 성능 개선의 해결방안을 적용한다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eaLnBrk="0" latinLnBrk="0" hangingPunct="0">
              <a:tabLst>
                <a:tab pos="482600" algn="l"/>
              </a:tabLst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*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성능개선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: DB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튜닝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Application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튜닝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IDC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전용회선 용량 증설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서버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메모리 증설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서버 추가 설치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DB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서버 추가설치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785813" y="3714750"/>
          <a:ext cx="6929486" cy="2428891"/>
        </p:xfrm>
        <a:graphic>
          <a:graphicData uri="http://schemas.openxmlformats.org/drawingml/2006/table">
            <a:tbl>
              <a:tblPr/>
              <a:tblGrid>
                <a:gridCol w="2000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3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6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88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latin typeface="+mn-ea"/>
                          <a:ea typeface="+mn-ea"/>
                          <a:cs typeface="Times New Roman"/>
                        </a:rPr>
                        <a:t>업무구분</a:t>
                      </a:r>
                      <a:endParaRPr lang="ko-KR" sz="12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  <a:endParaRPr lang="ko-KR" sz="12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latin typeface="+mn-ea"/>
                          <a:ea typeface="+mn-ea"/>
                          <a:cs typeface="Times New Roman"/>
                        </a:rPr>
                        <a:t>목표 응답시간</a:t>
                      </a:r>
                      <a:endParaRPr lang="ko-KR" sz="12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378">
                <a:tc rowSpan="2">
                  <a:txBody>
                    <a:bodyPr/>
                    <a:lstStyle/>
                    <a:p>
                      <a:pPr indent="114300"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latin typeface="+mn-ea"/>
                          <a:ea typeface="+mn-ea"/>
                          <a:cs typeface="Times New Roman"/>
                        </a:rPr>
                        <a:t>조회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4140"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latin typeface="+mn-ea"/>
                          <a:ea typeface="+mn-ea"/>
                          <a:cs typeface="Times New Roman"/>
                        </a:rPr>
                        <a:t>일반 프로그램</a:t>
                      </a:r>
                      <a:r>
                        <a:rPr lang="en-US" sz="1100" kern="100" dirty="0">
                          <a:latin typeface="+mn-ea"/>
                          <a:ea typeface="+mn-ea"/>
                          <a:cs typeface="Times New Roman"/>
                        </a:rPr>
                        <a:t>(master - detail </a:t>
                      </a:r>
                      <a:r>
                        <a:rPr lang="ko-KR" sz="1100" kern="100" dirty="0">
                          <a:latin typeface="+mn-ea"/>
                          <a:ea typeface="+mn-ea"/>
                          <a:cs typeface="Times New Roman"/>
                        </a:rPr>
                        <a:t>형</a:t>
                      </a:r>
                      <a:r>
                        <a:rPr lang="en-US" sz="1100" kern="100" dirty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1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latin typeface="+mn-ea"/>
                          <a:ea typeface="+mn-ea"/>
                          <a:cs typeface="Times New Roman"/>
                        </a:rPr>
                        <a:t>5 </a:t>
                      </a:r>
                      <a:r>
                        <a:rPr lang="ko-KR" sz="1100" kern="100" dirty="0" smtClean="0">
                          <a:latin typeface="+mn-ea"/>
                          <a:ea typeface="+mn-ea"/>
                          <a:cs typeface="Times New Roman"/>
                        </a:rPr>
                        <a:t>초</a:t>
                      </a:r>
                      <a:endParaRPr lang="ko-KR" sz="11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64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4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04140"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latin typeface="+mn-ea"/>
                          <a:ea typeface="+mn-ea"/>
                          <a:cs typeface="Times New Roman"/>
                        </a:rPr>
                        <a:t>Tab</a:t>
                      </a:r>
                      <a:r>
                        <a:rPr lang="ko-KR" sz="1100" kern="100" dirty="0">
                          <a:latin typeface="+mn-ea"/>
                          <a:ea typeface="+mn-ea"/>
                          <a:cs typeface="Times New Roman"/>
                        </a:rPr>
                        <a:t>으로 구성된 화면</a:t>
                      </a:r>
                      <a:r>
                        <a:rPr lang="en-US" sz="11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sz="1100" kern="100" dirty="0" err="1">
                          <a:latin typeface="+mn-ea"/>
                          <a:ea typeface="+mn-ea"/>
                          <a:cs typeface="Times New Roman"/>
                        </a:rPr>
                        <a:t>집계성</a:t>
                      </a:r>
                      <a:r>
                        <a:rPr lang="en-US" sz="1100" kern="100" dirty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1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latin typeface="+mn-ea"/>
                          <a:ea typeface="+mn-ea"/>
                          <a:cs typeface="Times New Roman"/>
                        </a:rPr>
                        <a:t>5 </a:t>
                      </a:r>
                      <a:r>
                        <a:rPr lang="ko-KR" sz="1100" kern="100" dirty="0" smtClean="0">
                          <a:latin typeface="+mn-ea"/>
                          <a:ea typeface="+mn-ea"/>
                          <a:cs typeface="Times New Roman"/>
                        </a:rPr>
                        <a:t>초</a:t>
                      </a:r>
                      <a:endParaRPr lang="ko-KR" sz="11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64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378">
                <a:tc rowSpan="2">
                  <a:txBody>
                    <a:bodyPr/>
                    <a:lstStyle/>
                    <a:p>
                      <a:pPr indent="114300"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latin typeface="+mn-ea"/>
                          <a:ea typeface="+mn-ea"/>
                          <a:cs typeface="Times New Roman"/>
                        </a:rPr>
                        <a:t>입력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4140"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latin typeface="+mn-ea"/>
                          <a:ea typeface="+mn-ea"/>
                          <a:cs typeface="Times New Roman"/>
                        </a:rPr>
                        <a:t>일반 프로그램</a:t>
                      </a:r>
                      <a:r>
                        <a:rPr lang="en-US" sz="1100" kern="100" dirty="0">
                          <a:latin typeface="+mn-ea"/>
                          <a:ea typeface="+mn-ea"/>
                          <a:cs typeface="Times New Roman"/>
                        </a:rPr>
                        <a:t>(master - detail </a:t>
                      </a:r>
                      <a:r>
                        <a:rPr lang="ko-KR" sz="1100" kern="100" dirty="0">
                          <a:latin typeface="+mn-ea"/>
                          <a:ea typeface="+mn-ea"/>
                          <a:cs typeface="Times New Roman"/>
                        </a:rPr>
                        <a:t>형</a:t>
                      </a:r>
                      <a:r>
                        <a:rPr lang="en-US" sz="1100" kern="100" dirty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1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latin typeface="+mn-ea"/>
                          <a:ea typeface="+mn-ea"/>
                          <a:cs typeface="Times New Roman"/>
                        </a:rPr>
                        <a:t>3 </a:t>
                      </a:r>
                      <a:r>
                        <a:rPr lang="ko-KR" sz="1100" kern="100" dirty="0" smtClean="0">
                          <a:latin typeface="+mn-ea"/>
                          <a:ea typeface="+mn-ea"/>
                          <a:cs typeface="Times New Roman"/>
                        </a:rPr>
                        <a:t>초</a:t>
                      </a:r>
                      <a:endParaRPr lang="ko-KR" sz="11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64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4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04140"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latin typeface="+mn-ea"/>
                          <a:ea typeface="+mn-ea"/>
                          <a:cs typeface="Times New Roman"/>
                        </a:rPr>
                        <a:t>Tab</a:t>
                      </a:r>
                      <a:r>
                        <a:rPr lang="ko-KR" sz="1100" kern="100" dirty="0">
                          <a:latin typeface="+mn-ea"/>
                          <a:ea typeface="+mn-ea"/>
                          <a:cs typeface="Times New Roman"/>
                        </a:rPr>
                        <a:t>으로 구성된 화면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latin typeface="+mn-ea"/>
                          <a:ea typeface="+mn-ea"/>
                          <a:cs typeface="Times New Roman"/>
                        </a:rPr>
                        <a:t>5 </a:t>
                      </a:r>
                      <a:r>
                        <a:rPr lang="ko-KR" sz="1100" kern="100" dirty="0" smtClean="0">
                          <a:latin typeface="+mn-ea"/>
                          <a:ea typeface="+mn-ea"/>
                          <a:cs typeface="Times New Roman"/>
                        </a:rPr>
                        <a:t>초</a:t>
                      </a:r>
                      <a:endParaRPr lang="ko-KR" sz="11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64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378">
                <a:tc rowSpan="2">
                  <a:txBody>
                    <a:bodyPr/>
                    <a:lstStyle/>
                    <a:p>
                      <a:pPr indent="114300"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latin typeface="+mn-ea"/>
                          <a:ea typeface="+mn-ea"/>
                          <a:cs typeface="Times New Roman"/>
                        </a:rPr>
                        <a:t>출력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4140"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latin typeface="+mn-ea"/>
                          <a:ea typeface="+mn-ea"/>
                          <a:cs typeface="Times New Roman"/>
                        </a:rPr>
                        <a:t>일반</a:t>
                      </a:r>
                      <a:r>
                        <a:rPr lang="en-US" sz="1100" kern="100" dirty="0">
                          <a:latin typeface="+mn-ea"/>
                          <a:ea typeface="+mn-ea"/>
                          <a:cs typeface="Times New Roman"/>
                        </a:rPr>
                        <a:t> document </a:t>
                      </a:r>
                      <a:r>
                        <a:rPr lang="ko-KR" sz="1100" kern="100" dirty="0">
                          <a:latin typeface="+mn-ea"/>
                          <a:ea typeface="+mn-ea"/>
                          <a:cs typeface="Times New Roman"/>
                        </a:rPr>
                        <a:t>출력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latin typeface="+mn-ea"/>
                          <a:ea typeface="+mn-ea"/>
                          <a:cs typeface="Times New Roman"/>
                        </a:rPr>
                        <a:t>5 </a:t>
                      </a:r>
                      <a:r>
                        <a:rPr lang="ko-KR" sz="1100" kern="100" dirty="0" smtClean="0">
                          <a:latin typeface="+mn-ea"/>
                          <a:ea typeface="+mn-ea"/>
                          <a:cs typeface="Times New Roman"/>
                        </a:rPr>
                        <a:t>초</a:t>
                      </a:r>
                      <a:endParaRPr lang="ko-KR" sz="11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64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9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04140" algn="just" latinLnBrk="1"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latin typeface="+mn-ea"/>
                          <a:ea typeface="+mn-ea"/>
                          <a:cs typeface="Times New Roman"/>
                        </a:rPr>
                        <a:t>집계성</a:t>
                      </a:r>
                      <a:r>
                        <a:rPr lang="ko-KR" sz="1100" kern="100" dirty="0">
                          <a:latin typeface="+mn-ea"/>
                          <a:ea typeface="+mn-ea"/>
                          <a:cs typeface="Times New Roman"/>
                        </a:rPr>
                        <a:t> 보고서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latin typeface="+mn-ea"/>
                          <a:ea typeface="+mn-ea"/>
                          <a:cs typeface="Times New Roman"/>
                        </a:rPr>
                        <a:t>10 </a:t>
                      </a:r>
                      <a:r>
                        <a:rPr lang="ko-KR" sz="1100" kern="100" dirty="0" smtClean="0">
                          <a:latin typeface="+mn-ea"/>
                          <a:ea typeface="+mn-ea"/>
                          <a:cs typeface="Times New Roman"/>
                        </a:rPr>
                        <a:t>초</a:t>
                      </a:r>
                      <a:endParaRPr lang="ko-KR" sz="11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64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378">
                <a:tc>
                  <a:txBody>
                    <a:bodyPr/>
                    <a:lstStyle/>
                    <a:p>
                      <a:pPr indent="114300" algn="ctr" latinLnBrk="1">
                        <a:spcAft>
                          <a:spcPts val="0"/>
                        </a:spcAft>
                      </a:pPr>
                      <a:endParaRPr lang="ko-KR" sz="12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4140"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endParaRPr lang="ko-KR" sz="11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64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378">
                <a:tc>
                  <a:txBody>
                    <a:bodyPr/>
                    <a:lstStyle/>
                    <a:p>
                      <a:pPr indent="114300" algn="ctr" latinLnBrk="1">
                        <a:spcAft>
                          <a:spcPts val="0"/>
                        </a:spcAft>
                      </a:pPr>
                      <a:endParaRPr lang="ko-KR" sz="12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4140"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endParaRPr lang="ko-KR" sz="11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64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378">
                <a:tc>
                  <a:txBody>
                    <a:bodyPr/>
                    <a:lstStyle/>
                    <a:p>
                      <a:pPr indent="114300" algn="ctr" latinLnBrk="1">
                        <a:spcAft>
                          <a:spcPts val="0"/>
                        </a:spcAft>
                      </a:pPr>
                      <a:endParaRPr lang="ko-KR" sz="12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4140"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endParaRPr lang="ko-KR" sz="11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648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73025" y="176585"/>
            <a:ext cx="8964613" cy="876151"/>
            <a:chOff x="41193" y="188640"/>
            <a:chExt cx="9061614" cy="876151"/>
          </a:xfrm>
        </p:grpSpPr>
        <p:sp>
          <p:nvSpPr>
            <p:cNvPr id="7" name="직사각형 6"/>
            <p:cNvSpPr/>
            <p:nvPr/>
          </p:nvSpPr>
          <p:spPr>
            <a:xfrm>
              <a:off x="41193" y="188640"/>
              <a:ext cx="9061614" cy="4436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chemeClr val="tx1"/>
                  </a:solidFill>
                  <a:latin typeface="+mj-lt"/>
                </a:rPr>
                <a:t>테스트 시나리오 및 결과서</a:t>
              </a:r>
              <a:endParaRPr lang="ko-KR" alt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193" y="632272"/>
              <a:ext cx="4314783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2019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년 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대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·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중소 </a:t>
              </a:r>
              <a:r>
                <a:rPr lang="ko-KR" altLang="en-US" sz="1400" dirty="0" err="1">
                  <a:solidFill>
                    <a:schemeClr val="tx1"/>
                  </a:solidFill>
                  <a:latin typeface="+mn-ea"/>
                </a:rPr>
                <a:t>상생형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 스마트공장 구축지원 사업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355977" y="632272"/>
              <a:ext cx="2016224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2019.00.00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372201" y="632272"/>
              <a:ext cx="2730606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작성자 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: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공급사담당자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09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73025" y="1112838"/>
            <a:ext cx="8964613" cy="5254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06375" y="1125538"/>
            <a:ext cx="3587750" cy="3847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defRPr/>
            </a:pPr>
            <a:endParaRPr lang="en-US" altLang="ko-KR" sz="500" b="1" dirty="0">
              <a:latin typeface="+mn-ea"/>
              <a:ea typeface="+mn-ea"/>
            </a:endParaRPr>
          </a:p>
          <a:p>
            <a:pPr marL="342900" indent="-342900">
              <a:defRPr/>
            </a:pPr>
            <a:r>
              <a:rPr lang="en-US" altLang="ko-KR" sz="1400" b="1" dirty="0" smtClean="0">
                <a:latin typeface="+mn-ea"/>
                <a:ea typeface="+mn-ea"/>
              </a:rPr>
              <a:t>4. </a:t>
            </a:r>
            <a:r>
              <a:rPr lang="ko-KR" altLang="en-US" sz="1400" b="1" dirty="0" smtClean="0">
                <a:latin typeface="+mn-ea"/>
                <a:ea typeface="+mn-ea"/>
              </a:rPr>
              <a:t>테스트 목록</a:t>
            </a:r>
            <a:endParaRPr lang="en-US" altLang="ko-KR" sz="1400" b="1" dirty="0" smtClean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25934"/>
              </p:ext>
            </p:extLst>
          </p:nvPr>
        </p:nvGraphicFramePr>
        <p:xfrm>
          <a:off x="487288" y="1570341"/>
          <a:ext cx="7973144" cy="4666970"/>
        </p:xfrm>
        <a:graphic>
          <a:graphicData uri="http://schemas.openxmlformats.org/drawingml/2006/table">
            <a:tbl>
              <a:tblPr/>
              <a:tblGrid>
                <a:gridCol w="947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1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21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latin typeface="+mn-ea"/>
                          <a:ea typeface="+mn-ea"/>
                        </a:rPr>
                        <a:t>구분</a:t>
                      </a:r>
                      <a:endParaRPr lang="en-US" sz="1000" b="1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latin typeface="+mn-ea"/>
                          <a:ea typeface="+mn-ea"/>
                        </a:rPr>
                        <a:t>중분류</a:t>
                      </a:r>
                      <a:endParaRPr lang="en-US" sz="1000" b="1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 smtClean="0"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b="1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sz="1000" b="1" i="0" u="none" strike="noStrike" dirty="0" smtClean="0">
                          <a:latin typeface="+mn-ea"/>
                          <a:ea typeface="+mn-ea"/>
                        </a:rPr>
                        <a:t>ID</a:t>
                      </a:r>
                      <a:endParaRPr lang="en-US" sz="1000" b="1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latin typeface="+mn-ea"/>
                          <a:ea typeface="+mn-ea"/>
                        </a:rPr>
                        <a:t>개발자</a:t>
                      </a:r>
                      <a:endParaRPr lang="ko-KR" altLang="en-US" sz="1000" b="1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latin typeface="+mn-ea"/>
                          <a:ea typeface="+mn-ea"/>
                        </a:rPr>
                        <a:t>처리일</a:t>
                      </a:r>
                      <a:r>
                        <a:rPr lang="en-US" altLang="ko-KR" sz="1000" b="1" i="0" u="none" strike="noStrike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1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135">
                <a:tc rowSpan="21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맞춤형 바코드 재고관리 시스템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1000" dirty="0" smtClean="0"/>
                        <a:t>프로그램 환경 관리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프로그램 제품 번호 등록</a:t>
                      </a:r>
                    </a:p>
                  </a:txBody>
                  <a:tcPr marL="72000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latin typeface="+mn-ea"/>
                          <a:ea typeface="+mn-ea"/>
                        </a:rPr>
                        <a:t>A0001-01</a:t>
                      </a:r>
                      <a:endParaRPr lang="en-US" sz="10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72000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latin typeface="+mn-ea"/>
                          <a:ea typeface="+mn-ea"/>
                        </a:rPr>
                        <a:t>이쁜이</a:t>
                      </a:r>
                      <a:endParaRPr lang="ko-KR" altLang="en-US" sz="10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latin typeface="+mn-ea"/>
                          <a:ea typeface="+mn-ea"/>
                        </a:rPr>
                        <a:t>2019-00-00</a:t>
                      </a:r>
                      <a:endParaRPr lang="en-US" sz="10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데이터 베이스 연결설정</a:t>
                      </a:r>
                    </a:p>
                  </a:txBody>
                  <a:tcPr marL="72000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latin typeface="+mn-ea"/>
                          <a:ea typeface="+mn-ea"/>
                        </a:rPr>
                        <a:t>A0001-02</a:t>
                      </a:r>
                    </a:p>
                  </a:txBody>
                  <a:tcPr marL="72000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latin typeface="+mn-ea"/>
                          <a:ea typeface="+mn-ea"/>
                        </a:rPr>
                        <a:t>이쁜이</a:t>
                      </a:r>
                      <a:endParaRPr lang="ko-KR" altLang="en-US" sz="10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latin typeface="+mn-ea"/>
                          <a:ea typeface="+mn-ea"/>
                        </a:rPr>
                        <a:t>2019-00-00</a:t>
                      </a:r>
                      <a:endParaRPr lang="en-US" altLang="ko-KR" sz="10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데이터 베이스 백업 폴더</a:t>
                      </a:r>
                    </a:p>
                  </a:txBody>
                  <a:tcPr marL="72000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latin typeface="+mn-ea"/>
                          <a:ea typeface="+mn-ea"/>
                        </a:rPr>
                        <a:t>A0001-03</a:t>
                      </a:r>
                    </a:p>
                  </a:txBody>
                  <a:tcPr marL="72000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latin typeface="+mn-ea"/>
                          <a:ea typeface="+mn-ea"/>
                        </a:rPr>
                        <a:t>이쁜이</a:t>
                      </a:r>
                      <a:endParaRPr lang="ko-KR" altLang="en-US" sz="10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latin typeface="+mn-ea"/>
                          <a:ea typeface="+mn-ea"/>
                        </a:rPr>
                        <a:t>2019-00-00</a:t>
                      </a:r>
                      <a:endParaRPr lang="en-US" altLang="ko-KR" sz="10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관리자용 비밀번호 변경</a:t>
                      </a:r>
                    </a:p>
                  </a:txBody>
                  <a:tcPr marL="72000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latin typeface="+mn-ea"/>
                          <a:ea typeface="+mn-ea"/>
                        </a:rPr>
                        <a:t>A0001-04</a:t>
                      </a:r>
                    </a:p>
                  </a:txBody>
                  <a:tcPr marL="72000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latin typeface="+mn-ea"/>
                          <a:ea typeface="+mn-ea"/>
                        </a:rPr>
                        <a:t>이쁜이</a:t>
                      </a:r>
                      <a:endParaRPr lang="ko-KR" altLang="en-US" sz="10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latin typeface="+mn-ea"/>
                          <a:ea typeface="+mn-ea"/>
                        </a:rPr>
                        <a:t>2019-00-00</a:t>
                      </a:r>
                      <a:endParaRPr lang="en-US" altLang="ko-KR" sz="10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바코드 라벨 프린터 설정</a:t>
                      </a:r>
                    </a:p>
                  </a:txBody>
                  <a:tcPr marL="72000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latin typeface="+mn-ea"/>
                          <a:ea typeface="+mn-ea"/>
                        </a:rPr>
                        <a:t>A0001-05</a:t>
                      </a:r>
                    </a:p>
                  </a:txBody>
                  <a:tcPr marL="72000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latin typeface="+mn-ea"/>
                          <a:ea typeface="+mn-ea"/>
                        </a:rPr>
                        <a:t>이쁜이</a:t>
                      </a:r>
                      <a:endParaRPr lang="ko-KR" altLang="en-US" sz="10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latin typeface="+mn-ea"/>
                          <a:ea typeface="+mn-ea"/>
                        </a:rPr>
                        <a:t>2019-00-00</a:t>
                      </a:r>
                      <a:endParaRPr lang="en-US" altLang="ko-KR" sz="10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접속 계정관리 설정</a:t>
                      </a:r>
                    </a:p>
                  </a:txBody>
                  <a:tcPr marL="72000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latin typeface="+mn-ea"/>
                          <a:ea typeface="+mn-ea"/>
                        </a:rPr>
                        <a:t>A0001-06</a:t>
                      </a:r>
                    </a:p>
                  </a:txBody>
                  <a:tcPr marL="72000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latin typeface="+mn-ea"/>
                          <a:ea typeface="+mn-ea"/>
                        </a:rPr>
                        <a:t>이쁜이</a:t>
                      </a:r>
                      <a:endParaRPr lang="ko-KR" altLang="en-US" sz="10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latin typeface="+mn-ea"/>
                          <a:ea typeface="+mn-ea"/>
                        </a:rPr>
                        <a:t>2019-00-00</a:t>
                      </a:r>
                      <a:endParaRPr lang="en-US" altLang="ko-KR" sz="10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치장구역 엑셀 일괄 등록 </a:t>
                      </a:r>
                    </a:p>
                  </a:txBody>
                  <a:tcPr marL="72000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latin typeface="+mn-ea"/>
                          <a:ea typeface="+mn-ea"/>
                        </a:rPr>
                        <a:t>A0001-07</a:t>
                      </a:r>
                    </a:p>
                  </a:txBody>
                  <a:tcPr marL="72000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latin typeface="+mn-ea"/>
                          <a:ea typeface="+mn-ea"/>
                        </a:rPr>
                        <a:t>이쁜이</a:t>
                      </a:r>
                      <a:endParaRPr lang="ko-KR" altLang="en-US" sz="10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latin typeface="+mn-ea"/>
                          <a:ea typeface="+mn-ea"/>
                        </a:rPr>
                        <a:t>2019-00-00</a:t>
                      </a:r>
                      <a:endParaRPr lang="en-US" altLang="ko-KR" sz="10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주거래처</a:t>
                      </a:r>
                      <a:r>
                        <a:rPr lang="ko-KR" altLang="en-US" sz="1000" dirty="0" smtClean="0"/>
                        <a:t> 엑셀 파일 이체 </a:t>
                      </a:r>
                    </a:p>
                  </a:txBody>
                  <a:tcPr marL="72000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latin typeface="+mn-ea"/>
                          <a:ea typeface="+mn-ea"/>
                        </a:rPr>
                        <a:t>A0001-08</a:t>
                      </a:r>
                    </a:p>
                  </a:txBody>
                  <a:tcPr marL="72000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latin typeface="+mn-ea"/>
                          <a:ea typeface="+mn-ea"/>
                        </a:rPr>
                        <a:t>이쁜이</a:t>
                      </a:r>
                      <a:endParaRPr lang="ko-KR" altLang="en-US" sz="10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latin typeface="+mn-ea"/>
                          <a:ea typeface="+mn-ea"/>
                        </a:rPr>
                        <a:t>2019-00-00</a:t>
                      </a:r>
                      <a:endParaRPr lang="en-US" altLang="ko-KR" sz="10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2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전체 품목 엑셀 파일 이체 </a:t>
                      </a:r>
                    </a:p>
                  </a:txBody>
                  <a:tcPr marL="72000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latin typeface="+mn-ea"/>
                          <a:ea typeface="+mn-ea"/>
                        </a:rPr>
                        <a:t>A0001-09</a:t>
                      </a:r>
                    </a:p>
                  </a:txBody>
                  <a:tcPr marL="72000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latin typeface="+mn-ea"/>
                          <a:ea typeface="+mn-ea"/>
                        </a:rPr>
                        <a:t>이쁜이</a:t>
                      </a:r>
                      <a:endParaRPr lang="ko-KR" altLang="en-US" sz="10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latin typeface="+mn-ea"/>
                          <a:ea typeface="+mn-ea"/>
                        </a:rPr>
                        <a:t>2019-00-00</a:t>
                      </a:r>
                      <a:endParaRPr lang="en-US" altLang="ko-KR" sz="10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2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프로그램 처음 화면으로 </a:t>
                      </a:r>
                    </a:p>
                  </a:txBody>
                  <a:tcPr marL="72000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latin typeface="+mn-ea"/>
                          <a:ea typeface="+mn-ea"/>
                        </a:rPr>
                        <a:t>A0001-10</a:t>
                      </a:r>
                    </a:p>
                  </a:txBody>
                  <a:tcPr marL="72000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latin typeface="+mn-ea"/>
                          <a:ea typeface="+mn-ea"/>
                        </a:rPr>
                        <a:t>이쁜이</a:t>
                      </a:r>
                      <a:endParaRPr lang="ko-KR" altLang="en-US" sz="10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latin typeface="+mn-ea"/>
                          <a:ea typeface="+mn-ea"/>
                        </a:rPr>
                        <a:t>2019-00-00</a:t>
                      </a:r>
                      <a:endParaRPr lang="en-US" altLang="ko-KR" sz="10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dirty="0" smtClean="0"/>
                        <a:t>프로그램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기본정보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치장구역 정보 관리</a:t>
                      </a:r>
                    </a:p>
                  </a:txBody>
                  <a:tcPr marL="72000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latin typeface="+mn-ea"/>
                          <a:ea typeface="+mn-ea"/>
                        </a:rPr>
                        <a:t>B0001-01</a:t>
                      </a:r>
                    </a:p>
                  </a:txBody>
                  <a:tcPr marL="72000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latin typeface="+mn-ea"/>
                          <a:ea typeface="+mn-ea"/>
                        </a:rPr>
                        <a:t>이쁜이</a:t>
                      </a:r>
                      <a:endParaRPr lang="ko-KR" altLang="en-US" sz="10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latin typeface="+mn-ea"/>
                          <a:ea typeface="+mn-ea"/>
                        </a:rPr>
                        <a:t>2019-00-00</a:t>
                      </a:r>
                      <a:endParaRPr lang="en-US" altLang="ko-KR" sz="10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2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주거래처</a:t>
                      </a:r>
                      <a:r>
                        <a:rPr lang="ko-KR" altLang="en-US" sz="1000" dirty="0" smtClean="0"/>
                        <a:t> 정보 관리</a:t>
                      </a:r>
                    </a:p>
                  </a:txBody>
                  <a:tcPr marL="72000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latin typeface="+mn-ea"/>
                          <a:ea typeface="+mn-ea"/>
                        </a:rPr>
                        <a:t>B0001-02</a:t>
                      </a:r>
                    </a:p>
                  </a:txBody>
                  <a:tcPr marL="72000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latin typeface="+mn-ea"/>
                          <a:ea typeface="+mn-ea"/>
                        </a:rPr>
                        <a:t>이쁜이</a:t>
                      </a:r>
                      <a:endParaRPr lang="ko-KR" altLang="en-US" sz="10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latin typeface="+mn-ea"/>
                          <a:ea typeface="+mn-ea"/>
                        </a:rPr>
                        <a:t>2019-00-00</a:t>
                      </a:r>
                      <a:endParaRPr lang="en-US" altLang="ko-KR" sz="10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2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전체 품목 정보 관리</a:t>
                      </a:r>
                    </a:p>
                  </a:txBody>
                  <a:tcPr marL="72000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latin typeface="+mn-ea"/>
                          <a:ea typeface="+mn-ea"/>
                        </a:rPr>
                        <a:t>B0001-03</a:t>
                      </a:r>
                    </a:p>
                  </a:txBody>
                  <a:tcPr marL="72000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latin typeface="+mn-ea"/>
                          <a:ea typeface="+mn-ea"/>
                        </a:rPr>
                        <a:t>이쁜이</a:t>
                      </a:r>
                      <a:endParaRPr lang="ko-KR" altLang="en-US" sz="10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latin typeface="+mn-ea"/>
                          <a:ea typeface="+mn-ea"/>
                        </a:rPr>
                        <a:t>2019-00-00</a:t>
                      </a:r>
                      <a:endParaRPr lang="en-US" altLang="ko-KR" sz="10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 생산 실적 관리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생산 실적 내역 관리</a:t>
                      </a:r>
                    </a:p>
                  </a:txBody>
                  <a:tcPr marL="72000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latin typeface="+mn-ea"/>
                          <a:ea typeface="+mn-ea"/>
                        </a:rPr>
                        <a:t>D0001-01</a:t>
                      </a:r>
                    </a:p>
                  </a:txBody>
                  <a:tcPr marL="72000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latin typeface="+mn-ea"/>
                          <a:ea typeface="+mn-ea"/>
                        </a:rPr>
                        <a:t>이쁜이</a:t>
                      </a:r>
                      <a:endParaRPr lang="ko-KR" altLang="en-US" sz="10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latin typeface="+mn-ea"/>
                          <a:ea typeface="+mn-ea"/>
                        </a:rPr>
                        <a:t>2019-00-00</a:t>
                      </a:r>
                      <a:endParaRPr lang="en-US" altLang="ko-KR" sz="10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2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기간 생산 실적 집계</a:t>
                      </a:r>
                    </a:p>
                  </a:txBody>
                  <a:tcPr marL="72000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latin typeface="+mn-ea"/>
                          <a:ea typeface="+mn-ea"/>
                        </a:rPr>
                        <a:t>D0001-02</a:t>
                      </a:r>
                    </a:p>
                  </a:txBody>
                  <a:tcPr marL="72000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latin typeface="+mn-ea"/>
                          <a:ea typeface="+mn-ea"/>
                        </a:rPr>
                        <a:t>이쁜이</a:t>
                      </a:r>
                      <a:endParaRPr lang="ko-KR" altLang="en-US" sz="10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latin typeface="+mn-ea"/>
                          <a:ea typeface="+mn-ea"/>
                        </a:rPr>
                        <a:t>2019-00-00</a:t>
                      </a:r>
                      <a:endParaRPr lang="en-US" altLang="ko-KR" sz="10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2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dirty="0" smtClean="0"/>
                        <a:t>입고 내역 정보 관리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품목 입고내역 관리</a:t>
                      </a:r>
                      <a:endParaRPr lang="ko-KR" altLang="en-US" sz="1000" b="0" i="0" u="none" strike="noStrike" dirty="0" smtClean="0">
                        <a:latin typeface="+mn-ea"/>
                        <a:ea typeface="+mn-ea"/>
                      </a:endParaRPr>
                    </a:p>
                  </a:txBody>
                  <a:tcPr marL="72000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latin typeface="+mn-ea"/>
                          <a:ea typeface="+mn-ea"/>
                        </a:rPr>
                        <a:t>E0001-01</a:t>
                      </a:r>
                    </a:p>
                  </a:txBody>
                  <a:tcPr marL="72000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latin typeface="+mn-ea"/>
                          <a:ea typeface="+mn-ea"/>
                        </a:rPr>
                        <a:t>이쁜이</a:t>
                      </a:r>
                      <a:endParaRPr lang="ko-KR" altLang="en-US" sz="10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latin typeface="+mn-ea"/>
                          <a:ea typeface="+mn-ea"/>
                        </a:rPr>
                        <a:t>2019-00-00</a:t>
                      </a:r>
                      <a:endParaRPr lang="en-US" altLang="ko-KR" sz="10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2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latin typeface="+mn-ea"/>
                          <a:ea typeface="+mn-ea"/>
                        </a:rPr>
                        <a:t>기간 품목 입고 집계</a:t>
                      </a:r>
                    </a:p>
                  </a:txBody>
                  <a:tcPr marL="72000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latin typeface="+mn-ea"/>
                          <a:ea typeface="+mn-ea"/>
                        </a:rPr>
                        <a:t>E0001-02</a:t>
                      </a:r>
                    </a:p>
                  </a:txBody>
                  <a:tcPr marL="72000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latin typeface="+mn-ea"/>
                          <a:ea typeface="+mn-ea"/>
                        </a:rPr>
                        <a:t>이쁜이</a:t>
                      </a:r>
                      <a:endParaRPr lang="ko-KR" altLang="en-US" sz="10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latin typeface="+mn-ea"/>
                          <a:ea typeface="+mn-ea"/>
                        </a:rPr>
                        <a:t>2019-00-00</a:t>
                      </a:r>
                      <a:endParaRPr lang="en-US" altLang="ko-KR" sz="10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출고 내역 정보 관리</a:t>
                      </a:r>
                      <a:endParaRPr lang="ko-KR" altLang="en-US" sz="1000" b="1" i="0" u="none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품목 출고내역 관리</a:t>
                      </a:r>
                      <a:endParaRPr lang="ko-KR" altLang="en-US" sz="1000" b="0" i="0" u="none" strike="noStrike" dirty="0" smtClean="0">
                        <a:latin typeface="+mn-ea"/>
                        <a:ea typeface="+mn-ea"/>
                      </a:endParaRPr>
                    </a:p>
                  </a:txBody>
                  <a:tcPr marL="72000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latin typeface="+mn-ea"/>
                          <a:ea typeface="+mn-ea"/>
                        </a:rPr>
                        <a:t>F0001-01</a:t>
                      </a:r>
                    </a:p>
                  </a:txBody>
                  <a:tcPr marL="72000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latin typeface="+mn-ea"/>
                          <a:ea typeface="+mn-ea"/>
                        </a:rPr>
                        <a:t>이쁜이</a:t>
                      </a:r>
                      <a:endParaRPr lang="ko-KR" altLang="en-US" sz="10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latin typeface="+mn-ea"/>
                          <a:ea typeface="+mn-ea"/>
                        </a:rPr>
                        <a:t>2019-00-00</a:t>
                      </a:r>
                      <a:endParaRPr lang="en-US" altLang="ko-KR" sz="10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2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latin typeface="+mn-ea"/>
                          <a:ea typeface="+mn-ea"/>
                        </a:rPr>
                        <a:t>기간 품목 입고 집계</a:t>
                      </a:r>
                    </a:p>
                  </a:txBody>
                  <a:tcPr marL="72000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latin typeface="+mn-ea"/>
                          <a:ea typeface="+mn-ea"/>
                        </a:rPr>
                        <a:t>F0001-02</a:t>
                      </a:r>
                    </a:p>
                  </a:txBody>
                  <a:tcPr marL="72000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latin typeface="+mn-ea"/>
                          <a:ea typeface="+mn-ea"/>
                        </a:rPr>
                        <a:t>이쁜이</a:t>
                      </a:r>
                      <a:endParaRPr lang="ko-KR" altLang="en-US" sz="10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latin typeface="+mn-ea"/>
                          <a:ea typeface="+mn-ea"/>
                        </a:rPr>
                        <a:t>2019-00-00</a:t>
                      </a:r>
                      <a:endParaRPr lang="en-US" altLang="ko-KR" sz="10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1213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품목 재고 정보 관리</a:t>
                      </a:r>
                      <a:endParaRPr lang="ko-KR" altLang="en-US" sz="1000" b="1" i="0" u="none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latin typeface="+mn-ea"/>
                          <a:ea typeface="+mn-ea"/>
                        </a:rPr>
                        <a:t>전체 품목 재고 현황</a:t>
                      </a:r>
                    </a:p>
                  </a:txBody>
                  <a:tcPr marL="72000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latin typeface="+mn-ea"/>
                          <a:ea typeface="+mn-ea"/>
                        </a:rPr>
                        <a:t>G0001-01</a:t>
                      </a:r>
                    </a:p>
                  </a:txBody>
                  <a:tcPr marL="72000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latin typeface="+mn-ea"/>
                          <a:ea typeface="+mn-ea"/>
                        </a:rPr>
                        <a:t>이쁜이</a:t>
                      </a:r>
                      <a:endParaRPr lang="ko-KR" altLang="en-US" sz="10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latin typeface="+mn-ea"/>
                          <a:ea typeface="+mn-ea"/>
                        </a:rPr>
                        <a:t>2019-00-00</a:t>
                      </a:r>
                      <a:endParaRPr lang="en-US" altLang="ko-KR" sz="10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1213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err="1" smtClean="0">
                          <a:latin typeface="+mn-ea"/>
                          <a:ea typeface="+mn-ea"/>
                        </a:rPr>
                        <a:t>바코드별</a:t>
                      </a:r>
                      <a:r>
                        <a:rPr lang="ko-KR" altLang="en-US" sz="1000" b="0" i="0" u="none" strike="noStrike" dirty="0" smtClean="0">
                          <a:latin typeface="+mn-ea"/>
                          <a:ea typeface="+mn-ea"/>
                        </a:rPr>
                        <a:t> 상세 재고</a:t>
                      </a:r>
                    </a:p>
                  </a:txBody>
                  <a:tcPr marL="72000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latin typeface="+mn-ea"/>
                          <a:ea typeface="+mn-ea"/>
                        </a:rPr>
                        <a:t>G0001-02</a:t>
                      </a:r>
                      <a:endParaRPr lang="en-US" sz="10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72000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latin typeface="+mn-ea"/>
                          <a:ea typeface="+mn-ea"/>
                        </a:rPr>
                        <a:t>이쁜이</a:t>
                      </a:r>
                      <a:endParaRPr lang="ko-KR" altLang="en-US" sz="10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latin typeface="+mn-ea"/>
                          <a:ea typeface="+mn-ea"/>
                        </a:rPr>
                        <a:t>2019-00-00</a:t>
                      </a:r>
                      <a:endParaRPr lang="en-US" altLang="ko-KR" sz="1000" b="0" i="0" u="none" strike="noStrike" dirty="0">
                        <a:latin typeface="+mn-ea"/>
                        <a:ea typeface="+mn-ea"/>
                      </a:endParaRPr>
                    </a:p>
                  </a:txBody>
                  <a:tcPr marL="7077" marR="7077" marT="7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73025" y="176585"/>
            <a:ext cx="8964613" cy="876151"/>
            <a:chOff x="41193" y="188640"/>
            <a:chExt cx="9061614" cy="876151"/>
          </a:xfrm>
        </p:grpSpPr>
        <p:sp>
          <p:nvSpPr>
            <p:cNvPr id="8" name="직사각형 7"/>
            <p:cNvSpPr/>
            <p:nvPr/>
          </p:nvSpPr>
          <p:spPr>
            <a:xfrm>
              <a:off x="41193" y="188640"/>
              <a:ext cx="9061614" cy="4436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chemeClr val="tx1"/>
                  </a:solidFill>
                  <a:latin typeface="+mj-lt"/>
                </a:rPr>
                <a:t>테스트 시나리오 및 결과서</a:t>
              </a:r>
              <a:endParaRPr lang="ko-KR" alt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1193" y="632272"/>
              <a:ext cx="4314783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2019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년 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대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·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중소 </a:t>
              </a:r>
              <a:r>
                <a:rPr lang="ko-KR" altLang="en-US" sz="1400" dirty="0" err="1">
                  <a:solidFill>
                    <a:schemeClr val="tx1"/>
                  </a:solidFill>
                  <a:latin typeface="+mn-ea"/>
                </a:rPr>
                <a:t>상생형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 스마트공장 구축지원 사업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355977" y="632272"/>
              <a:ext cx="2016224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2019.00.00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72201" y="632272"/>
              <a:ext cx="2730606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작성자 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: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공급사담당자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697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353" name="Line 2"/>
          <p:cNvSpPr>
            <a:spLocks noChangeShapeType="1"/>
          </p:cNvSpPr>
          <p:nvPr/>
        </p:nvSpPr>
        <p:spPr bwMode="auto">
          <a:xfrm flipV="1">
            <a:off x="1439590" y="1844675"/>
            <a:ext cx="6300788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331640" y="1954213"/>
            <a:ext cx="6551613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ko-KR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cs typeface="Times New Roman" pitchFamily="18" charset="0"/>
              </a:rPr>
              <a:t>테스트 계획 및 결과서 </a:t>
            </a:r>
            <a:endParaRPr lang="ko-KR" altLang="en-US" sz="3600" b="1" dirty="0">
              <a:solidFill>
                <a:srgbClr val="000000"/>
              </a:solidFill>
              <a:latin typeface="+mj-ea"/>
              <a:ea typeface="+mj-ea"/>
              <a:cs typeface="Times New Roman"/>
            </a:endParaRPr>
          </a:p>
        </p:txBody>
      </p:sp>
      <p:sp>
        <p:nvSpPr>
          <p:cNvPr id="14355" name="Line 5"/>
          <p:cNvSpPr>
            <a:spLocks noChangeShapeType="1"/>
          </p:cNvSpPr>
          <p:nvPr/>
        </p:nvSpPr>
        <p:spPr bwMode="auto">
          <a:xfrm flipV="1">
            <a:off x="1439590" y="2673350"/>
            <a:ext cx="6300788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79396" y="4571836"/>
            <a:ext cx="2360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02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575290"/>
              </p:ext>
            </p:extLst>
          </p:nvPr>
        </p:nvGraphicFramePr>
        <p:xfrm>
          <a:off x="71438" y="1114425"/>
          <a:ext cx="8964491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8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 프로그램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프로그램 환경 관리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도입기업책임자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도입기업책임자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133650"/>
              </p:ext>
            </p:extLst>
          </p:nvPr>
        </p:nvGraphicFramePr>
        <p:xfrm>
          <a:off x="71438" y="1557338"/>
          <a:ext cx="8999999" cy="4800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7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테스트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시나리오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테스트 데이터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예상결과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실제결과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(O/X)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결함번호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1000" dirty="0" smtClean="0"/>
                        <a:t>프로그램 제품 번호 등록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메뉴를 선택한다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08000" marR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제품번호 등록 후 저장 메뉴를 선택한다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 등록된 과정내용이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Display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된다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등록된 내용이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Display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dirty="0" smtClean="0"/>
                        <a:t>“</a:t>
                      </a:r>
                      <a:r>
                        <a:rPr lang="ko-KR" altLang="en-US" sz="1000" dirty="0" smtClean="0"/>
                        <a:t>데이터 베이스 연결설정</a:t>
                      </a:r>
                      <a:r>
                        <a:rPr lang="en-US" altLang="ko-KR" sz="1000" dirty="0" smtClean="0"/>
                        <a:t>”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메뉴를 선택한다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08000" marR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dirty="0" smtClean="0"/>
                        <a:t>데이터 베이스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후 저장 메뉴를 선택한다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 등록된 과정내용이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Display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된다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등록된 내용이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Display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dirty="0" smtClean="0"/>
                        <a:t>“</a:t>
                      </a:r>
                      <a:r>
                        <a:rPr lang="ko-KR" altLang="en-US" sz="1000" dirty="0" smtClean="0"/>
                        <a:t>데이터 베이스 백업 폴더</a:t>
                      </a:r>
                      <a:r>
                        <a:rPr lang="en-US" altLang="ko-KR" sz="1000" dirty="0" smtClean="0"/>
                        <a:t>”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메뉴를 선택한다</a:t>
                      </a:r>
                      <a:endParaRPr lang="ko-KR" altLang="en-US" sz="1000" dirty="0" smtClean="0"/>
                    </a:p>
                    <a:p>
                      <a:pPr marL="108000" marR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dirty="0" smtClean="0"/>
                        <a:t>데이터 베이스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변경 후 등록 메뉴를 선택한다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 등록된 과정내용이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Display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된다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변경된 내용이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Display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dirty="0" smtClean="0"/>
                        <a:t>“</a:t>
                      </a:r>
                      <a:r>
                        <a:rPr lang="ko-KR" altLang="en-US" sz="1000" dirty="0" smtClean="0"/>
                        <a:t>관리자용 비밀번호 변경</a:t>
                      </a:r>
                      <a:r>
                        <a:rPr lang="en-US" altLang="ko-KR" sz="1000" dirty="0" smtClean="0"/>
                        <a:t>”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메뉴를 선택한다</a:t>
                      </a:r>
                      <a:endParaRPr lang="ko-KR" altLang="en-US" sz="1000" dirty="0" smtClean="0"/>
                    </a:p>
                    <a:p>
                      <a:pPr marL="108000" marR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 비밀번호 변경 후 저장 메뉴를 선택한다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 등록된 과정내용이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Display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된다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indent="-10800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등록된 내용이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 확인한다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dirty="0" smtClean="0"/>
                        <a:t>“</a:t>
                      </a:r>
                      <a:r>
                        <a:rPr lang="ko-KR" altLang="en-US" sz="1000" dirty="0" smtClean="0"/>
                        <a:t>바코드 라벨 프린터 설정</a:t>
                      </a:r>
                      <a:r>
                        <a:rPr lang="en-US" altLang="ko-KR" sz="1000" dirty="0" smtClean="0"/>
                        <a:t>”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메뉴를 선택한다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1000" dirty="0" smtClean="0"/>
                        <a:t>바코드 라벨 프린터 설정 후 </a:t>
                      </a:r>
                      <a:r>
                        <a:rPr lang="en-US" altLang="ko-KR" sz="1000" dirty="0" smtClean="0"/>
                        <a:t>Test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출력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선택한다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 등록된 프린터 설정 화면이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Display</a:t>
                      </a:r>
                    </a:p>
                    <a:p>
                      <a:pPr marL="0" indent="0" algn="l" latinLnBrk="1">
                        <a:lnSpc>
                          <a:spcPts val="14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된다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Test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출력한 라벨 용지확인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dirty="0" smtClean="0"/>
                        <a:t>“</a:t>
                      </a:r>
                      <a:r>
                        <a:rPr lang="ko-KR" altLang="en-US" sz="1000" dirty="0" smtClean="0"/>
                        <a:t>접속 계정관리 설정</a:t>
                      </a:r>
                      <a:r>
                        <a:rPr lang="en-US" altLang="ko-KR" sz="1000" dirty="0" smtClean="0"/>
                        <a:t>”</a:t>
                      </a:r>
                      <a:r>
                        <a:rPr lang="ko-KR" altLang="en-US" sz="1000" dirty="0" smtClean="0"/>
                        <a:t> 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메뉴를 선택한다</a:t>
                      </a:r>
                      <a:endParaRPr lang="ko-KR" altLang="en-US" sz="1000" dirty="0" smtClean="0"/>
                    </a:p>
                    <a:p>
                      <a:pPr marL="108000" indent="-108000" algn="l" latinLnBrk="1">
                        <a:buFont typeface="Wingdings" pitchFamily="2" charset="2"/>
                        <a:buChar char="§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계정 입력 후  저장 메뉴를 선택한다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 등록된 과정내용이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Display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된다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indent="-108000" algn="l" latinLnBrk="1">
                        <a:lnSpc>
                          <a:spcPts val="14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등록된 내용이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Display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된다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73025" y="176585"/>
            <a:ext cx="8964613" cy="876151"/>
            <a:chOff x="41193" y="188640"/>
            <a:chExt cx="9061614" cy="876151"/>
          </a:xfrm>
        </p:grpSpPr>
        <p:sp>
          <p:nvSpPr>
            <p:cNvPr id="5" name="직사각형 4"/>
            <p:cNvSpPr/>
            <p:nvPr/>
          </p:nvSpPr>
          <p:spPr>
            <a:xfrm>
              <a:off x="41193" y="188640"/>
              <a:ext cx="9061614" cy="4436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chemeClr val="tx1"/>
                  </a:solidFill>
                  <a:latin typeface="+mj-lt"/>
                </a:rPr>
                <a:t>테스트 시나리오 및 결과서</a:t>
              </a:r>
              <a:endParaRPr lang="ko-KR" alt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1193" y="632272"/>
              <a:ext cx="4314783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2019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년 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대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·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중소 </a:t>
              </a:r>
              <a:r>
                <a:rPr lang="ko-KR" altLang="en-US" sz="1400" dirty="0" err="1">
                  <a:solidFill>
                    <a:schemeClr val="tx1"/>
                  </a:solidFill>
                  <a:latin typeface="+mn-ea"/>
                </a:rPr>
                <a:t>상생형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 스마트공장 구축지원 사업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355977" y="632272"/>
              <a:ext cx="2016224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n-ea"/>
                </a:rPr>
                <a:t>2019.00.00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372201" y="632272"/>
              <a:ext cx="2730606" cy="4325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작성자 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: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공급사담당자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8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6655</TotalTime>
  <Words>1431</Words>
  <Application>Microsoft Office PowerPoint</Application>
  <PresentationFormat>화면 슬라이드 쇼(4:3)</PresentationFormat>
  <Paragraphs>467</Paragraphs>
  <Slides>15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가는으뜸체</vt:lpstr>
      <vt:lpstr>굴림</vt:lpstr>
      <vt:lpstr>맑은 고딕</vt:lpstr>
      <vt:lpstr>Arial</vt:lpstr>
      <vt:lpstr>Times New Roman</vt:lpstr>
      <vt:lpstr>Wingdings</vt:lpstr>
      <vt:lpstr>Office 테마</vt:lpstr>
      <vt:lpstr>1_디자인 사용자 지정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강승식</dc:creator>
  <cp:lastModifiedBy>User</cp:lastModifiedBy>
  <cp:revision>627</cp:revision>
  <dcterms:created xsi:type="dcterms:W3CDTF">2010-10-01T01:00:58Z</dcterms:created>
  <dcterms:modified xsi:type="dcterms:W3CDTF">2019-09-27T01:40:12Z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D:\Smart Factory\00.2018년\2018년_사업진행\13.(주)닥터서플라이\64_테스트시나리오_닥터서플라이.pptx</vt:lpwstr>
  </property>
</Properties>
</file>