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09454-EC9E-4516-833C-E30F4F357E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4A2E71-DBC6-488E-A55D-CB8E8B51A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179059-19EF-4F15-9F0F-3158D4ADA9B8}"/>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5" name="页脚占位符 4">
            <a:extLst>
              <a:ext uri="{FF2B5EF4-FFF2-40B4-BE49-F238E27FC236}">
                <a16:creationId xmlns:a16="http://schemas.microsoft.com/office/drawing/2014/main" id="{D94AE620-859E-45E8-8FF5-2FC493928D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F6DD3E-6BC3-4B69-9287-12220A50E19B}"/>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356436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68250-886C-4DDB-8584-1CA9584ADB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EF77E1-B318-408F-81F9-3950AEC1FB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850081-C2CF-44EA-9C97-E074196481E0}"/>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5" name="页脚占位符 4">
            <a:extLst>
              <a:ext uri="{FF2B5EF4-FFF2-40B4-BE49-F238E27FC236}">
                <a16:creationId xmlns:a16="http://schemas.microsoft.com/office/drawing/2014/main" id="{17E2E736-623D-4B7F-8A3D-67313ACBA9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2532D5-35E4-43CC-828F-F1CD2C542BB8}"/>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421182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51B067-5541-4A3B-88EE-E93EDC3341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9C3550-1314-436D-A036-EE1B6CACCF3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BBB2D9-B635-47E1-A4C3-9206BACD1AD1}"/>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5" name="页脚占位符 4">
            <a:extLst>
              <a:ext uri="{FF2B5EF4-FFF2-40B4-BE49-F238E27FC236}">
                <a16:creationId xmlns:a16="http://schemas.microsoft.com/office/drawing/2014/main" id="{4060F375-4251-4A6E-AEE6-DD27BF0DAF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2B8F97-3C5D-4C72-8ECB-6EA2F2BD7A9A}"/>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372882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049EA-40AE-4E06-B9E8-FD09AEA2EF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20822F-B9F7-4D44-9864-5975D7CD48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A637F4-ABF0-45CE-BC85-725D9F505F96}"/>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5" name="页脚占位符 4">
            <a:extLst>
              <a:ext uri="{FF2B5EF4-FFF2-40B4-BE49-F238E27FC236}">
                <a16:creationId xmlns:a16="http://schemas.microsoft.com/office/drawing/2014/main" id="{B61F12E2-C9C2-4984-8B97-8C5205B2BD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3404B-705C-4026-85D9-1ABC68514A36}"/>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13960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DD497-2B41-45E2-B375-C0BB61248E1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0F92E5-E091-43E6-95E4-47B3EDA41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466482-77E0-41FF-AA3E-65BA555B6601}"/>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5" name="页脚占位符 4">
            <a:extLst>
              <a:ext uri="{FF2B5EF4-FFF2-40B4-BE49-F238E27FC236}">
                <a16:creationId xmlns:a16="http://schemas.microsoft.com/office/drawing/2014/main" id="{9EBC8387-F1C7-4AD1-ABB2-ABEF1BEF40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73E81A-1804-4BE8-A69D-D40F65324863}"/>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314625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66FA5-9110-451E-A3AE-6F399AADE6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81627E-B7EC-47C2-A491-D710BD5D22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DDE0CA-8A03-4F0B-86FA-CAF370573EA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140757F-99E1-4654-857A-511829CA3A59}"/>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6" name="页脚占位符 5">
            <a:extLst>
              <a:ext uri="{FF2B5EF4-FFF2-40B4-BE49-F238E27FC236}">
                <a16:creationId xmlns:a16="http://schemas.microsoft.com/office/drawing/2014/main" id="{AD8E7FDD-BBE4-442C-8033-701619E523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D86986-AC11-48CE-8809-6DF41C02CDC7}"/>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257076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05A89-5B36-487F-BA37-190EB6538F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23A7F1-7AB7-4A0C-9349-C13AA8DD2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A7373C-BFFE-4D92-9485-7F5C859D601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BECC0A-EBE8-42B5-BF68-B6E9FAE3B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198337-3A84-4790-855F-BF1C904BCC7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24D576-83AC-405B-AF3D-80C7ECE40CAE}"/>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8" name="页脚占位符 7">
            <a:extLst>
              <a:ext uri="{FF2B5EF4-FFF2-40B4-BE49-F238E27FC236}">
                <a16:creationId xmlns:a16="http://schemas.microsoft.com/office/drawing/2014/main" id="{05F38FB4-2B48-4998-AAFE-3A5E634E18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1EFF629-C8EB-4688-B255-7C571041ABBC}"/>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377050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D5DED-0F2D-4E30-97F1-2CF9213B03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688BA2-6657-42A1-85C4-3BD7DB3296CA}"/>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4" name="页脚占位符 3">
            <a:extLst>
              <a:ext uri="{FF2B5EF4-FFF2-40B4-BE49-F238E27FC236}">
                <a16:creationId xmlns:a16="http://schemas.microsoft.com/office/drawing/2014/main" id="{5AB7369C-D1E9-4A91-95C8-BD1A277373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5B2808-C94E-4BB3-A1AC-BE41AC165BFE}"/>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33103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51091B-11F5-4A2B-BA3B-4FF6782995DC}"/>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3" name="页脚占位符 2">
            <a:extLst>
              <a:ext uri="{FF2B5EF4-FFF2-40B4-BE49-F238E27FC236}">
                <a16:creationId xmlns:a16="http://schemas.microsoft.com/office/drawing/2014/main" id="{52DABB3C-42A7-4C4B-B958-E7BD374AF7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39E64A-7892-4515-914A-12A4D2651A6E}"/>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162369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F6CC0-B6B1-4CD1-9108-06A79986C8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74562D-3934-435C-BD6B-BC0285FA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B7619D4-270A-4F00-8D53-D680A59F9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5FB4DD-5E7C-4707-9450-F08389EA4F90}"/>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6" name="页脚占位符 5">
            <a:extLst>
              <a:ext uri="{FF2B5EF4-FFF2-40B4-BE49-F238E27FC236}">
                <a16:creationId xmlns:a16="http://schemas.microsoft.com/office/drawing/2014/main" id="{134039C1-E5B1-4CA2-B5B2-F23C1B03A4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9FB67C-2391-4047-85D9-14ACE5712C74}"/>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204559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77B96-E0AC-46DB-B475-D600C06AC3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438024E-97E3-40F3-AC5C-BD24CFB5F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7E0FDA-17F5-4516-B93C-C1F2FA2B2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DB6D98-CB07-47D0-94D0-FAFAE0766D76}"/>
              </a:ext>
            </a:extLst>
          </p:cNvPr>
          <p:cNvSpPr>
            <a:spLocks noGrp="1"/>
          </p:cNvSpPr>
          <p:nvPr>
            <p:ph type="dt" sz="half" idx="10"/>
          </p:nvPr>
        </p:nvSpPr>
        <p:spPr/>
        <p:txBody>
          <a:bodyPr/>
          <a:lstStyle/>
          <a:p>
            <a:fld id="{C40A42DB-99E3-42B2-9335-9D6CB8414536}" type="datetimeFigureOut">
              <a:rPr lang="zh-CN" altLang="en-US" smtClean="0"/>
              <a:t>2022/3/11</a:t>
            </a:fld>
            <a:endParaRPr lang="zh-CN" altLang="en-US"/>
          </a:p>
        </p:txBody>
      </p:sp>
      <p:sp>
        <p:nvSpPr>
          <p:cNvPr id="6" name="页脚占位符 5">
            <a:extLst>
              <a:ext uri="{FF2B5EF4-FFF2-40B4-BE49-F238E27FC236}">
                <a16:creationId xmlns:a16="http://schemas.microsoft.com/office/drawing/2014/main" id="{A73AC128-0EDD-4629-A346-5F29F590F5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6D9311-18D0-4CA4-9E51-75467404591B}"/>
              </a:ext>
            </a:extLst>
          </p:cNvPr>
          <p:cNvSpPr>
            <a:spLocks noGrp="1"/>
          </p:cNvSpPr>
          <p:nvPr>
            <p:ph type="sldNum" sz="quarter" idx="12"/>
          </p:nvPr>
        </p:nvSpPr>
        <p:spPr/>
        <p:txBody>
          <a:body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141541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DF6B5E-A873-4302-B70B-3D385F771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C5E4C8-744F-4D7F-9F97-F4239D7A13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20E983-78EC-4E56-B390-7C4E7D860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A42DB-99E3-42B2-9335-9D6CB8414536}" type="datetimeFigureOut">
              <a:rPr lang="zh-CN" altLang="en-US" smtClean="0"/>
              <a:t>2022/3/11</a:t>
            </a:fld>
            <a:endParaRPr lang="zh-CN" altLang="en-US"/>
          </a:p>
        </p:txBody>
      </p:sp>
      <p:sp>
        <p:nvSpPr>
          <p:cNvPr id="5" name="页脚占位符 4">
            <a:extLst>
              <a:ext uri="{FF2B5EF4-FFF2-40B4-BE49-F238E27FC236}">
                <a16:creationId xmlns:a16="http://schemas.microsoft.com/office/drawing/2014/main" id="{AE837540-9C5E-455A-8B77-9F16459CF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B4FF2C-916C-4413-968C-2D17CF649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A9769-7725-47AE-AB39-E4AD5EFBF351}" type="slidenum">
              <a:rPr lang="zh-CN" altLang="en-US" smtClean="0"/>
              <a:t>‹#›</a:t>
            </a:fld>
            <a:endParaRPr lang="zh-CN" altLang="en-US"/>
          </a:p>
        </p:txBody>
      </p:sp>
    </p:spTree>
    <p:extLst>
      <p:ext uri="{BB962C8B-B14F-4D97-AF65-F5344CB8AC3E}">
        <p14:creationId xmlns:p14="http://schemas.microsoft.com/office/powerpoint/2010/main" val="107469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1D453-9B55-4D92-8C64-6AF3C414364A}"/>
              </a:ext>
            </a:extLst>
          </p:cNvPr>
          <p:cNvSpPr>
            <a:spLocks noGrp="1"/>
          </p:cNvSpPr>
          <p:nvPr>
            <p:ph type="ctrTitle"/>
          </p:nvPr>
        </p:nvSpPr>
        <p:spPr/>
        <p:txBody>
          <a:bodyPr/>
          <a:lstStyle/>
          <a:p>
            <a:r>
              <a:rPr lang="zh-CN" altLang="en-US" dirty="0"/>
              <a:t>卷积网络进行信号识别</a:t>
            </a:r>
          </a:p>
        </p:txBody>
      </p:sp>
    </p:spTree>
    <p:extLst>
      <p:ext uri="{BB962C8B-B14F-4D97-AF65-F5344CB8AC3E}">
        <p14:creationId xmlns:p14="http://schemas.microsoft.com/office/powerpoint/2010/main" val="238242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1AB-E789-4A99-88F2-FAC6ECA81194}"/>
              </a:ext>
            </a:extLst>
          </p:cNvPr>
          <p:cNvSpPr>
            <a:spLocks noGrp="1"/>
          </p:cNvSpPr>
          <p:nvPr>
            <p:ph type="title"/>
          </p:nvPr>
        </p:nvSpPr>
        <p:spPr/>
        <p:txBody>
          <a:bodyPr/>
          <a:lstStyle/>
          <a:p>
            <a:r>
              <a:rPr lang="zh-CN" altLang="en-US" dirty="0"/>
              <a:t>识别效果</a:t>
            </a:r>
          </a:p>
        </p:txBody>
      </p:sp>
      <p:sp>
        <p:nvSpPr>
          <p:cNvPr id="4" name="文本框 3">
            <a:extLst>
              <a:ext uri="{FF2B5EF4-FFF2-40B4-BE49-F238E27FC236}">
                <a16:creationId xmlns:a16="http://schemas.microsoft.com/office/drawing/2014/main" id="{221A5D35-B0BA-464B-85B0-6DE912A8F4FF}"/>
              </a:ext>
            </a:extLst>
          </p:cNvPr>
          <p:cNvSpPr txBox="1"/>
          <p:nvPr/>
        </p:nvSpPr>
        <p:spPr>
          <a:xfrm>
            <a:off x="838200" y="1690688"/>
            <a:ext cx="9977411" cy="1754326"/>
          </a:xfrm>
          <a:prstGeom prst="rect">
            <a:avLst/>
          </a:prstGeom>
          <a:noFill/>
        </p:spPr>
        <p:txBody>
          <a:bodyPr wrap="none" rtlCol="0">
            <a:spAutoFit/>
          </a:bodyPr>
          <a:lstStyle/>
          <a:p>
            <a:r>
              <a:rPr lang="zh-CN" altLang="en-US" dirty="0"/>
              <a:t>如果让卷积网络同时对三类粒子（</a:t>
            </a:r>
            <a:r>
              <a:rPr lang="en-US" altLang="zh-CN" dirty="0"/>
              <a:t>α</a:t>
            </a:r>
            <a:r>
              <a:rPr lang="zh-CN" altLang="en-US" dirty="0"/>
              <a:t>，</a:t>
            </a:r>
            <a:r>
              <a:rPr lang="en-US" altLang="zh-CN" dirty="0"/>
              <a:t>γ</a:t>
            </a:r>
            <a:r>
              <a:rPr lang="zh-CN" altLang="en-US" dirty="0"/>
              <a:t>，</a:t>
            </a:r>
            <a:r>
              <a:rPr lang="en-US" altLang="zh-CN" dirty="0"/>
              <a:t>else</a:t>
            </a:r>
            <a:r>
              <a:rPr lang="zh-CN" altLang="en-US" dirty="0"/>
              <a:t>）进行训练，那么总体正确率就很低，约</a:t>
            </a:r>
            <a:r>
              <a:rPr lang="en-US" altLang="zh-CN" dirty="0"/>
              <a:t>50%</a:t>
            </a:r>
          </a:p>
          <a:p>
            <a:r>
              <a:rPr lang="zh-CN" altLang="en-US" dirty="0"/>
              <a:t>对于</a:t>
            </a:r>
            <a:r>
              <a:rPr lang="en-US" altLang="zh-CN" dirty="0"/>
              <a:t>α</a:t>
            </a:r>
            <a:r>
              <a:rPr lang="zh-CN" altLang="en-US" dirty="0"/>
              <a:t>粒子和</a:t>
            </a:r>
            <a:r>
              <a:rPr lang="en-US" altLang="zh-CN" dirty="0"/>
              <a:t>γ</a:t>
            </a:r>
            <a:r>
              <a:rPr lang="zh-CN" altLang="en-US" dirty="0"/>
              <a:t>光子的识别率较高，但对</a:t>
            </a:r>
            <a:r>
              <a:rPr lang="en-US" altLang="zh-CN" dirty="0"/>
              <a:t>else</a:t>
            </a:r>
            <a:r>
              <a:rPr lang="zh-CN" altLang="en-US" dirty="0"/>
              <a:t>的识别率很低（低于</a:t>
            </a:r>
            <a:r>
              <a:rPr lang="en-US" altLang="zh-CN" dirty="0"/>
              <a:t>50%</a:t>
            </a:r>
            <a:r>
              <a:rPr lang="zh-CN" altLang="en-US" dirty="0"/>
              <a:t>）</a:t>
            </a:r>
            <a:endParaRPr lang="en-US" altLang="zh-CN" dirty="0"/>
          </a:p>
          <a:p>
            <a:endParaRPr lang="en-US" altLang="zh-CN" dirty="0"/>
          </a:p>
          <a:p>
            <a:endParaRPr lang="en-US" altLang="zh-CN" dirty="0"/>
          </a:p>
          <a:p>
            <a:r>
              <a:rPr lang="zh-CN" altLang="en-US" dirty="0"/>
              <a:t>考虑到</a:t>
            </a:r>
            <a:r>
              <a:rPr lang="en-US" altLang="zh-CN" dirty="0"/>
              <a:t>else</a:t>
            </a:r>
            <a:r>
              <a:rPr lang="zh-CN" altLang="en-US" dirty="0"/>
              <a:t>类并不止一种粒子，它们之间的波形特征也各不相同，故不能将</a:t>
            </a:r>
            <a:r>
              <a:rPr lang="en-US" altLang="zh-CN" dirty="0"/>
              <a:t>else</a:t>
            </a:r>
            <a:r>
              <a:rPr lang="zh-CN" altLang="en-US" dirty="0"/>
              <a:t>类的信号用于训练</a:t>
            </a:r>
            <a:endParaRPr lang="en-US" altLang="zh-CN" dirty="0"/>
          </a:p>
          <a:p>
            <a:r>
              <a:rPr lang="zh-CN" altLang="en-US" dirty="0"/>
              <a:t>如果只让卷积网络学习</a:t>
            </a:r>
            <a:r>
              <a:rPr lang="en-US" altLang="zh-CN" dirty="0"/>
              <a:t>α</a:t>
            </a:r>
            <a:r>
              <a:rPr lang="zh-CN" altLang="en-US" dirty="0"/>
              <a:t>粒子和</a:t>
            </a:r>
            <a:r>
              <a:rPr lang="en-US" altLang="zh-CN" dirty="0"/>
              <a:t>γ</a:t>
            </a:r>
            <a:r>
              <a:rPr lang="zh-CN" altLang="en-US" dirty="0"/>
              <a:t>光子，那么识别的准确率就比较高，总体识别率稳定在</a:t>
            </a:r>
            <a:r>
              <a:rPr lang="en-US" altLang="zh-CN" dirty="0"/>
              <a:t>99.9%</a:t>
            </a:r>
            <a:r>
              <a:rPr lang="zh-CN" altLang="en-US" dirty="0"/>
              <a:t>以上</a:t>
            </a:r>
          </a:p>
        </p:txBody>
      </p:sp>
      <p:pic>
        <p:nvPicPr>
          <p:cNvPr id="6" name="图片 5">
            <a:extLst>
              <a:ext uri="{FF2B5EF4-FFF2-40B4-BE49-F238E27FC236}">
                <a16:creationId xmlns:a16="http://schemas.microsoft.com/office/drawing/2014/main" id="{872249F6-B67F-483E-85A7-0A55617C2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4135"/>
            <a:ext cx="3172268" cy="1419423"/>
          </a:xfrm>
          <a:prstGeom prst="rect">
            <a:avLst/>
          </a:prstGeom>
        </p:spPr>
      </p:pic>
    </p:spTree>
    <p:extLst>
      <p:ext uri="{BB962C8B-B14F-4D97-AF65-F5344CB8AC3E}">
        <p14:creationId xmlns:p14="http://schemas.microsoft.com/office/powerpoint/2010/main" val="139227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59A53-D4CF-41F7-8B9D-B4CB521370B4}"/>
              </a:ext>
            </a:extLst>
          </p:cNvPr>
          <p:cNvSpPr>
            <a:spLocks noGrp="1"/>
          </p:cNvSpPr>
          <p:nvPr>
            <p:ph type="title"/>
          </p:nvPr>
        </p:nvSpPr>
        <p:spPr/>
        <p:txBody>
          <a:bodyPr/>
          <a:lstStyle/>
          <a:p>
            <a:r>
              <a:rPr lang="zh-CN" altLang="en-US" dirty="0"/>
              <a:t>关于</a:t>
            </a:r>
            <a:r>
              <a:rPr lang="en-US" altLang="zh-CN" dirty="0"/>
              <a:t>else</a:t>
            </a:r>
            <a:r>
              <a:rPr lang="zh-CN" altLang="en-US" dirty="0"/>
              <a:t>类粒子的识别思路</a:t>
            </a:r>
          </a:p>
        </p:txBody>
      </p:sp>
      <p:sp>
        <p:nvSpPr>
          <p:cNvPr id="4" name="文本框 3">
            <a:extLst>
              <a:ext uri="{FF2B5EF4-FFF2-40B4-BE49-F238E27FC236}">
                <a16:creationId xmlns:a16="http://schemas.microsoft.com/office/drawing/2014/main" id="{498B5BDC-AD78-456D-9FCF-A15D86FB6119}"/>
              </a:ext>
            </a:extLst>
          </p:cNvPr>
          <p:cNvSpPr txBox="1"/>
          <p:nvPr/>
        </p:nvSpPr>
        <p:spPr>
          <a:xfrm>
            <a:off x="463689" y="2006354"/>
            <a:ext cx="11323934" cy="3139321"/>
          </a:xfrm>
          <a:prstGeom prst="rect">
            <a:avLst/>
          </a:prstGeom>
          <a:noFill/>
        </p:spPr>
        <p:txBody>
          <a:bodyPr wrap="none" rtlCol="0">
            <a:spAutoFit/>
          </a:bodyPr>
          <a:lstStyle/>
          <a:p>
            <a:r>
              <a:rPr lang="zh-CN" altLang="en-US" dirty="0"/>
              <a:t>由于</a:t>
            </a:r>
            <a:r>
              <a:rPr lang="en-US" altLang="zh-CN" dirty="0"/>
              <a:t>else</a:t>
            </a:r>
            <a:r>
              <a:rPr lang="zh-CN" altLang="en-US" dirty="0"/>
              <a:t>类粒子本身就不一定是同种粒子，其特征各不相同，所以最好的办法就是不对它进行学习，以免影响</a:t>
            </a:r>
            <a:endParaRPr lang="en-US" altLang="zh-CN" dirty="0"/>
          </a:p>
          <a:p>
            <a:r>
              <a:rPr lang="zh-CN" altLang="en-US" dirty="0"/>
              <a:t>对已知粒子的识别效果。</a:t>
            </a:r>
            <a:endParaRPr lang="en-US" altLang="zh-CN" dirty="0"/>
          </a:p>
          <a:p>
            <a:r>
              <a:rPr lang="zh-CN" altLang="en-US" dirty="0"/>
              <a:t>可以利用已知的粒子（</a:t>
            </a:r>
            <a:r>
              <a:rPr lang="en-US" altLang="zh-CN" dirty="0"/>
              <a:t>α</a:t>
            </a:r>
            <a:r>
              <a:rPr lang="zh-CN" altLang="en-US" dirty="0"/>
              <a:t>和</a:t>
            </a:r>
            <a:r>
              <a:rPr lang="en-US" altLang="zh-CN" dirty="0"/>
              <a:t>γ</a:t>
            </a:r>
            <a:r>
              <a:rPr lang="zh-CN" altLang="en-US" dirty="0"/>
              <a:t>）训练出一个卷积网络，这样识别已知粒子的准确率就很高。</a:t>
            </a:r>
            <a:endParaRPr lang="en-US" altLang="zh-CN" dirty="0"/>
          </a:p>
          <a:p>
            <a:r>
              <a:rPr lang="zh-CN" altLang="en-US" dirty="0"/>
              <a:t>对未知信号预测，会得到属于某个已知粒子的概率。如果属于所有已知粒子的概率都低于某个阈值，那么判定</a:t>
            </a:r>
            <a:endParaRPr lang="en-US" altLang="zh-CN" dirty="0"/>
          </a:p>
          <a:p>
            <a:r>
              <a:rPr lang="zh-CN" altLang="en-US" dirty="0"/>
              <a:t>其为</a:t>
            </a:r>
            <a:r>
              <a:rPr lang="en-US" altLang="zh-CN" dirty="0"/>
              <a:t>else</a:t>
            </a:r>
            <a:r>
              <a:rPr lang="zh-CN" altLang="en-US" dirty="0"/>
              <a:t>。</a:t>
            </a:r>
            <a:endParaRPr lang="en-US" altLang="zh-CN" dirty="0"/>
          </a:p>
          <a:p>
            <a:r>
              <a:rPr lang="zh-CN" altLang="en-US" dirty="0"/>
              <a:t>关于这个阈值的取法，可以通过取训练过程中最低概率</a:t>
            </a:r>
            <a:endParaRPr lang="en-US" altLang="zh-CN" dirty="0"/>
          </a:p>
          <a:p>
            <a:r>
              <a:rPr lang="zh-CN" altLang="en-US" dirty="0"/>
              <a:t>比如训练过程中预测</a:t>
            </a:r>
            <a:r>
              <a:rPr lang="en-US" altLang="zh-CN" dirty="0"/>
              <a:t>α</a:t>
            </a:r>
            <a:r>
              <a:rPr lang="zh-CN" altLang="en-US" dirty="0"/>
              <a:t>粒子的最低概率是</a:t>
            </a:r>
            <a:r>
              <a:rPr lang="en-US" altLang="zh-CN" dirty="0"/>
              <a:t>0.8</a:t>
            </a:r>
            <a:r>
              <a:rPr lang="zh-CN" altLang="en-US" dirty="0"/>
              <a:t>（实际概率是</a:t>
            </a:r>
            <a:r>
              <a:rPr lang="en-US" altLang="zh-CN" dirty="0"/>
              <a:t>1</a:t>
            </a:r>
            <a:r>
              <a:rPr lang="zh-CN" altLang="en-US" dirty="0"/>
              <a:t>），预测</a:t>
            </a:r>
            <a:r>
              <a:rPr lang="en-US" altLang="zh-CN" dirty="0"/>
              <a:t>γ</a:t>
            </a:r>
            <a:r>
              <a:rPr lang="zh-CN" altLang="en-US" dirty="0"/>
              <a:t>粒子的最低概率是</a:t>
            </a:r>
            <a:r>
              <a:rPr lang="en-US" altLang="zh-CN" dirty="0"/>
              <a:t>0.85</a:t>
            </a:r>
            <a:r>
              <a:rPr lang="zh-CN" altLang="en-US" dirty="0"/>
              <a:t>（实际概率为</a:t>
            </a:r>
            <a:r>
              <a:rPr lang="en-US" altLang="zh-CN" dirty="0"/>
              <a:t>1</a:t>
            </a:r>
            <a:r>
              <a:rPr lang="zh-CN" altLang="en-US" dirty="0"/>
              <a:t>），</a:t>
            </a:r>
            <a:endParaRPr lang="en-US" altLang="zh-CN" dirty="0"/>
          </a:p>
          <a:p>
            <a:r>
              <a:rPr lang="zh-CN" altLang="en-US" dirty="0"/>
              <a:t>而现在一个未知波形属于</a:t>
            </a:r>
            <a:r>
              <a:rPr lang="en-US" altLang="zh-CN" dirty="0"/>
              <a:t>α</a:t>
            </a:r>
            <a:r>
              <a:rPr lang="zh-CN" altLang="en-US" dirty="0"/>
              <a:t>粒子和属于</a:t>
            </a:r>
            <a:r>
              <a:rPr lang="en-US" altLang="zh-CN" dirty="0"/>
              <a:t>γ</a:t>
            </a:r>
            <a:r>
              <a:rPr lang="zh-CN" altLang="en-US" dirty="0"/>
              <a:t>光子的概率均在</a:t>
            </a:r>
            <a:r>
              <a:rPr lang="en-US" altLang="zh-CN" dirty="0"/>
              <a:t>0.5</a:t>
            </a:r>
            <a:r>
              <a:rPr lang="zh-CN" altLang="en-US" dirty="0"/>
              <a:t>附近，低于</a:t>
            </a:r>
            <a:r>
              <a:rPr lang="en-US" altLang="zh-CN" dirty="0"/>
              <a:t>0.8</a:t>
            </a:r>
            <a:r>
              <a:rPr lang="zh-CN" altLang="en-US" dirty="0"/>
              <a:t>，那么认为这个粒子是</a:t>
            </a:r>
            <a:r>
              <a:rPr lang="en-US" altLang="zh-CN" dirty="0"/>
              <a:t>else</a:t>
            </a:r>
            <a:r>
              <a:rPr lang="zh-CN" altLang="en-US" dirty="0"/>
              <a:t>类。</a:t>
            </a:r>
            <a:endParaRPr lang="en-US" altLang="zh-CN" dirty="0"/>
          </a:p>
          <a:p>
            <a:endParaRPr lang="en-US" altLang="zh-CN" dirty="0"/>
          </a:p>
          <a:p>
            <a:r>
              <a:rPr lang="zh-CN" altLang="en-US" dirty="0"/>
              <a:t>问题：由于</a:t>
            </a:r>
            <a:r>
              <a:rPr lang="en-US" altLang="zh-CN" dirty="0" err="1"/>
              <a:t>softmax</a:t>
            </a:r>
            <a:r>
              <a:rPr lang="zh-CN" altLang="en-US" dirty="0"/>
              <a:t>的输出各分量之和为</a:t>
            </a:r>
            <a:r>
              <a:rPr lang="en-US" altLang="zh-CN" dirty="0"/>
              <a:t>1</a:t>
            </a:r>
            <a:r>
              <a:rPr lang="zh-CN" altLang="en-US" dirty="0"/>
              <a:t>，因此即使未知波形与训练的波形差距巨大，得到的结果概率仍然和</a:t>
            </a:r>
            <a:endParaRPr lang="en-US" altLang="zh-CN" dirty="0"/>
          </a:p>
          <a:p>
            <a:r>
              <a:rPr lang="zh-CN" altLang="en-US" dirty="0"/>
              <a:t>为</a:t>
            </a:r>
            <a:r>
              <a:rPr lang="en-US" altLang="zh-CN" dirty="0"/>
              <a:t>1</a:t>
            </a:r>
            <a:r>
              <a:rPr lang="zh-CN" altLang="en-US" dirty="0"/>
              <a:t>，也就是说至少属于某种已知粒子的概率不会小于</a:t>
            </a:r>
            <a:r>
              <a:rPr lang="en-US" altLang="zh-CN" dirty="0"/>
              <a:t>0.5</a:t>
            </a:r>
            <a:endParaRPr lang="zh-CN" altLang="en-US" dirty="0"/>
          </a:p>
        </p:txBody>
      </p:sp>
    </p:spTree>
    <p:extLst>
      <p:ext uri="{BB962C8B-B14F-4D97-AF65-F5344CB8AC3E}">
        <p14:creationId xmlns:p14="http://schemas.microsoft.com/office/powerpoint/2010/main" val="3741743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FF837-2607-4554-9891-598931D0A493}"/>
              </a:ext>
            </a:extLst>
          </p:cNvPr>
          <p:cNvSpPr>
            <a:spLocks noGrp="1"/>
          </p:cNvSpPr>
          <p:nvPr>
            <p:ph type="title"/>
          </p:nvPr>
        </p:nvSpPr>
        <p:spPr/>
        <p:txBody>
          <a:bodyPr/>
          <a:lstStyle/>
          <a:p>
            <a:r>
              <a:rPr lang="zh-CN" altLang="en-US" dirty="0"/>
              <a:t>参考书目</a:t>
            </a:r>
          </a:p>
        </p:txBody>
      </p:sp>
      <p:sp>
        <p:nvSpPr>
          <p:cNvPr id="3" name="内容占位符 2">
            <a:extLst>
              <a:ext uri="{FF2B5EF4-FFF2-40B4-BE49-F238E27FC236}">
                <a16:creationId xmlns:a16="http://schemas.microsoft.com/office/drawing/2014/main" id="{B417428B-770B-4420-90FD-7C7897C4C9D1}"/>
              </a:ext>
            </a:extLst>
          </p:cNvPr>
          <p:cNvSpPr>
            <a:spLocks noGrp="1"/>
          </p:cNvSpPr>
          <p:nvPr>
            <p:ph idx="1"/>
          </p:nvPr>
        </p:nvSpPr>
        <p:spPr>
          <a:xfrm>
            <a:off x="838200" y="1825625"/>
            <a:ext cx="10750236" cy="501116"/>
          </a:xfrm>
        </p:spPr>
        <p:txBody>
          <a:bodyPr/>
          <a:lstStyle/>
          <a:p>
            <a:r>
              <a:rPr lang="en-US" altLang="zh-CN" dirty="0"/>
              <a:t>Ian Goodfellow et </a:t>
            </a:r>
            <a:r>
              <a:rPr lang="en-US" altLang="zh-CN" dirty="0" err="1"/>
              <a:t>al.,Deep</a:t>
            </a:r>
            <a:r>
              <a:rPr lang="en-US" altLang="zh-CN" dirty="0"/>
              <a:t> </a:t>
            </a:r>
            <a:r>
              <a:rPr lang="en-US" altLang="zh-CN" dirty="0" err="1"/>
              <a:t>learning.Cambridge:The</a:t>
            </a:r>
            <a:r>
              <a:rPr lang="en-US" altLang="zh-CN" dirty="0"/>
              <a:t> MIT Press,2016</a:t>
            </a:r>
            <a:endParaRPr lang="zh-CN" altLang="en-US" dirty="0"/>
          </a:p>
        </p:txBody>
      </p:sp>
    </p:spTree>
    <p:extLst>
      <p:ext uri="{BB962C8B-B14F-4D97-AF65-F5344CB8AC3E}">
        <p14:creationId xmlns:p14="http://schemas.microsoft.com/office/powerpoint/2010/main" val="14420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C29F9-0E56-4823-ABD8-03D7ADC8700A}"/>
              </a:ext>
            </a:extLst>
          </p:cNvPr>
          <p:cNvSpPr>
            <a:spLocks noGrp="1"/>
          </p:cNvSpPr>
          <p:nvPr>
            <p:ph type="title"/>
          </p:nvPr>
        </p:nvSpPr>
        <p:spPr/>
        <p:txBody>
          <a:bodyPr/>
          <a:lstStyle/>
          <a:p>
            <a:r>
              <a:rPr lang="zh-CN" altLang="en-US" dirty="0"/>
              <a:t>卷积网络</a:t>
            </a:r>
          </a:p>
        </p:txBody>
      </p:sp>
      <p:sp>
        <p:nvSpPr>
          <p:cNvPr id="8" name="文本框 7">
            <a:extLst>
              <a:ext uri="{FF2B5EF4-FFF2-40B4-BE49-F238E27FC236}">
                <a16:creationId xmlns:a16="http://schemas.microsoft.com/office/drawing/2014/main" id="{1D678851-5E2D-4960-BD68-C87FA55CA843}"/>
              </a:ext>
            </a:extLst>
          </p:cNvPr>
          <p:cNvSpPr txBox="1"/>
          <p:nvPr/>
        </p:nvSpPr>
        <p:spPr>
          <a:xfrm>
            <a:off x="529726" y="3985949"/>
            <a:ext cx="5955476" cy="1200329"/>
          </a:xfrm>
          <a:prstGeom prst="rect">
            <a:avLst/>
          </a:prstGeom>
          <a:noFill/>
        </p:spPr>
        <p:txBody>
          <a:bodyPr wrap="none" rtlCol="0">
            <a:spAutoFit/>
          </a:bodyPr>
          <a:lstStyle/>
          <a:p>
            <a:r>
              <a:rPr lang="zh-CN" altLang="en-US" dirty="0"/>
              <a:t>卷积运算通过三个重要的思想来帮助改进机器学习系统：</a:t>
            </a:r>
            <a:endParaRPr lang="en-US" altLang="zh-CN" dirty="0"/>
          </a:p>
          <a:p>
            <a:pPr marL="342900" indent="-342900">
              <a:buAutoNum type="arabicPeriod"/>
            </a:pPr>
            <a:r>
              <a:rPr lang="zh-CN" altLang="en-US" b="1" dirty="0"/>
              <a:t>稀疏交互</a:t>
            </a:r>
            <a:r>
              <a:rPr lang="zh-CN" altLang="en-US" dirty="0"/>
              <a:t>（</a:t>
            </a:r>
            <a:r>
              <a:rPr lang="en-US" altLang="zh-CN" dirty="0"/>
              <a:t>sparse interactions</a:t>
            </a:r>
            <a:r>
              <a:rPr lang="zh-CN" altLang="en-US" dirty="0"/>
              <a:t>）</a:t>
            </a:r>
            <a:endParaRPr lang="en-US" altLang="zh-CN" dirty="0"/>
          </a:p>
          <a:p>
            <a:pPr marL="342900" indent="-342900">
              <a:buAutoNum type="arabicPeriod"/>
            </a:pPr>
            <a:r>
              <a:rPr lang="zh-CN" altLang="en-US" b="1" dirty="0"/>
              <a:t>参数共享</a:t>
            </a:r>
            <a:r>
              <a:rPr lang="zh-CN" altLang="en-US" dirty="0"/>
              <a:t>（</a:t>
            </a:r>
            <a:r>
              <a:rPr lang="en-US" altLang="zh-CN" dirty="0"/>
              <a:t>parameter sharing</a:t>
            </a:r>
            <a:r>
              <a:rPr lang="zh-CN" altLang="en-US" dirty="0"/>
              <a:t>）</a:t>
            </a:r>
            <a:endParaRPr lang="en-US" altLang="zh-CN" dirty="0"/>
          </a:p>
          <a:p>
            <a:pPr marL="342900" indent="-342900">
              <a:buAutoNum type="arabicPeriod"/>
            </a:pPr>
            <a:r>
              <a:rPr lang="zh-CN" altLang="en-US" b="1" dirty="0"/>
              <a:t>等变表示</a:t>
            </a:r>
            <a:r>
              <a:rPr lang="zh-CN" altLang="en-US" dirty="0"/>
              <a:t>（</a:t>
            </a:r>
            <a:r>
              <a:rPr lang="en-US" altLang="zh-CN" dirty="0"/>
              <a:t>equivariant representations</a:t>
            </a:r>
            <a:r>
              <a:rPr lang="zh-CN" altLang="en-US" dirty="0"/>
              <a:t>）。</a:t>
            </a:r>
          </a:p>
        </p:txBody>
      </p:sp>
      <p:sp>
        <p:nvSpPr>
          <p:cNvPr id="9" name="文本框 8">
            <a:extLst>
              <a:ext uri="{FF2B5EF4-FFF2-40B4-BE49-F238E27FC236}">
                <a16:creationId xmlns:a16="http://schemas.microsoft.com/office/drawing/2014/main" id="{70D7F2C7-785D-45C1-8537-1CB4CA68BD9A}"/>
              </a:ext>
            </a:extLst>
          </p:cNvPr>
          <p:cNvSpPr txBox="1"/>
          <p:nvPr/>
        </p:nvSpPr>
        <p:spPr>
          <a:xfrm>
            <a:off x="527482" y="1951672"/>
            <a:ext cx="12415578" cy="1754326"/>
          </a:xfrm>
          <a:prstGeom prst="rect">
            <a:avLst/>
          </a:prstGeom>
          <a:noFill/>
        </p:spPr>
        <p:txBody>
          <a:bodyPr wrap="none" rtlCol="0">
            <a:spAutoFit/>
          </a:bodyPr>
          <a:lstStyle/>
          <a:p>
            <a:r>
              <a:rPr lang="zh-CN" altLang="en-US" dirty="0"/>
              <a:t>全连接网络：一个神经元和下一层的所有神经元连接，在数学上就是矩阵</a:t>
            </a:r>
            <a:endParaRPr lang="en-US" altLang="zh-CN" dirty="0"/>
          </a:p>
          <a:p>
            <a:r>
              <a:rPr lang="zh-CN" altLang="en-US" dirty="0"/>
              <a:t>卷积网络：一个神经元只与下一层的</a:t>
            </a:r>
            <a:r>
              <a:rPr lang="en-US" altLang="zh-CN" dirty="0"/>
              <a:t>N</a:t>
            </a:r>
            <a:r>
              <a:rPr lang="zh-CN" altLang="en-US" dirty="0"/>
              <a:t>个神经元连接（</a:t>
            </a:r>
            <a:r>
              <a:rPr lang="en-US" altLang="zh-CN" dirty="0"/>
              <a:t>N</a:t>
            </a:r>
            <a:r>
              <a:rPr lang="zh-CN" altLang="en-US" dirty="0"/>
              <a:t>小于下一层的总神经元数），且相对位置相同的连接其权重</a:t>
            </a:r>
            <a:endParaRPr lang="en-US" altLang="zh-CN" dirty="0"/>
          </a:p>
          <a:p>
            <a:r>
              <a:rPr lang="zh-CN" altLang="en-US" dirty="0"/>
              <a:t>也相同，在数学上是卷积</a:t>
            </a:r>
            <a:endParaRPr lang="en-US" altLang="zh-CN" dirty="0"/>
          </a:p>
          <a:p>
            <a:endParaRPr lang="en-US" altLang="zh-CN" dirty="0"/>
          </a:p>
          <a:p>
            <a:r>
              <a:rPr lang="zh-CN" altLang="en-US" dirty="0"/>
              <a:t>全连接网络的参数是连接的权重（较大的矩阵），而卷积网络（在卷积层）的参数则是卷积核（通常是很小的矩阵）</a:t>
            </a:r>
            <a:endParaRPr lang="en-US" altLang="zh-CN" dirty="0"/>
          </a:p>
          <a:p>
            <a:r>
              <a:rPr lang="zh-CN" altLang="en-US" dirty="0"/>
              <a:t>使用卷积网络的直接意义就是</a:t>
            </a:r>
            <a:r>
              <a:rPr lang="zh-CN" altLang="en-US" b="1" dirty="0"/>
              <a:t>大大减少了网络模型的参数</a:t>
            </a:r>
            <a:r>
              <a:rPr lang="zh-CN" altLang="en-US" dirty="0"/>
              <a:t>，</a:t>
            </a:r>
            <a:r>
              <a:rPr lang="zh-CN" altLang="en-US" b="1" dirty="0"/>
              <a:t>提高了泛化能力</a:t>
            </a:r>
            <a:endParaRPr lang="en-US" altLang="zh-CN" b="1" dirty="0"/>
          </a:p>
        </p:txBody>
      </p:sp>
    </p:spTree>
    <p:extLst>
      <p:ext uri="{BB962C8B-B14F-4D97-AF65-F5344CB8AC3E}">
        <p14:creationId xmlns:p14="http://schemas.microsoft.com/office/powerpoint/2010/main" val="141282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5AF66-BC78-4276-A813-36C49E0FEBEB}"/>
              </a:ext>
            </a:extLst>
          </p:cNvPr>
          <p:cNvSpPr>
            <a:spLocks noGrp="1"/>
          </p:cNvSpPr>
          <p:nvPr>
            <p:ph type="title"/>
          </p:nvPr>
        </p:nvSpPr>
        <p:spPr/>
        <p:txBody>
          <a:bodyPr/>
          <a:lstStyle/>
          <a:p>
            <a:r>
              <a:rPr lang="zh-CN" altLang="en-US" dirty="0"/>
              <a:t>稀疏交互、参数共享、等变表示</a:t>
            </a:r>
          </a:p>
        </p:txBody>
      </p:sp>
      <p:pic>
        <p:nvPicPr>
          <p:cNvPr id="4" name="图片 3">
            <a:extLst>
              <a:ext uri="{FF2B5EF4-FFF2-40B4-BE49-F238E27FC236}">
                <a16:creationId xmlns:a16="http://schemas.microsoft.com/office/drawing/2014/main" id="{68929AF8-D964-4E2E-8BA8-3E55DED369EB}"/>
              </a:ext>
            </a:extLst>
          </p:cNvPr>
          <p:cNvPicPr>
            <a:picLocks noChangeAspect="1"/>
          </p:cNvPicPr>
          <p:nvPr/>
        </p:nvPicPr>
        <p:blipFill>
          <a:blip r:embed="rId2"/>
          <a:stretch>
            <a:fillRect/>
          </a:stretch>
        </p:blipFill>
        <p:spPr>
          <a:xfrm>
            <a:off x="333441" y="1435197"/>
            <a:ext cx="3733333" cy="1780952"/>
          </a:xfrm>
          <a:prstGeom prst="rect">
            <a:avLst/>
          </a:prstGeom>
        </p:spPr>
      </p:pic>
      <p:pic>
        <p:nvPicPr>
          <p:cNvPr id="5" name="图片 4">
            <a:extLst>
              <a:ext uri="{FF2B5EF4-FFF2-40B4-BE49-F238E27FC236}">
                <a16:creationId xmlns:a16="http://schemas.microsoft.com/office/drawing/2014/main" id="{EB811E58-D7FE-4F04-B9FB-E74A77D96EC4}"/>
              </a:ext>
            </a:extLst>
          </p:cNvPr>
          <p:cNvPicPr>
            <a:picLocks noChangeAspect="1"/>
          </p:cNvPicPr>
          <p:nvPr/>
        </p:nvPicPr>
        <p:blipFill>
          <a:blip r:embed="rId3"/>
          <a:stretch>
            <a:fillRect/>
          </a:stretch>
        </p:blipFill>
        <p:spPr>
          <a:xfrm>
            <a:off x="4166647" y="1506898"/>
            <a:ext cx="3657143" cy="1714286"/>
          </a:xfrm>
          <a:prstGeom prst="rect">
            <a:avLst/>
          </a:prstGeom>
        </p:spPr>
      </p:pic>
      <p:sp>
        <p:nvSpPr>
          <p:cNvPr id="3" name="文本框 2">
            <a:extLst>
              <a:ext uri="{FF2B5EF4-FFF2-40B4-BE49-F238E27FC236}">
                <a16:creationId xmlns:a16="http://schemas.microsoft.com/office/drawing/2014/main" id="{D8CE9D14-6E3A-401A-A8F5-5C0A1715C0D6}"/>
              </a:ext>
            </a:extLst>
          </p:cNvPr>
          <p:cNvSpPr txBox="1"/>
          <p:nvPr/>
        </p:nvSpPr>
        <p:spPr>
          <a:xfrm>
            <a:off x="1761527" y="3329990"/>
            <a:ext cx="877163" cy="369332"/>
          </a:xfrm>
          <a:prstGeom prst="rect">
            <a:avLst/>
          </a:prstGeom>
          <a:noFill/>
        </p:spPr>
        <p:txBody>
          <a:bodyPr wrap="none" rtlCol="0">
            <a:spAutoFit/>
          </a:bodyPr>
          <a:lstStyle/>
          <a:p>
            <a:r>
              <a:rPr lang="zh-CN" altLang="en-US" dirty="0"/>
              <a:t>全连接</a:t>
            </a:r>
            <a:endParaRPr lang="en-US" altLang="zh-CN" dirty="0"/>
          </a:p>
        </p:txBody>
      </p:sp>
      <p:sp>
        <p:nvSpPr>
          <p:cNvPr id="6" name="文本框 5">
            <a:extLst>
              <a:ext uri="{FF2B5EF4-FFF2-40B4-BE49-F238E27FC236}">
                <a16:creationId xmlns:a16="http://schemas.microsoft.com/office/drawing/2014/main" id="{CF37B981-C004-4B19-8A43-74838712E8D9}"/>
              </a:ext>
            </a:extLst>
          </p:cNvPr>
          <p:cNvSpPr txBox="1"/>
          <p:nvPr/>
        </p:nvSpPr>
        <p:spPr>
          <a:xfrm>
            <a:off x="5539965" y="3239396"/>
            <a:ext cx="1107996" cy="369332"/>
          </a:xfrm>
          <a:prstGeom prst="rect">
            <a:avLst/>
          </a:prstGeom>
          <a:noFill/>
        </p:spPr>
        <p:txBody>
          <a:bodyPr wrap="none" rtlCol="0">
            <a:spAutoFit/>
          </a:bodyPr>
          <a:lstStyle/>
          <a:p>
            <a:r>
              <a:rPr lang="zh-CN" altLang="en-US" dirty="0"/>
              <a:t>稀疏连接</a:t>
            </a:r>
            <a:endParaRPr lang="en-US" altLang="zh-CN" dirty="0"/>
          </a:p>
        </p:txBody>
      </p:sp>
      <p:sp>
        <p:nvSpPr>
          <p:cNvPr id="7" name="文本框 6">
            <a:extLst>
              <a:ext uri="{FF2B5EF4-FFF2-40B4-BE49-F238E27FC236}">
                <a16:creationId xmlns:a16="http://schemas.microsoft.com/office/drawing/2014/main" id="{ACB41299-F3FB-458E-AD13-B1ACFF02BD97}"/>
              </a:ext>
            </a:extLst>
          </p:cNvPr>
          <p:cNvSpPr txBox="1"/>
          <p:nvPr/>
        </p:nvSpPr>
        <p:spPr>
          <a:xfrm>
            <a:off x="838198" y="3699322"/>
            <a:ext cx="2723823" cy="369332"/>
          </a:xfrm>
          <a:prstGeom prst="rect">
            <a:avLst/>
          </a:prstGeom>
          <a:noFill/>
        </p:spPr>
        <p:txBody>
          <a:bodyPr wrap="none" rtlCol="0">
            <a:spAutoFit/>
          </a:bodyPr>
          <a:lstStyle/>
          <a:p>
            <a:r>
              <a:rPr lang="zh-CN" altLang="en-US" dirty="0"/>
              <a:t>每个连接都有一个权重值</a:t>
            </a:r>
          </a:p>
        </p:txBody>
      </p:sp>
      <p:sp>
        <p:nvSpPr>
          <p:cNvPr id="9" name="文本框 8">
            <a:extLst>
              <a:ext uri="{FF2B5EF4-FFF2-40B4-BE49-F238E27FC236}">
                <a16:creationId xmlns:a16="http://schemas.microsoft.com/office/drawing/2014/main" id="{C30F49A0-6131-4D47-B0D8-0DA393C004F7}"/>
              </a:ext>
            </a:extLst>
          </p:cNvPr>
          <p:cNvSpPr txBox="1"/>
          <p:nvPr/>
        </p:nvSpPr>
        <p:spPr>
          <a:xfrm>
            <a:off x="4501219" y="3628729"/>
            <a:ext cx="3185487" cy="369332"/>
          </a:xfrm>
          <a:prstGeom prst="rect">
            <a:avLst/>
          </a:prstGeom>
          <a:noFill/>
        </p:spPr>
        <p:txBody>
          <a:bodyPr wrap="none" rtlCol="0">
            <a:spAutoFit/>
          </a:bodyPr>
          <a:lstStyle/>
          <a:p>
            <a:pPr algn="ctr"/>
            <a:r>
              <a:rPr lang="zh-CN" altLang="en-US" dirty="0"/>
              <a:t>每个连接可以有各自的权重值</a:t>
            </a:r>
            <a:endParaRPr lang="en-US" altLang="zh-CN" dirty="0"/>
          </a:p>
        </p:txBody>
      </p:sp>
      <p:sp>
        <p:nvSpPr>
          <p:cNvPr id="10" name="文本框 9">
            <a:extLst>
              <a:ext uri="{FF2B5EF4-FFF2-40B4-BE49-F238E27FC236}">
                <a16:creationId xmlns:a16="http://schemas.microsoft.com/office/drawing/2014/main" id="{445781D3-ECCC-44C9-97CE-7FE6DF96F7A0}"/>
              </a:ext>
            </a:extLst>
          </p:cNvPr>
          <p:cNvSpPr txBox="1"/>
          <p:nvPr/>
        </p:nvSpPr>
        <p:spPr>
          <a:xfrm>
            <a:off x="838198" y="4834270"/>
            <a:ext cx="10314042" cy="1200329"/>
          </a:xfrm>
          <a:prstGeom prst="rect">
            <a:avLst/>
          </a:prstGeom>
          <a:noFill/>
        </p:spPr>
        <p:txBody>
          <a:bodyPr wrap="none" rtlCol="0">
            <a:spAutoFit/>
          </a:bodyPr>
          <a:lstStyle/>
          <a:p>
            <a:r>
              <a:rPr lang="zh-CN" altLang="en-US" dirty="0"/>
              <a:t>如果一个函数满足输入改变，输出也以同样的方式改变这一性质，我们就说它是等变 </a:t>
            </a:r>
            <a:r>
              <a:rPr lang="en-US" altLang="zh-CN" dirty="0"/>
              <a:t>(equivariant) </a:t>
            </a:r>
            <a:r>
              <a:rPr lang="zh-CN" altLang="en-US" dirty="0"/>
              <a:t>的</a:t>
            </a:r>
            <a:endParaRPr lang="en-US" altLang="zh-CN" dirty="0"/>
          </a:p>
          <a:p>
            <a:r>
              <a:rPr lang="zh-CN" altLang="en-US" dirty="0"/>
              <a:t>举例而言，原输入经过平移后的特征图和原输入的特征图经过平移是一样的</a:t>
            </a:r>
            <a:endParaRPr lang="en-US" altLang="zh-CN" dirty="0"/>
          </a:p>
          <a:p>
            <a:r>
              <a:rPr lang="zh-CN" altLang="en-US" dirty="0"/>
              <a:t>也就是说，卷积网络识别</a:t>
            </a:r>
            <a:r>
              <a:rPr lang="zh-CN" altLang="en-US" b="1" dirty="0"/>
              <a:t>特征之间的相对位置</a:t>
            </a:r>
            <a:r>
              <a:rPr lang="zh-CN" altLang="en-US" dirty="0"/>
              <a:t>，这一特点使得卷积网络能够识别出平移后的特征。</a:t>
            </a:r>
            <a:endParaRPr lang="en-US" altLang="zh-CN" dirty="0"/>
          </a:p>
          <a:p>
            <a:r>
              <a:rPr lang="zh-CN" altLang="en-US" dirty="0"/>
              <a:t>这个性质使得卷积网络多用于图像识别、语音识别</a:t>
            </a:r>
          </a:p>
        </p:txBody>
      </p:sp>
      <p:pic>
        <p:nvPicPr>
          <p:cNvPr id="12" name="图片 11">
            <a:extLst>
              <a:ext uri="{FF2B5EF4-FFF2-40B4-BE49-F238E27FC236}">
                <a16:creationId xmlns:a16="http://schemas.microsoft.com/office/drawing/2014/main" id="{F936C6D9-290E-4BA8-8BBF-025A60273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0101" y="1525110"/>
            <a:ext cx="3657143" cy="1714286"/>
          </a:xfrm>
          <a:prstGeom prst="rect">
            <a:avLst/>
          </a:prstGeom>
        </p:spPr>
      </p:pic>
      <p:sp>
        <p:nvSpPr>
          <p:cNvPr id="13" name="文本框 12">
            <a:extLst>
              <a:ext uri="{FF2B5EF4-FFF2-40B4-BE49-F238E27FC236}">
                <a16:creationId xmlns:a16="http://schemas.microsoft.com/office/drawing/2014/main" id="{893AFB35-45E8-4EC1-8726-EF89D8FBF01B}"/>
              </a:ext>
            </a:extLst>
          </p:cNvPr>
          <p:cNvSpPr txBox="1"/>
          <p:nvPr/>
        </p:nvSpPr>
        <p:spPr>
          <a:xfrm>
            <a:off x="8496762" y="3239396"/>
            <a:ext cx="2723823" cy="923330"/>
          </a:xfrm>
          <a:prstGeom prst="rect">
            <a:avLst/>
          </a:prstGeom>
          <a:noFill/>
        </p:spPr>
        <p:txBody>
          <a:bodyPr wrap="none" rtlCol="0">
            <a:spAutoFit/>
          </a:bodyPr>
          <a:lstStyle/>
          <a:p>
            <a:r>
              <a:rPr lang="zh-CN" altLang="en-US" dirty="0"/>
              <a:t>卷积网络也是稀疏连接</a:t>
            </a:r>
            <a:endParaRPr lang="en-US" altLang="zh-CN" dirty="0"/>
          </a:p>
          <a:p>
            <a:r>
              <a:rPr lang="zh-CN" altLang="en-US" dirty="0"/>
              <a:t>但由于参数共享，上图只</a:t>
            </a:r>
            <a:endParaRPr lang="en-US" altLang="zh-CN" dirty="0"/>
          </a:p>
          <a:p>
            <a:r>
              <a:rPr lang="zh-CN" altLang="en-US" dirty="0"/>
              <a:t>有三个连接有独立权重值</a:t>
            </a:r>
            <a:endParaRPr lang="en-US" altLang="zh-CN" dirty="0"/>
          </a:p>
        </p:txBody>
      </p:sp>
    </p:spTree>
    <p:extLst>
      <p:ext uri="{BB962C8B-B14F-4D97-AF65-F5344CB8AC3E}">
        <p14:creationId xmlns:p14="http://schemas.microsoft.com/office/powerpoint/2010/main" val="51592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99B69-3609-4DE1-9D34-1F30B7E8D34A}"/>
              </a:ext>
            </a:extLst>
          </p:cNvPr>
          <p:cNvSpPr>
            <a:spLocks noGrp="1"/>
          </p:cNvSpPr>
          <p:nvPr>
            <p:ph type="title"/>
          </p:nvPr>
        </p:nvSpPr>
        <p:spPr/>
        <p:txBody>
          <a:bodyPr/>
          <a:lstStyle/>
          <a:p>
            <a:r>
              <a:rPr lang="zh-CN" altLang="en-US" dirty="0"/>
              <a:t>卷积网络的工作图示</a:t>
            </a:r>
          </a:p>
        </p:txBody>
      </p:sp>
      <p:pic>
        <p:nvPicPr>
          <p:cNvPr id="1026" name="Picture 2">
            <a:extLst>
              <a:ext uri="{FF2B5EF4-FFF2-40B4-BE49-F238E27FC236}">
                <a16:creationId xmlns:a16="http://schemas.microsoft.com/office/drawing/2014/main" id="{AA721755-357A-43C5-9788-23823525D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2" y="1899239"/>
            <a:ext cx="3795550" cy="441664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E33F463-833A-4FA8-800D-E83FEC6F1F26}"/>
              </a:ext>
            </a:extLst>
          </p:cNvPr>
          <p:cNvSpPr txBox="1"/>
          <p:nvPr/>
        </p:nvSpPr>
        <p:spPr>
          <a:xfrm>
            <a:off x="3904154" y="2122400"/>
            <a:ext cx="8287846" cy="3970318"/>
          </a:xfrm>
          <a:prstGeom prst="rect">
            <a:avLst/>
          </a:prstGeom>
          <a:noFill/>
        </p:spPr>
        <p:txBody>
          <a:bodyPr wrap="none" rtlCol="0">
            <a:spAutoFit/>
          </a:bodyPr>
          <a:lstStyle/>
          <a:p>
            <a:r>
              <a:rPr lang="zh-CN" altLang="en-US" dirty="0"/>
              <a:t>左图的卷积核是</a:t>
            </a:r>
            <a:r>
              <a:rPr lang="en-US" altLang="zh-CN" dirty="0"/>
              <a:t>3x3</a:t>
            </a:r>
            <a:r>
              <a:rPr lang="zh-CN" altLang="en-US" dirty="0"/>
              <a:t>的（通常初始值是随机的，随着学习过程不断调整）</a:t>
            </a:r>
            <a:endParaRPr lang="en-US" altLang="zh-CN" dirty="0"/>
          </a:p>
          <a:p>
            <a:r>
              <a:rPr lang="zh-CN" altLang="en-US" b="0" i="0" dirty="0">
                <a:effectLst/>
                <a:latin typeface="-apple-system"/>
              </a:rPr>
              <a:t>输出的每一个值受到</a:t>
            </a:r>
            <a:r>
              <a:rPr lang="zh-CN" altLang="en-US" b="0" i="0" dirty="0">
                <a:effectLst/>
              </a:rPr>
              <a:t>原始输入的</a:t>
            </a:r>
            <a:r>
              <a:rPr lang="en-US" altLang="zh-CN" b="0" i="0" dirty="0">
                <a:effectLst/>
              </a:rPr>
              <a:t>3x3</a:t>
            </a:r>
            <a:r>
              <a:rPr lang="zh-CN" altLang="en-US" b="0" i="0" dirty="0">
                <a:effectLst/>
              </a:rPr>
              <a:t>区域内的</a:t>
            </a:r>
            <a:r>
              <a:rPr lang="zh-CN" altLang="en-US" b="0" i="0" dirty="0">
                <a:effectLst/>
                <a:latin typeface="-apple-system"/>
              </a:rPr>
              <a:t>影响，故而</a:t>
            </a:r>
            <a:r>
              <a:rPr lang="zh-CN" altLang="en-US" dirty="0">
                <a:latin typeface="-apple-system"/>
              </a:rPr>
              <a:t>这</a:t>
            </a:r>
            <a:r>
              <a:rPr lang="zh-CN" altLang="en-US" b="0" i="0" dirty="0">
                <a:effectLst/>
                <a:latin typeface="-apple-system"/>
              </a:rPr>
              <a:t>一层的</a:t>
            </a:r>
            <a:r>
              <a:rPr lang="zh-CN" altLang="en-US" i="0" dirty="0">
                <a:effectLst/>
                <a:latin typeface="-apple-system"/>
              </a:rPr>
              <a:t>感受野</a:t>
            </a:r>
            <a:r>
              <a:rPr lang="zh-CN" altLang="en-US" b="0" i="0" dirty="0">
                <a:effectLst/>
                <a:latin typeface="-apple-system"/>
              </a:rPr>
              <a:t>为</a:t>
            </a:r>
            <a:r>
              <a:rPr lang="en-US" altLang="zh-CN" b="0" i="0" dirty="0">
                <a:effectLst/>
                <a:latin typeface="-apple-system"/>
              </a:rPr>
              <a:t>3</a:t>
            </a:r>
          </a:p>
          <a:p>
            <a:r>
              <a:rPr lang="zh-CN" altLang="en-US" dirty="0"/>
              <a:t>使用这个核对上一层的原始数据（蓝色格子）进行卷积操作</a:t>
            </a:r>
            <a:endParaRPr lang="en-US" altLang="zh-CN" dirty="0"/>
          </a:p>
          <a:p>
            <a:r>
              <a:rPr lang="zh-CN" altLang="en-US" dirty="0"/>
              <a:t>虚线格子在原始数据外，即</a:t>
            </a:r>
            <a:r>
              <a:rPr lang="en-US" altLang="zh-CN" dirty="0"/>
              <a:t>padding</a:t>
            </a:r>
            <a:r>
              <a:rPr lang="zh-CN" altLang="en-US" dirty="0"/>
              <a:t>，通常补</a:t>
            </a:r>
            <a:r>
              <a:rPr lang="en-US" altLang="zh-CN" dirty="0"/>
              <a:t>0</a:t>
            </a:r>
            <a:r>
              <a:rPr lang="zh-CN" altLang="en-US" dirty="0"/>
              <a:t>，其意义是</a:t>
            </a:r>
            <a:r>
              <a:rPr lang="zh-CN" altLang="en-US" b="1" dirty="0"/>
              <a:t>尽可能保留边缘的特征</a:t>
            </a:r>
            <a:endParaRPr lang="en-US" altLang="zh-CN" b="1" dirty="0"/>
          </a:p>
          <a:p>
            <a:r>
              <a:rPr lang="en-US" altLang="zh-CN" dirty="0"/>
              <a:t>padding</a:t>
            </a:r>
            <a:r>
              <a:rPr lang="zh-CN" altLang="en-US" dirty="0"/>
              <a:t>值的选择一般要使得卷积后的结果和卷积前的尺寸相同</a:t>
            </a:r>
            <a:endParaRPr lang="en-US" altLang="zh-CN" dirty="0"/>
          </a:p>
          <a:p>
            <a:r>
              <a:rPr lang="zh-CN" altLang="en-US" dirty="0"/>
              <a:t>卷积后的数据（绿色格子）称作特征图（</a:t>
            </a:r>
            <a:r>
              <a:rPr lang="en-US" altLang="zh-CN" dirty="0"/>
              <a:t>feature map</a:t>
            </a:r>
            <a:r>
              <a:rPr lang="zh-CN" altLang="en-US" dirty="0"/>
              <a:t>），表示抽象特征，没有</a:t>
            </a:r>
            <a:endParaRPr lang="en-US" altLang="zh-CN" dirty="0"/>
          </a:p>
          <a:p>
            <a:r>
              <a:rPr lang="zh-CN" altLang="en-US" dirty="0"/>
              <a:t>可理解的实际意义</a:t>
            </a:r>
            <a:endParaRPr lang="en-US" altLang="zh-CN" dirty="0"/>
          </a:p>
          <a:p>
            <a:endParaRPr lang="en-US" altLang="zh-CN" dirty="0"/>
          </a:p>
          <a:p>
            <a:r>
              <a:rPr lang="zh-CN" altLang="en-US" dirty="0"/>
              <a:t>在卷积网络中，一般会有多个卷积层，每个卷积层都有各自的卷积核</a:t>
            </a:r>
            <a:endParaRPr lang="en-US" altLang="zh-CN" dirty="0"/>
          </a:p>
          <a:p>
            <a:r>
              <a:rPr lang="zh-CN" altLang="en-US" dirty="0"/>
              <a:t>这些卷积核就是要通过训练得到的网络参数</a:t>
            </a:r>
            <a:endParaRPr lang="en-US" altLang="zh-CN" dirty="0"/>
          </a:p>
          <a:p>
            <a:r>
              <a:rPr lang="zh-CN" altLang="en-US" dirty="0"/>
              <a:t>在一个卷积层里，会有多个卷积核，每个卷积核代表一种抽象特征</a:t>
            </a:r>
            <a:endParaRPr lang="en-US" altLang="zh-CN" dirty="0"/>
          </a:p>
          <a:p>
            <a:r>
              <a:rPr lang="zh-CN" altLang="en-US" dirty="0"/>
              <a:t>每个卷积核都和上一层的结果进行卷积操作，各自得到一个特征图</a:t>
            </a:r>
            <a:endParaRPr lang="en-US" altLang="zh-CN" dirty="0"/>
          </a:p>
          <a:p>
            <a:r>
              <a:rPr lang="zh-CN" altLang="en-US" dirty="0"/>
              <a:t>有多少个特征图，也称为有多少个通道（</a:t>
            </a:r>
            <a:r>
              <a:rPr lang="en-US" altLang="zh-CN" dirty="0"/>
              <a:t>channel</a:t>
            </a:r>
            <a:r>
              <a:rPr lang="zh-CN" altLang="en-US" dirty="0"/>
              <a:t>）</a:t>
            </a:r>
            <a:endParaRPr lang="en-US" altLang="zh-CN" dirty="0"/>
          </a:p>
          <a:p>
            <a:r>
              <a:rPr lang="zh-CN" altLang="en-US" dirty="0"/>
              <a:t>卷积核越多，可以识别的抽象特征就越多，但计算量也越大</a:t>
            </a:r>
          </a:p>
        </p:txBody>
      </p:sp>
    </p:spTree>
    <p:extLst>
      <p:ext uri="{BB962C8B-B14F-4D97-AF65-F5344CB8AC3E}">
        <p14:creationId xmlns:p14="http://schemas.microsoft.com/office/powerpoint/2010/main" val="428670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732F7-5370-4705-AE26-36E3045000E7}"/>
              </a:ext>
            </a:extLst>
          </p:cNvPr>
          <p:cNvSpPr>
            <a:spLocks noGrp="1"/>
          </p:cNvSpPr>
          <p:nvPr>
            <p:ph type="title"/>
          </p:nvPr>
        </p:nvSpPr>
        <p:spPr/>
        <p:txBody>
          <a:bodyPr/>
          <a:lstStyle/>
          <a:p>
            <a:r>
              <a:rPr lang="zh-CN" altLang="en-US" dirty="0"/>
              <a:t>池化</a:t>
            </a:r>
          </a:p>
        </p:txBody>
      </p:sp>
      <p:pic>
        <p:nvPicPr>
          <p:cNvPr id="6" name="图片 5">
            <a:extLst>
              <a:ext uri="{FF2B5EF4-FFF2-40B4-BE49-F238E27FC236}">
                <a16:creationId xmlns:a16="http://schemas.microsoft.com/office/drawing/2014/main" id="{1A73B813-7A0A-42B8-AFAF-4557C77B5910}"/>
              </a:ext>
            </a:extLst>
          </p:cNvPr>
          <p:cNvPicPr>
            <a:picLocks noChangeAspect="1"/>
          </p:cNvPicPr>
          <p:nvPr/>
        </p:nvPicPr>
        <p:blipFill>
          <a:blip r:embed="rId2"/>
          <a:stretch>
            <a:fillRect/>
          </a:stretch>
        </p:blipFill>
        <p:spPr>
          <a:xfrm>
            <a:off x="838200" y="1690688"/>
            <a:ext cx="4400000" cy="1504762"/>
          </a:xfrm>
          <a:prstGeom prst="rect">
            <a:avLst/>
          </a:prstGeom>
        </p:spPr>
      </p:pic>
      <p:sp>
        <p:nvSpPr>
          <p:cNvPr id="8" name="文本框 7">
            <a:extLst>
              <a:ext uri="{FF2B5EF4-FFF2-40B4-BE49-F238E27FC236}">
                <a16:creationId xmlns:a16="http://schemas.microsoft.com/office/drawing/2014/main" id="{C23008EF-9807-48C8-A06B-57D16704CEC2}"/>
              </a:ext>
            </a:extLst>
          </p:cNvPr>
          <p:cNvSpPr txBox="1"/>
          <p:nvPr/>
        </p:nvSpPr>
        <p:spPr>
          <a:xfrm>
            <a:off x="838200" y="3429000"/>
            <a:ext cx="10155344" cy="2031325"/>
          </a:xfrm>
          <a:prstGeom prst="rect">
            <a:avLst/>
          </a:prstGeom>
          <a:noFill/>
        </p:spPr>
        <p:txBody>
          <a:bodyPr wrap="none" rtlCol="0">
            <a:spAutoFit/>
          </a:bodyPr>
          <a:lstStyle/>
          <a:p>
            <a:r>
              <a:rPr lang="zh-CN" altLang="en-US" dirty="0"/>
              <a:t>池化是指使用某一位置的相邻输出的总体统计特征来代替网络在该位置的输出。</a:t>
            </a:r>
            <a:endParaRPr lang="en-US" altLang="zh-CN" dirty="0"/>
          </a:p>
          <a:p>
            <a:r>
              <a:rPr lang="zh-CN" altLang="en-US" dirty="0"/>
              <a:t>上图的池化为最常用的最大池化，挑选窗口中的最大值作为输出（上图步长为</a:t>
            </a:r>
            <a:r>
              <a:rPr lang="en-US" altLang="zh-CN" dirty="0"/>
              <a:t>2</a:t>
            </a:r>
            <a:r>
              <a:rPr lang="zh-CN" altLang="en-US" dirty="0"/>
              <a:t>，与窗口尺寸不同）</a:t>
            </a:r>
            <a:endParaRPr lang="en-US" altLang="zh-CN" dirty="0"/>
          </a:p>
          <a:p>
            <a:r>
              <a:rPr lang="zh-CN" altLang="en-US" dirty="0"/>
              <a:t>在实践中池化操作的步长（</a:t>
            </a:r>
            <a:r>
              <a:rPr lang="en-US" altLang="zh-CN" dirty="0"/>
              <a:t>stride</a:t>
            </a:r>
            <a:r>
              <a:rPr lang="zh-CN" altLang="en-US" dirty="0"/>
              <a:t>）通常与窗口尺寸（</a:t>
            </a:r>
            <a:r>
              <a:rPr lang="en-US" altLang="zh-CN" dirty="0"/>
              <a:t>size</a:t>
            </a:r>
            <a:r>
              <a:rPr lang="zh-CN" altLang="en-US" dirty="0"/>
              <a:t>）相同。</a:t>
            </a:r>
            <a:endParaRPr lang="en-US" altLang="zh-CN" dirty="0"/>
          </a:p>
          <a:p>
            <a:endParaRPr lang="en-US" altLang="zh-CN" dirty="0"/>
          </a:p>
          <a:p>
            <a:r>
              <a:rPr lang="zh-CN" altLang="en-US" dirty="0"/>
              <a:t>池化的作用：</a:t>
            </a:r>
            <a:endParaRPr lang="en-US" altLang="zh-CN" dirty="0"/>
          </a:p>
          <a:p>
            <a:r>
              <a:rPr lang="en-US" altLang="zh-CN" dirty="0"/>
              <a:t>1.</a:t>
            </a:r>
            <a:r>
              <a:rPr lang="zh-CN" altLang="en-US" dirty="0"/>
              <a:t>对上一层输出进行</a:t>
            </a:r>
            <a:r>
              <a:rPr lang="zh-CN" altLang="en-US" b="1" dirty="0"/>
              <a:t>降采样</a:t>
            </a:r>
            <a:r>
              <a:rPr lang="zh-CN" altLang="en-US" dirty="0"/>
              <a:t>（减少数据个数）；</a:t>
            </a:r>
            <a:endParaRPr lang="en-US" altLang="zh-CN" dirty="0"/>
          </a:p>
          <a:p>
            <a:r>
              <a:rPr lang="en-US" altLang="zh-CN" dirty="0"/>
              <a:t>2.</a:t>
            </a:r>
            <a:r>
              <a:rPr lang="zh-CN" altLang="en-US" b="1" dirty="0"/>
              <a:t>引入不变性</a:t>
            </a:r>
            <a:r>
              <a:rPr lang="zh-CN" altLang="en-US" dirty="0"/>
              <a:t>。当输入有少量平移时，池化后得到的结果仍近似相等。</a:t>
            </a:r>
          </a:p>
        </p:txBody>
      </p:sp>
      <p:sp>
        <p:nvSpPr>
          <p:cNvPr id="9" name="文本框 8">
            <a:extLst>
              <a:ext uri="{FF2B5EF4-FFF2-40B4-BE49-F238E27FC236}">
                <a16:creationId xmlns:a16="http://schemas.microsoft.com/office/drawing/2014/main" id="{F888CD99-78A6-4A0C-B1C5-6964D9046D08}"/>
              </a:ext>
            </a:extLst>
          </p:cNvPr>
          <p:cNvSpPr txBox="1"/>
          <p:nvPr/>
        </p:nvSpPr>
        <p:spPr>
          <a:xfrm>
            <a:off x="838200" y="5693875"/>
            <a:ext cx="10572125" cy="646331"/>
          </a:xfrm>
          <a:prstGeom prst="rect">
            <a:avLst/>
          </a:prstGeom>
          <a:noFill/>
        </p:spPr>
        <p:txBody>
          <a:bodyPr wrap="none" rtlCol="0">
            <a:spAutoFit/>
          </a:bodyPr>
          <a:lstStyle/>
          <a:p>
            <a:r>
              <a:rPr lang="zh-CN" altLang="en-US" dirty="0"/>
              <a:t>池化和卷积类似，但卷积操作只是对窗口中的对应位置相乘再求和，而池化操作可以对窗口中的数据做</a:t>
            </a:r>
            <a:endParaRPr lang="en-US" altLang="zh-CN" dirty="0"/>
          </a:p>
          <a:p>
            <a:r>
              <a:rPr lang="zh-CN" altLang="en-US" dirty="0"/>
              <a:t>任意运算，除此之外一般卷积操作的步长设定为</a:t>
            </a:r>
            <a:r>
              <a:rPr lang="en-US" altLang="zh-CN" dirty="0"/>
              <a:t>1</a:t>
            </a:r>
            <a:r>
              <a:rPr lang="zh-CN" altLang="en-US" dirty="0"/>
              <a:t>，而池化的步长设定大于</a:t>
            </a:r>
            <a:r>
              <a:rPr lang="en-US" altLang="zh-CN" dirty="0"/>
              <a:t>1</a:t>
            </a:r>
            <a:r>
              <a:rPr lang="zh-CN" altLang="en-US" dirty="0"/>
              <a:t>（这样才能实现降采样）</a:t>
            </a:r>
          </a:p>
        </p:txBody>
      </p:sp>
    </p:spTree>
    <p:extLst>
      <p:ext uri="{BB962C8B-B14F-4D97-AF65-F5344CB8AC3E}">
        <p14:creationId xmlns:p14="http://schemas.microsoft.com/office/powerpoint/2010/main" val="21122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47F5-3796-4C87-93E9-5C6552549BC8}"/>
              </a:ext>
            </a:extLst>
          </p:cNvPr>
          <p:cNvSpPr>
            <a:spLocks noGrp="1"/>
          </p:cNvSpPr>
          <p:nvPr>
            <p:ph type="title"/>
          </p:nvPr>
        </p:nvSpPr>
        <p:spPr/>
        <p:txBody>
          <a:bodyPr/>
          <a:lstStyle/>
          <a:p>
            <a:r>
              <a:rPr lang="zh-CN" altLang="en-US" dirty="0"/>
              <a:t>不同粒子的信号波形特点</a:t>
            </a:r>
          </a:p>
        </p:txBody>
      </p:sp>
      <p:pic>
        <p:nvPicPr>
          <p:cNvPr id="5" name="图片 4">
            <a:extLst>
              <a:ext uri="{FF2B5EF4-FFF2-40B4-BE49-F238E27FC236}">
                <a16:creationId xmlns:a16="http://schemas.microsoft.com/office/drawing/2014/main" id="{83A9E773-DDB0-47E3-B2C0-DEB48806C1BF}"/>
              </a:ext>
            </a:extLst>
          </p:cNvPr>
          <p:cNvPicPr>
            <a:picLocks noChangeAspect="1"/>
          </p:cNvPicPr>
          <p:nvPr/>
        </p:nvPicPr>
        <p:blipFill>
          <a:blip r:embed="rId2"/>
          <a:stretch>
            <a:fillRect/>
          </a:stretch>
        </p:blipFill>
        <p:spPr>
          <a:xfrm>
            <a:off x="66518" y="1324662"/>
            <a:ext cx="4752512" cy="3744268"/>
          </a:xfrm>
          <a:prstGeom prst="rect">
            <a:avLst/>
          </a:prstGeom>
        </p:spPr>
      </p:pic>
      <p:sp>
        <p:nvSpPr>
          <p:cNvPr id="6" name="文本框 5">
            <a:extLst>
              <a:ext uri="{FF2B5EF4-FFF2-40B4-BE49-F238E27FC236}">
                <a16:creationId xmlns:a16="http://schemas.microsoft.com/office/drawing/2014/main" id="{D97ADA93-F65E-4B49-AC97-D5093270D333}"/>
              </a:ext>
            </a:extLst>
          </p:cNvPr>
          <p:cNvSpPr txBox="1"/>
          <p:nvPr/>
        </p:nvSpPr>
        <p:spPr>
          <a:xfrm>
            <a:off x="5708341" y="1556866"/>
            <a:ext cx="6417141" cy="1754326"/>
          </a:xfrm>
          <a:prstGeom prst="rect">
            <a:avLst/>
          </a:prstGeom>
          <a:noFill/>
        </p:spPr>
        <p:txBody>
          <a:bodyPr wrap="none" rtlCol="0">
            <a:spAutoFit/>
          </a:bodyPr>
          <a:lstStyle/>
          <a:p>
            <a:r>
              <a:rPr lang="zh-CN" altLang="en-US" dirty="0"/>
              <a:t>左图选取了几个</a:t>
            </a:r>
            <a:r>
              <a:rPr lang="en-US" altLang="zh-CN" dirty="0"/>
              <a:t>α</a:t>
            </a:r>
            <a:r>
              <a:rPr lang="zh-CN" altLang="en-US" dirty="0"/>
              <a:t>粒子、</a:t>
            </a:r>
            <a:r>
              <a:rPr lang="en-US" altLang="zh-CN" dirty="0"/>
              <a:t>γ</a:t>
            </a:r>
            <a:r>
              <a:rPr lang="zh-CN" altLang="en-US" dirty="0"/>
              <a:t>光子以及其他粒子的信号</a:t>
            </a:r>
            <a:endParaRPr lang="en-US" altLang="zh-CN" dirty="0"/>
          </a:p>
          <a:p>
            <a:r>
              <a:rPr lang="zh-CN" altLang="en-US" dirty="0"/>
              <a:t>每个原始信号有</a:t>
            </a:r>
            <a:r>
              <a:rPr lang="en-US" altLang="zh-CN" dirty="0"/>
              <a:t>20000</a:t>
            </a:r>
            <a:r>
              <a:rPr lang="zh-CN" altLang="en-US" dirty="0"/>
              <a:t>个点</a:t>
            </a:r>
            <a:endParaRPr lang="en-US" altLang="zh-CN" dirty="0"/>
          </a:p>
          <a:p>
            <a:r>
              <a:rPr lang="en-US" altLang="zh-CN" dirty="0"/>
              <a:t>1.</a:t>
            </a:r>
            <a:r>
              <a:rPr lang="zh-CN" altLang="en-US" dirty="0"/>
              <a:t>信号左端大致是水平线，但不同事件的这条线起始高度不同</a:t>
            </a:r>
            <a:endParaRPr lang="en-US" altLang="zh-CN" dirty="0"/>
          </a:p>
          <a:p>
            <a:r>
              <a:rPr lang="en-US" altLang="zh-CN" dirty="0"/>
              <a:t>2.</a:t>
            </a:r>
            <a:r>
              <a:rPr lang="zh-CN" altLang="en-US" dirty="0"/>
              <a:t>信号有高频低振幅的噪声，看上去是随机的</a:t>
            </a:r>
            <a:endParaRPr lang="en-US" altLang="zh-CN" dirty="0"/>
          </a:p>
          <a:p>
            <a:r>
              <a:rPr lang="en-US" altLang="zh-CN" dirty="0"/>
              <a:t>3.α</a:t>
            </a:r>
            <a:r>
              <a:rPr lang="zh-CN" altLang="en-US" dirty="0"/>
              <a:t>粒子与</a:t>
            </a:r>
            <a:r>
              <a:rPr lang="en-US" altLang="zh-CN" dirty="0"/>
              <a:t>γ</a:t>
            </a:r>
            <a:r>
              <a:rPr lang="zh-CN" altLang="en-US" dirty="0"/>
              <a:t>光子的信号波形较为规律，其他粒子的信号波形</a:t>
            </a:r>
            <a:endParaRPr lang="en-US" altLang="zh-CN" dirty="0"/>
          </a:p>
          <a:p>
            <a:r>
              <a:rPr lang="zh-CN" altLang="en-US" dirty="0"/>
              <a:t>与这两个差别较大，同时其他的粒子之间波形也没有统一规律</a:t>
            </a:r>
          </a:p>
        </p:txBody>
      </p:sp>
      <p:pic>
        <p:nvPicPr>
          <p:cNvPr id="4" name="图片 3">
            <a:extLst>
              <a:ext uri="{FF2B5EF4-FFF2-40B4-BE49-F238E27FC236}">
                <a16:creationId xmlns:a16="http://schemas.microsoft.com/office/drawing/2014/main" id="{E6FF46EC-F232-403F-9AE7-B225190E2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758" y="3365472"/>
            <a:ext cx="4075242" cy="3138258"/>
          </a:xfrm>
          <a:prstGeom prst="rect">
            <a:avLst/>
          </a:prstGeom>
        </p:spPr>
      </p:pic>
      <p:pic>
        <p:nvPicPr>
          <p:cNvPr id="7" name="图片 6">
            <a:extLst>
              <a:ext uri="{FF2B5EF4-FFF2-40B4-BE49-F238E27FC236}">
                <a16:creationId xmlns:a16="http://schemas.microsoft.com/office/drawing/2014/main" id="{687913BE-743B-4B1A-A545-E3D9967F2D3B}"/>
              </a:ext>
            </a:extLst>
          </p:cNvPr>
          <p:cNvPicPr>
            <a:picLocks noChangeAspect="1"/>
          </p:cNvPicPr>
          <p:nvPr/>
        </p:nvPicPr>
        <p:blipFill>
          <a:blip r:embed="rId4"/>
          <a:stretch>
            <a:fillRect/>
          </a:stretch>
        </p:blipFill>
        <p:spPr>
          <a:xfrm>
            <a:off x="4378342" y="3429000"/>
            <a:ext cx="3738416" cy="2960742"/>
          </a:xfrm>
          <a:prstGeom prst="rect">
            <a:avLst/>
          </a:prstGeom>
        </p:spPr>
      </p:pic>
    </p:spTree>
    <p:extLst>
      <p:ext uri="{BB962C8B-B14F-4D97-AF65-F5344CB8AC3E}">
        <p14:creationId xmlns:p14="http://schemas.microsoft.com/office/powerpoint/2010/main" val="167780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11B29-208F-4CF5-82C4-04E161BB6080}"/>
              </a:ext>
            </a:extLst>
          </p:cNvPr>
          <p:cNvSpPr>
            <a:spLocks noGrp="1"/>
          </p:cNvSpPr>
          <p:nvPr>
            <p:ph type="title"/>
          </p:nvPr>
        </p:nvSpPr>
        <p:spPr/>
        <p:txBody>
          <a:bodyPr/>
          <a:lstStyle/>
          <a:p>
            <a:r>
              <a:rPr lang="zh-CN" altLang="en-US" dirty="0"/>
              <a:t>信号的预处理</a:t>
            </a:r>
          </a:p>
        </p:txBody>
      </p:sp>
      <p:sp>
        <p:nvSpPr>
          <p:cNvPr id="4" name="文本框 3">
            <a:extLst>
              <a:ext uri="{FF2B5EF4-FFF2-40B4-BE49-F238E27FC236}">
                <a16:creationId xmlns:a16="http://schemas.microsoft.com/office/drawing/2014/main" id="{4A41A147-8B25-40AA-B35A-4A06B5D0020A}"/>
              </a:ext>
            </a:extLst>
          </p:cNvPr>
          <p:cNvSpPr txBox="1"/>
          <p:nvPr/>
        </p:nvSpPr>
        <p:spPr>
          <a:xfrm>
            <a:off x="838200" y="1690688"/>
            <a:ext cx="8667757" cy="1200329"/>
          </a:xfrm>
          <a:prstGeom prst="rect">
            <a:avLst/>
          </a:prstGeom>
          <a:noFill/>
        </p:spPr>
        <p:txBody>
          <a:bodyPr wrap="none" rtlCol="0">
            <a:spAutoFit/>
          </a:bodyPr>
          <a:lstStyle/>
          <a:p>
            <a:r>
              <a:rPr lang="zh-CN" altLang="en-US" dirty="0"/>
              <a:t>预处理的目的有三个</a:t>
            </a:r>
            <a:endParaRPr lang="en-US" altLang="zh-CN" dirty="0"/>
          </a:p>
          <a:p>
            <a:r>
              <a:rPr lang="en-US" altLang="zh-CN" dirty="0"/>
              <a:t>1.</a:t>
            </a:r>
            <a:r>
              <a:rPr lang="zh-CN" altLang="en-US" dirty="0"/>
              <a:t>在保持波形基本不变的前提下减少单个信号的数据点的个数，减少计算量提高效率</a:t>
            </a:r>
            <a:endParaRPr lang="en-US" altLang="zh-CN" dirty="0"/>
          </a:p>
          <a:p>
            <a:r>
              <a:rPr lang="en-US" altLang="zh-CN" dirty="0"/>
              <a:t>2.</a:t>
            </a:r>
            <a:r>
              <a:rPr lang="zh-CN" altLang="en-US" dirty="0"/>
              <a:t>去除（或尽可能减少）原始信号中的噪声，防止其对特征提取造成影响</a:t>
            </a:r>
            <a:endParaRPr lang="en-US" altLang="zh-CN" dirty="0"/>
          </a:p>
          <a:p>
            <a:r>
              <a:rPr lang="en-US" altLang="zh-CN" dirty="0"/>
              <a:t>3.</a:t>
            </a:r>
            <a:r>
              <a:rPr lang="zh-CN" altLang="en-US" dirty="0"/>
              <a:t>尽量减少各个信号间的非特征差异，便于卷积网络更好地抓住其特征</a:t>
            </a:r>
            <a:endParaRPr lang="en-US" altLang="zh-CN" dirty="0"/>
          </a:p>
        </p:txBody>
      </p:sp>
      <p:sp>
        <p:nvSpPr>
          <p:cNvPr id="3" name="文本框 2">
            <a:extLst>
              <a:ext uri="{FF2B5EF4-FFF2-40B4-BE49-F238E27FC236}">
                <a16:creationId xmlns:a16="http://schemas.microsoft.com/office/drawing/2014/main" id="{23A82A92-CB2A-493E-A645-6BF2D3063A96}"/>
              </a:ext>
            </a:extLst>
          </p:cNvPr>
          <p:cNvSpPr txBox="1"/>
          <p:nvPr/>
        </p:nvSpPr>
        <p:spPr>
          <a:xfrm>
            <a:off x="838200" y="3320653"/>
            <a:ext cx="11508279" cy="2862322"/>
          </a:xfrm>
          <a:prstGeom prst="rect">
            <a:avLst/>
          </a:prstGeom>
          <a:noFill/>
        </p:spPr>
        <p:txBody>
          <a:bodyPr wrap="none" rtlCol="0">
            <a:spAutoFit/>
          </a:bodyPr>
          <a:lstStyle/>
          <a:p>
            <a:r>
              <a:rPr lang="zh-CN" altLang="en-US" dirty="0"/>
              <a:t>考虑到以上几个目的和上文所说原始信号的特点</a:t>
            </a:r>
            <a:endParaRPr lang="en-US" altLang="zh-CN" dirty="0"/>
          </a:p>
          <a:p>
            <a:r>
              <a:rPr lang="zh-CN" altLang="en-US" dirty="0"/>
              <a:t>对信号的预处理可以通过高斯卷积（去除噪声）和差分（相当于离散形式的求导）</a:t>
            </a:r>
            <a:endParaRPr lang="en-US" altLang="zh-CN" dirty="0"/>
          </a:p>
          <a:p>
            <a:endParaRPr lang="en-US" altLang="zh-CN" dirty="0"/>
          </a:p>
          <a:p>
            <a:r>
              <a:rPr lang="zh-CN" altLang="en-US" dirty="0"/>
              <a:t>根据噪声的特点，最简单的可以通过卷积进行滤波，这样也是计算代价最小的</a:t>
            </a:r>
            <a:endParaRPr lang="en-US" altLang="zh-CN" dirty="0"/>
          </a:p>
          <a:p>
            <a:r>
              <a:rPr lang="zh-CN" altLang="en-US" dirty="0"/>
              <a:t>除了卷积，也可以使用傅里叶变换及其衍生变换、小波变换进行滤波去噪（视情况，不是所有情况下都能使用）</a:t>
            </a:r>
            <a:endParaRPr lang="en-US" altLang="zh-CN" dirty="0"/>
          </a:p>
          <a:p>
            <a:endParaRPr lang="en-US" altLang="zh-CN" dirty="0"/>
          </a:p>
          <a:p>
            <a:r>
              <a:rPr lang="zh-CN" altLang="en-US" dirty="0"/>
              <a:t>高斯卷积即使用高斯分布作为卷积核，对原始信号进行平滑操作。由于噪声近似随机且振幅很小，在较大范围内</a:t>
            </a:r>
            <a:endParaRPr lang="en-US" altLang="zh-CN" dirty="0"/>
          </a:p>
          <a:p>
            <a:r>
              <a:rPr lang="zh-CN" altLang="en-US" dirty="0"/>
              <a:t>的统计平均值很小，使用卷积去噪能在计算量小的同时取得较好的结果。</a:t>
            </a:r>
            <a:endParaRPr lang="en-US" altLang="zh-CN" dirty="0"/>
          </a:p>
          <a:p>
            <a:r>
              <a:rPr lang="zh-CN" altLang="en-US" dirty="0"/>
              <a:t>差分操作主要是为了达成上文第</a:t>
            </a:r>
            <a:r>
              <a:rPr lang="en-US" altLang="zh-CN" dirty="0"/>
              <a:t>3</a:t>
            </a:r>
            <a:r>
              <a:rPr lang="zh-CN" altLang="en-US" dirty="0"/>
              <a:t>个目的，尽管在图中看到的不同信号左端是经过上下平移的，但由于数据是</a:t>
            </a:r>
            <a:r>
              <a:rPr lang="en-US" altLang="zh-CN" dirty="0"/>
              <a:t>1</a:t>
            </a:r>
            <a:r>
              <a:rPr lang="zh-CN" altLang="en-US" dirty="0"/>
              <a:t>维</a:t>
            </a:r>
            <a:endParaRPr lang="en-US" altLang="zh-CN" dirty="0"/>
          </a:p>
          <a:p>
            <a:r>
              <a:rPr lang="zh-CN" altLang="en-US" dirty="0"/>
              <a:t>的，它的平移只能左右平移，所以卷积网络无法识别这种上下平移，会误认为这两者是不同的。</a:t>
            </a:r>
            <a:endParaRPr lang="en-US" altLang="zh-CN" dirty="0"/>
          </a:p>
        </p:txBody>
      </p:sp>
    </p:spTree>
    <p:extLst>
      <p:ext uri="{BB962C8B-B14F-4D97-AF65-F5344CB8AC3E}">
        <p14:creationId xmlns:p14="http://schemas.microsoft.com/office/powerpoint/2010/main" val="110521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B215-E556-4FAE-B1A0-F1B3C4ADA736}"/>
              </a:ext>
            </a:extLst>
          </p:cNvPr>
          <p:cNvSpPr>
            <a:spLocks noGrp="1"/>
          </p:cNvSpPr>
          <p:nvPr>
            <p:ph type="title"/>
          </p:nvPr>
        </p:nvSpPr>
        <p:spPr/>
        <p:txBody>
          <a:bodyPr/>
          <a:lstStyle/>
          <a:p>
            <a:r>
              <a:rPr lang="zh-CN" altLang="en-US" dirty="0"/>
              <a:t>预处理的效果</a:t>
            </a:r>
          </a:p>
        </p:txBody>
      </p:sp>
      <p:pic>
        <p:nvPicPr>
          <p:cNvPr id="5" name="图片 4">
            <a:extLst>
              <a:ext uri="{FF2B5EF4-FFF2-40B4-BE49-F238E27FC236}">
                <a16:creationId xmlns:a16="http://schemas.microsoft.com/office/drawing/2014/main" id="{39093BEE-3CCC-4157-9DEE-09CC362ABCC2}"/>
              </a:ext>
            </a:extLst>
          </p:cNvPr>
          <p:cNvPicPr>
            <a:picLocks noChangeAspect="1"/>
          </p:cNvPicPr>
          <p:nvPr/>
        </p:nvPicPr>
        <p:blipFill>
          <a:blip r:embed="rId2"/>
          <a:stretch>
            <a:fillRect/>
          </a:stretch>
        </p:blipFill>
        <p:spPr>
          <a:xfrm>
            <a:off x="649933" y="1323213"/>
            <a:ext cx="5515992" cy="4211574"/>
          </a:xfrm>
          <a:prstGeom prst="rect">
            <a:avLst/>
          </a:prstGeom>
        </p:spPr>
      </p:pic>
      <p:pic>
        <p:nvPicPr>
          <p:cNvPr id="7" name="图片 6">
            <a:extLst>
              <a:ext uri="{FF2B5EF4-FFF2-40B4-BE49-F238E27FC236}">
                <a16:creationId xmlns:a16="http://schemas.microsoft.com/office/drawing/2014/main" id="{90BF7C11-1068-47C7-B792-F55455298B40}"/>
              </a:ext>
            </a:extLst>
          </p:cNvPr>
          <p:cNvPicPr>
            <a:picLocks noChangeAspect="1"/>
          </p:cNvPicPr>
          <p:nvPr/>
        </p:nvPicPr>
        <p:blipFill>
          <a:blip r:embed="rId3"/>
          <a:stretch>
            <a:fillRect/>
          </a:stretch>
        </p:blipFill>
        <p:spPr>
          <a:xfrm>
            <a:off x="6252839" y="981659"/>
            <a:ext cx="5289228" cy="4553128"/>
          </a:xfrm>
          <a:prstGeom prst="rect">
            <a:avLst/>
          </a:prstGeom>
        </p:spPr>
      </p:pic>
      <p:sp>
        <p:nvSpPr>
          <p:cNvPr id="8" name="文本框 7">
            <a:extLst>
              <a:ext uri="{FF2B5EF4-FFF2-40B4-BE49-F238E27FC236}">
                <a16:creationId xmlns:a16="http://schemas.microsoft.com/office/drawing/2014/main" id="{C151C394-96D7-4B16-AAC5-69B577CE9282}"/>
              </a:ext>
            </a:extLst>
          </p:cNvPr>
          <p:cNvSpPr txBox="1"/>
          <p:nvPr/>
        </p:nvSpPr>
        <p:spPr>
          <a:xfrm>
            <a:off x="1706982" y="5534787"/>
            <a:ext cx="3401893" cy="369332"/>
          </a:xfrm>
          <a:prstGeom prst="rect">
            <a:avLst/>
          </a:prstGeom>
          <a:noFill/>
        </p:spPr>
        <p:txBody>
          <a:bodyPr wrap="none" rtlCol="0">
            <a:spAutoFit/>
          </a:bodyPr>
          <a:lstStyle/>
          <a:p>
            <a:r>
              <a:rPr lang="zh-CN" altLang="en-US" dirty="0"/>
              <a:t>未经预处理（</a:t>
            </a:r>
            <a:r>
              <a:rPr lang="en-US" altLang="zh-CN" dirty="0"/>
              <a:t>20000</a:t>
            </a:r>
            <a:r>
              <a:rPr lang="zh-CN" altLang="en-US" dirty="0"/>
              <a:t>个数据点）</a:t>
            </a:r>
          </a:p>
        </p:txBody>
      </p:sp>
      <p:sp>
        <p:nvSpPr>
          <p:cNvPr id="9" name="文本框 8">
            <a:extLst>
              <a:ext uri="{FF2B5EF4-FFF2-40B4-BE49-F238E27FC236}">
                <a16:creationId xmlns:a16="http://schemas.microsoft.com/office/drawing/2014/main" id="{2316E856-4606-41D1-ADDA-FF7083CBAD94}"/>
              </a:ext>
            </a:extLst>
          </p:cNvPr>
          <p:cNvSpPr txBox="1"/>
          <p:nvPr/>
        </p:nvSpPr>
        <p:spPr>
          <a:xfrm>
            <a:off x="7433751" y="5534787"/>
            <a:ext cx="2927404" cy="369332"/>
          </a:xfrm>
          <a:prstGeom prst="rect">
            <a:avLst/>
          </a:prstGeom>
          <a:noFill/>
        </p:spPr>
        <p:txBody>
          <a:bodyPr wrap="none" rtlCol="0">
            <a:spAutoFit/>
          </a:bodyPr>
          <a:lstStyle/>
          <a:p>
            <a:r>
              <a:rPr lang="zh-CN" altLang="en-US" dirty="0"/>
              <a:t>预处理后（</a:t>
            </a:r>
            <a:r>
              <a:rPr lang="en-US" altLang="zh-CN" dirty="0"/>
              <a:t>309</a:t>
            </a:r>
            <a:r>
              <a:rPr lang="zh-CN" altLang="en-US" dirty="0"/>
              <a:t>个数据点）</a:t>
            </a:r>
          </a:p>
        </p:txBody>
      </p:sp>
      <p:sp>
        <p:nvSpPr>
          <p:cNvPr id="10" name="文本框 9">
            <a:extLst>
              <a:ext uri="{FF2B5EF4-FFF2-40B4-BE49-F238E27FC236}">
                <a16:creationId xmlns:a16="http://schemas.microsoft.com/office/drawing/2014/main" id="{4BD14336-61BB-4D1A-942A-E8C7DB87B3C3}"/>
              </a:ext>
            </a:extLst>
          </p:cNvPr>
          <p:cNvSpPr txBox="1"/>
          <p:nvPr/>
        </p:nvSpPr>
        <p:spPr>
          <a:xfrm>
            <a:off x="3037856" y="5904119"/>
            <a:ext cx="6429965" cy="646331"/>
          </a:xfrm>
          <a:prstGeom prst="rect">
            <a:avLst/>
          </a:prstGeom>
          <a:noFill/>
        </p:spPr>
        <p:txBody>
          <a:bodyPr wrap="none" rtlCol="0">
            <a:spAutoFit/>
          </a:bodyPr>
          <a:lstStyle/>
          <a:p>
            <a:pPr algn="ctr"/>
            <a:r>
              <a:rPr lang="zh-CN" altLang="en-US" dirty="0"/>
              <a:t>第一次卷积的卷积核尺寸为</a:t>
            </a:r>
            <a:r>
              <a:rPr lang="en-US" altLang="zh-CN" dirty="0"/>
              <a:t>96</a:t>
            </a:r>
            <a:r>
              <a:rPr lang="zh-CN" altLang="en-US" dirty="0"/>
              <a:t>，步长为</a:t>
            </a:r>
            <a:r>
              <a:rPr lang="en-US" altLang="zh-CN" dirty="0"/>
              <a:t>32</a:t>
            </a:r>
          </a:p>
          <a:p>
            <a:r>
              <a:rPr lang="zh-CN" altLang="en-US" dirty="0"/>
              <a:t>之后进行差分操作，再进行第二次卷积，卷积核为</a:t>
            </a:r>
            <a:r>
              <a:rPr lang="en-US" altLang="zh-CN" dirty="0"/>
              <a:t>6</a:t>
            </a:r>
            <a:r>
              <a:rPr lang="zh-CN" altLang="en-US" dirty="0"/>
              <a:t>，步长为</a:t>
            </a:r>
            <a:r>
              <a:rPr lang="en-US" altLang="zh-CN" dirty="0"/>
              <a:t>2</a:t>
            </a:r>
            <a:endParaRPr lang="zh-CN" altLang="en-US" dirty="0"/>
          </a:p>
        </p:txBody>
      </p:sp>
    </p:spTree>
    <p:extLst>
      <p:ext uri="{BB962C8B-B14F-4D97-AF65-F5344CB8AC3E}">
        <p14:creationId xmlns:p14="http://schemas.microsoft.com/office/powerpoint/2010/main" val="363149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6660E-B622-47B9-A86F-1B2BF6B35671}"/>
              </a:ext>
            </a:extLst>
          </p:cNvPr>
          <p:cNvSpPr>
            <a:spLocks noGrp="1"/>
          </p:cNvSpPr>
          <p:nvPr>
            <p:ph type="title"/>
          </p:nvPr>
        </p:nvSpPr>
        <p:spPr/>
        <p:txBody>
          <a:bodyPr/>
          <a:lstStyle/>
          <a:p>
            <a:r>
              <a:rPr lang="zh-CN" altLang="en-US" dirty="0"/>
              <a:t>波形识别的卷积网络</a:t>
            </a:r>
          </a:p>
        </p:txBody>
      </p:sp>
      <p:pic>
        <p:nvPicPr>
          <p:cNvPr id="5" name="图片 4">
            <a:extLst>
              <a:ext uri="{FF2B5EF4-FFF2-40B4-BE49-F238E27FC236}">
                <a16:creationId xmlns:a16="http://schemas.microsoft.com/office/drawing/2014/main" id="{A6FE2369-058F-42B4-B9CF-A3B2139F5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36470"/>
            <a:ext cx="12192000" cy="1692599"/>
          </a:xfrm>
          <a:prstGeom prst="rect">
            <a:avLst/>
          </a:prstGeom>
        </p:spPr>
      </p:pic>
      <p:sp>
        <p:nvSpPr>
          <p:cNvPr id="6" name="文本框 5">
            <a:extLst>
              <a:ext uri="{FF2B5EF4-FFF2-40B4-BE49-F238E27FC236}">
                <a16:creationId xmlns:a16="http://schemas.microsoft.com/office/drawing/2014/main" id="{87550F44-6E6C-4A14-AA91-F961E8F0D836}"/>
              </a:ext>
            </a:extLst>
          </p:cNvPr>
          <p:cNvSpPr txBox="1"/>
          <p:nvPr/>
        </p:nvSpPr>
        <p:spPr>
          <a:xfrm>
            <a:off x="623187" y="4074851"/>
            <a:ext cx="11609268" cy="2031325"/>
          </a:xfrm>
          <a:prstGeom prst="rect">
            <a:avLst/>
          </a:prstGeom>
          <a:noFill/>
        </p:spPr>
        <p:txBody>
          <a:bodyPr wrap="none" rtlCol="0">
            <a:spAutoFit/>
          </a:bodyPr>
          <a:lstStyle/>
          <a:p>
            <a:r>
              <a:rPr lang="zh-CN" altLang="en-US" dirty="0"/>
              <a:t>目前实现的卷积网络的结构。</a:t>
            </a:r>
            <a:r>
              <a:rPr lang="en-US" altLang="zh-CN" dirty="0"/>
              <a:t>loss</a:t>
            </a:r>
            <a:r>
              <a:rPr lang="zh-CN" altLang="en-US" dirty="0"/>
              <a:t>函数为交叉熵函数（在分类问题里很有效），优化方法为随机梯度下降（</a:t>
            </a:r>
            <a:r>
              <a:rPr lang="en-US" altLang="zh-CN" dirty="0"/>
              <a:t>SGD</a:t>
            </a:r>
            <a:r>
              <a:rPr lang="zh-CN" altLang="en-US" dirty="0"/>
              <a:t>）</a:t>
            </a:r>
            <a:endParaRPr lang="en-US" altLang="zh-CN" dirty="0"/>
          </a:p>
          <a:p>
            <a:r>
              <a:rPr lang="en-US" altLang="zh-CN" dirty="0"/>
              <a:t>Flatten</a:t>
            </a:r>
            <a:r>
              <a:rPr lang="zh-CN" altLang="en-US" dirty="0"/>
              <a:t>是指将各个通道的特征图全都展开到一个</a:t>
            </a:r>
            <a:r>
              <a:rPr lang="en-US" altLang="zh-CN" dirty="0"/>
              <a:t>Tensor</a:t>
            </a:r>
            <a:r>
              <a:rPr lang="zh-CN" altLang="en-US" dirty="0"/>
              <a:t>里。（例如将</a:t>
            </a:r>
            <a:r>
              <a:rPr lang="en-US" altLang="zh-CN" dirty="0"/>
              <a:t>RGB</a:t>
            </a:r>
            <a:r>
              <a:rPr lang="zh-CN" altLang="en-US" dirty="0"/>
              <a:t>图像的三个通道的图像拼成一排）</a:t>
            </a:r>
            <a:endParaRPr lang="en-US" altLang="zh-CN" dirty="0"/>
          </a:p>
          <a:p>
            <a:r>
              <a:rPr lang="en-US" altLang="zh-CN" dirty="0" err="1"/>
              <a:t>ReLU</a:t>
            </a:r>
            <a:r>
              <a:rPr lang="zh-CN" altLang="en-US" dirty="0"/>
              <a:t>是为了引入非线性，提高网络的泛化能力</a:t>
            </a:r>
            <a:endParaRPr lang="en-US" altLang="zh-CN" dirty="0"/>
          </a:p>
          <a:p>
            <a:r>
              <a:rPr lang="en-US" altLang="zh-CN" dirty="0" err="1"/>
              <a:t>softmax</a:t>
            </a:r>
            <a:r>
              <a:rPr lang="zh-CN" altLang="en-US" dirty="0"/>
              <a:t>将输出映射到</a:t>
            </a:r>
            <a:r>
              <a:rPr lang="en-US" altLang="zh-CN" dirty="0"/>
              <a:t>[0</a:t>
            </a:r>
            <a:r>
              <a:rPr lang="zh-CN" altLang="en-US" dirty="0"/>
              <a:t>，</a:t>
            </a:r>
            <a:r>
              <a:rPr lang="en-US" altLang="zh-CN" dirty="0"/>
              <a:t>1]</a:t>
            </a:r>
            <a:r>
              <a:rPr lang="zh-CN" altLang="en-US" dirty="0"/>
              <a:t>，即概率。</a:t>
            </a:r>
            <a:endParaRPr lang="en-US" altLang="zh-CN" dirty="0"/>
          </a:p>
          <a:p>
            <a:r>
              <a:rPr lang="zh-CN" altLang="en-US" dirty="0"/>
              <a:t>网络输出的结果是</a:t>
            </a:r>
            <a:r>
              <a:rPr lang="en-US" altLang="zh-CN" dirty="0"/>
              <a:t>1</a:t>
            </a:r>
            <a:r>
              <a:rPr lang="zh-CN" altLang="en-US" dirty="0"/>
              <a:t>维数组，记录了属于每个类别的概率，各个分量加起来总和为</a:t>
            </a:r>
            <a:r>
              <a:rPr lang="en-US" altLang="zh-CN" dirty="0"/>
              <a:t>1</a:t>
            </a:r>
            <a:r>
              <a:rPr lang="zh-CN" altLang="en-US" dirty="0"/>
              <a:t>。</a:t>
            </a:r>
            <a:endParaRPr lang="en-US" altLang="zh-CN" dirty="0"/>
          </a:p>
          <a:p>
            <a:endParaRPr lang="en-US" altLang="zh-CN" dirty="0"/>
          </a:p>
          <a:p>
            <a:r>
              <a:rPr lang="zh-CN" altLang="en-US" dirty="0"/>
              <a:t>初始学习率设定为</a:t>
            </a:r>
            <a:r>
              <a:rPr lang="en-US" altLang="zh-CN" dirty="0"/>
              <a:t>0.01</a:t>
            </a:r>
            <a:r>
              <a:rPr lang="zh-CN" altLang="en-US" dirty="0"/>
              <a:t>，并且暂定每学习</a:t>
            </a:r>
            <a:r>
              <a:rPr lang="en-US" altLang="zh-CN" dirty="0"/>
              <a:t>100000</a:t>
            </a:r>
            <a:r>
              <a:rPr lang="zh-CN" altLang="en-US" dirty="0"/>
              <a:t>个样本学习率就变为原来的</a:t>
            </a:r>
            <a:r>
              <a:rPr lang="en-US" altLang="zh-CN" dirty="0"/>
              <a:t>0.1</a:t>
            </a:r>
            <a:r>
              <a:rPr lang="zh-CN" altLang="en-US" dirty="0"/>
              <a:t>倍（学习率变化策略还在尝试）</a:t>
            </a:r>
          </a:p>
        </p:txBody>
      </p:sp>
    </p:spTree>
    <p:extLst>
      <p:ext uri="{BB962C8B-B14F-4D97-AF65-F5344CB8AC3E}">
        <p14:creationId xmlns:p14="http://schemas.microsoft.com/office/powerpoint/2010/main" val="6155081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1609</Words>
  <Application>Microsoft Office PowerPoint</Application>
  <PresentationFormat>宽屏</PresentationFormat>
  <Paragraphs>105</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-apple-system</vt:lpstr>
      <vt:lpstr>等线</vt:lpstr>
      <vt:lpstr>等线 Light</vt:lpstr>
      <vt:lpstr>Arial</vt:lpstr>
      <vt:lpstr>Office 主题​​</vt:lpstr>
      <vt:lpstr>卷积网络进行信号识别</vt:lpstr>
      <vt:lpstr>卷积网络</vt:lpstr>
      <vt:lpstr>稀疏交互、参数共享、等变表示</vt:lpstr>
      <vt:lpstr>卷积网络的工作图示</vt:lpstr>
      <vt:lpstr>池化</vt:lpstr>
      <vt:lpstr>不同粒子的信号波形特点</vt:lpstr>
      <vt:lpstr>信号的预处理</vt:lpstr>
      <vt:lpstr>预处理的效果</vt:lpstr>
      <vt:lpstr>波形识别的卷积网络</vt:lpstr>
      <vt:lpstr>识别效果</vt:lpstr>
      <vt:lpstr>关于else类粒子的识别思路</vt:lpstr>
      <vt:lpstr>参考书目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卷积网络进行信号识别</dc:title>
  <dc:creator>昕 唐</dc:creator>
  <cp:lastModifiedBy>昕 唐</cp:lastModifiedBy>
  <cp:revision>64</cp:revision>
  <dcterms:created xsi:type="dcterms:W3CDTF">2022-03-11T10:02:37Z</dcterms:created>
  <dcterms:modified xsi:type="dcterms:W3CDTF">2022-03-11T17:01:12Z</dcterms:modified>
</cp:coreProperties>
</file>