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9"/>
  </p:notesMasterIdLst>
  <p:sldIdLst>
    <p:sldId id="257" r:id="rId2"/>
    <p:sldId id="311" r:id="rId3"/>
    <p:sldId id="258" r:id="rId4"/>
    <p:sldId id="259" r:id="rId5"/>
    <p:sldId id="262" r:id="rId6"/>
    <p:sldId id="313" r:id="rId7"/>
    <p:sldId id="314" r:id="rId8"/>
    <p:sldId id="495" r:id="rId9"/>
    <p:sldId id="315" r:id="rId10"/>
    <p:sldId id="459" r:id="rId11"/>
    <p:sldId id="394" r:id="rId12"/>
    <p:sldId id="467" r:id="rId13"/>
    <p:sldId id="480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329" r:id="rId23"/>
    <p:sldId id="331" r:id="rId24"/>
    <p:sldId id="476" r:id="rId25"/>
    <p:sldId id="477" r:id="rId26"/>
    <p:sldId id="478" r:id="rId27"/>
    <p:sldId id="479" r:id="rId28"/>
    <p:sldId id="481" r:id="rId29"/>
    <p:sldId id="482" r:id="rId30"/>
    <p:sldId id="484" r:id="rId31"/>
    <p:sldId id="485" r:id="rId32"/>
    <p:sldId id="486" r:id="rId33"/>
    <p:sldId id="487" r:id="rId34"/>
    <p:sldId id="488" r:id="rId35"/>
    <p:sldId id="336" r:id="rId36"/>
    <p:sldId id="337" r:id="rId37"/>
    <p:sldId id="338" r:id="rId38"/>
    <p:sldId id="308" r:id="rId39"/>
    <p:sldId id="489" r:id="rId40"/>
    <p:sldId id="490" r:id="rId41"/>
    <p:sldId id="491" r:id="rId42"/>
    <p:sldId id="492" r:id="rId43"/>
    <p:sldId id="346" r:id="rId44"/>
    <p:sldId id="347" r:id="rId45"/>
    <p:sldId id="348" r:id="rId46"/>
    <p:sldId id="384" r:id="rId47"/>
    <p:sldId id="493" r:id="rId48"/>
    <p:sldId id="494" r:id="rId49"/>
    <p:sldId id="496" r:id="rId50"/>
    <p:sldId id="497" r:id="rId51"/>
    <p:sldId id="498" r:id="rId52"/>
    <p:sldId id="499" r:id="rId53"/>
    <p:sldId id="380" r:id="rId54"/>
    <p:sldId id="466" r:id="rId55"/>
    <p:sldId id="383" r:id="rId56"/>
    <p:sldId id="309" r:id="rId57"/>
    <p:sldId id="27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sBouma/RawDataAccessBench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hyperlink" Target="https://docs.microsoft.com/en-gb/ef/efcore-and-ef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ivaylokenov/CSharp-ORM-Batt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extensions/" TargetMode="External"/><Relationship Id="rId2" Type="http://schemas.openxmlformats.org/officeDocument/2006/relationships/hyperlink" Target="https://entityframework-plu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iu-dd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su-microservices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su-microservice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ivaylokenov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4" Type="http://schemas.openxmlformats.org/officeDocument/2006/relationships/hyperlink" Target="https://opencollective.com/mytestedaspnet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CSharp-ORM-Battl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C# ORM BATTLE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3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9D3CD13-C4E4-4D26-8438-76F62B3AB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02" y="499689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5288F5-EA0A-4428-ACE3-86E4EBB61A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17" y="499689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Developers are often biased and opinionated about database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them don’t like ORMs and prefer stored procedures for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them don’t like</a:t>
            </a:r>
            <a:r>
              <a:rPr lang="bg-BG" dirty="0"/>
              <a:t> </a:t>
            </a:r>
            <a:r>
              <a:rPr lang="en-US" dirty="0"/>
              <a:t>stored procedures and prefer ORMs because it is easier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ORM supporters do not like LINQ and prefer to write SQL queries in their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ORM supporters do not like magic SQL strings and prefer LINQ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think Entity Framework is slow and inefficient, others love it</a:t>
            </a:r>
          </a:p>
          <a:p>
            <a:pPr>
              <a:lnSpc>
                <a:spcPct val="100000"/>
              </a:lnSpc>
            </a:pPr>
            <a:r>
              <a:rPr lang="en-US" dirty="0"/>
              <a:t>And all developers have their valid reasons for thinking their way</a:t>
            </a:r>
          </a:p>
          <a:p>
            <a:pPr>
              <a:lnSpc>
                <a:spcPct val="100000"/>
              </a:lnSpc>
            </a:pPr>
            <a:r>
              <a:rPr lang="en-US" dirty="0"/>
              <a:t>Truth is – there is no “one size fits all” solution – it depends on the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Would you use LINQ, if you have millions of queries per minute?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Would you use stored procedures, if you have thousand queries per day?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battle?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C# data access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2400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important to realize the difference</a:t>
            </a:r>
          </a:p>
          <a:p>
            <a:pPr>
              <a:lnSpc>
                <a:spcPct val="100000"/>
              </a:lnSpc>
            </a:pPr>
            <a:r>
              <a:rPr lang="en-US" dirty="0"/>
              <a:t>Micro ORM: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basic mapping between SQL and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Minimal API for working with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Superior performance because of simplicity</a:t>
            </a:r>
          </a:p>
          <a:p>
            <a:pPr>
              <a:lnSpc>
                <a:spcPct val="100000"/>
              </a:lnSpc>
            </a:pPr>
            <a:r>
              <a:rPr lang="en-US" dirty="0"/>
              <a:t>ORM: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Advanced features like identity tracking, transaction, lazy-loading, complex mapping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slower because of the extra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Both are not mutually exclusive</a:t>
            </a:r>
          </a:p>
          <a:p>
            <a:pPr>
              <a:lnSpc>
                <a:spcPct val="100000"/>
              </a:lnSpc>
            </a:pPr>
            <a:r>
              <a:rPr lang="en-US" dirty="0"/>
              <a:t>Both can be used in the same code-base, depending on needs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vs Micro ORM</a:t>
            </a:r>
          </a:p>
        </p:txBody>
      </p:sp>
    </p:spTree>
    <p:extLst>
      <p:ext uri="{BB962C8B-B14F-4D97-AF65-F5344CB8AC3E}">
        <p14:creationId xmlns:p14="http://schemas.microsoft.com/office/powerpoint/2010/main" val="155643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now going to compare all the popular data access technologies: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Stored procedures &amp; ADO.NET – low-level data access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Nhibernate</a:t>
            </a:r>
            <a:r>
              <a:rPr lang="en-US" dirty="0"/>
              <a:t> – the first ORM for C#,</a:t>
            </a:r>
            <a:r>
              <a:rPr lang="bg-BG" dirty="0"/>
              <a:t> </a:t>
            </a:r>
            <a:r>
              <a:rPr lang="en-US" dirty="0"/>
              <a:t>popular, still updated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LINQ to DB –</a:t>
            </a:r>
            <a:r>
              <a:rPr lang="bg-BG" dirty="0"/>
              <a:t> </a:t>
            </a:r>
            <a:r>
              <a:rPr lang="en-US" dirty="0"/>
              <a:t>fast performance, bridges the gap between ORMs and Micro ORMs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RepoDB</a:t>
            </a:r>
            <a:r>
              <a:rPr lang="en-US" dirty="0"/>
              <a:t> – kind of a new player, super-fast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Entity Framework 6 – super popular even though kind of outdated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Entity Framework Core – the latest ORM technology from Microsoft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Dapper – popular, comes from </a:t>
            </a:r>
            <a:r>
              <a:rPr lang="en-US" dirty="0" err="1"/>
              <a:t>StackOverflow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C# data access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0570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Others were not included because of various reasons: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LINQ to SQL – it was popular, but kind of dead already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PetaPoco</a:t>
            </a:r>
            <a:r>
              <a:rPr lang="en-US" dirty="0"/>
              <a:t> – slower than EF and Dapper 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Npoco</a:t>
            </a:r>
            <a:r>
              <a:rPr lang="en-US" dirty="0"/>
              <a:t> – slower than EF and Dapper</a:t>
            </a:r>
          </a:p>
          <a:p>
            <a:pPr lvl="1">
              <a:lnSpc>
                <a:spcPct val="100000"/>
              </a:lnSpc>
            </a:pPr>
            <a:r>
              <a:rPr lang="en-GB" dirty="0" err="1"/>
              <a:t>SQLProvider</a:t>
            </a:r>
            <a:r>
              <a:rPr lang="en-GB" dirty="0"/>
              <a:t> – not very popular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DevExpress XPO – more boilerplate code to write, not a lot of downloads lately</a:t>
            </a:r>
          </a:p>
          <a:p>
            <a:pPr lvl="1">
              <a:lnSpc>
                <a:spcPct val="100000"/>
              </a:lnSpc>
            </a:pPr>
            <a:r>
              <a:rPr lang="en-GB" dirty="0" err="1"/>
              <a:t>LLBLGen</a:t>
            </a:r>
            <a:r>
              <a:rPr lang="en-GB" dirty="0"/>
              <a:t> – paid product, but very good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GB" dirty="0"/>
              <a:t>Tortuga</a:t>
            </a:r>
            <a:r>
              <a:rPr lang="bg-BG" dirty="0"/>
              <a:t> </a:t>
            </a:r>
            <a:r>
              <a:rPr lang="en-GB" dirty="0"/>
              <a:t>Chain</a:t>
            </a:r>
            <a:r>
              <a:rPr lang="bg-BG" dirty="0"/>
              <a:t> – </a:t>
            </a:r>
            <a:r>
              <a:rPr lang="en-US" dirty="0"/>
              <a:t>seems fast, but not widely used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err="1"/>
              <a:t>ServiceStack</a:t>
            </a:r>
            <a:r>
              <a:rPr lang="en-GB" dirty="0"/>
              <a:t> </a:t>
            </a:r>
            <a:r>
              <a:rPr lang="en-GB" dirty="0" err="1"/>
              <a:t>OrmLite</a:t>
            </a:r>
            <a:r>
              <a:rPr lang="en-GB" dirty="0"/>
              <a:t> – paid product, popular, comes from </a:t>
            </a:r>
            <a:r>
              <a:rPr lang="en-GB" dirty="0" err="1"/>
              <a:t>ServiceStack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And many others…</a:t>
            </a:r>
          </a:p>
          <a:p>
            <a:pPr>
              <a:lnSpc>
                <a:spcPct val="100000"/>
              </a:lnSpc>
            </a:pPr>
            <a:r>
              <a:rPr lang="en-GB" dirty="0"/>
              <a:t>Performance compared with: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https://github.com/FransBouma/RawDataAccessBencher/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C# data access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361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fastest way to query the database in terms of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Performance-wise is the best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Adding business logic to the data</a:t>
            </a:r>
            <a:br>
              <a:rPr lang="en-US" dirty="0"/>
            </a:br>
            <a:r>
              <a:rPr lang="en-US" dirty="0"/>
              <a:t>layer brings development </a:t>
            </a:r>
            <a:br>
              <a:rPr lang="en-US" dirty="0"/>
            </a:br>
            <a:r>
              <a:rPr lang="en-US" dirty="0"/>
              <a:t>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Parsing data by hand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LINQ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operation is pretty much handmade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&amp; ADO.NET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F213FE-3CB9-4511-BD01-57EAC904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546" y="2520723"/>
            <a:ext cx="5848350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29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first C# ORM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features (more than EF)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database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LINQ support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difficult to learn than other 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Default mapping is done through XML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are third-party fluent configurations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supported by professional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Development is 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tutorials are from the previous century…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NHibernate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8CE40-3733-4F41-8DD3-8CBC79A6A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029" y="2376610"/>
            <a:ext cx="4267382" cy="2104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040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fast C# ORM without advanced features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database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LINQ support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Fluent CRUD features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Superior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Missing advanced features like change tracking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table generation or code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Developers must manually write database logic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DB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C95F62-445F-4A3C-9C71-36D96D9C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11" y="2657475"/>
            <a:ext cx="3676650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255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 very fast Hybrid ORM (tries to beat Dapper)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Custom “LINQ” support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Fluent CRUD features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Nice customizations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Superior performance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Very new, it did not have tests until recently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Not backed by a huge company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 table generation or code first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 default LINQ, no JOIN support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Custom API, you need to learn it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RepoDB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D7A56-B8F0-4777-B8C5-2A1D00EE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1785"/>
            <a:ext cx="5025855" cy="2074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0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The old-school ORM by Microsoft (still supported, but not developed)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LINQ Support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Very easy to use by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Stable and mature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Getting old now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Not suitable for Domain-Driven Design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Not as performant as micro ORMs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EF Core is catching up: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GB" dirty="0">
                <a:hlinkClick r:id="rId2"/>
              </a:rPr>
              <a:t>https://docs.microsoft.com/en-gb/ef/efcore-and-ef6/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GB" dirty="0"/>
              <a:t>Some features are missing without third-party tools: 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GB" dirty="0">
                <a:hlinkClick r:id="rId3"/>
              </a:rPr>
              <a:t>https://entityframework-plus.net/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7604B-A087-4178-87BD-BB53AFFA6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246" y="2681287"/>
            <a:ext cx="2762250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91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b="1" dirty="0">
                <a:solidFill>
                  <a:schemeClr val="tx1"/>
                </a:solidFill>
              </a:rPr>
              <a:t> #battle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402631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Not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4026568" y="5119672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Presentation &amp; Code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GB" sz="2400" b="1" dirty="0">
                <a:hlinkClick r:id="rId4"/>
              </a:rPr>
              <a:t>https://github.com/ivaylokenov/CSharp-ORM-Battle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The official ORM by Microsoft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LINQ Support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Very easy to use by developers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Suitable for Domain-Driven Design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Advanced features, table generation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Supported by a big company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Supports native SQL (with limitations)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Still relatively new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Not as performant as micro ORMs (but it is close enough)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GB" dirty="0"/>
              <a:t>Some features are missing without third-party tools: 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GB" dirty="0">
                <a:hlinkClick r:id="rId2"/>
              </a:rPr>
              <a:t>https://entityframework-plus.net/</a:t>
            </a:r>
            <a:endParaRPr lang="en-GB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GB" dirty="0">
                <a:hlinkClick r:id="rId3"/>
              </a:rPr>
              <a:t>https://docs.microsoft.com/en-us/ef/core/extensions/</a:t>
            </a: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5A0926-5D3F-4910-B6B4-8895B876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810" y="2066925"/>
            <a:ext cx="5029200" cy="2724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59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Micro ORM by </a:t>
            </a:r>
            <a:r>
              <a:rPr lang="en-US" dirty="0" err="1"/>
              <a:t>StackOverflow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Lightning fast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Full control over the queries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Easy basic operations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Supported by a big company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Very low level of usage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 table generation or code first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 LINQ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 advanced features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Developers need to handwrite advanced queries manually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1A96C-38A6-4D48-A37E-F280F75C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47" y="2537809"/>
            <a:ext cx="5625871" cy="1782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629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411190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211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325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to choose an </a:t>
            </a:r>
            <a:r>
              <a:rPr lang="en-US" dirty="0" err="1"/>
              <a:t>orm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7855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This is advice is my own opinion based on experience! Feel free to disagree!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Long-term project - more than 1 year of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a big company’s product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Remember Massive? Yeah, me neither! But some developers do!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Entity Framework Core as a first-class citizen (developers cost more than hardware)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Dapper for low-level optimizations where Entity Framework Core fails to perform well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Short-term project - less than 1 year of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 to deliver it fast? Choose the most familiar tool!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Otherwise, feel free to experiment with LINQ to DB or </a:t>
            </a:r>
            <a:r>
              <a:rPr lang="en-US" dirty="0" err="1"/>
              <a:t>RepoDB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LINQ to DB, if you like LINQ and want familiar syntax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RepoDB</a:t>
            </a:r>
            <a:r>
              <a:rPr lang="en-US" dirty="0"/>
              <a:t>, if you want better performance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Need superior performance? ADO.NET is for you (with careful stored procedures)!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</a:t>
            </a:r>
            <a:r>
              <a:rPr lang="en-US" dirty="0" err="1"/>
              <a:t>orm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6916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Anatomy of a Query</a:t>
            </a:r>
          </a:p>
        </p:txBody>
      </p:sp>
    </p:spTree>
    <p:extLst>
      <p:ext uri="{BB962C8B-B14F-4D97-AF65-F5344CB8AC3E}">
        <p14:creationId xmlns:p14="http://schemas.microsoft.com/office/powerpoint/2010/main" val="133219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first see how a Micro ORM translates a query</a:t>
            </a:r>
          </a:p>
          <a:p>
            <a:pPr>
              <a:lnSpc>
                <a:spcPct val="100000"/>
              </a:lnSpc>
            </a:pPr>
            <a:r>
              <a:rPr lang="en-US" dirty="0"/>
              <a:t>It construct a SQL from your hand-written query and the parameters you provide</a:t>
            </a:r>
          </a:p>
          <a:p>
            <a:pPr>
              <a:lnSpc>
                <a:spcPct val="100000"/>
              </a:lnSpc>
            </a:pPr>
            <a:r>
              <a:rPr lang="en-US" dirty="0"/>
              <a:t>Executes a SQL command against the database by using ADO.NET</a:t>
            </a:r>
          </a:p>
          <a:p>
            <a:pPr>
              <a:lnSpc>
                <a:spcPct val="100000"/>
              </a:lnSpc>
            </a:pPr>
            <a:r>
              <a:rPr lang="en-US" dirty="0"/>
              <a:t>Parses the results for you and maps them to the provided class</a:t>
            </a:r>
          </a:p>
          <a:p>
            <a:pPr>
              <a:lnSpc>
                <a:spcPct val="100000"/>
              </a:lnSpc>
            </a:pPr>
            <a:r>
              <a:rPr lang="en-US" dirty="0"/>
              <a:t>It caches the class property setters as delegates so that they perform</a:t>
            </a:r>
            <a:br>
              <a:rPr lang="en-US" dirty="0"/>
            </a:br>
            <a:r>
              <a:rPr lang="en-US" dirty="0"/>
              <a:t>faster the second time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</a:t>
            </a:r>
            <a:r>
              <a:rPr lang="en-US" dirty="0"/>
              <a:t> ORM SQL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F28FE-DF64-42E4-8AA4-9FD834B9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22" y="4657191"/>
            <a:ext cx="5662292" cy="1793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664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LINQ query is translated to an object tree, ready to be used by the DB provider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translation is expensive, so it is cached</a:t>
            </a:r>
          </a:p>
          <a:p>
            <a:pPr>
              <a:lnSpc>
                <a:spcPct val="100000"/>
              </a:lnSpc>
            </a:pPr>
            <a:r>
              <a:rPr lang="en-US" dirty="0"/>
              <a:t>The result is passed to the database provider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identifies which parts of the query can be evaluated by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parts are translated to the database language – SQL,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query is sent to the database, and results are returned in raw form</a:t>
            </a:r>
          </a:p>
          <a:p>
            <a:pPr>
              <a:lnSpc>
                <a:spcPct val="100000"/>
              </a:lnSpc>
            </a:pPr>
            <a:r>
              <a:rPr lang="en-US" dirty="0"/>
              <a:t>In tracked queries - each item in the set is checked whether it is tracked or not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tracked – it is used from the change tracker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not tracked – a new entity is created and returned</a:t>
            </a:r>
          </a:p>
          <a:p>
            <a:pPr>
              <a:lnSpc>
                <a:spcPct val="100000"/>
              </a:lnSpc>
            </a:pPr>
            <a:r>
              <a:rPr lang="en-US" dirty="0"/>
              <a:t>Not tracked queries – new entities are always created</a:t>
            </a:r>
          </a:p>
          <a:p>
            <a:pPr>
              <a:lnSpc>
                <a:spcPct val="100000"/>
              </a:lnSpc>
            </a:pPr>
            <a:r>
              <a:rPr lang="en-US" dirty="0"/>
              <a:t>NOTE: Tracking depends on the ORM being used!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EXPRESSION Query</a:t>
            </a:r>
          </a:p>
        </p:txBody>
      </p:sp>
    </p:spTree>
    <p:extLst>
      <p:ext uri="{BB962C8B-B14F-4D97-AF65-F5344CB8AC3E}">
        <p14:creationId xmlns:p14="http://schemas.microsoft.com/office/powerpoint/2010/main" val="1787276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obvious that a normal ORM has much more overhead!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hidden details which developers may not know!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easy to evaluate how this query is going to perform: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EXPRESSION Query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C0B3F1-99E6-4D69-BFB5-812B5592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3136474"/>
            <a:ext cx="5649624" cy="3388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294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https://youtube.com/MyTestedASPNETTV</a:t>
            </a:r>
            <a:r>
              <a:rPr lang="bg-BG" sz="1600" dirty="0"/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Query Optimizations</a:t>
            </a:r>
          </a:p>
        </p:txBody>
      </p:sp>
    </p:spTree>
    <p:extLst>
      <p:ext uri="{BB962C8B-B14F-4D97-AF65-F5344CB8AC3E}">
        <p14:creationId xmlns:p14="http://schemas.microsoft.com/office/powerpoint/2010/main" val="2799301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 careful about the famous N + 1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Easily mistaken with lazy loading enabled (EF 6 enables it by default)</a:t>
            </a:r>
          </a:p>
          <a:p>
            <a:pPr>
              <a:lnSpc>
                <a:spcPct val="100000"/>
              </a:lnSpc>
            </a:pPr>
            <a:r>
              <a:rPr lang="en-US" dirty="0"/>
              <a:t>One possible solution is </a:t>
            </a:r>
            <a:r>
              <a:rPr lang="en-US" b="1" dirty="0"/>
              <a:t>Include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fix the N + 1, but you may fetch data, which is not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EF Core 5.0 you can filter in the </a:t>
            </a:r>
            <a:r>
              <a:rPr lang="en-US" b="1" dirty="0"/>
              <a:t>Include</a:t>
            </a:r>
            <a:r>
              <a:rPr lang="en-US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The best approach: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use the database objects in your business or UI logic directly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DTOs, </a:t>
            </a:r>
            <a:r>
              <a:rPr lang="en-US" dirty="0" err="1"/>
              <a:t>ViewModels</a:t>
            </a:r>
            <a:r>
              <a:rPr lang="en-US" dirty="0"/>
              <a:t>, </a:t>
            </a:r>
            <a:r>
              <a:rPr lang="en-US" dirty="0" err="1"/>
              <a:t>ResponseModels</a:t>
            </a:r>
            <a:r>
              <a:rPr lang="en-US" dirty="0"/>
              <a:t>, you name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b="1" dirty="0"/>
              <a:t>Select</a:t>
            </a:r>
            <a:r>
              <a:rPr lang="en-US" dirty="0"/>
              <a:t> projections at the end of your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</a:t>
            </a:r>
            <a:r>
              <a:rPr lang="en-US" dirty="0" err="1"/>
              <a:t>AutoMapper</a:t>
            </a:r>
            <a:r>
              <a:rPr lang="en-US" dirty="0"/>
              <a:t>, if mapping objects is getting too heavy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queries</a:t>
            </a:r>
          </a:p>
        </p:txBody>
      </p:sp>
    </p:spTree>
    <p:extLst>
      <p:ext uri="{BB962C8B-B14F-4D97-AF65-F5344CB8AC3E}">
        <p14:creationId xmlns:p14="http://schemas.microsoft.com/office/powerpoint/2010/main" val="448745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you don’t use </a:t>
            </a:r>
            <a:r>
              <a:rPr lang="en-US" b="1" dirty="0"/>
              <a:t>Select</a:t>
            </a:r>
            <a:r>
              <a:rPr lang="en-US" dirty="0"/>
              <a:t>, you fetch all table columns for every row</a:t>
            </a:r>
          </a:p>
          <a:p>
            <a:pPr>
              <a:lnSpc>
                <a:spcPct val="100000"/>
              </a:lnSpc>
            </a:pPr>
            <a:r>
              <a:rPr lang="en-US" dirty="0"/>
              <a:t>This behavior may be fine for now, but what about the future? </a:t>
            </a:r>
          </a:p>
          <a:p>
            <a:pPr>
              <a:lnSpc>
                <a:spcPct val="100000"/>
              </a:lnSpc>
            </a:pPr>
            <a:r>
              <a:rPr lang="en-US" dirty="0"/>
              <a:t>Someone may add a heavy column to the model and your query </a:t>
            </a:r>
            <a:br>
              <a:rPr lang="en-US" dirty="0"/>
            </a:br>
            <a:r>
              <a:rPr lang="en-US" dirty="0"/>
              <a:t>will start fetch it unnecessarily </a:t>
            </a:r>
          </a:p>
          <a:p>
            <a:pPr>
              <a:lnSpc>
                <a:spcPct val="100000"/>
              </a:lnSpc>
            </a:pPr>
            <a:r>
              <a:rPr lang="en-US" dirty="0"/>
              <a:t>It may seem insignificant, but fetching more columns can make a huge </a:t>
            </a:r>
            <a:br>
              <a:rPr lang="en-US" dirty="0"/>
            </a:br>
            <a:r>
              <a:rPr lang="en-US" dirty="0"/>
              <a:t>difference in terms of performance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It is a good idea to always project your queries to a different DTO,</a:t>
            </a:r>
            <a:br>
              <a:rPr lang="en-US" dirty="0"/>
            </a:br>
            <a:r>
              <a:rPr lang="en-US" dirty="0" err="1"/>
              <a:t>ViewModel</a:t>
            </a:r>
            <a:r>
              <a:rPr lang="en-US" dirty="0"/>
              <a:t>, </a:t>
            </a:r>
            <a:r>
              <a:rPr lang="en-US" dirty="0" err="1"/>
              <a:t>ResponseModel</a:t>
            </a:r>
            <a:r>
              <a:rPr lang="en-US" dirty="0"/>
              <a:t>, you name it</a:t>
            </a:r>
          </a:p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/>
              <a:t>Select</a:t>
            </a:r>
            <a:r>
              <a:rPr lang="en-US" dirty="0"/>
              <a:t> saves you so much trouble</a:t>
            </a:r>
            <a:r>
              <a:rPr lang="bg-BG" dirty="0"/>
              <a:t> (</a:t>
            </a:r>
            <a:r>
              <a:rPr lang="en-US" dirty="0"/>
              <a:t>or </a:t>
            </a:r>
            <a:r>
              <a:rPr lang="en-US" dirty="0" err="1"/>
              <a:t>AutoMapper</a:t>
            </a:r>
            <a:r>
              <a:rPr lang="en-US" dirty="0"/>
              <a:t>, if you are lazy)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Columns</a:t>
            </a:r>
          </a:p>
        </p:txBody>
      </p:sp>
    </p:spTree>
    <p:extLst>
      <p:ext uri="{BB962C8B-B14F-4D97-AF65-F5344CB8AC3E}">
        <p14:creationId xmlns:p14="http://schemas.microsoft.com/office/powerpoint/2010/main" val="494420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LINQ queries – data is loaded when it is used (materialized)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chain multiple </a:t>
            </a:r>
            <a:r>
              <a:rPr lang="en-US" b="1" dirty="0"/>
              <a:t>Where</a:t>
            </a:r>
            <a:r>
              <a:rPr lang="en-US" dirty="0"/>
              <a:t>, </a:t>
            </a:r>
            <a:r>
              <a:rPr lang="en-US" b="1" dirty="0"/>
              <a:t>Select</a:t>
            </a:r>
            <a:r>
              <a:rPr lang="en-US" dirty="0"/>
              <a:t>, </a:t>
            </a:r>
            <a:r>
              <a:rPr lang="en-US" b="1" dirty="0" err="1"/>
              <a:t>OrderBy</a:t>
            </a:r>
            <a:r>
              <a:rPr lang="en-US" dirty="0"/>
              <a:t>, and other 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no database call will be made until the data objects are needed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 like </a:t>
            </a:r>
            <a:r>
              <a:rPr lang="en-US" b="1" dirty="0" err="1"/>
              <a:t>ToList</a:t>
            </a:r>
            <a:r>
              <a:rPr lang="en-US" dirty="0"/>
              <a:t>, </a:t>
            </a:r>
            <a:r>
              <a:rPr lang="en-US" b="1" dirty="0" err="1"/>
              <a:t>ToDictionary</a:t>
            </a:r>
            <a:r>
              <a:rPr lang="en-US" dirty="0"/>
              <a:t>, </a:t>
            </a:r>
            <a:r>
              <a:rPr lang="en-US" b="1" dirty="0"/>
              <a:t>Count</a:t>
            </a:r>
            <a:r>
              <a:rPr lang="en-US" dirty="0"/>
              <a:t>, </a:t>
            </a:r>
            <a:r>
              <a:rPr lang="en-US" b="1" dirty="0"/>
              <a:t>Any</a:t>
            </a:r>
            <a:r>
              <a:rPr lang="en-US" dirty="0"/>
              <a:t> make the actual data call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Methods which need to construct an actual result of a scalar value or object(s)</a:t>
            </a:r>
          </a:p>
          <a:p>
            <a:pPr>
              <a:lnSpc>
                <a:spcPct val="100000"/>
              </a:lnSpc>
            </a:pPr>
            <a:r>
              <a:rPr lang="en-US" dirty="0"/>
              <a:t>As a developer – you need to be careful whether you are executing </a:t>
            </a:r>
            <a:br>
              <a:rPr lang="en-US" dirty="0"/>
            </a:br>
            <a:r>
              <a:rPr lang="en-US" dirty="0"/>
              <a:t>queries against the database or in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 queries are preferred because it is more optimized for such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sometimes an in-memory calculation will be more performant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Measurement is the key here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data loading</a:t>
            </a:r>
          </a:p>
        </p:txBody>
      </p:sp>
    </p:spTree>
    <p:extLst>
      <p:ext uri="{BB962C8B-B14F-4D97-AF65-F5344CB8AC3E}">
        <p14:creationId xmlns:p14="http://schemas.microsoft.com/office/powerpoint/2010/main" val="45822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ORMs with advanced features support inner multiple queries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These provide a very easy solution for otherwise cumbersome joins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But this is where “this ORM is slow” part kicks in</a:t>
            </a:r>
          </a:p>
          <a:p>
            <a:pPr>
              <a:lnSpc>
                <a:spcPct val="100000"/>
              </a:lnSpc>
            </a:pPr>
            <a:r>
              <a:rPr lang="en-US" dirty="0"/>
              <a:t>Some of these LINQ expressions are difficult to translate into a good SQL operation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 – sometimes you should write queries as “SQL-native”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And sometimes it is better to query an easier to fetch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then calculate the results in memory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QUERIES</a:t>
            </a:r>
          </a:p>
        </p:txBody>
      </p:sp>
    </p:spTree>
    <p:extLst>
      <p:ext uri="{BB962C8B-B14F-4D97-AF65-F5344CB8AC3E}">
        <p14:creationId xmlns:p14="http://schemas.microsoft.com/office/powerpoint/2010/main" val="872594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68015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97 people in total! Rewards are coming!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a company this time</a:t>
            </a:r>
            <a:r>
              <a:rPr lang="en-US" dirty="0"/>
              <a:t> - €100! Thank you, TSD services!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Personal thanks to – </a:t>
            </a:r>
            <a:r>
              <a:rPr lang="en-US" sz="2000" b="1" dirty="0"/>
              <a:t>Georgi, </a:t>
            </a:r>
            <a:r>
              <a:rPr lang="en-US" sz="2000" b="1" dirty="0" err="1"/>
              <a:t>Antoniya</a:t>
            </a:r>
            <a:r>
              <a:rPr lang="en-US" sz="2000" b="1" dirty="0"/>
              <a:t>, Vladimir, </a:t>
            </a:r>
            <a:br>
              <a:rPr lang="en-US" sz="2000" b="1" dirty="0"/>
            </a:br>
            <a:r>
              <a:rPr lang="en-US" sz="2000" b="1" dirty="0" err="1"/>
              <a:t>Nazif</a:t>
            </a:r>
            <a:r>
              <a:rPr lang="en-US" sz="2000" b="1" dirty="0"/>
              <a:t>, Valentin, </a:t>
            </a:r>
            <a:r>
              <a:rPr lang="bg-BG" sz="2000" b="1" dirty="0"/>
              <a:t>Борислав, </a:t>
            </a:r>
            <a:r>
              <a:rPr lang="en-US" sz="2000" b="1" dirty="0"/>
              <a:t>Atanas, </a:t>
            </a:r>
            <a:r>
              <a:rPr lang="en-US" sz="2000" b="1" dirty="0" err="1"/>
              <a:t>Iliya</a:t>
            </a:r>
            <a:r>
              <a:rPr lang="en-US" sz="2000" b="1" dirty="0"/>
              <a:t>, </a:t>
            </a:r>
            <a:r>
              <a:rPr lang="en-US" sz="2000" b="1" dirty="0" err="1"/>
              <a:t>Mihail</a:t>
            </a:r>
            <a:r>
              <a:rPr lang="en-US" sz="2000" b="1" dirty="0"/>
              <a:t>,</a:t>
            </a:r>
            <a:br>
              <a:rPr lang="en-US" sz="2000" b="1" dirty="0"/>
            </a:br>
            <a:r>
              <a:rPr lang="en-US" sz="2000" b="1" dirty="0"/>
              <a:t>Maria, </a:t>
            </a:r>
            <a:r>
              <a:rPr lang="en-US" sz="2000" b="1" dirty="0" err="1"/>
              <a:t>Desislava</a:t>
            </a:r>
            <a:r>
              <a:rPr lang="en-US" sz="2000" b="1" dirty="0"/>
              <a:t>, </a:t>
            </a:r>
            <a:r>
              <a:rPr lang="en-US" sz="2000" b="1" dirty="0" err="1"/>
              <a:t>Radoslav</a:t>
            </a:r>
            <a:r>
              <a:rPr lang="en-US" sz="2000" b="1" dirty="0"/>
              <a:t>, Viktor, Viktor, Konstantin</a:t>
            </a:r>
            <a:br>
              <a:rPr lang="en-US" sz="2000" b="1" dirty="0"/>
            </a:br>
            <a:r>
              <a:rPr lang="en-US" sz="2000" b="1" dirty="0"/>
              <a:t>Svetoslav, </a:t>
            </a:r>
            <a:r>
              <a:rPr lang="en-US" sz="2000" b="1" dirty="0" err="1"/>
              <a:t>Yulian</a:t>
            </a:r>
            <a:r>
              <a:rPr lang="en-US" sz="2000" b="1" dirty="0"/>
              <a:t>, </a:t>
            </a:r>
            <a:r>
              <a:rPr lang="en-US" sz="2000" b="1" dirty="0" err="1"/>
              <a:t>Stoyan</a:t>
            </a:r>
            <a:r>
              <a:rPr lang="en-US" sz="2000" b="1" dirty="0"/>
              <a:t>, Darin, Stefan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Thanks also to – Pavel, </a:t>
            </a:r>
            <a:r>
              <a:rPr lang="en-US" sz="1600" dirty="0" err="1"/>
              <a:t>Miroslava</a:t>
            </a:r>
            <a:r>
              <a:rPr lang="en-US" sz="1600" dirty="0"/>
              <a:t>, </a:t>
            </a:r>
            <a:r>
              <a:rPr lang="bg-BG" sz="1600" dirty="0"/>
              <a:t>Красимир, </a:t>
            </a:r>
            <a:r>
              <a:rPr lang="en-US" sz="1600" dirty="0" err="1"/>
              <a:t>Petar</a:t>
            </a:r>
            <a:r>
              <a:rPr lang="en-US" sz="1600" dirty="0"/>
              <a:t>, </a:t>
            </a:r>
            <a:r>
              <a:rPr lang="en-US" sz="1600" dirty="0" err="1"/>
              <a:t>Petko</a:t>
            </a:r>
            <a:r>
              <a:rPr lang="en-US" sz="1600" dirty="0"/>
              <a:t>, Dragomir, </a:t>
            </a:r>
            <a:r>
              <a:rPr lang="en-US" sz="1600" dirty="0" err="1"/>
              <a:t>Ilina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bg-BG" sz="1600" dirty="0"/>
              <a:t>Атанас, </a:t>
            </a:r>
            <a:r>
              <a:rPr lang="en-US" sz="1600" dirty="0" err="1"/>
              <a:t>Plamen</a:t>
            </a:r>
            <a:r>
              <a:rPr lang="en-US" sz="1600" dirty="0"/>
              <a:t>, Rumen, Orlin, </a:t>
            </a:r>
            <a:r>
              <a:rPr lang="bg-BG" sz="1600" dirty="0"/>
              <a:t>Николай, </a:t>
            </a:r>
            <a:r>
              <a:rPr lang="en-US" sz="1600" dirty="0"/>
              <a:t>Ivan, Kristian, Ivo, Simona, Simeon</a:t>
            </a:r>
            <a:br>
              <a:rPr lang="en-US" sz="1600" dirty="0"/>
            </a:br>
            <a:r>
              <a:rPr lang="en-US" sz="1600" dirty="0" err="1"/>
              <a:t>Kalina</a:t>
            </a:r>
            <a:r>
              <a:rPr lang="en-US" sz="1600" dirty="0"/>
              <a:t>, </a:t>
            </a:r>
            <a:r>
              <a:rPr lang="en-US" sz="1600" dirty="0" err="1"/>
              <a:t>Teodor</a:t>
            </a:r>
            <a:r>
              <a:rPr lang="en-US" sz="1600" dirty="0"/>
              <a:t>, Ivaylo, </a:t>
            </a:r>
            <a:r>
              <a:rPr lang="en-US" sz="1600" dirty="0" err="1"/>
              <a:t>Svetlin</a:t>
            </a:r>
            <a:r>
              <a:rPr lang="en-US" sz="1600" dirty="0"/>
              <a:t>, </a:t>
            </a:r>
            <a:r>
              <a:rPr lang="en-US" sz="1600" dirty="0" err="1"/>
              <a:t>Radoslav</a:t>
            </a:r>
            <a:r>
              <a:rPr lang="en-US" sz="1600" dirty="0"/>
              <a:t>, Nikolay, Dobromir, Diana, </a:t>
            </a:r>
            <a:r>
              <a:rPr lang="en-US" sz="1600" dirty="0" err="1"/>
              <a:t>Stoyan</a:t>
            </a:r>
            <a:br>
              <a:rPr lang="en-US" sz="1600" dirty="0"/>
            </a:br>
            <a:r>
              <a:rPr lang="en-US" sz="1600" dirty="0" err="1"/>
              <a:t>Yordan</a:t>
            </a:r>
            <a:r>
              <a:rPr lang="en-US" sz="1600" dirty="0"/>
              <a:t>, </a:t>
            </a:r>
            <a:r>
              <a:rPr lang="bg-BG" sz="1600" dirty="0"/>
              <a:t>Димитър, </a:t>
            </a:r>
            <a:r>
              <a:rPr lang="en-US" sz="1600" dirty="0"/>
              <a:t>Nikolay, Georgi, Anna, Emil, </a:t>
            </a:r>
            <a:r>
              <a:rPr lang="bg-BG" sz="1600" dirty="0"/>
              <a:t>Мариян, </a:t>
            </a:r>
            <a:r>
              <a:rPr lang="en-US" sz="1600" dirty="0" err="1"/>
              <a:t>Dimitar</a:t>
            </a:r>
            <a:r>
              <a:rPr lang="en-US" sz="1600" dirty="0"/>
              <a:t>, </a:t>
            </a:r>
            <a:r>
              <a:rPr lang="en-US" sz="1600" dirty="0" err="1"/>
              <a:t>Hristo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 err="1"/>
              <a:t>Dimitar</a:t>
            </a:r>
            <a:r>
              <a:rPr lang="en-US" sz="1600" dirty="0"/>
              <a:t>, </a:t>
            </a:r>
            <a:r>
              <a:rPr lang="en-US" sz="1600" dirty="0" err="1"/>
              <a:t>Dimitar</a:t>
            </a:r>
            <a:r>
              <a:rPr lang="en-US" sz="1600" dirty="0"/>
              <a:t>, </a:t>
            </a:r>
            <a:r>
              <a:rPr lang="en-US" sz="1600" dirty="0" err="1"/>
              <a:t>Stoyan</a:t>
            </a:r>
            <a:r>
              <a:rPr lang="en-US" sz="1600" dirty="0"/>
              <a:t>, </a:t>
            </a:r>
            <a:r>
              <a:rPr lang="en-US" sz="1600" dirty="0" err="1"/>
              <a:t>Pirin</a:t>
            </a:r>
            <a:r>
              <a:rPr lang="en-US" sz="1600" dirty="0"/>
              <a:t>, </a:t>
            </a:r>
            <a:r>
              <a:rPr lang="en-US" sz="1600" dirty="0" err="1"/>
              <a:t>Radoslav</a:t>
            </a:r>
            <a:r>
              <a:rPr lang="en-US" sz="1600" dirty="0"/>
              <a:t>, Todor, Andrey, </a:t>
            </a:r>
            <a:r>
              <a:rPr lang="en-US" sz="1600" dirty="0" err="1"/>
              <a:t>Hristo</a:t>
            </a:r>
            <a:r>
              <a:rPr lang="en-US" sz="1600" dirty="0"/>
              <a:t>, Ivaylo, </a:t>
            </a:r>
            <a:br>
              <a:rPr lang="en-US" sz="1600" dirty="0"/>
            </a:br>
            <a:r>
              <a:rPr lang="en-US" sz="1600" dirty="0"/>
              <a:t>Daniela, </a:t>
            </a:r>
            <a:r>
              <a:rPr lang="en-US" sz="1600" dirty="0" err="1"/>
              <a:t>Bojidar</a:t>
            </a:r>
            <a:r>
              <a:rPr lang="en-US" sz="1600" dirty="0"/>
              <a:t>, </a:t>
            </a:r>
            <a:r>
              <a:rPr lang="en-US" sz="1600" dirty="0" err="1"/>
              <a:t>Lachezar</a:t>
            </a:r>
            <a:r>
              <a:rPr lang="en-US" sz="1600" dirty="0"/>
              <a:t>, </a:t>
            </a:r>
            <a:r>
              <a:rPr lang="bg-BG" sz="1600" dirty="0"/>
              <a:t>Илиян, </a:t>
            </a:r>
            <a:r>
              <a:rPr lang="en-US" sz="1600" dirty="0" err="1"/>
              <a:t>Kostadin</a:t>
            </a:r>
            <a:r>
              <a:rPr lang="en-US" sz="1600" dirty="0"/>
              <a:t>, </a:t>
            </a:r>
            <a:r>
              <a:rPr lang="en-US" sz="1600" dirty="0" err="1"/>
              <a:t>Paketservice</a:t>
            </a:r>
            <a:r>
              <a:rPr lang="en-US" sz="1600" dirty="0"/>
              <a:t>, </a:t>
            </a:r>
            <a:r>
              <a:rPr lang="en-US" sz="1600" dirty="0" err="1"/>
              <a:t>Volen</a:t>
            </a:r>
            <a:r>
              <a:rPr lang="en-US" sz="1600" dirty="0"/>
              <a:t>, EMIL, </a:t>
            </a:r>
            <a:br>
              <a:rPr lang="en-US" sz="1600" dirty="0"/>
            </a:br>
            <a:r>
              <a:rPr lang="en-US" sz="1600" dirty="0" err="1"/>
              <a:t>Svilen</a:t>
            </a:r>
            <a:r>
              <a:rPr lang="en-US" sz="1600" dirty="0"/>
              <a:t>, Aleksandar, </a:t>
            </a:r>
            <a:r>
              <a:rPr lang="en-US" sz="1600" dirty="0" err="1"/>
              <a:t>Yavor</a:t>
            </a:r>
            <a:r>
              <a:rPr lang="en-US" sz="1600" dirty="0"/>
              <a:t>, </a:t>
            </a:r>
            <a:r>
              <a:rPr lang="bg-BG" sz="1600" dirty="0"/>
              <a:t>Иво, </a:t>
            </a:r>
            <a:r>
              <a:rPr lang="en-US" sz="1600" dirty="0" err="1"/>
              <a:t>Tihomir</a:t>
            </a:r>
            <a:r>
              <a:rPr lang="en-US" sz="1600" dirty="0"/>
              <a:t>, </a:t>
            </a:r>
            <a:r>
              <a:rPr lang="en-US" sz="1600" dirty="0" err="1"/>
              <a:t>Veselin</a:t>
            </a:r>
            <a:r>
              <a:rPr lang="en-US" sz="1600" dirty="0"/>
              <a:t>, </a:t>
            </a:r>
            <a:r>
              <a:rPr lang="en-US" sz="1600" dirty="0" err="1"/>
              <a:t>Svetlozar</a:t>
            </a:r>
            <a:r>
              <a:rPr lang="en-US" sz="1600" dirty="0"/>
              <a:t>, </a:t>
            </a:r>
            <a:r>
              <a:rPr lang="en-US" sz="1600" dirty="0" err="1"/>
              <a:t>Dimitar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/>
              <a:t>Martin, </a:t>
            </a:r>
            <a:r>
              <a:rPr lang="en-US" sz="1600" dirty="0" err="1"/>
              <a:t>Antoan</a:t>
            </a:r>
            <a:r>
              <a:rPr lang="en-US" sz="1600" dirty="0"/>
              <a:t>, </a:t>
            </a:r>
            <a:r>
              <a:rPr lang="bg-BG" sz="1600" dirty="0"/>
              <a:t>Денислав, </a:t>
            </a:r>
            <a:r>
              <a:rPr lang="en-US" sz="1600" dirty="0"/>
              <a:t>Dobromir, Angel, Valentin, </a:t>
            </a:r>
            <a:r>
              <a:rPr lang="en-US" sz="1600" dirty="0" err="1"/>
              <a:t>Zhivko</a:t>
            </a:r>
            <a:r>
              <a:rPr lang="en-US" sz="1600" dirty="0"/>
              <a:t>, Pavel, </a:t>
            </a:r>
            <a:r>
              <a:rPr lang="en-US" sz="1600" dirty="0" err="1"/>
              <a:t>Iliyan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Dimcho</a:t>
            </a:r>
            <a:r>
              <a:rPr lang="en-US" sz="1600" dirty="0"/>
              <a:t>, </a:t>
            </a:r>
            <a:r>
              <a:rPr lang="en-US" sz="1600" dirty="0" err="1"/>
              <a:t>Silviya</a:t>
            </a:r>
            <a:r>
              <a:rPr lang="en-US" sz="1600" dirty="0"/>
              <a:t>, Alexander, Mincho, </a:t>
            </a:r>
            <a:r>
              <a:rPr lang="en-US" sz="1600" dirty="0" err="1"/>
              <a:t>Plamen</a:t>
            </a:r>
            <a:r>
              <a:rPr lang="en-US" sz="1600" dirty="0"/>
              <a:t>, </a:t>
            </a:r>
            <a:r>
              <a:rPr lang="en-US" sz="1600" dirty="0" err="1"/>
              <a:t>Hristina</a:t>
            </a:r>
            <a:r>
              <a:rPr lang="en-US" sz="1600" dirty="0"/>
              <a:t>, Angel, Mira, Grigoris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F0E70A-93B6-4A05-BA33-89C8560C5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20" y="2943127"/>
            <a:ext cx="2878333" cy="971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555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1298109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events are part of my new mentoring program!</a:t>
            </a:r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5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Deleting multiple elements: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EF Core single element – do not fetch the data before deleting it, if you have the 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EF Core multiple elements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native SQL to make query deletion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Entity Framework Plus to make query deletion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LINQ to DB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the built-in query deletion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42406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Why This Battle?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Popular C# Data Access Technologies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How To Choose an ORM?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The Anatomy of a Query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Query Optimizations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sz="2400" dirty="0"/>
              <a:t>The Actual Battle!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Data Layer Best Practices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Do You Need the Repository Pattern?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 we already discussed – an ORM needs a lot of heavy preprocessing </a:t>
            </a:r>
            <a:br>
              <a:rPr lang="en-US" dirty="0"/>
            </a:br>
            <a:r>
              <a:rPr lang="en-US" dirty="0"/>
              <a:t>before calling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So the first query is usually slower – it is “cold”</a:t>
            </a:r>
          </a:p>
          <a:p>
            <a:pPr>
              <a:lnSpc>
                <a:spcPct val="100000"/>
              </a:lnSpc>
            </a:pPr>
            <a:r>
              <a:rPr lang="en-US" dirty="0"/>
              <a:t>Then a lot of these preprocessed objects are cached for secondary usage</a:t>
            </a:r>
          </a:p>
          <a:p>
            <a:pPr>
              <a:lnSpc>
                <a:spcPct val="100000"/>
              </a:lnSpc>
            </a:pPr>
            <a:r>
              <a:rPr lang="en-US" dirty="0"/>
              <a:t>So all queries after the first one are generally faster – they are “warm”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technique is to use compiled queries, if the ORM supports them</a:t>
            </a:r>
          </a:p>
          <a:p>
            <a:pPr>
              <a:lnSpc>
                <a:spcPct val="100000"/>
              </a:lnSpc>
            </a:pPr>
            <a:r>
              <a:rPr lang="en-US" dirty="0"/>
              <a:t>Some people prefer to “warm up” all their heavy queries at application start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technique may work well, if you do not deploy super often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have lots of other caching going 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depends, and as always – you should measure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And WARM QUERIES</a:t>
            </a:r>
          </a:p>
        </p:txBody>
      </p:sp>
    </p:spTree>
    <p:extLst>
      <p:ext uri="{BB962C8B-B14F-4D97-AF65-F5344CB8AC3E}">
        <p14:creationId xmlns:p14="http://schemas.microsoft.com/office/powerpoint/2010/main" val="3542334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ORMs with change tracking have an overhead in every read 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if the result contains lots of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will not use the tracked entities in an update </a:t>
            </a:r>
            <a:br>
              <a:rPr lang="en-US" dirty="0"/>
            </a:br>
            <a:r>
              <a:rPr lang="en-US" dirty="0"/>
              <a:t>or delete scenario – you do not need that feature</a:t>
            </a:r>
          </a:p>
          <a:p>
            <a:pPr>
              <a:lnSpc>
                <a:spcPct val="100000"/>
              </a:lnSpc>
            </a:pPr>
            <a:r>
              <a:rPr lang="en-US" dirty="0"/>
              <a:t>In such scenarios – it is a good idea to disable change tracking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do it on a context or on a query level</a:t>
            </a:r>
          </a:p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/>
              <a:t>Select </a:t>
            </a:r>
            <a:r>
              <a:rPr lang="en-US" dirty="0"/>
              <a:t>saves you yet another time, because entity tracking does not cover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make sure you use DTOs, </a:t>
            </a:r>
            <a:r>
              <a:rPr lang="en-US" dirty="0" err="1"/>
              <a:t>ViewModels</a:t>
            </a:r>
            <a:r>
              <a:rPr lang="en-US" dirty="0"/>
              <a:t>, </a:t>
            </a:r>
            <a:r>
              <a:rPr lang="en-US" dirty="0" err="1"/>
              <a:t>ResponseModels</a:t>
            </a:r>
            <a:r>
              <a:rPr lang="en-US" dirty="0"/>
              <a:t>, you name it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tracking</a:t>
            </a:r>
          </a:p>
        </p:txBody>
      </p:sp>
    </p:spTree>
    <p:extLst>
      <p:ext uri="{BB962C8B-B14F-4D97-AF65-F5344CB8AC3E}">
        <p14:creationId xmlns:p14="http://schemas.microsoft.com/office/powerpoint/2010/main" val="402364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Database Indexing for tables with lots of reads on some columns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Be careful with client functions in some ORMs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Be careful with database hierarchies/design generated by ORMs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Use async/await extension methods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Dispose the database context frequently enough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Enable multiple result sets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Use native SQL where needed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Use caching techniques for frequently used queries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Sometimes – it is the database design and not the ORM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Analyze the query execution plan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Miscellaneous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20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3130270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2</a:t>
            </a:r>
          </a:p>
          <a:p>
            <a:r>
              <a:rPr lang="ru-RU" dirty="0" err="1"/>
              <a:t>Threads</a:t>
            </a:r>
            <a:r>
              <a:rPr lang="en-US" dirty="0"/>
              <a:t>,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</a:t>
            </a:r>
            <a:r>
              <a:rPr lang="en-US" dirty="0"/>
              <a:t>, </a:t>
            </a:r>
            <a:r>
              <a:rPr lang="ru-RU" dirty="0" err="1"/>
              <a:t>Dead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en-US" dirty="0"/>
              <a:t>, 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en-US" dirty="0"/>
              <a:t>, </a:t>
            </a:r>
            <a:r>
              <a:rPr lang="en-US" dirty="0" err="1"/>
              <a:t>Synchronisation</a:t>
            </a:r>
            <a:r>
              <a:rPr lang="en-US" dirty="0"/>
              <a:t> and Optimization</a:t>
            </a:r>
            <a:endParaRPr lang="bg-BG" dirty="0"/>
          </a:p>
          <a:p>
            <a:r>
              <a:rPr lang="en-US" dirty="0"/>
              <a:t>Tasks include – Folder Synchronization, Parallel Sorting, Own Cache Implementation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3 hours lecture, 5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multithreading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Recording – just shoot me a message, and I will give you more details!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Multithreading Workshop</a:t>
            </a:r>
          </a:p>
        </p:txBody>
      </p:sp>
    </p:spTree>
    <p:extLst>
      <p:ext uri="{BB962C8B-B14F-4D97-AF65-F5344CB8AC3E}">
        <p14:creationId xmlns:p14="http://schemas.microsoft.com/office/powerpoint/2010/main" val="129858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30-31</a:t>
            </a:r>
          </a:p>
          <a:p>
            <a:r>
              <a:rPr lang="en-US" dirty="0"/>
              <a:t>Create a fully working ASP.NET Core application with DDD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4+ hours lecture, 12+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building “clean” apps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GB" dirty="0">
                <a:hlinkClick r:id="rId2"/>
              </a:rPr>
              <a:t>http://bit.ly/ciu-ddd</a:t>
            </a:r>
            <a:r>
              <a:rPr lang="en-GB" dirty="0"/>
              <a:t> </a:t>
            </a:r>
            <a:r>
              <a:rPr lang="en-US" dirty="0"/>
              <a:t>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Clean Architecture Workshop</a:t>
            </a:r>
          </a:p>
        </p:txBody>
      </p:sp>
    </p:spTree>
    <p:extLst>
      <p:ext uri="{BB962C8B-B14F-4D97-AF65-F5344CB8AC3E}">
        <p14:creationId xmlns:p14="http://schemas.microsoft.com/office/powerpoint/2010/main" val="2664522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will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Design and Processes in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can use the following discount codes: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https://bit.ly/su-microservices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CODEITUP-onsite &amp; CODEITUP-online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97658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Data Layer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3697593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Data layer separation of concern best practices have lots of options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most popular ones are: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Repository pattern (with </a:t>
            </a:r>
            <a:r>
              <a:rPr lang="en-US" dirty="0" err="1"/>
              <a:t>UoW</a:t>
            </a:r>
            <a:r>
              <a:rPr lang="en-US" dirty="0"/>
              <a:t>) – injecting data repositories in your presentation layer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Service layer – separating business logic from your presentation layer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Query objects – separating queries from the service layer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Queries contains hidden business logic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Command Query Responsibility Segregation – separating different kinds of queries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We are not going to see these solutions one by one!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layer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87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Do You Need the Repository Pattern?</a:t>
            </a:r>
          </a:p>
        </p:txBody>
      </p:sp>
    </p:spTree>
    <p:extLst>
      <p:ext uri="{BB962C8B-B14F-4D97-AF65-F5344CB8AC3E}">
        <p14:creationId xmlns:p14="http://schemas.microsoft.com/office/powerpoint/2010/main" val="7489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repository pattern emerged while Entity Framework 6 was the cool kid in town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It was difficult to test the data layer back in the day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It required expression shenanigans to mock the </a:t>
            </a:r>
            <a:r>
              <a:rPr lang="en-US" dirty="0" err="1"/>
              <a:t>DbContext</a:t>
            </a:r>
            <a:r>
              <a:rPr lang="en-US" dirty="0"/>
              <a:t> directly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With Entity Framework Core things are a bit different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With the repository pattern we are essentially creating an abstraction over an abstraction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ORMs already implement the repository pattern (</a:t>
            </a:r>
            <a:r>
              <a:rPr lang="en-US" dirty="0" err="1"/>
              <a:t>DbSet</a:t>
            </a:r>
            <a:r>
              <a:rPr lang="en-US" dirty="0"/>
              <a:t>) and unit of work (</a:t>
            </a:r>
            <a:r>
              <a:rPr lang="en-US" dirty="0" err="1"/>
              <a:t>DbContext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Still – repository pattern is OK, if it encapsulates the business logic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data services in the service layer are essentially a correct implementation of the pattern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Classic Violations: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Returning </a:t>
            </a:r>
            <a:r>
              <a:rPr lang="en-US" dirty="0" err="1"/>
              <a:t>IQueryable</a:t>
            </a:r>
            <a:r>
              <a:rPr lang="en-US" dirty="0"/>
              <a:t> breaking the abstraction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Delegating calls to the ORM and not doing anything else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3923159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Pros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Isolating queries – it is better to use CQRS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DDD – repositories for each aggregate root provide encapsulation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Hiding complex SQL queries – only if you use native queries, but the services pattern is still better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Too generic – hiding the ORM and essentially “disabling” its advanced features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Performance issues – by being too generic, the repository may not perform at best performance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Good reasons to use it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DDD and aggregate roots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Bad reasons to use it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Potential change of the database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To abstract the data layer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1911184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What do the experts think?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“I am over repositories, and definitely over abstracting the data layer!”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Steve Smith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“No you do not need a repository. But there are certain benefits which you should consider!”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John Smith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“No, the repository/unit-of-work pattern is not useful with EF Core!”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Personally, I use it only with aggregate roots in DDD.</a:t>
            </a:r>
          </a:p>
          <a:p>
            <a:pPr>
              <a:lnSpc>
                <a:spcPct val="100000"/>
              </a:lnSpc>
            </a:pPr>
            <a:r>
              <a:rPr lang="en-US" dirty="0"/>
              <a:t>Now let’s see whether we really need it!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2731721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8001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Why This Battle?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Popular C# Data Access Technologies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How To Choose an ORM?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The Anatomy of a Query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Query Optimizations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sz="2400" dirty="0"/>
              <a:t>The Actual Battle!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Data Layer Best Practices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Do You Need the Repository Pattern?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6689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30-31 – DDD &amp; Clean Architecture With ASP.NET Core Workshop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C# On Rocket Fuel – Writing High Performance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Plus many more!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 err="1"/>
              <a:t>SoftUni</a:t>
            </a:r>
            <a:r>
              <a:rPr lang="en-US" dirty="0"/>
              <a:t> course about microservices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b="1" dirty="0">
                <a:hlinkClick r:id="rId2"/>
              </a:rPr>
              <a:t>https://bit.ly/su-microservices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382957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presentation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GB" sz="2000" b="1" dirty="0">
                <a:hlinkClick r:id="rId2"/>
              </a:rPr>
              <a:t>https://github.com/ivaylokenov/CSharp-ORM-Battle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.NET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on-sight events with live streaming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Guest speakers from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 part (with pizza and beer)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practical exercises for the attendees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30-31 – DDD &amp; Clean Architecture With ASP.NET Core Workshop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C# On Rocket Fuel – Writing High Performance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microservices is now published!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137605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this battle?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18175</TotalTime>
  <Words>3951</Words>
  <Application>Microsoft Office PowerPoint</Application>
  <PresentationFormat>Widescreen</PresentationFormat>
  <Paragraphs>537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Tw Cen MT</vt:lpstr>
      <vt:lpstr>Circuit</vt:lpstr>
      <vt:lpstr>THE C# ORM BATTLE</vt:lpstr>
      <vt:lpstr>For questions</vt:lpstr>
      <vt:lpstr>The Presenter</vt:lpstr>
      <vt:lpstr>What Are We Going To COVER</vt:lpstr>
      <vt:lpstr>ABOUT CODE IT UP</vt:lpstr>
      <vt:lpstr>Code it up</vt:lpstr>
      <vt:lpstr>Upcoming Code it up Events</vt:lpstr>
      <vt:lpstr>Thankful if you share a story</vt:lpstr>
      <vt:lpstr>WHY this battle?</vt:lpstr>
      <vt:lpstr>WHY this battle?</vt:lpstr>
      <vt:lpstr>Popular C# data access TECHNOLOGIES</vt:lpstr>
      <vt:lpstr>ORM vs Micro ORM</vt:lpstr>
      <vt:lpstr>Popular C# data access TECHNOLOGIES</vt:lpstr>
      <vt:lpstr>Popular C# data access TECHNOLOGIES</vt:lpstr>
      <vt:lpstr>Stored procedures &amp; ADO.NET</vt:lpstr>
      <vt:lpstr>NHibernate</vt:lpstr>
      <vt:lpstr>LINQ to DB</vt:lpstr>
      <vt:lpstr>RepoDB</vt:lpstr>
      <vt:lpstr>Entity Framework 6</vt:lpstr>
      <vt:lpstr>Entity Framework Core</vt:lpstr>
      <vt:lpstr>Dapper</vt:lpstr>
      <vt:lpstr>BEFORE WE CONTINUE…</vt:lpstr>
      <vt:lpstr>INDEAVR – The EVENT’s DIAMOND SPONSOR</vt:lpstr>
      <vt:lpstr>How to choose an orm?</vt:lpstr>
      <vt:lpstr>How to choose an orm?</vt:lpstr>
      <vt:lpstr>The Anatomy of a Query</vt:lpstr>
      <vt:lpstr>MICro ORM SQL Query</vt:lpstr>
      <vt:lpstr>ORM EXPRESSION Query</vt:lpstr>
      <vt:lpstr>ORM EXPRESSION Query</vt:lpstr>
      <vt:lpstr>Query Optimizations</vt:lpstr>
      <vt:lpstr>Too many queries</vt:lpstr>
      <vt:lpstr>Too many Columns</vt:lpstr>
      <vt:lpstr>Incorrect data loading</vt:lpstr>
      <vt:lpstr>INNER QUERIES</vt:lpstr>
      <vt:lpstr>BEFORE WE CONTINUE…</vt:lpstr>
      <vt:lpstr>Huge THANKS for your support &amp; TRUST!</vt:lpstr>
      <vt:lpstr>These events are not Exactly free</vt:lpstr>
      <vt:lpstr>Mentorship program ON Patreon</vt:lpstr>
      <vt:lpstr>DELETE OPTIMIZATIONS</vt:lpstr>
      <vt:lpstr>COLD And WARM QUERIES</vt:lpstr>
      <vt:lpstr>Change tracking</vt:lpstr>
      <vt:lpstr>Miscellaneous Optimizations</vt:lpstr>
      <vt:lpstr>BEFORE WE CONTINUE…</vt:lpstr>
      <vt:lpstr>C# Multithreading Workshop</vt:lpstr>
      <vt:lpstr>ASP.NET Clean Architecture Workshop</vt:lpstr>
      <vt:lpstr>SOFTUNI ASP.NET MICROSERVICES COURSES</vt:lpstr>
      <vt:lpstr>Data Layer Best Practices </vt:lpstr>
      <vt:lpstr>Data layer best practices</vt:lpstr>
      <vt:lpstr>Do You Need the Repository Pattern?</vt:lpstr>
      <vt:lpstr>The repository pattern</vt:lpstr>
      <vt:lpstr>The repository pattern</vt:lpstr>
      <vt:lpstr>The repository pattern</vt:lpstr>
      <vt:lpstr>FINAL WORDS</vt:lpstr>
      <vt:lpstr>Summary</vt:lpstr>
      <vt:lpstr>Upcoming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1151</cp:revision>
  <dcterms:created xsi:type="dcterms:W3CDTF">2017-03-28T09:08:48Z</dcterms:created>
  <dcterms:modified xsi:type="dcterms:W3CDTF">2020-05-23T06:02:30Z</dcterms:modified>
</cp:coreProperties>
</file>