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handoutMasterIdLst>
    <p:handoutMasterId r:id="rId31"/>
  </p:handoutMasterIdLst>
  <p:sldIdLst>
    <p:sldId id="459" r:id="rId2"/>
    <p:sldId id="544" r:id="rId3"/>
    <p:sldId id="562" r:id="rId4"/>
    <p:sldId id="577" r:id="rId5"/>
    <p:sldId id="572" r:id="rId6"/>
    <p:sldId id="578" r:id="rId7"/>
    <p:sldId id="579" r:id="rId8"/>
    <p:sldId id="583" r:id="rId9"/>
    <p:sldId id="564" r:id="rId10"/>
    <p:sldId id="569" r:id="rId11"/>
    <p:sldId id="571" r:id="rId12"/>
    <p:sldId id="570" r:id="rId13"/>
    <p:sldId id="565" r:id="rId14"/>
    <p:sldId id="574" r:id="rId15"/>
    <p:sldId id="576" r:id="rId16"/>
    <p:sldId id="582" r:id="rId17"/>
    <p:sldId id="566" r:id="rId18"/>
    <p:sldId id="568" r:id="rId19"/>
    <p:sldId id="573" r:id="rId20"/>
    <p:sldId id="557" r:id="rId21"/>
    <p:sldId id="523" r:id="rId22"/>
    <p:sldId id="558" r:id="rId23"/>
    <p:sldId id="563" r:id="rId24"/>
    <p:sldId id="580" r:id="rId25"/>
    <p:sldId id="560" r:id="rId26"/>
    <p:sldId id="561" r:id="rId27"/>
    <p:sldId id="460" r:id="rId28"/>
    <p:sldId id="333" r:id="rId29"/>
  </p:sldIdLst>
  <p:sldSz cx="9144000" cy="6858000" type="screen4x3"/>
  <p:notesSz cx="6881813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619705-4036-42E8-BF3D-45FA1AE535BB}">
          <p14:sldIdLst>
            <p14:sldId id="459"/>
            <p14:sldId id="544"/>
          </p14:sldIdLst>
        </p14:section>
        <p14:section name="Syntactic Sugar in C#" id="{3BFA5764-5A86-40A3-A95D-4B678033F10B}">
          <p14:sldIdLst>
            <p14:sldId id="562"/>
            <p14:sldId id="577"/>
            <p14:sldId id="572"/>
            <p14:sldId id="578"/>
            <p14:sldId id="579"/>
            <p14:sldId id="583"/>
          </p14:sldIdLst>
        </p14:section>
        <p14:section name="Traps" id="{2DE13ED9-8FBC-450C-A8CF-7C5635C321D2}">
          <p14:sldIdLst>
            <p14:sldId id="564"/>
            <p14:sldId id="569"/>
            <p14:sldId id="571"/>
            <p14:sldId id="570"/>
            <p14:sldId id="565"/>
            <p14:sldId id="574"/>
            <p14:sldId id="576"/>
            <p14:sldId id="582"/>
          </p14:sldIdLst>
        </p14:section>
        <p14:section name="Useful .NET Classes and Methods" id="{8B08585B-C12E-46C4-A5C9-C56DF7641245}">
          <p14:sldIdLst>
            <p14:sldId id="566"/>
            <p14:sldId id="568"/>
            <p14:sldId id="573"/>
          </p14:sldIdLst>
        </p14:section>
        <p14:section name="Debugging" id="{0680066D-7E18-42EC-81FA-8B1D92718501}">
          <p14:sldIdLst>
            <p14:sldId id="557"/>
            <p14:sldId id="523"/>
            <p14:sldId id="558"/>
            <p14:sldId id="563"/>
            <p14:sldId id="580"/>
          </p14:sldIdLst>
        </p14:section>
        <p14:section name="Unit Testing Tips" id="{DF98A69A-45BB-43D1-A0E1-78332CFDDCC5}">
          <p14:sldIdLst>
            <p14:sldId id="560"/>
            <p14:sldId id="561"/>
          </p14:sldIdLst>
        </p14:section>
        <p14:section name="Questions" id="{0EBF33DF-9293-4A02-8A60-358BC6B32D04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8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9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9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indepth.com/Articles/Chapter12/Random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news/2015/04/CSharp-7-Tup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NikolayIT/CSharp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87222"/>
            <a:ext cx="8229600" cy="1524000"/>
          </a:xfrm>
        </p:spPr>
        <p:txBody>
          <a:bodyPr/>
          <a:lstStyle/>
          <a:p>
            <a:r>
              <a:rPr lang="en-US" sz="4800" dirty="0" smtClean="0"/>
              <a:t>C# Tips and Tricks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86" y="3429000"/>
            <a:ext cx="8410114" cy="487573"/>
          </a:xfrm>
        </p:spPr>
        <p:txBody>
          <a:bodyPr/>
          <a:lstStyle/>
          <a:p>
            <a:r>
              <a:rPr lang="en-US" dirty="0" smtClean="0"/>
              <a:t>20 C# 5.0</a:t>
            </a:r>
            <a:r>
              <a:rPr lang="bg-BG" dirty="0" smtClean="0"/>
              <a:t> </a:t>
            </a:r>
            <a:r>
              <a:rPr lang="en-US" dirty="0" smtClean="0"/>
              <a:t>Tips and Tricks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6661">
            <a:off x="4106972" y="4744024"/>
            <a:ext cx="1530453" cy="166958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Academy Plus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C# Tips and Tricks</a:t>
            </a:r>
            <a:endParaRPr lang="en-US" dirty="0"/>
          </a:p>
        </p:txBody>
      </p:sp>
      <p:pic>
        <p:nvPicPr>
          <p:cNvPr id="1026" name="Picture 2" descr="http://macprovid.vo.llnwd.net/o43/hub/media/1079/6841/Figure_1_-_QT4_Header_Imag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16781"/>
            <a:ext cx="1676400" cy="167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69820079097802752/1uyMpI4w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89" y="609600"/>
            <a:ext cx="1552112" cy="1552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odorovdeveloper.files.wordpress.com/2013/07/c-to-go-300x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6322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thumb/0/0d/Microsoft_.NET_Framework_v4.5_logo.png/200px-Microsoft_.NET_Framework_v4.5_logo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63547"/>
            <a:ext cx="3255663" cy="7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</a:t>
            </a:r>
            <a:r>
              <a:rPr lang="en-US" dirty="0"/>
              <a:t>are two different kinds of </a:t>
            </a:r>
            <a:r>
              <a:rPr lang="en-US" dirty="0" smtClean="0"/>
              <a:t>equality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Value equality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generally understood meaning of equality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Two objects contain the same values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 example, two integers with the value of 1337 have value equality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Reference equality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known as </a:t>
            </a:r>
            <a:r>
              <a:rPr lang="en-US" dirty="0" smtClean="0"/>
              <a:t>identity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</a:t>
            </a:r>
            <a:r>
              <a:rPr lang="en-US" dirty="0"/>
              <a:t>object references </a:t>
            </a:r>
            <a:r>
              <a:rPr lang="en-US" dirty="0" smtClean="0"/>
              <a:t>refer </a:t>
            </a:r>
            <a:r>
              <a:rPr lang="en-US" dirty="0"/>
              <a:t>to the same </a:t>
            </a:r>
            <a:r>
              <a:rPr lang="en-US" dirty="0" smtClean="0"/>
              <a:t>object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" y="5638800"/>
            <a:ext cx="7848599" cy="738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a = new object();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b = a;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References </a:t>
            </a:r>
            <a:r>
              <a:rPr lang="en-US" dirty="0"/>
              <a:t>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To check for reference equality,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ReferenceEquals</a:t>
            </a:r>
            <a:r>
              <a:rPr lang="en-US" dirty="0"/>
              <a:t> (returns Boolean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</a:t>
            </a:r>
            <a:r>
              <a:rPr lang="en-US" dirty="0"/>
              <a:t>check for value equality, you should generally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Equals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Equals</a:t>
            </a:r>
            <a:r>
              <a:rPr lang="en-US" sz="2800" dirty="0" smtClean="0"/>
              <a:t> </a:t>
            </a:r>
            <a:r>
              <a:rPr lang="en-US" sz="2800" dirty="0"/>
              <a:t>as it is implemented by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sz="2800" dirty="0"/>
              <a:t> just performs a reference </a:t>
            </a:r>
            <a:r>
              <a:rPr lang="en-US" sz="2800" dirty="0" smtClean="0"/>
              <a:t>check (we should override it)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sz="28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</a:t>
            </a:r>
            <a:r>
              <a:rPr lang="en-US" dirty="0"/>
              <a:t>default,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==</a:t>
            </a:r>
            <a:r>
              <a:rPr lang="en-US" dirty="0"/>
              <a:t> tests for reference </a:t>
            </a:r>
            <a:r>
              <a:rPr lang="en-US" dirty="0" smtClean="0"/>
              <a:t>equality (override it for immutable types)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1905000"/>
            <a:ext cx="7848599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object.ReferenceEquals(firstObject, secondObject)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" y="4419600"/>
            <a:ext cx="7848599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firstObject.Equals(secondObject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true or false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699" y="6019800"/>
            <a:ext cx="7848599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firstObject ==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secondObject //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178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is a reference and immutable type</a:t>
            </a:r>
          </a:p>
          <a:p>
            <a:pPr lvl="1"/>
            <a:r>
              <a:rPr lang="en-US" sz="2800" dirty="0" smtClean="0"/>
              <a:t>The CLR uses a </a:t>
            </a:r>
            <a:r>
              <a:rPr lang="en-US" sz="2800" dirty="0"/>
              <a:t>method of storing only one copy of each distinct string value (string </a:t>
            </a:r>
            <a:r>
              <a:rPr lang="en-US" sz="2800" dirty="0" smtClean="0"/>
              <a:t>interning)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When apply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+= operator </a:t>
            </a:r>
            <a:r>
              <a:rPr lang="en-US" dirty="0" smtClean="0"/>
              <a:t>a new pointer to new data is created and returned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StringBuilder</a:t>
            </a:r>
            <a:r>
              <a:rPr lang="en-US" sz="2800" dirty="0"/>
              <a:t> for string manipulations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431544"/>
            <a:ext cx="80772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string1 = "some value";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string2 = "some value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ReferenceEquals(string1, string2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is true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stringFromConsole = Console.ReadLine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value"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ReferenceEquals(string1, stringFromConsole) is 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stringIntern = string.Intern(stringFromConsole);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ReferenceEquals(string1, stringIntern) is 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Random</a:t>
            </a:r>
            <a:r>
              <a:rPr lang="en-US" dirty="0"/>
              <a:t> </a:t>
            </a:r>
            <a:r>
              <a:rPr lang="en-US" dirty="0" smtClean="0"/>
              <a:t>class in .NET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pseudo-random number </a:t>
            </a:r>
            <a:r>
              <a:rPr lang="en-US" dirty="0" smtClean="0"/>
              <a:t>generator (deterministic)</a:t>
            </a:r>
          </a:p>
          <a:p>
            <a:pPr lvl="1"/>
            <a:r>
              <a:rPr lang="en-US" sz="2800" dirty="0"/>
              <a:t>Any instance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Random</a:t>
            </a:r>
            <a:r>
              <a:rPr lang="en-US" sz="2800" dirty="0"/>
              <a:t> has a certain amount of </a:t>
            </a:r>
            <a:r>
              <a:rPr lang="en-US" sz="2800" dirty="0" smtClean="0"/>
              <a:t>state (their seed value initially), also: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RNGCryptoServiceProvider</a:t>
            </a:r>
            <a:r>
              <a:rPr lang="en-US" dirty="0" smtClean="0"/>
              <a:t> generates </a:t>
            </a:r>
            <a:r>
              <a:rPr lang="en-US" dirty="0"/>
              <a:t>high-quality </a:t>
            </a:r>
            <a:r>
              <a:rPr lang="en-US" dirty="0" smtClean="0"/>
              <a:t>random numbers</a:t>
            </a:r>
          </a:p>
          <a:p>
            <a:r>
              <a:rPr lang="en-US" sz="2800" dirty="0" smtClean="0">
                <a:hlinkClick r:id="rId3"/>
              </a:rPr>
              <a:t>csharpindepth.com/Articles/Chapter12/Random.aspx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3124200"/>
            <a:ext cx="7848599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These two instances will have the exact same seed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firstRandomNumbersGenerator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Random();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secondRandomNumbersGenerator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Random();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Consider the following code </a:t>
            </a:r>
            <a:r>
              <a:rPr lang="en-US" dirty="0" smtClean="0"/>
              <a:t>snippet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2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We are doing </a:t>
            </a:r>
            <a:r>
              <a:rPr lang="en-US" dirty="0"/>
              <a:t>extra work by enumerating </a:t>
            </a:r>
            <a:r>
              <a:rPr lang="en-US" dirty="0" smtClean="0"/>
              <a:t>the </a:t>
            </a:r>
            <a:r>
              <a:rPr lang="en-US" dirty="0"/>
              <a:t>collection twice in the two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If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GetDataObjects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2800" dirty="0" smtClean="0"/>
              <a:t> results in a DB query we are executing the query twice with the same result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Can be fixed by forcing the enumeration with call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ToList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 method </a:t>
            </a:r>
            <a:r>
              <a:rPr lang="en-US" dirty="0"/>
              <a:t>after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GetDataObjects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1356852"/>
            <a:ext cx="7848599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IEnumerable&lt;DataObject&gt; dataObjects = GetDataObjects();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u="sng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dataObject in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dataObjects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dataObject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allObjectsAsString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StringBuilder();</a:t>
            </a:r>
          </a:p>
          <a:p>
            <a:pPr>
              <a:lnSpc>
                <a:spcPts val="2600"/>
              </a:lnSpc>
            </a:pPr>
            <a:r>
              <a:rPr lang="en-US" sz="1900" b="1" u="sng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dataObject in dataObjects)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allObjectsAsString.Append(dataObject + " ");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90600"/>
          </a:xfrm>
        </p:spPr>
        <p:txBody>
          <a:bodyPr/>
          <a:lstStyle/>
          <a:p>
            <a:r>
              <a:rPr lang="en-US" dirty="0" smtClean="0"/>
              <a:t>Preserving Stack Trace when Re-throwing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two same blocks simply re-throw </a:t>
            </a:r>
            <a:r>
              <a:rPr lang="en-US" dirty="0"/>
              <a:t>the current </a:t>
            </a:r>
            <a:r>
              <a:rPr lang="en-US" dirty="0" smtClean="0"/>
              <a:t>exception keeping the </a:t>
            </a:r>
            <a:r>
              <a:rPr lang="en-US" dirty="0"/>
              <a:t>stack </a:t>
            </a:r>
            <a:r>
              <a:rPr lang="en-US" dirty="0" smtClean="0"/>
              <a:t>trace: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next block is different: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It </a:t>
            </a:r>
            <a:r>
              <a:rPr lang="en-US" dirty="0"/>
              <a:t>will change the source and the stack </a:t>
            </a:r>
            <a:r>
              <a:rPr lang="en-US" dirty="0" smtClean="0"/>
              <a:t>trace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will appear that the exception has been thrown from </a:t>
            </a:r>
            <a:r>
              <a:rPr lang="en-US" dirty="0" smtClean="0"/>
              <a:t>the </a:t>
            </a:r>
            <a:r>
              <a:rPr lang="en-US" dirty="0"/>
              <a:t>current </a:t>
            </a:r>
            <a:r>
              <a:rPr lang="en-US" dirty="0" smtClean="0"/>
              <a:t>method from </a:t>
            </a:r>
            <a:r>
              <a:rPr lang="en-US" dirty="0"/>
              <a:t>that very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Prefer creating new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697" y="2209800"/>
            <a:ext cx="7848599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 catch () {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697" y="2774642"/>
            <a:ext cx="7848599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… } catch (Exception e) { throw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697" y="3886200"/>
            <a:ext cx="7848599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… } catch (Exception e) {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e; }</a:t>
            </a:r>
          </a:p>
        </p:txBody>
      </p:sp>
    </p:spTree>
    <p:extLst>
      <p:ext uri="{BB962C8B-B14F-4D97-AF65-F5344CB8AC3E}">
        <p14:creationId xmlns:p14="http://schemas.microsoft.com/office/powerpoint/2010/main" val="26500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467600" cy="838200"/>
          </a:xfrm>
        </p:spPr>
        <p:txBody>
          <a:bodyPr/>
          <a:lstStyle/>
          <a:p>
            <a:r>
              <a:rPr lang="en-US" dirty="0" smtClean="0"/>
              <a:t>Exceptions &amp; Static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static constructor is called automatically to initialize the class </a:t>
            </a:r>
            <a:r>
              <a:rPr lang="en-US" sz="3000" dirty="0" smtClean="0"/>
              <a:t>before: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first instance is </a:t>
            </a:r>
            <a:r>
              <a:rPr lang="en-US" sz="2800" dirty="0" smtClean="0"/>
              <a:t>created</a:t>
            </a:r>
          </a:p>
          <a:p>
            <a:pPr lvl="1"/>
            <a:r>
              <a:rPr lang="en-US" sz="2800" dirty="0" smtClean="0"/>
              <a:t>or </a:t>
            </a:r>
            <a:r>
              <a:rPr lang="en-US" sz="2800" dirty="0"/>
              <a:t>any static members are referenced</a:t>
            </a:r>
            <a:endParaRPr lang="en-US" sz="2800" dirty="0" smtClean="0"/>
          </a:p>
          <a:p>
            <a:r>
              <a:rPr lang="en-US" sz="3000" dirty="0" smtClean="0"/>
              <a:t>Once a type </a:t>
            </a:r>
            <a:r>
              <a:rPr lang="en-US" sz="3000" dirty="0"/>
              <a:t>initializer has failed once, it is never retried (for </a:t>
            </a:r>
            <a:r>
              <a:rPr lang="en-US" sz="3000" dirty="0" smtClean="0"/>
              <a:t>the </a:t>
            </a:r>
            <a:r>
              <a:rPr lang="en-US" sz="3000" dirty="0"/>
              <a:t>lifetime of the </a:t>
            </a:r>
            <a:r>
              <a:rPr lang="en-US" sz="3000" dirty="0" err="1" smtClean="0"/>
              <a:t>AppDomain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 smtClean="0"/>
              <a:t>Type </a:t>
            </a:r>
            <a:r>
              <a:rPr lang="en-US" sz="2800" dirty="0"/>
              <a:t>will remain uninitialized </a:t>
            </a:r>
          </a:p>
          <a:p>
            <a:pPr lvl="1"/>
            <a:r>
              <a:rPr lang="en-US" sz="2800" dirty="0" smtClean="0"/>
              <a:t>Creating instances will also fail</a:t>
            </a:r>
          </a:p>
          <a:p>
            <a:r>
              <a:rPr lang="en-US" sz="3000" dirty="0"/>
              <a:t>You should have a very good reason </a:t>
            </a:r>
            <a:r>
              <a:rPr lang="en-US" sz="3000" dirty="0" smtClean="0"/>
              <a:t>for </a:t>
            </a:r>
            <a:r>
              <a:rPr lang="en-US" sz="3000" dirty="0"/>
              <a:t>throwing an exception from a static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447800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  <p:pic>
        <p:nvPicPr>
          <p:cNvPr id="5122" name="Picture 2" descr="http://moneycactus.com/wp-content/uploads/2011/02/How-to-be-usef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17" y="2581275"/>
            <a:ext cx="4579766" cy="3819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uple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generic data </a:t>
            </a:r>
            <a:r>
              <a:rPr lang="en-US" dirty="0"/>
              <a:t>structure that has a specific number and sequence of </a:t>
            </a:r>
            <a:r>
              <a:rPr lang="en-US" dirty="0" smtClean="0"/>
              <a:t>elements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Each element can have any type (e.g. </a:t>
            </a:r>
            <a:r>
              <a:rPr lang="en-US" dirty="0" err="1" smtClean="0"/>
              <a:t>int</a:t>
            </a:r>
            <a:r>
              <a:rPr lang="en-US" dirty="0" smtClean="0"/>
              <a:t>, tuple)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Tuples </a:t>
            </a:r>
            <a:r>
              <a:rPr lang="en-US" dirty="0"/>
              <a:t>are </a:t>
            </a:r>
            <a:r>
              <a:rPr lang="en-US" dirty="0" smtClean="0"/>
              <a:t>immutable (read-only)</a:t>
            </a:r>
          </a:p>
          <a:p>
            <a:pPr>
              <a:spcAft>
                <a:spcPts val="300"/>
              </a:spcAft>
            </a:pPr>
            <a:r>
              <a:rPr lang="en-US" dirty="0"/>
              <a:t>Tends to provide low-quality </a:t>
            </a:r>
            <a:r>
              <a:rPr lang="en-US" dirty="0" smtClean="0"/>
              <a:t>code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Useful for private methods (params and return values) and composite keys in dictionaries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sz="2800" dirty="0" smtClean="0"/>
              <a:t>C</a:t>
            </a:r>
            <a:r>
              <a:rPr lang="en-US" sz="2800" dirty="0"/>
              <a:t># 7: </a:t>
            </a:r>
            <a:r>
              <a:rPr lang="en-US" sz="2800" dirty="0" smtClean="0">
                <a:hlinkClick r:id="rId3"/>
              </a:rPr>
              <a:t>www.infoq.com/news/2015/04/CSharp-7-Tuples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2564992"/>
            <a:ext cx="7848599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dataObject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Tuple&lt;int, decimal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&gt;(4, 2.5);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value: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dataObject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.Item1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Console.WriteLine("Second value: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dataObject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.Item2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 marks a method that is about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to be </a:t>
            </a:r>
            <a:r>
              <a:rPr lang="en-US" dirty="0" smtClean="0">
                <a:sym typeface="Wingdings" panose="05000000000000000000" pitchFamily="2" charset="2"/>
              </a:rPr>
              <a:t>removed i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future versions (called d</a:t>
            </a:r>
            <a:r>
              <a:rPr lang="en-US" dirty="0" smtClean="0"/>
              <a:t>eprecated method)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attribute generates a compiler warning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can also generate a compiler error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 good practice to specify </a:t>
            </a:r>
            <a:r>
              <a:rPr lang="en-US" sz="2800" dirty="0"/>
              <a:t>the new routine that has to be </a:t>
            </a:r>
            <a:r>
              <a:rPr lang="en-US" sz="2800" dirty="0" smtClean="0"/>
              <a:t>used in the message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" y="2438400"/>
            <a:ext cx="80010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[Obsolete("CreateXml() method is deprecated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false)] 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 for error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Syntactic Sugar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Language </a:t>
            </a:r>
            <a:r>
              <a:rPr lang="en-US" dirty="0"/>
              <a:t>Features</a:t>
            </a:r>
            <a:r>
              <a:rPr lang="bg-BG" dirty="0"/>
              <a:t> </a:t>
            </a:r>
            <a:r>
              <a:rPr lang="en-US" dirty="0"/>
              <a:t>in C</a:t>
            </a:r>
            <a:r>
              <a:rPr lang="en-US" dirty="0" smtClean="0"/>
              <a:t>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Useful .NET </a:t>
            </a: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dirty="0" smtClean="0"/>
              <a:t>and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Debugging Tips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</a:t>
            </a:r>
            <a:r>
              <a:rPr lang="en-US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Demos: </a:t>
            </a:r>
            <a:r>
              <a:rPr lang="en-US" sz="2800" dirty="0" smtClean="0">
                <a:hlinkClick r:id="rId2"/>
              </a:rPr>
              <a:t>github.com/</a:t>
            </a:r>
            <a:r>
              <a:rPr lang="en-US" sz="2800" dirty="0" err="1" smtClean="0">
                <a:hlinkClick r:id="rId2"/>
              </a:rPr>
              <a:t>NikolayIT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CSharp</a:t>
            </a:r>
            <a:r>
              <a:rPr lang="en-US" sz="2800" dirty="0" smtClean="0">
                <a:hlinkClick r:id="rId2"/>
              </a:rPr>
              <a:t>-Tips-and-Tricks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86000"/>
            <a:ext cx="5562600" cy="3761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7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</a:t>
            </a:r>
            <a:r>
              <a:rPr lang="en-US" dirty="0"/>
              <a:t>V</a:t>
            </a:r>
            <a:r>
              <a:rPr lang="en-US" dirty="0" smtClean="0"/>
              <a:t>ariable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Control how debugger variables look like</a:t>
            </a:r>
            <a:endParaRPr lang="en-US" dirty="0"/>
          </a:p>
          <a:p>
            <a:pPr lvl="1"/>
            <a:r>
              <a:rPr lang="en-US" sz="2800" dirty="0" smtClean="0"/>
              <a:t>When overridden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sz="2800" dirty="0"/>
              <a:t> is used </a:t>
            </a:r>
            <a:r>
              <a:rPr lang="en-US" sz="2800" dirty="0" smtClean="0"/>
              <a:t>in the </a:t>
            </a:r>
            <a:r>
              <a:rPr lang="en-US" sz="2800" dirty="0"/>
              <a:t>debugger variable </a:t>
            </a:r>
            <a:r>
              <a:rPr lang="en-US" sz="2800" dirty="0" smtClean="0"/>
              <a:t>windows for </a:t>
            </a:r>
            <a:r>
              <a:rPr lang="en-US" sz="2800" dirty="0" err="1" smtClean="0"/>
              <a:t>clsses</a:t>
            </a:r>
            <a:endParaRPr lang="en-US" sz="2800" dirty="0"/>
          </a:p>
          <a:p>
            <a:pPr lvl="1"/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DebuggerDisplay</a:t>
            </a:r>
            <a:r>
              <a:rPr lang="en-US" sz="2800" dirty="0" smtClean="0"/>
              <a:t> </a:t>
            </a:r>
            <a:r>
              <a:rPr lang="en-US" sz="2800" dirty="0"/>
              <a:t>controls how a class or field is displayed in the debugger variable </a:t>
            </a:r>
            <a:r>
              <a:rPr lang="en-US" sz="2800" dirty="0" smtClean="0"/>
              <a:t>windows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endParaRPr lang="en-US" sz="2800" dirty="0" smtClean="0"/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DebuggerBrowsable</a:t>
            </a:r>
            <a:r>
              <a:rPr lang="en-US" sz="2800" dirty="0" smtClean="0"/>
              <a:t> determines if and how a member is displayed in the debugger variable windows (values: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RootHidden</a:t>
            </a:r>
            <a:r>
              <a:rPr lang="en-US" sz="2800" dirty="0" smtClean="0"/>
              <a:t>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3561367"/>
            <a:ext cx="7848599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[DebuggerDisplay("Student named {FirstName} {LastName}")]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700" y="5943600"/>
            <a:ext cx="7848599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[DebuggerBrowsable(DebuggerBrowsableState.RootHidden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49741"/>
            <a:ext cx="6554115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Info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Inject code properties during compile-time</a:t>
            </a:r>
            <a:endParaRPr lang="en-US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CallerMemberName</a:t>
            </a:r>
            <a:r>
              <a:rPr lang="en-US" dirty="0" smtClean="0"/>
              <a:t> attribute will inject the name of the method/property that is calling the method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CallerFilePath</a:t>
            </a:r>
            <a:r>
              <a:rPr lang="en-US" dirty="0" smtClean="0"/>
              <a:t> </a:t>
            </a:r>
            <a:r>
              <a:rPr lang="en-US" dirty="0"/>
              <a:t>attribute will </a:t>
            </a:r>
            <a:r>
              <a:rPr lang="en-US" dirty="0" smtClean="0"/>
              <a:t>inject the file path of the code file in which the caller is located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CallerLineNumber</a:t>
            </a:r>
            <a:r>
              <a:rPr lang="en-US" dirty="0" smtClean="0"/>
              <a:t> </a:t>
            </a:r>
            <a:r>
              <a:rPr lang="en-US" dirty="0"/>
              <a:t>attribute will inject the </a:t>
            </a:r>
            <a:r>
              <a:rPr lang="en-US" dirty="0" smtClean="0"/>
              <a:t>line number in the </a:t>
            </a:r>
            <a:r>
              <a:rPr lang="en-US" dirty="0"/>
              <a:t>code file in which the caller is located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699" y="2622242"/>
            <a:ext cx="86106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GetCallerMemberName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([CallerMemberName]string memberName = null)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699" y="4289760"/>
            <a:ext cx="7848599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GetCallerFilePath([CallerFilePath]string filePath = null)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2615" y="5957781"/>
            <a:ext cx="7848599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GetCallerLineNumber([CallerLineNumber]int lineNumber = 0)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compilation directives make it easy to build varying versions of an application simply by varying the </a:t>
            </a:r>
            <a:r>
              <a:rPr lang="en-US" dirty="0" smtClean="0"/>
              <a:t>preprocessor symbols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#if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elif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#else </a:t>
            </a:r>
            <a:r>
              <a:rPr lang="en-US" sz="2800" dirty="0" smtClean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endif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control the conditional code execution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38600"/>
            <a:ext cx="7848599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#if DEBUG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Debug build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#elif CI_BUILD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CI_BUILD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set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#else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 Neither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nor CI_BUILD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#endif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82" y="3276600"/>
            <a:ext cx="5144218" cy="151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7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System.Environment</a:t>
            </a:r>
            <a:r>
              <a:rPr lang="en-US" dirty="0" smtClean="0"/>
              <a:t> class for gathering the current system information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33600"/>
            <a:ext cx="79629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the current directory for the process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currDir 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Environment.CurrentDirectory;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platform independent system directory path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Environment.GetFolderPath(Environment.SpecialFolder.Fonts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line "\r\n" for non-Unix and "\n" for Unix plaforms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currentPlatformNewLine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Environment.NewLine;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logical drives (hard disk partitions)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strArr = Environment.GetLogicalDrives();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Current stack trace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stackTrace 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Environment.StackTrace;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environment variables value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Environment.GetEnvironmentVariable("Path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56" y="4287560"/>
            <a:ext cx="1964369" cy="2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smtClean="0"/>
              <a:t>Unit Testing Tips</a:t>
            </a:r>
            <a:endParaRPr lang="en-US" dirty="0"/>
          </a:p>
        </p:txBody>
      </p:sp>
      <p:pic>
        <p:nvPicPr>
          <p:cNvPr id="1026" name="Picture 2" descr="http://www.integrant.com/wp-content/uploads/2015/02/icon-testing-auto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381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Internal/Private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Eas­i­est </a:t>
            </a:r>
            <a:r>
              <a:rPr lang="en-US" dirty="0"/>
              <a:t>way out is to make the </a:t>
            </a:r>
            <a:r>
              <a:rPr lang="en-US" dirty="0" smtClean="0"/>
              <a:t>members pub­lic</a:t>
            </a:r>
          </a:p>
          <a:p>
            <a:r>
              <a:rPr lang="en-US" dirty="0" smtClean="0"/>
              <a:t>Make the members </a:t>
            </a:r>
            <a:r>
              <a:rPr lang="en-US" dirty="0"/>
              <a:t>pro­tected </a:t>
            </a:r>
            <a:r>
              <a:rPr lang="en-US" dirty="0" smtClean="0"/>
              <a:t>and </a:t>
            </a:r>
            <a:r>
              <a:rPr lang="en-US" dirty="0"/>
              <a:t>have the unit test class extend this class to gain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Use </a:t>
            </a:r>
            <a:r>
              <a:rPr lang="en-US" dirty="0"/>
              <a:t>reflec­tion to </a:t>
            </a:r>
            <a:r>
              <a:rPr lang="en-US" dirty="0" smtClean="0"/>
              <a:t>invoke the members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Inter­nalsVis­i­bleTo</a:t>
            </a:r>
            <a:r>
              <a:rPr lang="en-US" dirty="0"/>
              <a:t> for internal </a:t>
            </a:r>
            <a:r>
              <a:rPr lang="en-US" dirty="0" smtClean="0"/>
              <a:t>members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PrivateObject</a:t>
            </a:r>
            <a:r>
              <a:rPr lang="en-US" dirty="0" smtClean="0"/>
              <a:t> class for private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4038600"/>
            <a:ext cx="7848599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[assembly: InternalsVisibleTo("ExposeInternals.Tests")]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699" y="5334000"/>
            <a:ext cx="7848599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summator = new Summator();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privateObject = new PrivateObject(summator);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getZeroValue = privateObject.Invoke("GetZero");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C# Tips and Tricks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371600"/>
          </a:xfrm>
        </p:spPr>
        <p:txBody>
          <a:bodyPr/>
          <a:lstStyle/>
          <a:p>
            <a:r>
              <a:rPr lang="en-US" dirty="0" smtClean="0"/>
              <a:t>Syntactic Sugar and Language Features</a:t>
            </a:r>
            <a:r>
              <a:rPr lang="bg-BG" dirty="0" smtClean="0"/>
              <a:t> </a:t>
            </a:r>
            <a:r>
              <a:rPr lang="en-US" dirty="0" smtClean="0"/>
              <a:t>in C#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78" y="2423394"/>
            <a:ext cx="4933043" cy="3825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9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vs the 'as'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267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When casting from one type to </a:t>
            </a:r>
            <a:r>
              <a:rPr lang="en-US" sz="3000" dirty="0"/>
              <a:t>another </a:t>
            </a:r>
            <a:r>
              <a:rPr lang="en-US" sz="3000" dirty="0" smtClean="0"/>
              <a:t>fails the CLR will throw </a:t>
            </a:r>
            <a:r>
              <a:rPr lang="en-US" sz="3000" dirty="0"/>
              <a:t>an </a:t>
            </a:r>
            <a:r>
              <a:rPr lang="en-US" sz="3000" dirty="0" smtClean="0"/>
              <a:t>exception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Use it when failing to cast means bug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When using the '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</a:t>
            </a:r>
            <a:r>
              <a:rPr lang="en-US" sz="3000" dirty="0" smtClean="0"/>
              <a:t>' operator, in case of fail no exception will be thrown but the value will be null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When using '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</a:t>
            </a:r>
            <a:r>
              <a:rPr lang="en-US" sz="2600" dirty="0" smtClean="0"/>
              <a:t>' always </a:t>
            </a:r>
            <a:r>
              <a:rPr lang="en-US" sz="2600" dirty="0"/>
              <a:t>consider the </a:t>
            </a:r>
            <a:r>
              <a:rPr lang="en-US" sz="2600" dirty="0" smtClean="0"/>
              <a:t>null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 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</a:t>
            </a:r>
            <a:r>
              <a:rPr lang="en-US" sz="2800" dirty="0" smtClean="0"/>
              <a:t>' operator can check the type of a variable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2619" y="1789470"/>
            <a:ext cx="827384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number = "Five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cause InvalidCastException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numberAsInt =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int?)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160" y="4469993"/>
            <a:ext cx="8276304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next line will be evaluated without exception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numberAsInt = number as int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?;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numberAsInt will be null because the cast is invalid</a:t>
            </a:r>
          </a:p>
        </p:txBody>
      </p:sp>
    </p:spTree>
    <p:extLst>
      <p:ext uri="{BB962C8B-B14F-4D97-AF65-F5344CB8AC3E}">
        <p14:creationId xmlns:p14="http://schemas.microsoft.com/office/powerpoint/2010/main" val="37605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used to store a </a:t>
            </a:r>
            <a:r>
              <a:rPr lang="en-US" dirty="0" smtClean="0"/>
              <a:t>combination of different values (called bit-flags)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800" dirty="0" smtClean="0"/>
              <a:t>Standard </a:t>
            </a:r>
            <a:r>
              <a:rPr lang="en-US" sz="2800" dirty="0" err="1" smtClean="0"/>
              <a:t>enums</a:t>
            </a:r>
            <a:r>
              <a:rPr lang="en-US" sz="2800" dirty="0" smtClean="0"/>
              <a:t> can only support one value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[Flags]</a:t>
            </a:r>
            <a:r>
              <a:rPr lang="en-US" sz="2800" dirty="0" smtClean="0"/>
              <a:t> allow us to have combination of values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2057400"/>
            <a:ext cx="7848599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Flags]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Margins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Top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Left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Bottom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8,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349" y="5308193"/>
            <a:ext cx="8115299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bottomRight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Margins.Bottom | Margins.Right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8+4=12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bottomRightMargin ==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Margins.Bottom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bottomRightMargin.HasFlag(Margins.Bottom);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</a:t>
            </a:r>
            <a:r>
              <a:rPr lang="en-US" sz="1900" b="1" noProof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rue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5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sz="3000" dirty="0"/>
              <a:t>Optional </a:t>
            </a:r>
            <a:r>
              <a:rPr lang="en-US" sz="3000" dirty="0" smtClean="0"/>
              <a:t>parameters enable us to </a:t>
            </a:r>
            <a:r>
              <a:rPr lang="en-US" sz="3000" dirty="0"/>
              <a:t>omit arguments for </a:t>
            </a:r>
            <a:r>
              <a:rPr lang="en-US" sz="3000" dirty="0" smtClean="0"/>
              <a:t>some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800" dirty="0" smtClean="0"/>
          </a:p>
          <a:p>
            <a:pPr lvl="1"/>
            <a:r>
              <a:rPr lang="en-US" sz="2800" dirty="0" smtClean="0"/>
              <a:t>The default </a:t>
            </a:r>
            <a:r>
              <a:rPr lang="en-US" sz="2800" dirty="0"/>
              <a:t>value has to be a </a:t>
            </a:r>
            <a:r>
              <a:rPr lang="en-US" sz="2800" dirty="0" smtClean="0"/>
              <a:t>constant</a:t>
            </a:r>
            <a:r>
              <a:rPr lang="en-US" sz="2800" dirty="0"/>
              <a:t>, </a:t>
            </a:r>
            <a:r>
              <a:rPr lang="en-US" sz="2800" dirty="0" err="1"/>
              <a:t>parameterless</a:t>
            </a:r>
            <a:r>
              <a:rPr lang="en-US" sz="2800" dirty="0"/>
              <a:t> constructor of a value type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default(T) </a:t>
            </a:r>
            <a:r>
              <a:rPr lang="en-US" sz="2800" dirty="0"/>
              <a:t>for some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</a:p>
          <a:p>
            <a:r>
              <a:rPr lang="en-US" sz="3000" dirty="0" smtClean="0"/>
              <a:t>When using them we should </a:t>
            </a:r>
            <a:r>
              <a:rPr lang="en-US" sz="3000" dirty="0"/>
              <a:t>note </a:t>
            </a:r>
            <a:r>
              <a:rPr lang="en-US" sz="3000" dirty="0" smtClean="0"/>
              <a:t>that the </a:t>
            </a:r>
            <a:r>
              <a:rPr lang="en-US" sz="3000" dirty="0"/>
              <a:t>default value is embedded in the caller's </a:t>
            </a:r>
            <a:r>
              <a:rPr lang="en-US" sz="3000" dirty="0" smtClean="0"/>
              <a:t>assembly</a:t>
            </a:r>
          </a:p>
          <a:p>
            <a:pPr lvl="1"/>
            <a:r>
              <a:rPr lang="en-US" sz="2800" dirty="0" smtClean="0"/>
              <a:t>If we </a:t>
            </a:r>
            <a:r>
              <a:rPr lang="en-US" sz="2800" dirty="0"/>
              <a:t>change the default value without rebuilding the calling code, </a:t>
            </a:r>
            <a:r>
              <a:rPr lang="en-US" sz="2800" dirty="0" smtClean="0"/>
              <a:t>we'll </a:t>
            </a:r>
            <a:r>
              <a:rPr lang="en-US" sz="2800" dirty="0"/>
              <a:t>still see the 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5" y="1981200"/>
            <a:ext cx="840105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BankAccount(string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accountHolder, decimal money = 1000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can use both BankAccount("X") and BankAccount("X", 100)</a:t>
            </a:r>
          </a:p>
        </p:txBody>
      </p:sp>
    </p:spTree>
    <p:extLst>
      <p:ext uri="{BB962C8B-B14F-4D97-AF65-F5344CB8AC3E}">
        <p14:creationId xmlns:p14="http://schemas.microsoft.com/office/powerpoint/2010/main" val="915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yield</a:t>
            </a:r>
            <a:r>
              <a:rPr lang="en-US" dirty="0" smtClean="0"/>
              <a:t> allows </a:t>
            </a:r>
            <a:r>
              <a:rPr lang="en-US" dirty="0"/>
              <a:t>each iteration in a </a:t>
            </a:r>
            <a:r>
              <a:rPr lang="en-US" dirty="0" err="1"/>
              <a:t>foreach</a:t>
            </a:r>
            <a:r>
              <a:rPr lang="en-US" dirty="0"/>
              <a:t>-loop be generated only when </a:t>
            </a:r>
            <a:r>
              <a:rPr lang="en-US" dirty="0" smtClean="0"/>
              <a:t>needed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use it in methods that return the type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Methods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yield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err="1" smtClean="0"/>
              <a:t>foreached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C# compiler </a:t>
            </a:r>
            <a:r>
              <a:rPr lang="en-US" dirty="0"/>
              <a:t>generates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IEnumerator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0535" y="3069769"/>
            <a:ext cx="820293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IEnumerable&lt;int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EvenNumbers(int from, int to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from; i &lt;= to; i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2 ==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yield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535" y="5289242"/>
            <a:ext cx="820293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in EvenNumbers(51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60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Console.WriteLine(n);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When </a:t>
            </a:r>
            <a:r>
              <a:rPr lang="en-US" dirty="0" smtClean="0"/>
              <a:t>define </a:t>
            </a:r>
            <a:r>
              <a:rPr lang="en-US" dirty="0"/>
              <a:t>a generic class, </a:t>
            </a:r>
            <a:r>
              <a:rPr lang="en-US" dirty="0" smtClean="0"/>
              <a:t>we can </a:t>
            </a:r>
            <a:r>
              <a:rPr lang="en-US" dirty="0"/>
              <a:t>apply restrictions to the kinds of </a:t>
            </a:r>
            <a:r>
              <a:rPr lang="en-US" dirty="0" smtClean="0"/>
              <a:t>type arguments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The type argument must be or derive from the specified base </a:t>
            </a:r>
            <a:r>
              <a:rPr lang="en-US" dirty="0" smtClean="0"/>
              <a:t>class or interface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The type argument must be a reference </a:t>
            </a:r>
            <a:r>
              <a:rPr lang="en-US" dirty="0" smtClean="0"/>
              <a:t>type </a:t>
            </a:r>
            <a:r>
              <a:rPr lang="en-US" dirty="0"/>
              <a:t>(class) or a value </a:t>
            </a:r>
            <a:r>
              <a:rPr lang="en-US" dirty="0" smtClean="0"/>
              <a:t>type 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The type argument must have a public </a:t>
            </a:r>
            <a:r>
              <a:rPr lang="en-US" dirty="0" err="1"/>
              <a:t>parameterless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0535" y="2901334"/>
            <a:ext cx="820293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TemplateClass&lt;T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SomeClass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535" y="4428182"/>
            <a:ext cx="8202930" cy="40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TemplateClass&lt;T&gt;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where T : struct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535" y="5941233"/>
            <a:ext cx="820293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TemplateClass&lt;T&gt;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new()</a:t>
            </a:r>
            <a:endParaRPr lang="en-US" sz="1900" b="1" noProof="1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2050" name="Picture 2" descr="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11" y="2438400"/>
            <a:ext cx="5052977" cy="3352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12509</TotalTime>
  <Words>1672</Words>
  <Application>Microsoft Office PowerPoint</Application>
  <PresentationFormat>On-screen Show (4:3)</PresentationFormat>
  <Paragraphs>282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C# Tips and Tricks</vt:lpstr>
      <vt:lpstr>Table of Contents</vt:lpstr>
      <vt:lpstr>Syntactic Sugar and Language Features in C#</vt:lpstr>
      <vt:lpstr>Casting vs the 'as' Operator</vt:lpstr>
      <vt:lpstr>Combinable Enum Values</vt:lpstr>
      <vt:lpstr>Optional Parameters</vt:lpstr>
      <vt:lpstr>Using yield</vt:lpstr>
      <vt:lpstr>Constraining Generics</vt:lpstr>
      <vt:lpstr>Traps</vt:lpstr>
      <vt:lpstr>Equality in .NET</vt:lpstr>
      <vt:lpstr>Check References in .NET</vt:lpstr>
      <vt:lpstr>String References</vt:lpstr>
      <vt:lpstr>Random Numbers in .NET</vt:lpstr>
      <vt:lpstr>LINQ Multiple Enumeration</vt:lpstr>
      <vt:lpstr>Preserving Stack Trace when Re-throwing Exceptions</vt:lpstr>
      <vt:lpstr>Exceptions &amp; Static Constructors</vt:lpstr>
      <vt:lpstr>Useful .NET Classes and Methods</vt:lpstr>
      <vt:lpstr>The Tuple Class</vt:lpstr>
      <vt:lpstr>Method Deprecation</vt:lpstr>
      <vt:lpstr>Debugging Tips</vt:lpstr>
      <vt:lpstr>Debugger Variable Display</vt:lpstr>
      <vt:lpstr>Caller Info Attributes</vt:lpstr>
      <vt:lpstr>Preprocessor Symbols</vt:lpstr>
      <vt:lpstr>Current System Information</vt:lpstr>
      <vt:lpstr>Unit Testing Tips</vt:lpstr>
      <vt:lpstr>Test Internal/Private Members</vt:lpstr>
      <vt:lpstr>C# Tips and Tricks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Kostov</cp:lastModifiedBy>
  <cp:revision>1033</cp:revision>
  <dcterms:created xsi:type="dcterms:W3CDTF">2007-12-08T16:03:35Z</dcterms:created>
  <dcterms:modified xsi:type="dcterms:W3CDTF">2015-07-25T11:03:40Z</dcterms:modified>
  <cp:category>quality code, software engineering</cp:category>
</cp:coreProperties>
</file>