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4"/>
  </p:notesMasterIdLst>
  <p:handoutMasterIdLst>
    <p:handoutMasterId r:id="rId75"/>
  </p:handoutMasterIdLst>
  <p:sldIdLst>
    <p:sldId id="320" r:id="rId2"/>
    <p:sldId id="335" r:id="rId3"/>
    <p:sldId id="336" r:id="rId4"/>
    <p:sldId id="337" r:id="rId5"/>
    <p:sldId id="338" r:id="rId6"/>
    <p:sldId id="339" r:id="rId7"/>
    <p:sldId id="340" r:id="rId8"/>
    <p:sldId id="341" r:id="rId9"/>
    <p:sldId id="342" r:id="rId10"/>
    <p:sldId id="343" r:id="rId11"/>
    <p:sldId id="344" r:id="rId12"/>
    <p:sldId id="345" r:id="rId13"/>
    <p:sldId id="346" r:id="rId14"/>
    <p:sldId id="347" r:id="rId15"/>
    <p:sldId id="348" r:id="rId16"/>
    <p:sldId id="349" r:id="rId17"/>
    <p:sldId id="350" r:id="rId18"/>
    <p:sldId id="351" r:id="rId19"/>
    <p:sldId id="352" r:id="rId20"/>
    <p:sldId id="353" r:id="rId21"/>
    <p:sldId id="354" r:id="rId22"/>
    <p:sldId id="355" r:id="rId23"/>
    <p:sldId id="356" r:id="rId24"/>
    <p:sldId id="357" r:id="rId25"/>
    <p:sldId id="358" r:id="rId26"/>
    <p:sldId id="359" r:id="rId27"/>
    <p:sldId id="360" r:id="rId28"/>
    <p:sldId id="361" r:id="rId29"/>
    <p:sldId id="362" r:id="rId30"/>
    <p:sldId id="363" r:id="rId31"/>
    <p:sldId id="364" r:id="rId32"/>
    <p:sldId id="365" r:id="rId33"/>
    <p:sldId id="366" r:id="rId34"/>
    <p:sldId id="367" r:id="rId35"/>
    <p:sldId id="368" r:id="rId36"/>
    <p:sldId id="369" r:id="rId37"/>
    <p:sldId id="370" r:id="rId38"/>
    <p:sldId id="371" r:id="rId39"/>
    <p:sldId id="372" r:id="rId40"/>
    <p:sldId id="373" r:id="rId41"/>
    <p:sldId id="374" r:id="rId42"/>
    <p:sldId id="375" r:id="rId43"/>
    <p:sldId id="376" r:id="rId44"/>
    <p:sldId id="377" r:id="rId45"/>
    <p:sldId id="378" r:id="rId46"/>
    <p:sldId id="379" r:id="rId47"/>
    <p:sldId id="380" r:id="rId48"/>
    <p:sldId id="381" r:id="rId49"/>
    <p:sldId id="382" r:id="rId50"/>
    <p:sldId id="383" r:id="rId51"/>
    <p:sldId id="384" r:id="rId52"/>
    <p:sldId id="385" r:id="rId53"/>
    <p:sldId id="386" r:id="rId54"/>
    <p:sldId id="387" r:id="rId55"/>
    <p:sldId id="388" r:id="rId56"/>
    <p:sldId id="389" r:id="rId57"/>
    <p:sldId id="390" r:id="rId58"/>
    <p:sldId id="391" r:id="rId59"/>
    <p:sldId id="392" r:id="rId60"/>
    <p:sldId id="393" r:id="rId61"/>
    <p:sldId id="394" r:id="rId62"/>
    <p:sldId id="395" r:id="rId63"/>
    <p:sldId id="396" r:id="rId64"/>
    <p:sldId id="397" r:id="rId65"/>
    <p:sldId id="398" r:id="rId66"/>
    <p:sldId id="399" r:id="rId67"/>
    <p:sldId id="400" r:id="rId68"/>
    <p:sldId id="401" r:id="rId69"/>
    <p:sldId id="402" r:id="rId70"/>
    <p:sldId id="403" r:id="rId71"/>
    <p:sldId id="404" r:id="rId72"/>
    <p:sldId id="333" r:id="rId73"/>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53" autoAdjust="0"/>
    <p:restoredTop sz="94468" autoAdjust="0"/>
  </p:normalViewPr>
  <p:slideViewPr>
    <p:cSldViewPr>
      <p:cViewPr varScale="1">
        <p:scale>
          <a:sx n="106" d="100"/>
          <a:sy n="106" d="100"/>
        </p:scale>
        <p:origin x="-104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1/6/2014</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1/6/2014</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2537776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5193D343-9AED-4261-ACED-1E4F6E6F3164}" type="slidenum">
              <a:rPr lang="en-US"/>
              <a:pPr/>
              <a:t>28</a:t>
            </a:fld>
            <a:r>
              <a:rPr lang="en-US" dirty="0"/>
              <a:t>##</a:t>
            </a:r>
          </a:p>
        </p:txBody>
      </p:sp>
      <p:sp>
        <p:nvSpPr>
          <p:cNvPr id="691202" name="Rectangle 2"/>
          <p:cNvSpPr>
            <a:spLocks noGrp="1" noRot="1" noChangeAspect="1" noChangeArrowheads="1" noTextEdit="1"/>
          </p:cNvSpPr>
          <p:nvPr>
            <p:ph type="sldImg"/>
          </p:nvPr>
        </p:nvSpPr>
        <p:spPr>
          <a:ln/>
        </p:spPr>
      </p:sp>
      <p:sp>
        <p:nvSpPr>
          <p:cNvPr id="69120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841924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43C10566-F4A5-4DE3-9FAC-3577229DCAA5}" type="slidenum">
              <a:rPr lang="en-US"/>
              <a:pPr/>
              <a:t>32</a:t>
            </a:fld>
            <a:r>
              <a:rPr lang="en-US" dirty="0"/>
              <a:t>##</a:t>
            </a:r>
          </a:p>
        </p:txBody>
      </p:sp>
      <p:sp>
        <p:nvSpPr>
          <p:cNvPr id="665602" name="Rectangle 2"/>
          <p:cNvSpPr>
            <a:spLocks noGrp="1" noRot="1" noChangeAspect="1" noChangeArrowheads="1" noTextEdit="1"/>
          </p:cNvSpPr>
          <p:nvPr>
            <p:ph type="sldImg"/>
          </p:nvPr>
        </p:nvSpPr>
        <p:spPr>
          <a:ln/>
        </p:spPr>
      </p:sp>
      <p:sp>
        <p:nvSpPr>
          <p:cNvPr id="66560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809121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AB00D4E3-322D-4CBD-A1BD-0D904094F4B9}" type="slidenum">
              <a:rPr lang="en-US"/>
              <a:pPr/>
              <a:t>35</a:t>
            </a:fld>
            <a:r>
              <a:rPr lang="en-US" dirty="0"/>
              <a:t>##</a:t>
            </a:r>
          </a:p>
        </p:txBody>
      </p:sp>
      <p:sp>
        <p:nvSpPr>
          <p:cNvPr id="671746" name="Rectangle 2"/>
          <p:cNvSpPr>
            <a:spLocks noGrp="1" noRot="1" noChangeAspect="1" noChangeArrowheads="1" noTextEdit="1"/>
          </p:cNvSpPr>
          <p:nvPr>
            <p:ph type="sldImg"/>
          </p:nvPr>
        </p:nvSpPr>
        <p:spPr>
          <a:ln/>
        </p:spPr>
      </p:sp>
      <p:sp>
        <p:nvSpPr>
          <p:cNvPr id="6717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873127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45D44F07-0262-4FD2-BB67-FC43D881416F}" type="slidenum">
              <a:rPr lang="en-US"/>
              <a:pPr/>
              <a:t>36</a:t>
            </a:fld>
            <a:r>
              <a:rPr lang="en-US" dirty="0"/>
              <a:t>##</a:t>
            </a:r>
          </a:p>
        </p:txBody>
      </p:sp>
      <p:sp>
        <p:nvSpPr>
          <p:cNvPr id="618498" name="Rectangle 2"/>
          <p:cNvSpPr>
            <a:spLocks noGrp="1" noRot="1" noChangeAspect="1" noChangeArrowheads="1" noTextEdit="1"/>
          </p:cNvSpPr>
          <p:nvPr>
            <p:ph type="sldImg"/>
          </p:nvPr>
        </p:nvSpPr>
        <p:spPr>
          <a:ln/>
        </p:spPr>
      </p:sp>
      <p:sp>
        <p:nvSpPr>
          <p:cNvPr id="61849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15253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8E91C298-E252-4F7F-AC44-789B86BA0FDD}" type="slidenum">
              <a:rPr lang="en-US"/>
              <a:pPr/>
              <a:t>37</a:t>
            </a:fld>
            <a:r>
              <a:rPr lang="en-US" dirty="0"/>
              <a:t>##</a:t>
            </a:r>
          </a:p>
        </p:txBody>
      </p:sp>
      <p:sp>
        <p:nvSpPr>
          <p:cNvPr id="642050" name="Rectangle 2"/>
          <p:cNvSpPr>
            <a:spLocks noGrp="1" noRot="1" noChangeAspect="1" noChangeArrowheads="1" noTextEdit="1"/>
          </p:cNvSpPr>
          <p:nvPr>
            <p:ph type="sldImg"/>
          </p:nvPr>
        </p:nvSpPr>
        <p:spPr>
          <a:ln/>
        </p:spPr>
      </p:sp>
      <p:sp>
        <p:nvSpPr>
          <p:cNvPr id="64205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117092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DF07226-9F1B-4288-BEF0-50D3AE089698}" type="slidenum">
              <a:rPr lang="en-US"/>
              <a:pPr/>
              <a:t>40</a:t>
            </a:fld>
            <a:r>
              <a:rPr lang="en-US" dirty="0"/>
              <a:t>##</a:t>
            </a:r>
          </a:p>
        </p:txBody>
      </p:sp>
      <p:sp>
        <p:nvSpPr>
          <p:cNvPr id="648194" name="Rectangle 2"/>
          <p:cNvSpPr>
            <a:spLocks noGrp="1" noRot="1" noChangeAspect="1" noChangeArrowheads="1" noTextEdit="1"/>
          </p:cNvSpPr>
          <p:nvPr>
            <p:ph type="sldImg"/>
          </p:nvPr>
        </p:nvSpPr>
        <p:spPr>
          <a:ln/>
        </p:spPr>
      </p:sp>
      <p:sp>
        <p:nvSpPr>
          <p:cNvPr id="64819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2532330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DF07226-9F1B-4288-BEF0-50D3AE089698}" type="slidenum">
              <a:rPr lang="en-US"/>
              <a:pPr/>
              <a:t>42</a:t>
            </a:fld>
            <a:r>
              <a:rPr lang="en-US" dirty="0"/>
              <a:t>##</a:t>
            </a:r>
          </a:p>
        </p:txBody>
      </p:sp>
      <p:sp>
        <p:nvSpPr>
          <p:cNvPr id="648194" name="Rectangle 2"/>
          <p:cNvSpPr>
            <a:spLocks noGrp="1" noRot="1" noChangeAspect="1" noChangeArrowheads="1" noTextEdit="1"/>
          </p:cNvSpPr>
          <p:nvPr>
            <p:ph type="sldImg"/>
          </p:nvPr>
        </p:nvSpPr>
        <p:spPr>
          <a:ln/>
        </p:spPr>
      </p:sp>
      <p:sp>
        <p:nvSpPr>
          <p:cNvPr id="64819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5416612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9CB93EEF-B6B9-4944-8F7D-D5F0EB4303D2}" type="slidenum">
              <a:rPr lang="en-US"/>
              <a:pPr/>
              <a:t>59</a:t>
            </a:fld>
            <a:r>
              <a:rPr lang="en-US" dirty="0"/>
              <a:t>##</a:t>
            </a:r>
          </a:p>
        </p:txBody>
      </p:sp>
      <p:sp>
        <p:nvSpPr>
          <p:cNvPr id="568322" name="Rectangle 2"/>
          <p:cNvSpPr>
            <a:spLocks noGrp="1" noRot="1" noChangeAspect="1" noChangeArrowheads="1" noTextEdit="1"/>
          </p:cNvSpPr>
          <p:nvPr>
            <p:ph type="sldImg"/>
          </p:nvPr>
        </p:nvSpPr>
        <p:spPr>
          <a:ln/>
        </p:spPr>
      </p:sp>
      <p:sp>
        <p:nvSpPr>
          <p:cNvPr id="56832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720262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2DDE44C-CB3C-4804-95D8-CCFD3C1A5B6C}" type="slidenum">
              <a:rPr lang="en-US"/>
              <a:pPr/>
              <a:t>66</a:t>
            </a:fld>
            <a:r>
              <a:rPr lang="en-US" dirty="0"/>
              <a:t>##</a:t>
            </a:r>
          </a:p>
        </p:txBody>
      </p:sp>
      <p:sp>
        <p:nvSpPr>
          <p:cNvPr id="435202" name="Rectangle 2"/>
          <p:cNvSpPr>
            <a:spLocks noGrp="1" noRot="1" noChangeAspect="1" noChangeArrowheads="1" noTextEdit="1"/>
          </p:cNvSpPr>
          <p:nvPr>
            <p:ph type="sldImg"/>
          </p:nvPr>
        </p:nvSpPr>
        <p:spPr>
          <a:ln/>
        </p:spPr>
      </p:sp>
      <p:sp>
        <p:nvSpPr>
          <p:cNvPr id="43520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7747850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F255E534-4BC7-408B-B2F8-2544EEFDF3B7}" type="slidenum">
              <a:rPr lang="en-US"/>
              <a:pPr/>
              <a:t>67</a:t>
            </a:fld>
            <a:r>
              <a:rPr lang="en-US" dirty="0"/>
              <a:t>##</a:t>
            </a:r>
          </a:p>
        </p:txBody>
      </p:sp>
      <p:sp>
        <p:nvSpPr>
          <p:cNvPr id="615426" name="Rectangle 2"/>
          <p:cNvSpPr>
            <a:spLocks noGrp="1" noRot="1" noChangeAspect="1" noChangeArrowheads="1" noTextEdit="1"/>
          </p:cNvSpPr>
          <p:nvPr>
            <p:ph type="sldImg"/>
          </p:nvPr>
        </p:nvSpPr>
        <p:spPr>
          <a:ln/>
        </p:spPr>
      </p:sp>
      <p:sp>
        <p:nvSpPr>
          <p:cNvPr id="61542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361154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A2AA0EE-1E6F-447A-B3CC-2E5A70B148EA}"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6637851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D91FC04-E9EC-40A5-B8BE-0B2097002E58}" type="slidenum">
              <a:rPr lang="en-US"/>
              <a:pPr/>
              <a:t>69</a:t>
            </a:fld>
            <a:r>
              <a:rPr lang="en-US" dirty="0"/>
              <a:t>##</a:t>
            </a:r>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8069556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047FBBA-0630-4164-90B5-CD16AE8DA0FD}" type="slidenum">
              <a:rPr lang="en-US"/>
              <a:pPr/>
              <a:t>70</a:t>
            </a:fld>
            <a:r>
              <a:rPr lang="en-US" dirty="0"/>
              <a:t>##</a:t>
            </a:r>
          </a:p>
        </p:txBody>
      </p:sp>
      <p:sp>
        <p:nvSpPr>
          <p:cNvPr id="466946" name="Rectangle 2"/>
          <p:cNvSpPr>
            <a:spLocks noGrp="1" noRot="1" noChangeAspect="1" noChangeArrowheads="1" noTextEdit="1"/>
          </p:cNvSpPr>
          <p:nvPr>
            <p:ph type="sldImg"/>
          </p:nvPr>
        </p:nvSpPr>
        <p:spPr>
          <a:ln/>
        </p:spPr>
      </p:sp>
      <p:sp>
        <p:nvSpPr>
          <p:cNvPr id="466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9082291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342CE03-30C8-4C40-A695-505E2EF5AEBA}" type="slidenum">
              <a:rPr lang="en-US"/>
              <a:pPr/>
              <a:t>71</a:t>
            </a:fld>
            <a:r>
              <a:rPr lang="en-US" dirty="0"/>
              <a:t>##</a:t>
            </a:r>
          </a:p>
        </p:txBody>
      </p:sp>
      <p:sp>
        <p:nvSpPr>
          <p:cNvPr id="617474" name="Rectangle 2"/>
          <p:cNvSpPr>
            <a:spLocks noGrp="1" noRot="1" noChangeAspect="1" noChangeArrowheads="1" noTextEdit="1"/>
          </p:cNvSpPr>
          <p:nvPr>
            <p:ph type="sldImg"/>
          </p:nvPr>
        </p:nvSpPr>
        <p:spPr>
          <a:ln/>
        </p:spPr>
      </p:sp>
      <p:sp>
        <p:nvSpPr>
          <p:cNvPr id="61747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234865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1999095-9D33-4F38-9562-E45FB41A7CA1}" type="slidenum">
              <a:rPr lang="en-US"/>
              <a:pPr/>
              <a:t>3</a:t>
            </a:fld>
            <a:r>
              <a:rPr lang="en-US" dirty="0"/>
              <a:t>##</a:t>
            </a:r>
          </a:p>
        </p:txBody>
      </p:sp>
      <p:sp>
        <p:nvSpPr>
          <p:cNvPr id="675842" name="Rectangle 2"/>
          <p:cNvSpPr>
            <a:spLocks noGrp="1" noRot="1" noChangeAspect="1" noChangeArrowheads="1" noTextEdit="1"/>
          </p:cNvSpPr>
          <p:nvPr>
            <p:ph type="sldImg"/>
          </p:nvPr>
        </p:nvSpPr>
        <p:spPr>
          <a:ln/>
        </p:spPr>
      </p:sp>
      <p:sp>
        <p:nvSpPr>
          <p:cNvPr id="6758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676743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688BB38-30F5-41CC-B3AE-0385BE4C0B15}" type="slidenum">
              <a:rPr lang="en-US"/>
              <a:pPr/>
              <a:t>4</a:t>
            </a:fld>
            <a:r>
              <a:rPr lang="en-US" dirty="0"/>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839282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E797C71-954C-44A3-84F4-571C511E88D2}" type="slidenum">
              <a:rPr lang="en-US"/>
              <a:pPr/>
              <a:t>8</a:t>
            </a:fld>
            <a:r>
              <a:rPr lang="en-US" dirty="0"/>
              <a:t>##</a:t>
            </a:r>
          </a:p>
        </p:txBody>
      </p:sp>
      <p:sp>
        <p:nvSpPr>
          <p:cNvPr id="631810" name="Rectangle 2"/>
          <p:cNvSpPr>
            <a:spLocks noGrp="1" noRot="1" noChangeAspect="1" noChangeArrowheads="1" noTextEdit="1"/>
          </p:cNvSpPr>
          <p:nvPr>
            <p:ph type="sldImg"/>
          </p:nvPr>
        </p:nvSpPr>
        <p:spPr>
          <a:ln/>
        </p:spPr>
      </p:sp>
      <p:sp>
        <p:nvSpPr>
          <p:cNvPr id="6318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678692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4B154221-59C5-4F12-A573-1153AE92827E}" type="slidenum">
              <a:rPr lang="en-US"/>
              <a:pPr/>
              <a:t>13</a:t>
            </a:fld>
            <a:r>
              <a:rPr lang="en-US" dirty="0"/>
              <a:t>##</a:t>
            </a:r>
          </a:p>
        </p:txBody>
      </p:sp>
      <p:sp>
        <p:nvSpPr>
          <p:cNvPr id="623618" name="Rectangle 2"/>
          <p:cNvSpPr>
            <a:spLocks noGrp="1" noRot="1" noChangeAspect="1" noChangeArrowheads="1" noTextEdit="1"/>
          </p:cNvSpPr>
          <p:nvPr>
            <p:ph type="sldImg"/>
          </p:nvPr>
        </p:nvSpPr>
        <p:spPr>
          <a:ln/>
        </p:spPr>
      </p:sp>
      <p:sp>
        <p:nvSpPr>
          <p:cNvPr id="62361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922558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35FB25E9-588B-40DF-816C-E16B3D46D0E6}" type="slidenum">
              <a:rPr lang="en-US"/>
              <a:pPr/>
              <a:t>17</a:t>
            </a:fld>
            <a:r>
              <a:rPr lang="en-US" dirty="0"/>
              <a:t>##</a:t>
            </a:r>
          </a:p>
        </p:txBody>
      </p:sp>
      <p:sp>
        <p:nvSpPr>
          <p:cNvPr id="677890" name="Rectangle 2"/>
          <p:cNvSpPr>
            <a:spLocks noGrp="1" noRot="1" noChangeAspect="1" noChangeArrowheads="1" noTextEdit="1"/>
          </p:cNvSpPr>
          <p:nvPr>
            <p:ph type="sldImg"/>
          </p:nvPr>
        </p:nvSpPr>
        <p:spPr>
          <a:ln/>
        </p:spPr>
      </p:sp>
      <p:sp>
        <p:nvSpPr>
          <p:cNvPr id="67789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179230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863C886-116B-45CF-8E8C-BF7510ACC3F6}" type="slidenum">
              <a:rPr lang="en-US"/>
              <a:pPr/>
              <a:t>23</a:t>
            </a:fld>
            <a:r>
              <a:rPr lang="en-US" dirty="0"/>
              <a:t>##</a:t>
            </a:r>
          </a:p>
        </p:txBody>
      </p:sp>
      <p:sp>
        <p:nvSpPr>
          <p:cNvPr id="659458" name="Rectangle 2"/>
          <p:cNvSpPr>
            <a:spLocks noGrp="1" noRot="1" noChangeAspect="1" noChangeArrowheads="1" noTextEdit="1"/>
          </p:cNvSpPr>
          <p:nvPr>
            <p:ph type="sldImg"/>
          </p:nvPr>
        </p:nvSpPr>
        <p:spPr>
          <a:ln/>
        </p:spPr>
      </p:sp>
      <p:sp>
        <p:nvSpPr>
          <p:cNvPr id="65945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901346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266FA1E2-7249-4343-8D8D-85C9D7D125BC}" type="slidenum">
              <a:rPr lang="en-US"/>
              <a:pPr/>
              <a:t>24</a:t>
            </a:fld>
            <a:r>
              <a:rPr lang="en-US" dirty="0"/>
              <a:t>##</a:t>
            </a:r>
          </a:p>
        </p:txBody>
      </p:sp>
      <p:sp>
        <p:nvSpPr>
          <p:cNvPr id="688130" name="Rectangle 2"/>
          <p:cNvSpPr>
            <a:spLocks noGrp="1" noRot="1" noChangeAspect="1" noChangeArrowheads="1" noTextEdit="1"/>
          </p:cNvSpPr>
          <p:nvPr>
            <p:ph type="sldImg"/>
          </p:nvPr>
        </p:nvSpPr>
        <p:spPr>
          <a:ln/>
        </p:spPr>
      </p:sp>
      <p:sp>
        <p:nvSpPr>
          <p:cNvPr id="68813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992003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
        <p:nvSpPr>
          <p:cNvPr id="4" name="TextBox 3"/>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extLst>
      <p:ext uri="{BB962C8B-B14F-4D97-AF65-F5344CB8AC3E}">
        <p14:creationId xmlns:p14="http://schemas.microsoft.com/office/powerpoint/2010/main" val="389811669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9" cstate="email">
            <a:extLst>
              <a:ext uri="{28A0092B-C50C-407E-A947-70E740481C1C}">
                <a14:useLocalDpi xmlns:a14="http://schemas.microsoft.com/office/drawing/2010/main" val="0"/>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10" cstate="email">
            <a:extLst>
              <a:ext uri="{28A0092B-C50C-407E-A947-70E740481C1C}">
                <a14:useLocalDpi xmlns:a14="http://schemas.microsoft.com/office/drawing/2010/main" val="0"/>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1">
            <a:extLst>
              <a:ext uri="{BEBA8EAE-BF5A-486C-A8C5-ECC9F3942E4B}">
                <a14:imgProps xmlns:a14="http://schemas.microsoft.com/office/drawing/2010/main">
                  <a14:imgLayer r:embed="rId12">
                    <a14:imgEffect>
                      <a14:brightnessContrast bright="20000"/>
                    </a14:imgEffect>
                  </a14:imgLayer>
                </a14:imgProps>
              </a:ext>
              <a:ext uri="{28A0092B-C50C-407E-A947-70E740481C1C}">
                <a14:useLocalDpi xmlns:a14="http://schemas.microsoft.com/office/drawing/2010/main" val="0"/>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 id="2147483706" r:id="rId6"/>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academy.telerik.com/" TargetMode="External"/><Relationship Id="rId3" Type="http://schemas.openxmlformats.org/officeDocument/2006/relationships/hyperlink" Target="http://csharpfundamentals.telerik.com/" TargetMode="External"/><Relationship Id="rId7"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26.jpeg"/><Relationship Id="rId4" Type="http://schemas.openxmlformats.org/officeDocument/2006/relationships/image" Target="../media/image25.jpeg"/></Relationships>
</file>

<file path=ppt/slides/_rels/slide2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4.xml"/><Relationship Id="rId5" Type="http://schemas.openxmlformats.org/officeDocument/2006/relationships/image" Target="../media/image42.png"/><Relationship Id="rId4" Type="http://schemas.openxmlformats.org/officeDocument/2006/relationships/image" Target="../media/image41.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5.gif"/><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csharpfundamentals.telerik.com/" TargetMode="Externa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en.wikipedia.org/wiki/Shunting-yard_algorith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en.wikipedia.org/wiki/Reverse_Polish_notation" TargetMode="External"/></Relationships>
</file>

<file path=ppt/slides/_rels/slide72.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48.png"/><Relationship Id="rId2" Type="http://schemas.openxmlformats.org/officeDocument/2006/relationships/hyperlink" Target="http://csharpfundamentals.telerik.com/"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forums.academy.telerik.com/" TargetMode="External"/><Relationship Id="rId10" Type="http://schemas.openxmlformats.org/officeDocument/2006/relationships/image" Target="../media/image6.png"/><Relationship Id="rId4" Type="http://schemas.openxmlformats.org/officeDocument/2006/relationships/hyperlink" Target="http://www.facebook.com/telerikacademy" TargetMode="External"/><Relationship Id="rId9" Type="http://schemas.openxmlformats.org/officeDocument/2006/relationships/image" Target="../media/image4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76400"/>
            <a:ext cx="8229600" cy="1524000"/>
          </a:xfrm>
        </p:spPr>
        <p:txBody>
          <a:bodyPr/>
          <a:lstStyle/>
          <a:p>
            <a:r>
              <a:rPr lang="en-US" dirty="0"/>
              <a:t>Using Classes and Objects</a:t>
            </a:r>
          </a:p>
        </p:txBody>
      </p:sp>
      <p:sp>
        <p:nvSpPr>
          <p:cNvPr id="3" name="Subtitle 2"/>
          <p:cNvSpPr>
            <a:spLocks noGrp="1"/>
          </p:cNvSpPr>
          <p:nvPr>
            <p:ph type="subTitle" idx="1"/>
          </p:nvPr>
        </p:nvSpPr>
        <p:spPr>
          <a:xfrm>
            <a:off x="457200" y="3317080"/>
            <a:ext cx="8229600" cy="569120"/>
          </a:xfrm>
        </p:spPr>
        <p:txBody>
          <a:bodyPr/>
          <a:lstStyle/>
          <a:p>
            <a:r>
              <a:rPr lang="en-US" dirty="0"/>
              <a:t>Using the Standard .NET Framework Classes</a:t>
            </a:r>
          </a:p>
        </p:txBody>
      </p:sp>
      <p:sp>
        <p:nvSpPr>
          <p:cNvPr id="12" name="TextBox 10"/>
          <p:cNvSpPr txBox="1"/>
          <p:nvPr/>
        </p:nvSpPr>
        <p:spPr>
          <a:xfrm rot="21402176">
            <a:off x="846995" y="1059393"/>
            <a:ext cx="5415265" cy="461665"/>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r>
              <a:rPr lang="en-US" sz="2400" b="1" dirty="0" smtClean="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hlinkClick r:id="rId3"/>
              </a:rPr>
              <a:t>http://csharpfundamentals.telerik.com</a:t>
            </a:r>
            <a:endParaRPr lang="en-US" sz="24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endParaRPr>
          </a:p>
        </p:txBody>
      </p:sp>
      <p:pic>
        <p:nvPicPr>
          <p:cNvPr id="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0489" y="4615571"/>
            <a:ext cx="1476780" cy="1611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18">
            <a:hlinkClick r:id="rId3"/>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01544" y="511628"/>
            <a:ext cx="1690210" cy="1611475"/>
          </a:xfrm>
          <a:prstGeom prst="rect">
            <a:avLst/>
          </a:prstGeom>
        </p:spPr>
      </p:pic>
      <p:pic>
        <p:nvPicPr>
          <p:cNvPr id="20" name="Picture 2" descr="http://cdn1.iconfinder.com/data/icons/BRILLIANT/database/png/400/objects.png"/>
          <p:cNvPicPr>
            <a:picLocks noChangeAspect="1" noChangeArrowheads="1"/>
          </p:cNvPicPr>
          <p:nvPr/>
        </p:nvPicPr>
        <p:blipFill rotWithShape="1">
          <a:blip r:embed="rId6" cstate="print">
            <a:extLst>
              <a:ext uri="{BEBA8EAE-BF5A-486C-A8C5-ECC9F3942E4B}">
                <a14:imgProps xmlns:a14="http://schemas.microsoft.com/office/drawing/2010/main">
                  <a14:imgLayer r:embed="rId7">
                    <a14:imgEffect>
                      <a14:brightnessContrast bright="20000" contrast="20000"/>
                    </a14:imgEffect>
                  </a14:imgLayer>
                </a14:imgProps>
              </a:ext>
              <a:ext uri="{28A0092B-C50C-407E-A947-70E740481C1C}">
                <a14:useLocalDpi xmlns:a14="http://schemas.microsoft.com/office/drawing/2010/main" val="0"/>
              </a:ext>
            </a:extLst>
          </a:blip>
          <a:srcRect/>
          <a:stretch/>
        </p:blipFill>
        <p:spPr bwMode="auto">
          <a:xfrm>
            <a:off x="6096000" y="4365172"/>
            <a:ext cx="2881438" cy="2111828"/>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6"/>
          <p:cNvSpPr>
            <a:spLocks noGrp="1"/>
          </p:cNvSpPr>
          <p:nvPr/>
        </p:nvSpPr>
        <p:spPr>
          <a:xfrm>
            <a:off x="228600" y="5575753"/>
            <a:ext cx="3597652" cy="400110"/>
          </a:xfrm>
          <a:prstGeom prst="rect">
            <a:avLst/>
          </a:prstGeom>
          <a:noFill/>
        </p:spPr>
        <p:txBody>
          <a:bodyPr wrap="square" rtlCol="0">
            <a:spAutoFit/>
          </a:bodyPr>
          <a:lstStyle>
            <a:lvl1pPr marL="319088" indent="-319088" algn="l" rtl="0" eaLnBrk="1" fontAlgn="base" hangingPunct="1">
              <a:spcBef>
                <a:spcPct val="0"/>
              </a:spcBef>
              <a:spcAft>
                <a:spcPct val="0"/>
              </a:spcAft>
              <a:buClr>
                <a:schemeClr val="accent5">
                  <a:lumMod val="40000"/>
                  <a:lumOff val="60000"/>
                </a:schemeClr>
              </a:buClr>
              <a:buSzPct val="70000"/>
              <a:buFont typeface="Wingdings 2" pitchFamily="18" charset="2"/>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indent="0"/>
            <a:r>
              <a:rPr lang="en-US" sz="2000" dirty="0">
                <a:solidFill>
                  <a:schemeClr val="tx2">
                    <a:lumMod val="20000"/>
                    <a:lumOff val="80000"/>
                  </a:schemeClr>
                </a:solidFill>
              </a:rPr>
              <a:t>Learning &amp; Development Team</a:t>
            </a:r>
          </a:p>
        </p:txBody>
      </p:sp>
      <p:sp>
        <p:nvSpPr>
          <p:cNvPr id="21" name="Text Placeholder 7"/>
          <p:cNvSpPr>
            <a:spLocks noGrp="1"/>
          </p:cNvSpPr>
          <p:nvPr/>
        </p:nvSpPr>
        <p:spPr>
          <a:xfrm>
            <a:off x="228600" y="5880553"/>
            <a:ext cx="3990513" cy="369332"/>
          </a:xfrm>
          <a:prstGeom prst="rect">
            <a:avLst/>
          </a:prstGeom>
          <a:noFill/>
        </p:spPr>
        <p:txBody>
          <a:bodyPr wrap="square" rtlCol="0">
            <a:spAutoFit/>
          </a:bodyPr>
          <a:lstStyle>
            <a:lvl1pPr marL="319088" indent="-319088" algn="l" rtl="0" eaLnBrk="1" fontAlgn="base" hangingPunct="1">
              <a:spcBef>
                <a:spcPct val="0"/>
              </a:spcBef>
              <a:spcAft>
                <a:spcPct val="0"/>
              </a:spcAft>
              <a:buClr>
                <a:schemeClr val="accent5">
                  <a:lumMod val="40000"/>
                  <a:lumOff val="60000"/>
                </a:schemeClr>
              </a:buClr>
              <a:buSzPct val="70000"/>
              <a:buFont typeface="Wingdings 2" pitchFamily="18" charset="2"/>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800" dirty="0">
                <a:hlinkClick r:id="rId8"/>
              </a:rPr>
              <a:t>http://academy.telerik.com</a:t>
            </a:r>
            <a:r>
              <a:rPr lang="en-US" sz="1800" dirty="0"/>
              <a:t> </a:t>
            </a:r>
          </a:p>
        </p:txBody>
      </p:sp>
      <p:sp>
        <p:nvSpPr>
          <p:cNvPr id="22" name="Text Placeholder 13"/>
          <p:cNvSpPr>
            <a:spLocks noGrp="1"/>
          </p:cNvSpPr>
          <p:nvPr/>
        </p:nvSpPr>
        <p:spPr>
          <a:xfrm>
            <a:off x="228600" y="5201110"/>
            <a:ext cx="3990513" cy="461665"/>
          </a:xfrm>
          <a:prstGeom prst="rect">
            <a:avLst/>
          </a:prstGeom>
          <a:noFill/>
        </p:spPr>
        <p:txBody>
          <a:bodyPr wrap="square" rtlCol="0">
            <a:spAutoFit/>
          </a:bodyPr>
          <a:lst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spcBef>
                <a:spcPct val="0"/>
              </a:spcBef>
              <a:buNone/>
            </a:pPr>
            <a:r>
              <a:rPr lang="en-US" sz="2400" dirty="0">
                <a:solidFill>
                  <a:schemeClr val="tx2">
                    <a:lumMod val="50000"/>
                  </a:schemeClr>
                </a:solidFill>
                <a:latin typeface="Corbel" pitchFamily="34" charset="0"/>
              </a:rPr>
              <a:t>Telerik Software Academy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p:txBody>
          <a:bodyPr/>
          <a:lstStyle/>
          <a:p>
            <a:r>
              <a:rPr lang="en-US"/>
              <a:t>Classes – Example</a:t>
            </a:r>
            <a:endParaRPr lang="bg-BG"/>
          </a:p>
        </p:txBody>
      </p:sp>
      <p:sp>
        <p:nvSpPr>
          <p:cNvPr id="621571" name="Rectangle 3"/>
          <p:cNvSpPr>
            <a:spLocks noChangeArrowheads="1"/>
          </p:cNvSpPr>
          <p:nvPr/>
        </p:nvSpPr>
        <p:spPr bwMode="auto">
          <a:xfrm>
            <a:off x="1585912" y="2644502"/>
            <a:ext cx="3810000" cy="60283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Account</a:t>
            </a:r>
          </a:p>
        </p:txBody>
      </p:sp>
      <p:sp>
        <p:nvSpPr>
          <p:cNvPr id="621572" name="Rectangle 4"/>
          <p:cNvSpPr>
            <a:spLocks noChangeArrowheads="1"/>
          </p:cNvSpPr>
          <p:nvPr/>
        </p:nvSpPr>
        <p:spPr bwMode="auto">
          <a:xfrm>
            <a:off x="1585912" y="3250853"/>
            <a:ext cx="3810000" cy="98755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 Person</a:t>
            </a:r>
          </a:p>
          <a:p>
            <a:pP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 double</a:t>
            </a:r>
          </a:p>
        </p:txBody>
      </p:sp>
      <p:sp>
        <p:nvSpPr>
          <p:cNvPr id="621573" name="Rectangle 5"/>
          <p:cNvSpPr>
            <a:spLocks noChangeArrowheads="1"/>
          </p:cNvSpPr>
          <p:nvPr/>
        </p:nvSpPr>
        <p:spPr bwMode="auto">
          <a:xfrm>
            <a:off x="1585912" y="4247780"/>
            <a:ext cx="3810000" cy="137227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+Suspend</a:t>
            </a: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+Deposit(sum:double</a:t>
            </a: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+Withdraw(sum:double)</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21574" name="AutoShape 6"/>
          <p:cNvSpPr>
            <a:spLocks noChangeArrowheads="1"/>
          </p:cNvSpPr>
          <p:nvPr/>
        </p:nvSpPr>
        <p:spPr bwMode="auto">
          <a:xfrm>
            <a:off x="3282408" y="1600200"/>
            <a:ext cx="2057400" cy="527804"/>
          </a:xfrm>
          <a:prstGeom prst="wedgeRoundRectCallout">
            <a:avLst>
              <a:gd name="adj1" fmla="val -49790"/>
              <a:gd name="adj2" fmla="val 174478"/>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Class Name</a:t>
            </a:r>
            <a:endParaRPr lang="bg-BG" sz="28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21575" name="AutoShape 7"/>
          <p:cNvSpPr>
            <a:spLocks noChangeArrowheads="1"/>
          </p:cNvSpPr>
          <p:nvPr/>
        </p:nvSpPr>
        <p:spPr bwMode="auto">
          <a:xfrm>
            <a:off x="5776912" y="1624748"/>
            <a:ext cx="2163762" cy="1368425"/>
          </a:xfrm>
          <a:prstGeom prst="wedgeRoundRectCallout">
            <a:avLst>
              <a:gd name="adj1" fmla="val -93064"/>
              <a:gd name="adj2" fmla="val 100860"/>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Attributes</a:t>
            </a:r>
          </a:p>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(Properties and Fields)</a:t>
            </a:r>
            <a:endParaRPr lang="bg-BG" sz="28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21576" name="AutoShape 8"/>
          <p:cNvSpPr>
            <a:spLocks noChangeArrowheads="1"/>
          </p:cNvSpPr>
          <p:nvPr/>
        </p:nvSpPr>
        <p:spPr bwMode="auto">
          <a:xfrm>
            <a:off x="5853112" y="4139348"/>
            <a:ext cx="2147888" cy="953453"/>
          </a:xfrm>
          <a:prstGeom prst="wedgeRoundRectCallout">
            <a:avLst>
              <a:gd name="adj1" fmla="val -96242"/>
              <a:gd name="adj2" fmla="val -7382"/>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Operations</a:t>
            </a:r>
          </a:p>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(Methods)</a:t>
            </a:r>
            <a:endParaRPr lang="bg-BG" sz="2800" b="1">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137086130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r>
              <a:rPr lang="en-US"/>
              <a:t>Objects</a:t>
            </a:r>
            <a:endParaRPr lang="bg-BG"/>
          </a:p>
        </p:txBody>
      </p:sp>
      <p:sp>
        <p:nvSpPr>
          <p:cNvPr id="603139" name="Rectangle 3"/>
          <p:cNvSpPr>
            <a:spLocks noGrp="1" noChangeArrowheads="1"/>
          </p:cNvSpPr>
          <p:nvPr>
            <p:ph idx="1"/>
          </p:nvPr>
        </p:nvSpPr>
        <p:spPr>
          <a:xfrm>
            <a:off x="228600" y="1066800"/>
            <a:ext cx="8686800" cy="5459413"/>
          </a:xfrm>
        </p:spPr>
        <p:txBody>
          <a:bodyPr/>
          <a:lstStyle/>
          <a:p>
            <a:pPr>
              <a:lnSpc>
                <a:spcPct val="100000"/>
              </a:lnSpc>
            </a:pPr>
            <a:r>
              <a:rPr kumimoji="0" lang="en-US" dirty="0"/>
              <a:t>An </a:t>
            </a:r>
            <a:r>
              <a:rPr kumimoji="0" lang="en-US" dirty="0">
                <a:solidFill>
                  <a:schemeClr val="accent5">
                    <a:lumMod val="20000"/>
                    <a:lumOff val="80000"/>
                  </a:schemeClr>
                </a:solidFill>
              </a:rPr>
              <a:t>object</a:t>
            </a:r>
            <a:r>
              <a:rPr kumimoji="0" lang="en-US" dirty="0"/>
              <a:t> is a concrete </a:t>
            </a:r>
            <a:r>
              <a:rPr kumimoji="0" lang="en-US" dirty="0">
                <a:solidFill>
                  <a:schemeClr val="accent5">
                    <a:lumMod val="20000"/>
                    <a:lumOff val="80000"/>
                  </a:schemeClr>
                </a:solidFill>
              </a:rPr>
              <a:t>instance</a:t>
            </a:r>
            <a:r>
              <a:rPr kumimoji="0" lang="en-US" dirty="0"/>
              <a:t> of a particular class </a:t>
            </a:r>
          </a:p>
          <a:p>
            <a:pPr>
              <a:lnSpc>
                <a:spcPct val="100000"/>
              </a:lnSpc>
            </a:pPr>
            <a:r>
              <a:rPr kumimoji="0" lang="en-US" dirty="0"/>
              <a:t>Creating an object from a class is called </a:t>
            </a:r>
            <a:r>
              <a:rPr kumimoji="0" lang="en-US" dirty="0">
                <a:solidFill>
                  <a:schemeClr val="accent5">
                    <a:lumMod val="20000"/>
                    <a:lumOff val="80000"/>
                  </a:schemeClr>
                </a:solidFill>
              </a:rPr>
              <a:t>instantiation</a:t>
            </a:r>
          </a:p>
          <a:p>
            <a:pPr>
              <a:lnSpc>
                <a:spcPct val="100000"/>
              </a:lnSpc>
            </a:pPr>
            <a:r>
              <a:rPr kumimoji="0" lang="en-US" dirty="0"/>
              <a:t>Objects have state</a:t>
            </a:r>
          </a:p>
          <a:p>
            <a:pPr lvl="1">
              <a:lnSpc>
                <a:spcPct val="100000"/>
              </a:lnSpc>
            </a:pPr>
            <a:r>
              <a:rPr kumimoji="0" lang="en-US" dirty="0"/>
              <a:t>Set of values associated to their attributes</a:t>
            </a:r>
          </a:p>
          <a:p>
            <a:pPr>
              <a:lnSpc>
                <a:spcPct val="100000"/>
              </a:lnSpc>
            </a:pPr>
            <a:r>
              <a:rPr kumimoji="0" lang="en-US" dirty="0"/>
              <a:t>Example:</a:t>
            </a:r>
          </a:p>
          <a:p>
            <a:pPr lvl="1">
              <a:lnSpc>
                <a:spcPct val="100000"/>
              </a:lnSpc>
            </a:pPr>
            <a:r>
              <a:rPr kumimoji="0" lang="en-US" dirty="0"/>
              <a:t>Class: </a:t>
            </a:r>
            <a:r>
              <a:rPr kumimoji="0" lang="en-US" dirty="0">
                <a:latin typeface="Consolas" pitchFamily="49" charset="0"/>
                <a:cs typeface="Consolas" pitchFamily="49" charset="0"/>
              </a:rPr>
              <a:t>Account</a:t>
            </a:r>
          </a:p>
          <a:p>
            <a:pPr lvl="1">
              <a:lnSpc>
                <a:spcPct val="100000"/>
              </a:lnSpc>
            </a:pPr>
            <a:r>
              <a:rPr kumimoji="0" lang="en-US" dirty="0"/>
              <a:t>Objects: Ivan's account, Peter's account</a:t>
            </a:r>
          </a:p>
        </p:txBody>
      </p:sp>
    </p:spTree>
    <p:extLst>
      <p:ext uri="{BB962C8B-B14F-4D97-AF65-F5344CB8AC3E}">
        <p14:creationId xmlns:p14="http://schemas.microsoft.com/office/powerpoint/2010/main" val="311972612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en-US" dirty="0"/>
              <a:t>Objects – Example</a:t>
            </a:r>
            <a:endParaRPr lang="bg-BG" dirty="0"/>
          </a:p>
        </p:txBody>
      </p:sp>
      <p:sp>
        <p:nvSpPr>
          <p:cNvPr id="605187" name="Rectangle 3"/>
          <p:cNvSpPr>
            <a:spLocks noChangeArrowheads="1"/>
          </p:cNvSpPr>
          <p:nvPr/>
        </p:nvSpPr>
        <p:spPr bwMode="auto">
          <a:xfrm>
            <a:off x="380999" y="2226008"/>
            <a:ext cx="3467519"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Account</a:t>
            </a:r>
          </a:p>
        </p:txBody>
      </p:sp>
      <p:sp>
        <p:nvSpPr>
          <p:cNvPr id="605188" name="Rectangle 4"/>
          <p:cNvSpPr>
            <a:spLocks noChangeArrowheads="1"/>
          </p:cNvSpPr>
          <p:nvPr/>
        </p:nvSpPr>
        <p:spPr bwMode="auto">
          <a:xfrm>
            <a:off x="380999" y="2803219"/>
            <a:ext cx="3467519"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 Person</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 double</a:t>
            </a:r>
          </a:p>
        </p:txBody>
      </p:sp>
      <p:sp>
        <p:nvSpPr>
          <p:cNvPr id="605189" name="Rectangle 5"/>
          <p:cNvSpPr>
            <a:spLocks noChangeArrowheads="1"/>
          </p:cNvSpPr>
          <p:nvPr/>
        </p:nvSpPr>
        <p:spPr bwMode="auto">
          <a:xfrm>
            <a:off x="380999" y="3740033"/>
            <a:ext cx="3467519" cy="129532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+Suspend</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+Deposit(sum:double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+Withdraw(sum:double)</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0" name="AutoShape 6"/>
          <p:cNvSpPr>
            <a:spLocks noChangeArrowheads="1"/>
          </p:cNvSpPr>
          <p:nvPr/>
        </p:nvSpPr>
        <p:spPr bwMode="auto">
          <a:xfrm>
            <a:off x="2389840" y="1307424"/>
            <a:ext cx="1219199" cy="506086"/>
          </a:xfrm>
          <a:prstGeom prst="wedgeRoundRectCallout">
            <a:avLst>
              <a:gd name="adj1" fmla="val -73395"/>
              <a:gd name="adj2" fmla="val 155741"/>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a:solidFill>
                  <a:srgbClr val="F7FFE7"/>
                </a:solidFill>
                <a:effectLst>
                  <a:outerShdw blurRad="38100" dist="38100" dir="2700000" algn="tl">
                    <a:srgbClr val="000000">
                      <a:alpha val="43137"/>
                    </a:srgbClr>
                  </a:outerShdw>
                </a:effectLst>
                <a:latin typeface="+mn-lt"/>
                <a:cs typeface="Consolas" pitchFamily="49" charset="0"/>
              </a:rPr>
              <a:t>Class</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05191" name="Rectangle 7"/>
          <p:cNvSpPr>
            <a:spLocks noChangeArrowheads="1"/>
          </p:cNvSpPr>
          <p:nvPr/>
        </p:nvSpPr>
        <p:spPr bwMode="auto">
          <a:xfrm>
            <a:off x="4124851" y="1256587"/>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rPr>
              <a:t>ivanAccount</a:t>
            </a:r>
          </a:p>
        </p:txBody>
      </p:sp>
      <p:sp>
        <p:nvSpPr>
          <p:cNvPr id="605192" name="Rectangle 8"/>
          <p:cNvSpPr>
            <a:spLocks noChangeArrowheads="1"/>
          </p:cNvSpPr>
          <p:nvPr/>
        </p:nvSpPr>
        <p:spPr bwMode="auto">
          <a:xfrm>
            <a:off x="4124851" y="1832850"/>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+Owner="Ivan Kolev"</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+Ammount=5000.0</a:t>
            </a:r>
          </a:p>
        </p:txBody>
      </p:sp>
      <p:sp>
        <p:nvSpPr>
          <p:cNvPr id="605193" name="Rectangle 9"/>
          <p:cNvSpPr>
            <a:spLocks noChangeArrowheads="1"/>
          </p:cNvSpPr>
          <p:nvPr/>
        </p:nvSpPr>
        <p:spPr bwMode="auto">
          <a:xfrm>
            <a:off x="4124851" y="3026668"/>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peterAccount</a:t>
            </a:r>
            <a:endPar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4" name="Rectangle 10"/>
          <p:cNvSpPr>
            <a:spLocks noChangeArrowheads="1"/>
          </p:cNvSpPr>
          <p:nvPr/>
        </p:nvSpPr>
        <p:spPr bwMode="auto">
          <a:xfrm>
            <a:off x="4124851" y="3602931"/>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Owner="Peter Kirov"</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+Ammount=1825.33</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5" name="Rectangle 11"/>
          <p:cNvSpPr>
            <a:spLocks noChangeArrowheads="1"/>
          </p:cNvSpPr>
          <p:nvPr/>
        </p:nvSpPr>
        <p:spPr bwMode="auto">
          <a:xfrm>
            <a:off x="4124851" y="4888283"/>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kirilAccount</a:t>
            </a:r>
            <a:endPar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6" name="Rectangle 12"/>
          <p:cNvSpPr>
            <a:spLocks noChangeArrowheads="1"/>
          </p:cNvSpPr>
          <p:nvPr/>
        </p:nvSpPr>
        <p:spPr bwMode="auto">
          <a:xfrm>
            <a:off x="4124851" y="5464545"/>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+Owner="Kiril Kirov"</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+Ammount=25.0</a:t>
            </a:r>
          </a:p>
        </p:txBody>
      </p:sp>
      <p:sp>
        <p:nvSpPr>
          <p:cNvPr id="605197" name="AutoShape 13"/>
          <p:cNvSpPr>
            <a:spLocks noChangeArrowheads="1"/>
          </p:cNvSpPr>
          <p:nvPr/>
        </p:nvSpPr>
        <p:spPr bwMode="auto">
          <a:xfrm>
            <a:off x="7526337" y="1047000"/>
            <a:ext cx="1219200" cy="506086"/>
          </a:xfrm>
          <a:prstGeom prst="wedgeRoundRectCallout">
            <a:avLst>
              <a:gd name="adj1" fmla="val -96193"/>
              <a:gd name="adj2" fmla="val 49914"/>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6" name="AutoShape 13"/>
          <p:cNvSpPr>
            <a:spLocks noChangeArrowheads="1"/>
          </p:cNvSpPr>
          <p:nvPr/>
        </p:nvSpPr>
        <p:spPr bwMode="auto">
          <a:xfrm>
            <a:off x="7526337" y="2835608"/>
            <a:ext cx="1219200" cy="506086"/>
          </a:xfrm>
          <a:prstGeom prst="wedgeRoundRectCallout">
            <a:avLst>
              <a:gd name="adj1" fmla="val -93629"/>
              <a:gd name="adj2" fmla="val 43957"/>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7" name="AutoShape 13"/>
          <p:cNvSpPr>
            <a:spLocks noChangeArrowheads="1"/>
          </p:cNvSpPr>
          <p:nvPr/>
        </p:nvSpPr>
        <p:spPr bwMode="auto">
          <a:xfrm>
            <a:off x="7543800" y="4691722"/>
            <a:ext cx="1219200" cy="506086"/>
          </a:xfrm>
          <a:prstGeom prst="wedgeRoundRectCallout">
            <a:avLst>
              <a:gd name="adj1" fmla="val -94270"/>
              <a:gd name="adj2" fmla="val 45943"/>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170779369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ctrTitle"/>
          </p:nvPr>
        </p:nvSpPr>
        <p:spPr>
          <a:xfrm>
            <a:off x="1187450" y="1905000"/>
            <a:ext cx="6480175" cy="736600"/>
          </a:xfrm>
        </p:spPr>
        <p:txBody>
          <a:bodyPr/>
          <a:lstStyle/>
          <a:p>
            <a:pPr>
              <a:lnSpc>
                <a:spcPct val="110000"/>
              </a:lnSpc>
            </a:pPr>
            <a:r>
              <a:rPr lang="en-US" dirty="0"/>
              <a:t>Classes in C#</a:t>
            </a:r>
            <a:endParaRPr lang="bg-BG" dirty="0"/>
          </a:p>
        </p:txBody>
      </p:sp>
      <p:sp>
        <p:nvSpPr>
          <p:cNvPr id="622595" name="Rectangle 3"/>
          <p:cNvSpPr>
            <a:spLocks noChangeArrowheads="1"/>
          </p:cNvSpPr>
          <p:nvPr/>
        </p:nvSpPr>
        <p:spPr bwMode="auto">
          <a:xfrm>
            <a:off x="990601" y="2764524"/>
            <a:ext cx="6873874"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smtClean="0">
                <a:effectLst>
                  <a:outerShdw blurRad="38100" dist="38100" dir="2700000" algn="tl">
                    <a:srgbClr val="000000">
                      <a:alpha val="43137"/>
                    </a:srgbClr>
                  </a:outerShdw>
                </a:effectLst>
              </a:rPr>
              <a:t>Using Classes and their Class </a:t>
            </a:r>
            <a:r>
              <a:rPr lang="en-US" sz="2800" b="1" dirty="0">
                <a:effectLst>
                  <a:outerShdw blurRad="38100" dist="38100" dir="2700000" algn="tl">
                    <a:srgbClr val="000000">
                      <a:alpha val="43137"/>
                    </a:srgbClr>
                  </a:outerShdw>
                </a:effectLst>
              </a:rPr>
              <a:t>Members</a:t>
            </a:r>
            <a:endParaRPr lang="bg-BG" sz="2800" b="1" dirty="0">
              <a:effectLst>
                <a:outerShdw blurRad="38100" dist="38100" dir="2700000" algn="tl">
                  <a:srgbClr val="000000">
                    <a:alpha val="43137"/>
                  </a:srgbClr>
                </a:outerShdw>
              </a:effectLst>
            </a:endParaRPr>
          </a:p>
        </p:txBody>
      </p:sp>
      <p:pic>
        <p:nvPicPr>
          <p:cNvPr id="67586" name="Picture 2" descr="http://www.studiodaily.com/images/articles/6904_1154116514.jpg"/>
          <p:cNvPicPr>
            <a:picLocks noChangeAspect="1" noChangeArrowheads="1"/>
          </p:cNvPicPr>
          <p:nvPr/>
        </p:nvPicPr>
        <p:blipFill>
          <a:blip r:embed="rId3" cstate="screen">
            <a:clrChange>
              <a:clrFrom>
                <a:srgbClr val="000000"/>
              </a:clrFrom>
              <a:clrTo>
                <a:srgbClr val="000000">
                  <a:alpha val="0"/>
                </a:srgbClr>
              </a:clrTo>
            </a:clrChange>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6400800" y="4229100"/>
            <a:ext cx="2178952" cy="2091418"/>
          </a:xfrm>
          <a:prstGeom prst="rect">
            <a:avLst/>
          </a:prstGeom>
          <a:noFill/>
        </p:spPr>
      </p:pic>
      <p:pic>
        <p:nvPicPr>
          <p:cNvPr id="67588" name="Picture 4" descr="http://www.dreamstime.com/3d-figures-thumb89101.jpg"/>
          <p:cNvPicPr>
            <a:picLocks noChangeAspect="1" noChangeArrowheads="1"/>
          </p:cNvPicPr>
          <p:nvPr/>
        </p:nvPicPr>
        <p:blipFill>
          <a:blip r:embed="rId4" cstate="print">
            <a:clrChange>
              <a:clrFrom>
                <a:srgbClr val="FFFFFF"/>
              </a:clrFrom>
              <a:clrTo>
                <a:srgbClr val="FFFFFF">
                  <a:alpha val="0"/>
                </a:srgbClr>
              </a:clrTo>
            </a:clrChange>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685800" y="4267200"/>
            <a:ext cx="4334604" cy="2013436"/>
          </a:xfrm>
          <a:prstGeom prst="roundRect">
            <a:avLst>
              <a:gd name="adj" fmla="val 12226"/>
            </a:avLst>
          </a:prstGeom>
          <a:noFill/>
          <a:effectLst>
            <a:softEdge rad="31750"/>
          </a:effectLst>
        </p:spPr>
      </p:pic>
    </p:spTree>
    <p:extLst>
      <p:ext uri="{BB962C8B-B14F-4D97-AF65-F5344CB8AC3E}">
        <p14:creationId xmlns:p14="http://schemas.microsoft.com/office/powerpoint/2010/main" val="423575574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a:t>Classes in C#</a:t>
            </a:r>
            <a:endParaRPr lang="bg-BG"/>
          </a:p>
        </p:txBody>
      </p:sp>
      <p:sp>
        <p:nvSpPr>
          <p:cNvPr id="428035" name="Rectangle 3"/>
          <p:cNvSpPr>
            <a:spLocks noGrp="1" noChangeArrowheads="1"/>
          </p:cNvSpPr>
          <p:nvPr>
            <p:ph idx="1"/>
          </p:nvPr>
        </p:nvSpPr>
        <p:spPr>
          <a:xfrm>
            <a:off x="323850" y="990600"/>
            <a:ext cx="8496300" cy="5530850"/>
          </a:xfrm>
        </p:spPr>
        <p:txBody>
          <a:bodyPr/>
          <a:lstStyle/>
          <a:p>
            <a:pPr>
              <a:lnSpc>
                <a:spcPct val="100000"/>
              </a:lnSpc>
            </a:pPr>
            <a:r>
              <a:rPr lang="en-US" dirty="0" smtClean="0"/>
              <a:t>Classes – basic </a:t>
            </a:r>
            <a:r>
              <a:rPr lang="en-US" dirty="0"/>
              <a:t>units </a:t>
            </a:r>
            <a:r>
              <a:rPr lang="en-US" dirty="0" smtClean="0"/>
              <a:t>that compose programs</a:t>
            </a:r>
            <a:endParaRPr lang="en-US" dirty="0"/>
          </a:p>
          <a:p>
            <a:pPr>
              <a:lnSpc>
                <a:spcPct val="100000"/>
              </a:lnSpc>
            </a:pPr>
            <a:r>
              <a:rPr lang="en-US" dirty="0"/>
              <a:t>Implementation is </a:t>
            </a:r>
            <a:r>
              <a:rPr lang="en-US" dirty="0">
                <a:solidFill>
                  <a:schemeClr val="accent5">
                    <a:lumMod val="20000"/>
                    <a:lumOff val="80000"/>
                  </a:schemeClr>
                </a:solidFill>
              </a:rPr>
              <a:t>encapsulated</a:t>
            </a:r>
            <a:r>
              <a:rPr lang="en-US" dirty="0"/>
              <a:t> (hidden) </a:t>
            </a:r>
          </a:p>
          <a:p>
            <a:pPr>
              <a:lnSpc>
                <a:spcPct val="100000"/>
              </a:lnSpc>
            </a:pPr>
            <a:r>
              <a:rPr lang="en-US" dirty="0"/>
              <a:t>Classes in C# can contain:</a:t>
            </a:r>
          </a:p>
          <a:p>
            <a:pPr lvl="1">
              <a:lnSpc>
                <a:spcPct val="100000"/>
              </a:lnSpc>
            </a:pPr>
            <a:r>
              <a:rPr lang="en-US" dirty="0"/>
              <a:t>Fields (member variables)</a:t>
            </a:r>
          </a:p>
          <a:p>
            <a:pPr lvl="1">
              <a:lnSpc>
                <a:spcPct val="100000"/>
              </a:lnSpc>
            </a:pPr>
            <a:r>
              <a:rPr lang="en-US" dirty="0"/>
              <a:t>Properties</a:t>
            </a:r>
          </a:p>
          <a:p>
            <a:pPr lvl="1">
              <a:lnSpc>
                <a:spcPct val="100000"/>
              </a:lnSpc>
            </a:pPr>
            <a:r>
              <a:rPr lang="en-US" dirty="0"/>
              <a:t>Methods</a:t>
            </a:r>
          </a:p>
          <a:p>
            <a:pPr lvl="1">
              <a:lnSpc>
                <a:spcPct val="100000"/>
              </a:lnSpc>
            </a:pPr>
            <a:r>
              <a:rPr lang="en-US" dirty="0"/>
              <a:t>Constructors</a:t>
            </a:r>
          </a:p>
          <a:p>
            <a:pPr lvl="1">
              <a:lnSpc>
                <a:spcPct val="100000"/>
              </a:lnSpc>
            </a:pPr>
            <a:r>
              <a:rPr lang="en-US" dirty="0"/>
              <a:t>Inner types</a:t>
            </a:r>
          </a:p>
          <a:p>
            <a:pPr lvl="1">
              <a:lnSpc>
                <a:spcPct val="100000"/>
              </a:lnSpc>
            </a:pPr>
            <a:r>
              <a:rPr lang="en-US" dirty="0"/>
              <a:t>Etc. </a:t>
            </a:r>
            <a:r>
              <a:rPr lang="en-US" dirty="0" smtClean="0"/>
              <a:t>(events</a:t>
            </a:r>
            <a:r>
              <a:rPr lang="en-US" dirty="0"/>
              <a:t>, indexers, operators, …)</a:t>
            </a:r>
          </a:p>
        </p:txBody>
      </p:sp>
      <p:pic>
        <p:nvPicPr>
          <p:cNvPr id="65538" name="Picture 2" descr="http://www.felt-es.eu.dodea.edu/Classes/Art/images/P1050057_001.JPG"/>
          <p:cNvPicPr>
            <a:picLocks noChangeAspect="1" noChangeArrowheads="1"/>
          </p:cNvPicPr>
          <p:nvPr/>
        </p:nvPicPr>
        <p:blipFill>
          <a:blip r:embed="rId2" cstate="screen">
            <a:lum bright="-10000" contrast="-10000"/>
            <a:extLst>
              <a:ext uri="{28A0092B-C50C-407E-A947-70E740481C1C}">
                <a14:useLocalDpi xmlns:a14="http://schemas.microsoft.com/office/drawing/2010/main" val="0"/>
              </a:ext>
            </a:extLst>
          </a:blip>
          <a:srcRect/>
          <a:stretch>
            <a:fillRect/>
          </a:stretch>
        </p:blipFill>
        <p:spPr bwMode="auto">
          <a:xfrm>
            <a:off x="6324600" y="2790825"/>
            <a:ext cx="2105025" cy="15525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8767332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p:txBody>
          <a:bodyPr/>
          <a:lstStyle/>
          <a:p>
            <a:r>
              <a:rPr lang="en-US"/>
              <a:t>Classes in C# – Examples</a:t>
            </a:r>
            <a:endParaRPr lang="bg-BG"/>
          </a:p>
        </p:txBody>
      </p:sp>
      <p:sp>
        <p:nvSpPr>
          <p:cNvPr id="607235" name="Rectangle 3"/>
          <p:cNvSpPr>
            <a:spLocks noGrp="1" noChangeArrowheads="1"/>
          </p:cNvSpPr>
          <p:nvPr>
            <p:ph idx="1"/>
          </p:nvPr>
        </p:nvSpPr>
        <p:spPr/>
        <p:txBody>
          <a:bodyPr/>
          <a:lstStyle/>
          <a:p>
            <a:pPr>
              <a:lnSpc>
                <a:spcPct val="100000"/>
              </a:lnSpc>
            </a:pPr>
            <a:r>
              <a:rPr lang="en-US" dirty="0"/>
              <a:t>Example of </a:t>
            </a:r>
            <a:r>
              <a:rPr lang="en-US" dirty="0" smtClean="0"/>
              <a:t>classes (structures):</a:t>
            </a:r>
            <a:endParaRPr lang="en-US" dirty="0"/>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System.Console</a:t>
            </a:r>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System.String</a:t>
            </a:r>
            <a:r>
              <a:rPr lang="en-US" noProof="1" smtClean="0">
                <a:cs typeface="Consolas" pitchFamily="49" charset="0"/>
              </a:rPr>
              <a:t> (</a:t>
            </a:r>
            <a:r>
              <a:rPr lang="en-US" noProof="1" smtClean="0">
                <a:solidFill>
                  <a:schemeClr val="accent5">
                    <a:lumMod val="20000"/>
                    <a:lumOff val="80000"/>
                  </a:schemeClr>
                </a:solidFill>
                <a:latin typeface="Consolas" pitchFamily="49" charset="0"/>
                <a:cs typeface="Consolas" pitchFamily="49" charset="0"/>
              </a:rPr>
              <a:t>string</a:t>
            </a:r>
            <a:r>
              <a:rPr lang="en-US" noProof="1" smtClean="0">
                <a:cs typeface="Consolas" pitchFamily="49" charset="0"/>
              </a:rPr>
              <a:t> in C#)</a:t>
            </a:r>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System.Int32</a:t>
            </a:r>
            <a:r>
              <a:rPr lang="en-US" noProof="1" smtClean="0">
                <a:cs typeface="Consolas" pitchFamily="49" charset="0"/>
              </a:rPr>
              <a:t> (</a:t>
            </a:r>
            <a:r>
              <a:rPr lang="en-US" noProof="1" smtClean="0">
                <a:solidFill>
                  <a:schemeClr val="accent5">
                    <a:lumMod val="20000"/>
                    <a:lumOff val="80000"/>
                  </a:schemeClr>
                </a:solidFill>
                <a:latin typeface="Consolas" pitchFamily="49" charset="0"/>
                <a:cs typeface="Consolas" pitchFamily="49" charset="0"/>
              </a:rPr>
              <a:t>int</a:t>
            </a:r>
            <a:r>
              <a:rPr lang="en-US" noProof="1" smtClean="0">
                <a:cs typeface="Consolas" pitchFamily="49" charset="0"/>
              </a:rPr>
              <a:t> in C#)</a:t>
            </a:r>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System.Array</a:t>
            </a:r>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System.Math</a:t>
            </a:r>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System.Random</a:t>
            </a:r>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System.DateTime</a:t>
            </a:r>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System.Collections.Generics.List&lt;T&gt;</a:t>
            </a:r>
            <a:endParaRPr lang="en-US" noProof="1">
              <a:solidFill>
                <a:schemeClr val="accent5">
                  <a:lumMod val="20000"/>
                  <a:lumOff val="80000"/>
                </a:schemeClr>
              </a:solidFill>
              <a:latin typeface="Consolas" pitchFamily="49" charset="0"/>
              <a:cs typeface="Consolas" pitchFamily="49" charset="0"/>
            </a:endParaRPr>
          </a:p>
        </p:txBody>
      </p:sp>
      <p:pic>
        <p:nvPicPr>
          <p:cNvPr id="64514" name="Picture 2" descr="http://www.semiworks.de/gfx/matlib.pn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5820959" y="3505200"/>
            <a:ext cx="2408641" cy="2152650"/>
          </a:xfrm>
          <a:prstGeom prst="rect">
            <a:avLst/>
          </a:prstGeom>
          <a:noFill/>
          <a:effectLst>
            <a:glow rad="63500">
              <a:schemeClr val="accent4">
                <a:satMod val="175000"/>
                <a:alpha val="40000"/>
              </a:schemeClr>
            </a:glow>
          </a:effectLst>
        </p:spPr>
      </p:pic>
    </p:spTree>
    <p:extLst>
      <p:ext uri="{BB962C8B-B14F-4D97-AF65-F5344CB8AC3E}">
        <p14:creationId xmlns:p14="http://schemas.microsoft.com/office/powerpoint/2010/main" val="350156631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r>
              <a:rPr lang="en-US"/>
              <a:t>Declaring Objects</a:t>
            </a:r>
            <a:endParaRPr lang="bg-BG"/>
          </a:p>
        </p:txBody>
      </p:sp>
      <p:sp>
        <p:nvSpPr>
          <p:cNvPr id="643075" name="Rectangle 3"/>
          <p:cNvSpPr>
            <a:spLocks noGrp="1" noChangeArrowheads="1"/>
          </p:cNvSpPr>
          <p:nvPr>
            <p:ph idx="1"/>
          </p:nvPr>
        </p:nvSpPr>
        <p:spPr/>
        <p:txBody>
          <a:bodyPr/>
          <a:lstStyle/>
          <a:p>
            <a:pPr>
              <a:lnSpc>
                <a:spcPct val="100000"/>
              </a:lnSpc>
            </a:pPr>
            <a:r>
              <a:rPr lang="en-US" dirty="0"/>
              <a:t>An instance of a class or structure can be defined like any other variable:</a:t>
            </a:r>
          </a:p>
          <a:p>
            <a:pPr>
              <a:lnSpc>
                <a:spcPct val="100000"/>
              </a:lnSpc>
            </a:pPr>
            <a:endParaRPr lang="en-US" dirty="0" smtClean="0"/>
          </a:p>
          <a:p>
            <a:pPr>
              <a:lnSpc>
                <a:spcPct val="100000"/>
              </a:lnSpc>
            </a:pPr>
            <a:endParaRPr lang="en-US" dirty="0" smtClean="0"/>
          </a:p>
          <a:p>
            <a:pPr>
              <a:lnSpc>
                <a:spcPct val="100000"/>
              </a:lnSpc>
            </a:pPr>
            <a:endParaRPr lang="en-US" dirty="0" smtClean="0"/>
          </a:p>
          <a:p>
            <a:pPr>
              <a:lnSpc>
                <a:spcPct val="100000"/>
              </a:lnSpc>
              <a:spcBef>
                <a:spcPts val="1200"/>
              </a:spcBef>
            </a:pPr>
            <a:r>
              <a:rPr lang="en-US" dirty="0" smtClean="0"/>
              <a:t>Instances </a:t>
            </a:r>
            <a:r>
              <a:rPr lang="en-US" dirty="0"/>
              <a:t>cannot be used if they are </a:t>
            </a:r>
            <a:br>
              <a:rPr lang="en-US" dirty="0"/>
            </a:br>
            <a:r>
              <a:rPr lang="en-US" dirty="0"/>
              <a:t>not initialized</a:t>
            </a:r>
            <a:endParaRPr lang="bg-BG" dirty="0"/>
          </a:p>
        </p:txBody>
      </p:sp>
      <p:sp>
        <p:nvSpPr>
          <p:cNvPr id="643076" name="Rectangle 4"/>
          <p:cNvSpPr>
            <a:spLocks noChangeArrowheads="1"/>
          </p:cNvSpPr>
          <p:nvPr/>
        </p:nvSpPr>
        <p:spPr bwMode="auto">
          <a:xfrm>
            <a:off x="609600" y="2241312"/>
            <a:ext cx="7924800" cy="18533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Define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two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variables of type DateTime</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today; </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halloween;</a:t>
            </a:r>
          </a:p>
        </p:txBody>
      </p:sp>
      <p:sp>
        <p:nvSpPr>
          <p:cNvPr id="643077" name="Rectangle 5"/>
          <p:cNvSpPr>
            <a:spLocks noChangeArrowheads="1"/>
          </p:cNvSpPr>
          <p:nvPr/>
        </p:nvSpPr>
        <p:spPr bwMode="auto">
          <a:xfrm>
            <a:off x="609600" y="5445103"/>
            <a:ext cx="7924800" cy="80329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Declare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and initialize a structure instance</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today = DateTime.Now;</a:t>
            </a:r>
          </a:p>
        </p:txBody>
      </p:sp>
    </p:spTree>
    <p:extLst>
      <p:ext uri="{BB962C8B-B14F-4D97-AF65-F5344CB8AC3E}">
        <p14:creationId xmlns:p14="http://schemas.microsoft.com/office/powerpoint/2010/main" val="155433764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Grp="1" noChangeArrowheads="1"/>
          </p:cNvSpPr>
          <p:nvPr>
            <p:ph type="ctrTitle"/>
          </p:nvPr>
        </p:nvSpPr>
        <p:spPr>
          <a:xfrm>
            <a:off x="762001" y="1524000"/>
            <a:ext cx="7404100" cy="736600"/>
          </a:xfrm>
        </p:spPr>
        <p:txBody>
          <a:bodyPr/>
          <a:lstStyle/>
          <a:p>
            <a:pPr>
              <a:lnSpc>
                <a:spcPct val="110000"/>
              </a:lnSpc>
            </a:pPr>
            <a:r>
              <a:rPr lang="en-US" dirty="0"/>
              <a:t>Fields and Properties </a:t>
            </a:r>
            <a:endParaRPr lang="bg-BG" dirty="0"/>
          </a:p>
        </p:txBody>
      </p:sp>
      <p:sp>
        <p:nvSpPr>
          <p:cNvPr id="676867" name="Rectangle 3"/>
          <p:cNvSpPr>
            <a:spLocks noChangeArrowheads="1"/>
          </p:cNvSpPr>
          <p:nvPr/>
        </p:nvSpPr>
        <p:spPr bwMode="auto">
          <a:xfrm>
            <a:off x="1226073" y="2455862"/>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Accessing Fields and Properties</a:t>
            </a:r>
            <a:endParaRPr lang="bg-BG" sz="2800" b="1" dirty="0">
              <a:effectLst>
                <a:outerShdw blurRad="38100" dist="38100" dir="2700000" algn="tl">
                  <a:srgbClr val="000000">
                    <a:alpha val="43137"/>
                  </a:srgbClr>
                </a:outerShdw>
              </a:effectLst>
            </a:endParaRPr>
          </a:p>
        </p:txBody>
      </p:sp>
      <p:pic>
        <p:nvPicPr>
          <p:cNvPr id="62466" name="Picture 2" descr="http://www.freewebs.com/les-jarriges/sunflower_fields_forever.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2362200" y="3352800"/>
            <a:ext cx="4195482" cy="2743200"/>
          </a:xfrm>
          <a:prstGeom prst="roundRect">
            <a:avLst>
              <a:gd name="adj" fmla="val 8522"/>
            </a:avLst>
          </a:prstGeom>
          <a:noFill/>
          <a:effectLst>
            <a:softEdge rad="63500"/>
          </a:effectLst>
        </p:spPr>
      </p:pic>
    </p:spTree>
    <p:extLst>
      <p:ext uri="{BB962C8B-B14F-4D97-AF65-F5344CB8AC3E}">
        <p14:creationId xmlns:p14="http://schemas.microsoft.com/office/powerpoint/2010/main" val="30690098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p:txBody>
          <a:bodyPr/>
          <a:lstStyle/>
          <a:p>
            <a:r>
              <a:rPr lang="en-US"/>
              <a:t>Fields</a:t>
            </a:r>
          </a:p>
        </p:txBody>
      </p:sp>
      <p:sp>
        <p:nvSpPr>
          <p:cNvPr id="577539" name="Rectangle 3"/>
          <p:cNvSpPr>
            <a:spLocks noGrp="1" noChangeArrowheads="1"/>
          </p:cNvSpPr>
          <p:nvPr>
            <p:ph idx="1"/>
          </p:nvPr>
        </p:nvSpPr>
        <p:spPr/>
        <p:txBody>
          <a:bodyPr/>
          <a:lstStyle/>
          <a:p>
            <a:pPr>
              <a:lnSpc>
                <a:spcPct val="100000"/>
              </a:lnSpc>
            </a:pPr>
            <a:r>
              <a:rPr lang="en-US" dirty="0">
                <a:solidFill>
                  <a:schemeClr val="accent5">
                    <a:lumMod val="20000"/>
                    <a:lumOff val="80000"/>
                  </a:schemeClr>
                </a:solidFill>
              </a:rPr>
              <a:t>Fields</a:t>
            </a:r>
            <a:r>
              <a:rPr lang="en-US" dirty="0"/>
              <a:t> are data members of a class</a:t>
            </a:r>
          </a:p>
          <a:p>
            <a:pPr lvl="1">
              <a:lnSpc>
                <a:spcPct val="100000"/>
              </a:lnSpc>
            </a:pPr>
            <a:r>
              <a:rPr lang="en-US" dirty="0"/>
              <a:t>Can be variables and </a:t>
            </a:r>
            <a:r>
              <a:rPr lang="en-US" dirty="0" smtClean="0"/>
              <a:t>constants (read-only)</a:t>
            </a:r>
            <a:endParaRPr lang="en-US" dirty="0"/>
          </a:p>
          <a:p>
            <a:pPr>
              <a:lnSpc>
                <a:spcPct val="100000"/>
              </a:lnSpc>
            </a:pPr>
            <a:r>
              <a:rPr lang="en-US" dirty="0"/>
              <a:t>Accessing a field doesn’t </a:t>
            </a:r>
            <a:r>
              <a:rPr lang="en-US" dirty="0" smtClean="0"/>
              <a:t>invoke any </a:t>
            </a:r>
            <a:r>
              <a:rPr lang="en-US" dirty="0"/>
              <a:t>actions of the </a:t>
            </a:r>
            <a:r>
              <a:rPr lang="en-US" dirty="0" smtClean="0"/>
              <a:t>object</a:t>
            </a:r>
          </a:p>
          <a:p>
            <a:pPr lvl="1">
              <a:lnSpc>
                <a:spcPct val="100000"/>
              </a:lnSpc>
            </a:pPr>
            <a:r>
              <a:rPr lang="en-US" dirty="0" smtClean="0"/>
              <a:t>Just accesses its value</a:t>
            </a:r>
          </a:p>
          <a:p>
            <a:pPr>
              <a:lnSpc>
                <a:spcPct val="100000"/>
              </a:lnSpc>
            </a:pPr>
            <a:r>
              <a:rPr lang="en-US" dirty="0" smtClean="0"/>
              <a:t>Example</a:t>
            </a:r>
            <a:r>
              <a:rPr lang="en-US" dirty="0"/>
              <a:t>:</a:t>
            </a:r>
          </a:p>
          <a:p>
            <a:pPr lvl="1">
              <a:lnSpc>
                <a:spcPct val="100000"/>
              </a:lnSpc>
            </a:pPr>
            <a:r>
              <a:rPr lang="en-US" noProof="1">
                <a:solidFill>
                  <a:schemeClr val="accent5">
                    <a:lumMod val="20000"/>
                    <a:lumOff val="80000"/>
                  </a:schemeClr>
                </a:solidFill>
                <a:latin typeface="Consolas" pitchFamily="49" charset="0"/>
                <a:cs typeface="Consolas" pitchFamily="49" charset="0"/>
              </a:rPr>
              <a:t>String.Empty</a:t>
            </a:r>
            <a:r>
              <a:rPr lang="en-US" dirty="0"/>
              <a:t> (the </a:t>
            </a:r>
            <a:r>
              <a:rPr lang="en-US" dirty="0">
                <a:solidFill>
                  <a:schemeClr val="accent5">
                    <a:lumMod val="20000"/>
                    <a:lumOff val="80000"/>
                  </a:schemeClr>
                </a:solidFill>
                <a:latin typeface="Consolas" pitchFamily="49" charset="0"/>
                <a:cs typeface="Consolas" pitchFamily="49" charset="0"/>
              </a:rPr>
              <a:t>""</a:t>
            </a:r>
            <a:r>
              <a:rPr lang="en-US" dirty="0"/>
              <a:t> string)</a:t>
            </a:r>
          </a:p>
        </p:txBody>
      </p:sp>
      <p:pic>
        <p:nvPicPr>
          <p:cNvPr id="60418" name="Picture 2" descr="http://www.astrobio.net/articles/images/starfield2.jpg"/>
          <p:cNvPicPr>
            <a:picLocks noChangeAspect="1" noChangeArrowheads="1"/>
          </p:cNvPicPr>
          <p:nvPr/>
        </p:nvPicPr>
        <p:blipFill>
          <a:blip r:embed="rId2" cstate="screen">
            <a:lum bright="-10000" contrast="10000"/>
            <a:extLst>
              <a:ext uri="{28A0092B-C50C-407E-A947-70E740481C1C}">
                <a14:useLocalDpi xmlns:a14="http://schemas.microsoft.com/office/drawing/2010/main" val="0"/>
              </a:ext>
            </a:extLst>
          </a:blip>
          <a:srcRect/>
          <a:stretch>
            <a:fillRect/>
          </a:stretch>
        </p:blipFill>
        <p:spPr bwMode="auto">
          <a:xfrm>
            <a:off x="6629400" y="4419600"/>
            <a:ext cx="2057400" cy="2057400"/>
          </a:xfrm>
          <a:prstGeom prst="roundRect">
            <a:avLst>
              <a:gd name="adj" fmla="val 39524"/>
            </a:avLst>
          </a:prstGeom>
          <a:noFill/>
          <a:effectLst>
            <a:softEdge rad="127000"/>
          </a:effectLst>
        </p:spPr>
      </p:pic>
    </p:spTree>
    <p:extLst>
      <p:ext uri="{BB962C8B-B14F-4D97-AF65-F5344CB8AC3E}">
        <p14:creationId xmlns:p14="http://schemas.microsoft.com/office/powerpoint/2010/main" val="15813846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p:txBody>
          <a:bodyPr/>
          <a:lstStyle/>
          <a:p>
            <a:r>
              <a:rPr lang="en-US"/>
              <a:t>Accessing Fields</a:t>
            </a:r>
            <a:endParaRPr lang="bg-BG"/>
          </a:p>
        </p:txBody>
      </p:sp>
      <p:sp>
        <p:nvSpPr>
          <p:cNvPr id="685059" name="Rectangle 3"/>
          <p:cNvSpPr>
            <a:spLocks noGrp="1" noChangeArrowheads="1"/>
          </p:cNvSpPr>
          <p:nvPr>
            <p:ph idx="1"/>
          </p:nvPr>
        </p:nvSpPr>
        <p:spPr/>
        <p:txBody>
          <a:bodyPr/>
          <a:lstStyle/>
          <a:p>
            <a:pPr>
              <a:lnSpc>
                <a:spcPct val="100000"/>
              </a:lnSpc>
            </a:pPr>
            <a:r>
              <a:rPr lang="en-US" dirty="0">
                <a:solidFill>
                  <a:schemeClr val="accent5">
                    <a:lumMod val="20000"/>
                    <a:lumOff val="80000"/>
                  </a:schemeClr>
                </a:solidFill>
              </a:rPr>
              <a:t>Constant fields </a:t>
            </a:r>
            <a:r>
              <a:rPr lang="en-US" dirty="0"/>
              <a:t>can be only read</a:t>
            </a:r>
          </a:p>
          <a:p>
            <a:pPr>
              <a:lnSpc>
                <a:spcPct val="100000"/>
              </a:lnSpc>
            </a:pPr>
            <a:r>
              <a:rPr lang="en-US" dirty="0">
                <a:solidFill>
                  <a:schemeClr val="accent5">
                    <a:lumMod val="20000"/>
                    <a:lumOff val="80000"/>
                  </a:schemeClr>
                </a:solidFill>
              </a:rPr>
              <a:t>Variable fields </a:t>
            </a:r>
            <a:r>
              <a:rPr lang="en-US" dirty="0"/>
              <a:t>can be read and modified</a:t>
            </a:r>
          </a:p>
          <a:p>
            <a:pPr>
              <a:lnSpc>
                <a:spcPct val="100000"/>
              </a:lnSpc>
            </a:pPr>
            <a:r>
              <a:rPr lang="en-US" dirty="0"/>
              <a:t>Usually properties are used instead of </a:t>
            </a:r>
            <a:r>
              <a:rPr lang="en-US" dirty="0" smtClean="0"/>
              <a:t>directly accessing variable </a:t>
            </a:r>
            <a:r>
              <a:rPr lang="en-US" dirty="0"/>
              <a:t>fields</a:t>
            </a:r>
          </a:p>
          <a:p>
            <a:pPr>
              <a:lnSpc>
                <a:spcPct val="100000"/>
              </a:lnSpc>
            </a:pPr>
            <a:r>
              <a:rPr lang="en-US" dirty="0"/>
              <a:t>Examples:</a:t>
            </a:r>
            <a:endParaRPr lang="bg-BG" dirty="0"/>
          </a:p>
        </p:txBody>
      </p:sp>
      <p:sp>
        <p:nvSpPr>
          <p:cNvPr id="685060" name="Rectangle 4"/>
          <p:cNvSpPr>
            <a:spLocks noChangeArrowheads="1"/>
          </p:cNvSpPr>
          <p:nvPr/>
        </p:nvSpPr>
        <p:spPr bwMode="auto">
          <a:xfrm>
            <a:off x="609600" y="4267200"/>
            <a:ext cx="7848600"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Accessing read-only field</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empty = String.Empty;</a:t>
            </a:r>
          </a:p>
          <a:p>
            <a:pPr eaLnBrk="0" hangingPunct="0">
              <a:lnSpc>
                <a:spcPct val="10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Accessing constant field</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maxInt = Int32.MaxValue;</a:t>
            </a:r>
          </a:p>
        </p:txBody>
      </p:sp>
      <p:pic>
        <p:nvPicPr>
          <p:cNvPr id="59394" name="Picture 2" descr="http://www.chrisonline.net/images/house-hammer.pn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6858000" y="4287296"/>
            <a:ext cx="1545142" cy="1752600"/>
          </a:xfrm>
          <a:prstGeom prst="rect">
            <a:avLst/>
          </a:prstGeom>
          <a:noFill/>
        </p:spPr>
      </p:pic>
    </p:spTree>
    <p:extLst>
      <p:ext uri="{BB962C8B-B14F-4D97-AF65-F5344CB8AC3E}">
        <p14:creationId xmlns:p14="http://schemas.microsoft.com/office/powerpoint/2010/main" val="180304309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2" descr="http://lfca.net/images/stack-of-books.JPG"/>
          <p:cNvPicPr>
            <a:picLocks noChangeAspect="1" noChangeArrowheads="1"/>
          </p:cNvPicPr>
          <p:nvPr/>
        </p:nvPicPr>
        <p:blipFill>
          <a:blip r:embed="rId3" cstate="screen">
            <a:lum contrast="20000"/>
            <a:extLst>
              <a:ext uri="{28A0092B-C50C-407E-A947-70E740481C1C}">
                <a14:useLocalDpi xmlns:a14="http://schemas.microsoft.com/office/drawing/2010/main" val="0"/>
              </a:ext>
            </a:extLst>
          </a:blip>
          <a:srcRect/>
          <a:stretch>
            <a:fillRect/>
          </a:stretch>
        </p:blipFill>
        <p:spPr bwMode="auto">
          <a:xfrm>
            <a:off x="6962775" y="1143000"/>
            <a:ext cx="1571625" cy="23336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23938" name="Rectangle 2"/>
          <p:cNvSpPr>
            <a:spLocks noGrp="1" noChangeArrowheads="1"/>
          </p:cNvSpPr>
          <p:nvPr>
            <p:ph type="title"/>
          </p:nvPr>
        </p:nvSpPr>
        <p:spPr/>
        <p:txBody>
          <a:bodyPr/>
          <a:lstStyle/>
          <a:p>
            <a:r>
              <a:rPr lang="en-US" dirty="0" smtClean="0"/>
              <a:t>Table of Contents</a:t>
            </a:r>
            <a:endParaRPr lang="bg-BG" dirty="0"/>
          </a:p>
        </p:txBody>
      </p:sp>
      <p:sp>
        <p:nvSpPr>
          <p:cNvPr id="423939" name="Rectangle 3"/>
          <p:cNvSpPr>
            <a:spLocks noGrp="1" noChangeArrowheads="1"/>
          </p:cNvSpPr>
          <p:nvPr>
            <p:ph idx="1"/>
          </p:nvPr>
        </p:nvSpPr>
        <p:spPr/>
        <p:txBody>
          <a:bodyPr/>
          <a:lstStyle/>
          <a:p>
            <a:pPr marL="361950" indent="-361950">
              <a:lnSpc>
                <a:spcPts val="3600"/>
              </a:lnSpc>
              <a:buFontTx/>
              <a:buAutoNum type="arabicPeriod"/>
              <a:tabLst/>
            </a:pPr>
            <a:r>
              <a:rPr lang="en-US" dirty="0"/>
              <a:t>Classes and Objects</a:t>
            </a:r>
          </a:p>
          <a:p>
            <a:pPr marL="803275" lvl="1" indent="-260350">
              <a:lnSpc>
                <a:spcPts val="3600"/>
              </a:lnSpc>
            </a:pPr>
            <a:r>
              <a:rPr lang="en-US" dirty="0"/>
              <a:t>What are Objects? </a:t>
            </a:r>
          </a:p>
          <a:p>
            <a:pPr marL="803275" lvl="1" indent="-260350">
              <a:lnSpc>
                <a:spcPts val="3600"/>
              </a:lnSpc>
            </a:pPr>
            <a:r>
              <a:rPr lang="en-US" dirty="0"/>
              <a:t>What </a:t>
            </a:r>
            <a:r>
              <a:rPr lang="en-US" dirty="0" smtClean="0"/>
              <a:t>are Classes? </a:t>
            </a:r>
            <a:endParaRPr lang="en-US" dirty="0"/>
          </a:p>
          <a:p>
            <a:pPr marL="361950" indent="-361950">
              <a:lnSpc>
                <a:spcPts val="3600"/>
              </a:lnSpc>
              <a:buFontTx/>
              <a:buAutoNum type="arabicPeriod"/>
              <a:tabLst/>
            </a:pPr>
            <a:r>
              <a:rPr lang="en-US" dirty="0"/>
              <a:t>Classes in C#</a:t>
            </a:r>
          </a:p>
          <a:p>
            <a:pPr marL="803275" lvl="1" indent="-260350">
              <a:lnSpc>
                <a:spcPts val="3600"/>
              </a:lnSpc>
            </a:pPr>
            <a:r>
              <a:rPr lang="en-US" dirty="0"/>
              <a:t>Declaring Class</a:t>
            </a:r>
          </a:p>
          <a:p>
            <a:pPr marL="803275" lvl="1" indent="-260350">
              <a:lnSpc>
                <a:spcPts val="3600"/>
              </a:lnSpc>
            </a:pPr>
            <a:r>
              <a:rPr lang="en-US" dirty="0"/>
              <a:t>Fields and </a:t>
            </a:r>
            <a:r>
              <a:rPr lang="en-US" dirty="0" smtClean="0"/>
              <a:t>Properties: Instance and Static</a:t>
            </a:r>
            <a:endParaRPr lang="en-US" dirty="0"/>
          </a:p>
          <a:p>
            <a:pPr marL="803275" lvl="1" indent="-260350">
              <a:lnSpc>
                <a:spcPts val="3600"/>
              </a:lnSpc>
            </a:pPr>
            <a:r>
              <a:rPr lang="en-US" dirty="0" smtClean="0"/>
              <a:t>Instance </a:t>
            </a:r>
            <a:r>
              <a:rPr lang="en-US" dirty="0"/>
              <a:t>and Static Methods </a:t>
            </a:r>
          </a:p>
          <a:p>
            <a:pPr marL="803275" lvl="1" indent="-260350">
              <a:lnSpc>
                <a:spcPts val="3600"/>
              </a:lnSpc>
            </a:pPr>
            <a:r>
              <a:rPr lang="en-US" dirty="0" smtClean="0"/>
              <a:t>Constructors</a:t>
            </a:r>
          </a:p>
          <a:p>
            <a:pPr marL="361950" lvl="0" indent="-361950">
              <a:lnSpc>
                <a:spcPts val="3600"/>
              </a:lnSpc>
              <a:buClr>
                <a:srgbClr val="46A6BD">
                  <a:lumMod val="40000"/>
                  <a:lumOff val="60000"/>
                </a:srgbClr>
              </a:buClr>
              <a:buFontTx/>
              <a:buAutoNum type="arabicPeriod"/>
              <a:tabLst/>
            </a:pPr>
            <a:r>
              <a:rPr lang="en-US" dirty="0" smtClean="0"/>
              <a:t>Enumerations</a:t>
            </a:r>
            <a:endParaRPr lang="en-US" dirty="0"/>
          </a:p>
        </p:txBody>
      </p:sp>
    </p:spTree>
    <p:extLst>
      <p:ext uri="{BB962C8B-B14F-4D97-AF65-F5344CB8AC3E}">
        <p14:creationId xmlns:p14="http://schemas.microsoft.com/office/powerpoint/2010/main" val="912068678"/>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r>
              <a:rPr lang="en-US"/>
              <a:t>Properties</a:t>
            </a:r>
          </a:p>
        </p:txBody>
      </p:sp>
      <p:sp>
        <p:nvSpPr>
          <p:cNvPr id="578563" name="Rectangle 3"/>
          <p:cNvSpPr>
            <a:spLocks noGrp="1" noChangeArrowheads="1"/>
          </p:cNvSpPr>
          <p:nvPr>
            <p:ph idx="1"/>
          </p:nvPr>
        </p:nvSpPr>
        <p:spPr>
          <a:xfrm>
            <a:off x="323850" y="914400"/>
            <a:ext cx="8496300" cy="5715000"/>
          </a:xfrm>
          <a:noFill/>
        </p:spPr>
        <p:txBody>
          <a:bodyPr/>
          <a:lstStyle/>
          <a:p>
            <a:pPr>
              <a:lnSpc>
                <a:spcPct val="100000"/>
              </a:lnSpc>
              <a:spcBef>
                <a:spcPts val="800"/>
              </a:spcBef>
            </a:pPr>
            <a:r>
              <a:rPr lang="en-US" dirty="0">
                <a:solidFill>
                  <a:schemeClr val="accent5">
                    <a:lumMod val="20000"/>
                    <a:lumOff val="80000"/>
                  </a:schemeClr>
                </a:solidFill>
              </a:rPr>
              <a:t>Properties</a:t>
            </a:r>
            <a:r>
              <a:rPr lang="en-US" dirty="0"/>
              <a:t> look like </a:t>
            </a:r>
            <a:r>
              <a:rPr lang="en-US" dirty="0" smtClean="0"/>
              <a:t>fields</a:t>
            </a:r>
          </a:p>
          <a:p>
            <a:pPr lvl="1">
              <a:lnSpc>
                <a:spcPct val="100000"/>
              </a:lnSpc>
              <a:spcBef>
                <a:spcPts val="800"/>
              </a:spcBef>
            </a:pPr>
            <a:r>
              <a:rPr lang="en-US" dirty="0" smtClean="0"/>
              <a:t>Have </a:t>
            </a:r>
            <a:r>
              <a:rPr lang="en-US" dirty="0"/>
              <a:t>name and </a:t>
            </a:r>
            <a:r>
              <a:rPr lang="en-US" dirty="0" smtClean="0"/>
              <a:t>type</a:t>
            </a:r>
          </a:p>
          <a:p>
            <a:pPr lvl="1">
              <a:lnSpc>
                <a:spcPct val="100000"/>
              </a:lnSpc>
              <a:spcBef>
                <a:spcPts val="800"/>
              </a:spcBef>
            </a:pPr>
            <a:r>
              <a:rPr lang="en-US" dirty="0" smtClean="0"/>
              <a:t>Can </a:t>
            </a:r>
            <a:r>
              <a:rPr lang="en-US" dirty="0"/>
              <a:t>contain code, executed when </a:t>
            </a:r>
            <a:r>
              <a:rPr lang="en-US" dirty="0" smtClean="0"/>
              <a:t>accessed</a:t>
            </a:r>
            <a:endParaRPr lang="en-US" dirty="0"/>
          </a:p>
          <a:p>
            <a:pPr>
              <a:lnSpc>
                <a:spcPct val="100000"/>
              </a:lnSpc>
              <a:spcBef>
                <a:spcPts val="800"/>
              </a:spcBef>
            </a:pPr>
            <a:r>
              <a:rPr lang="en-US" dirty="0"/>
              <a:t>Usually used </a:t>
            </a:r>
            <a:r>
              <a:rPr lang="en-US" dirty="0" smtClean="0"/>
              <a:t>as wrappers</a:t>
            </a:r>
          </a:p>
          <a:p>
            <a:pPr lvl="1">
              <a:lnSpc>
                <a:spcPct val="100000"/>
              </a:lnSpc>
              <a:spcBef>
                <a:spcPts val="800"/>
              </a:spcBef>
            </a:pPr>
            <a:r>
              <a:rPr lang="en-US" dirty="0" smtClean="0"/>
              <a:t>To </a:t>
            </a:r>
            <a:r>
              <a:rPr lang="en-US" dirty="0"/>
              <a:t>control </a:t>
            </a:r>
            <a:r>
              <a:rPr lang="en-US" dirty="0" smtClean="0"/>
              <a:t>the access </a:t>
            </a:r>
            <a:r>
              <a:rPr lang="en-US" dirty="0"/>
              <a:t>to </a:t>
            </a:r>
            <a:r>
              <a:rPr lang="en-US" dirty="0" smtClean="0"/>
              <a:t>the data fields</a:t>
            </a:r>
          </a:p>
          <a:p>
            <a:pPr lvl="1">
              <a:lnSpc>
                <a:spcPct val="100000"/>
              </a:lnSpc>
              <a:spcBef>
                <a:spcPts val="800"/>
              </a:spcBef>
            </a:pPr>
            <a:r>
              <a:rPr lang="en-US" dirty="0" smtClean="0"/>
              <a:t>Can contain more </a:t>
            </a:r>
            <a:r>
              <a:rPr lang="en-US" dirty="0"/>
              <a:t>complex </a:t>
            </a:r>
            <a:r>
              <a:rPr lang="en-US" dirty="0" smtClean="0"/>
              <a:t>logic</a:t>
            </a:r>
          </a:p>
          <a:p>
            <a:pPr>
              <a:lnSpc>
                <a:spcPct val="100000"/>
              </a:lnSpc>
              <a:spcBef>
                <a:spcPts val="800"/>
              </a:spcBef>
            </a:pPr>
            <a:r>
              <a:rPr lang="en-US" dirty="0" smtClean="0"/>
              <a:t>Can </a:t>
            </a:r>
            <a:r>
              <a:rPr lang="en-US" dirty="0"/>
              <a:t>have </a:t>
            </a:r>
            <a:r>
              <a:rPr lang="en-US" dirty="0" smtClean="0"/>
              <a:t>two components called </a:t>
            </a:r>
            <a:r>
              <a:rPr lang="en-US" dirty="0" smtClean="0">
                <a:solidFill>
                  <a:schemeClr val="accent5">
                    <a:lumMod val="20000"/>
                    <a:lumOff val="80000"/>
                  </a:schemeClr>
                </a:solidFill>
              </a:rPr>
              <a:t>accessors</a:t>
            </a:r>
            <a:endParaRPr lang="en-US" sz="3200" dirty="0">
              <a:solidFill>
                <a:schemeClr val="accent5">
                  <a:lumMod val="20000"/>
                  <a:lumOff val="80000"/>
                </a:schemeClr>
              </a:solidFill>
            </a:endParaRPr>
          </a:p>
          <a:p>
            <a:pPr lvl="1">
              <a:lnSpc>
                <a:spcPct val="100000"/>
              </a:lnSpc>
              <a:spcBef>
                <a:spcPts val="800"/>
              </a:spcBef>
            </a:pPr>
            <a:r>
              <a:rPr lang="en-US" sz="2800" dirty="0">
                <a:solidFill>
                  <a:schemeClr val="accent5">
                    <a:lumMod val="20000"/>
                    <a:lumOff val="80000"/>
                  </a:schemeClr>
                </a:solidFill>
              </a:rPr>
              <a:t>get</a:t>
            </a:r>
            <a:r>
              <a:rPr lang="en-US" sz="2800" dirty="0"/>
              <a:t> for reading </a:t>
            </a:r>
            <a:r>
              <a:rPr lang="en-US" sz="2800" dirty="0" smtClean="0"/>
              <a:t>their </a:t>
            </a:r>
            <a:r>
              <a:rPr lang="en-US" sz="2800" dirty="0"/>
              <a:t>value</a:t>
            </a:r>
          </a:p>
          <a:p>
            <a:pPr lvl="1">
              <a:lnSpc>
                <a:spcPct val="100000"/>
              </a:lnSpc>
              <a:spcBef>
                <a:spcPts val="800"/>
              </a:spcBef>
            </a:pPr>
            <a:r>
              <a:rPr lang="en-US" sz="2800" dirty="0">
                <a:solidFill>
                  <a:schemeClr val="accent5">
                    <a:lumMod val="20000"/>
                    <a:lumOff val="80000"/>
                  </a:schemeClr>
                </a:solidFill>
              </a:rPr>
              <a:t>set</a:t>
            </a:r>
            <a:r>
              <a:rPr lang="en-US" sz="2800" dirty="0"/>
              <a:t> for </a:t>
            </a:r>
            <a:r>
              <a:rPr lang="en-US" sz="2800" dirty="0" smtClean="0"/>
              <a:t>changing their </a:t>
            </a:r>
            <a:r>
              <a:rPr lang="en-US" sz="2800" dirty="0"/>
              <a:t>value</a:t>
            </a:r>
            <a:endParaRPr lang="en-US" sz="2800" noProof="1">
              <a:latin typeface="Courier New" pitchFamily="49" charset="0"/>
            </a:endParaRPr>
          </a:p>
        </p:txBody>
      </p:sp>
      <p:pic>
        <p:nvPicPr>
          <p:cNvPr id="58370" name="Picture 2" descr="http://survey.cyclingnews.com/tech/fix/howfix_deroh_files/derailleur26.jp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7035800" y="5257800"/>
            <a:ext cx="1612900" cy="1209675"/>
          </a:xfrm>
          <a:prstGeom prst="roundRect">
            <a:avLst>
              <a:gd name="adj" fmla="val 10696"/>
            </a:avLst>
          </a:prstGeom>
          <a:noFill/>
        </p:spPr>
      </p:pic>
    </p:spTree>
    <p:extLst>
      <p:ext uri="{BB962C8B-B14F-4D97-AF65-F5344CB8AC3E}">
        <p14:creationId xmlns:p14="http://schemas.microsoft.com/office/powerpoint/2010/main" val="235618430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title"/>
          </p:nvPr>
        </p:nvSpPr>
        <p:spPr/>
        <p:txBody>
          <a:bodyPr/>
          <a:lstStyle/>
          <a:p>
            <a:r>
              <a:rPr lang="en-US"/>
              <a:t>Properties (2)</a:t>
            </a:r>
          </a:p>
        </p:txBody>
      </p:sp>
      <p:sp>
        <p:nvSpPr>
          <p:cNvPr id="632835" name="Rectangle 3"/>
          <p:cNvSpPr>
            <a:spLocks noGrp="1" noChangeArrowheads="1"/>
          </p:cNvSpPr>
          <p:nvPr>
            <p:ph idx="1"/>
          </p:nvPr>
        </p:nvSpPr>
        <p:spPr>
          <a:xfrm>
            <a:off x="323850" y="1066800"/>
            <a:ext cx="8496300" cy="5459413"/>
          </a:xfrm>
          <a:noFill/>
        </p:spPr>
        <p:txBody>
          <a:bodyPr/>
          <a:lstStyle/>
          <a:p>
            <a:pPr>
              <a:lnSpc>
                <a:spcPct val="100000"/>
              </a:lnSpc>
            </a:pPr>
            <a:r>
              <a:rPr lang="en-US" dirty="0"/>
              <a:t>According to the implemented </a:t>
            </a:r>
            <a:r>
              <a:rPr lang="en-US" dirty="0" smtClean="0"/>
              <a:t>accessors </a:t>
            </a:r>
            <a:r>
              <a:rPr lang="en-US" dirty="0"/>
              <a:t>properties can be:</a:t>
            </a:r>
          </a:p>
          <a:p>
            <a:pPr lvl="1">
              <a:lnSpc>
                <a:spcPct val="100000"/>
              </a:lnSpc>
            </a:pPr>
            <a:r>
              <a:rPr lang="en-US" dirty="0"/>
              <a:t>Read-only (</a:t>
            </a:r>
            <a:r>
              <a:rPr lang="en-US" dirty="0">
                <a:solidFill>
                  <a:schemeClr val="accent5">
                    <a:lumMod val="20000"/>
                    <a:lumOff val="80000"/>
                  </a:schemeClr>
                </a:solidFill>
              </a:rPr>
              <a:t>get</a:t>
            </a:r>
            <a:r>
              <a:rPr lang="en-US" dirty="0"/>
              <a:t> accessor only)</a:t>
            </a:r>
          </a:p>
          <a:p>
            <a:pPr lvl="1">
              <a:lnSpc>
                <a:spcPct val="100000"/>
              </a:lnSpc>
            </a:pPr>
            <a:r>
              <a:rPr lang="en-US" dirty="0"/>
              <a:t>Read and write (both </a:t>
            </a:r>
            <a:r>
              <a:rPr lang="en-US" dirty="0">
                <a:solidFill>
                  <a:schemeClr val="accent5">
                    <a:lumMod val="20000"/>
                    <a:lumOff val="80000"/>
                  </a:schemeClr>
                </a:solidFill>
              </a:rPr>
              <a:t>get</a:t>
            </a:r>
            <a:r>
              <a:rPr lang="en-US" dirty="0"/>
              <a:t> and </a:t>
            </a:r>
            <a:r>
              <a:rPr lang="en-US" dirty="0">
                <a:solidFill>
                  <a:schemeClr val="accent5">
                    <a:lumMod val="20000"/>
                    <a:lumOff val="80000"/>
                  </a:schemeClr>
                </a:solidFill>
              </a:rPr>
              <a:t>set</a:t>
            </a:r>
            <a:r>
              <a:rPr lang="en-US" dirty="0"/>
              <a:t> </a:t>
            </a:r>
            <a:r>
              <a:rPr lang="en-US" dirty="0" smtClean="0"/>
              <a:t>accessors)</a:t>
            </a:r>
            <a:endParaRPr lang="en-US" dirty="0"/>
          </a:p>
          <a:p>
            <a:pPr lvl="1">
              <a:lnSpc>
                <a:spcPct val="100000"/>
              </a:lnSpc>
            </a:pPr>
            <a:r>
              <a:rPr lang="en-US" dirty="0"/>
              <a:t>Write-only (</a:t>
            </a:r>
            <a:r>
              <a:rPr lang="en-US" dirty="0">
                <a:solidFill>
                  <a:schemeClr val="accent5">
                    <a:lumMod val="20000"/>
                    <a:lumOff val="80000"/>
                  </a:schemeClr>
                </a:solidFill>
              </a:rPr>
              <a:t>set</a:t>
            </a:r>
            <a:r>
              <a:rPr lang="en-US" dirty="0"/>
              <a:t> accessor only)</a:t>
            </a:r>
          </a:p>
          <a:p>
            <a:pPr>
              <a:lnSpc>
                <a:spcPct val="100000"/>
              </a:lnSpc>
            </a:pPr>
            <a:r>
              <a:rPr lang="en-US" dirty="0"/>
              <a:t>Example of </a:t>
            </a:r>
            <a:r>
              <a:rPr lang="en-US" dirty="0" smtClean="0"/>
              <a:t>read-only property</a:t>
            </a:r>
            <a:r>
              <a:rPr lang="en-US" dirty="0"/>
              <a:t>: </a:t>
            </a:r>
          </a:p>
          <a:p>
            <a:pPr lvl="1">
              <a:lnSpc>
                <a:spcPct val="100000"/>
              </a:lnSpc>
            </a:pPr>
            <a:r>
              <a:rPr lang="en-US" noProof="1" smtClean="0">
                <a:solidFill>
                  <a:schemeClr val="accent5">
                    <a:lumMod val="20000"/>
                    <a:lumOff val="80000"/>
                  </a:schemeClr>
                </a:solidFill>
                <a:latin typeface="Consolas" pitchFamily="49" charset="0"/>
                <a:cs typeface="Consolas" pitchFamily="49" charset="0"/>
              </a:rPr>
              <a:t>String.Length</a:t>
            </a:r>
          </a:p>
          <a:p>
            <a:pPr>
              <a:lnSpc>
                <a:spcPct val="100000"/>
              </a:lnSpc>
            </a:pPr>
            <a:r>
              <a:rPr lang="en-US" dirty="0"/>
              <a:t>Example of </a:t>
            </a:r>
            <a:r>
              <a:rPr lang="en-US" dirty="0" smtClean="0"/>
              <a:t>read-write </a:t>
            </a:r>
            <a:r>
              <a:rPr lang="en-US" dirty="0"/>
              <a:t>property: </a:t>
            </a:r>
          </a:p>
          <a:p>
            <a:pPr lvl="1">
              <a:lnSpc>
                <a:spcPct val="100000"/>
              </a:lnSpc>
            </a:pPr>
            <a:r>
              <a:rPr lang="en-US" noProof="1" smtClean="0">
                <a:solidFill>
                  <a:schemeClr val="accent5">
                    <a:lumMod val="20000"/>
                    <a:lumOff val="80000"/>
                  </a:schemeClr>
                </a:solidFill>
                <a:latin typeface="Consolas" pitchFamily="49" charset="0"/>
                <a:cs typeface="Consolas" pitchFamily="49" charset="0"/>
              </a:rPr>
              <a:t>Console.BackgroundColor</a:t>
            </a:r>
            <a:endParaRPr lang="en-US" noProof="1">
              <a:latin typeface="Courier New" pitchFamily="49" charset="0"/>
            </a:endParaRPr>
          </a:p>
          <a:p>
            <a:pPr lvl="1">
              <a:lnSpc>
                <a:spcPct val="100000"/>
              </a:lnSpc>
            </a:pPr>
            <a:endParaRPr lang="en-US" noProof="1">
              <a:latin typeface="Courier New" pitchFamily="49" charset="0"/>
            </a:endParaRPr>
          </a:p>
        </p:txBody>
      </p:sp>
      <p:pic>
        <p:nvPicPr>
          <p:cNvPr id="57346" name="Picture 2" descr="http://outreach.co.nz/frontend/images/Wrench_Web.jpg"/>
          <p:cNvPicPr>
            <a:picLocks noChangeAspect="1" noChangeArrowheads="1"/>
          </p:cNvPicPr>
          <p:nvPr/>
        </p:nvPicPr>
        <p:blipFill>
          <a:blip r:embed="rId2" cstate="screen">
            <a:lum contrast="10000"/>
            <a:extLst>
              <a:ext uri="{28A0092B-C50C-407E-A947-70E740481C1C}">
                <a14:useLocalDpi xmlns:a14="http://schemas.microsoft.com/office/drawing/2010/main" val="0"/>
              </a:ext>
            </a:extLst>
          </a:blip>
          <a:srcRect/>
          <a:stretch>
            <a:fillRect/>
          </a:stretch>
        </p:blipFill>
        <p:spPr bwMode="auto">
          <a:xfrm>
            <a:off x="7010400" y="4182836"/>
            <a:ext cx="1552575" cy="2217964"/>
          </a:xfrm>
          <a:prstGeom prst="roundRect">
            <a:avLst>
              <a:gd name="adj" fmla="val 5619"/>
            </a:avLst>
          </a:prstGeom>
          <a:noFill/>
          <a:effectLst>
            <a:softEdge rad="12700"/>
          </a:effectLst>
        </p:spPr>
      </p:pic>
    </p:spTree>
    <p:extLst>
      <p:ext uri="{BB962C8B-B14F-4D97-AF65-F5344CB8AC3E}">
        <p14:creationId xmlns:p14="http://schemas.microsoft.com/office/powerpoint/2010/main" val="422549480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a:xfrm>
            <a:off x="3962400" y="152400"/>
            <a:ext cx="4953000" cy="914400"/>
          </a:xfrm>
        </p:spPr>
        <p:txBody>
          <a:bodyPr/>
          <a:lstStyle/>
          <a:p>
            <a:r>
              <a:rPr lang="en-US" sz="3600" dirty="0"/>
              <a:t>Accessing Properties and Fields </a:t>
            </a:r>
            <a:r>
              <a:rPr lang="en-US" sz="3600"/>
              <a:t>– </a:t>
            </a:r>
            <a:r>
              <a:rPr lang="en-US" sz="3600" smtClean="0"/>
              <a:t>Example</a:t>
            </a:r>
            <a:endParaRPr lang="bg-BG" sz="3600" dirty="0"/>
          </a:p>
        </p:txBody>
      </p:sp>
      <p:sp>
        <p:nvSpPr>
          <p:cNvPr id="656387" name="Rectangle 3"/>
          <p:cNvSpPr>
            <a:spLocks noGrp="1" noChangeArrowheads="1"/>
          </p:cNvSpPr>
          <p:nvPr>
            <p:ph idx="1"/>
          </p:nvPr>
        </p:nvSpPr>
        <p:spPr/>
        <p:txBody>
          <a:bodyPr/>
          <a:lstStyle/>
          <a:p>
            <a:pPr>
              <a:buFontTx/>
              <a:buNone/>
            </a:pPr>
            <a:endParaRPr lang="en-US"/>
          </a:p>
          <a:p>
            <a:endParaRPr lang="en-US"/>
          </a:p>
        </p:txBody>
      </p:sp>
      <p:sp>
        <p:nvSpPr>
          <p:cNvPr id="656388" name="Rectangle 4"/>
          <p:cNvSpPr>
            <a:spLocks noChangeArrowheads="1"/>
          </p:cNvSpPr>
          <p:nvPr/>
        </p:nvSpPr>
        <p:spPr bwMode="auto">
          <a:xfrm>
            <a:off x="684213" y="1423258"/>
            <a:ext cx="7777162" cy="490134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1200"/>
              </a:spcBef>
              <a:spcAft>
                <a:spcPts val="1200"/>
              </a:spcAft>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christmas = new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DateTime(2009,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12, 25);</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day = christmas.Day;</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month = christmas.Month;</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year = christmas.Year;</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"Christmas day: {0}, month: {1}, year: {2}",</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day, month, year);</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"Day of year: {0}", christmas.DayOfYear);</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Console.WriteLine("Is {0} leap year: {1}",</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year, DateTime.IsLeapYear(year));</a:t>
            </a:r>
          </a:p>
        </p:txBody>
      </p:sp>
    </p:spTree>
    <p:extLst>
      <p:ext uri="{BB962C8B-B14F-4D97-AF65-F5344CB8AC3E}">
        <p14:creationId xmlns:p14="http://schemas.microsoft.com/office/powerpoint/2010/main" val="249891861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http://www.aircompressorsdirect.com/images/2141_Alt_1.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3962401" y="1295400"/>
            <a:ext cx="4572000" cy="3124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58434" name="Rectangle 2"/>
          <p:cNvSpPr>
            <a:spLocks noChangeArrowheads="1"/>
          </p:cNvSpPr>
          <p:nvPr/>
        </p:nvSpPr>
        <p:spPr bwMode="auto">
          <a:xfrm>
            <a:off x="3962400" y="5181600"/>
            <a:ext cx="4687498"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sp>
        <p:nvSpPr>
          <p:cNvPr id="658435" name="Rectangle 3"/>
          <p:cNvSpPr>
            <a:spLocks noGrp="1" noChangeArrowheads="1"/>
          </p:cNvSpPr>
          <p:nvPr>
            <p:ph type="ctrTitle"/>
          </p:nvPr>
        </p:nvSpPr>
        <p:spPr>
          <a:xfrm>
            <a:off x="304800" y="1464576"/>
            <a:ext cx="3505200" cy="2844800"/>
          </a:xfrm>
          <a:noFill/>
          <a:ln/>
        </p:spPr>
        <p:txBody>
          <a:bodyPr/>
          <a:lstStyle/>
          <a:p>
            <a:pPr>
              <a:lnSpc>
                <a:spcPct val="110000"/>
              </a:lnSpc>
            </a:pPr>
            <a:r>
              <a:rPr lang="en-US" dirty="0"/>
              <a:t>Accessing Properties and Fields</a:t>
            </a:r>
            <a:endParaRPr lang="bg-BG" dirty="0"/>
          </a:p>
        </p:txBody>
      </p:sp>
    </p:spTree>
    <p:extLst>
      <p:ext uri="{BB962C8B-B14F-4D97-AF65-F5344CB8AC3E}">
        <p14:creationId xmlns:p14="http://schemas.microsoft.com/office/powerpoint/2010/main" val="78048721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ctrTitle"/>
          </p:nvPr>
        </p:nvSpPr>
        <p:spPr>
          <a:xfrm>
            <a:off x="393702" y="1447800"/>
            <a:ext cx="8293098" cy="1023938"/>
          </a:xfrm>
        </p:spPr>
        <p:txBody>
          <a:bodyPr/>
          <a:lstStyle/>
          <a:p>
            <a:pPr>
              <a:lnSpc>
                <a:spcPct val="110000"/>
              </a:lnSpc>
            </a:pPr>
            <a:r>
              <a:rPr lang="en-US" dirty="0"/>
              <a:t>Instance and Static Members</a:t>
            </a:r>
            <a:endParaRPr lang="bg-BG" dirty="0"/>
          </a:p>
        </p:txBody>
      </p:sp>
      <p:sp>
        <p:nvSpPr>
          <p:cNvPr id="687107" name="Rectangle 3"/>
          <p:cNvSpPr>
            <a:spLocks noChangeArrowheads="1"/>
          </p:cNvSpPr>
          <p:nvPr/>
        </p:nvSpPr>
        <p:spPr bwMode="auto">
          <a:xfrm>
            <a:off x="1302273" y="2590800"/>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Accessing </a:t>
            </a:r>
            <a:r>
              <a:rPr lang="en-US" sz="2800" b="1" dirty="0" smtClean="0">
                <a:effectLst>
                  <a:outerShdw blurRad="38100" dist="38100" dir="2700000" algn="tl">
                    <a:srgbClr val="000000">
                      <a:alpha val="43137"/>
                    </a:srgbClr>
                  </a:outerShdw>
                </a:effectLst>
              </a:rPr>
              <a:t>Object and Class Members</a:t>
            </a:r>
            <a:endParaRPr lang="bg-BG" sz="2800" b="1" dirty="0">
              <a:effectLst>
                <a:outerShdw blurRad="38100" dist="38100" dir="2700000" algn="tl">
                  <a:srgbClr val="000000">
                    <a:alpha val="43137"/>
                  </a:srgbClr>
                </a:outerShdw>
              </a:effectLst>
            </a:endParaRPr>
          </a:p>
        </p:txBody>
      </p:sp>
      <p:pic>
        <p:nvPicPr>
          <p:cNvPr id="53250" name="Picture 2" descr="http://www.gpschools.org/ci/images/meeting_table.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2667000" y="3505200"/>
            <a:ext cx="3758081" cy="2826350"/>
          </a:xfrm>
          <a:prstGeom prst="roundRect">
            <a:avLst>
              <a:gd name="adj" fmla="val 8134"/>
            </a:avLst>
          </a:prstGeom>
          <a:noFill/>
        </p:spPr>
      </p:pic>
    </p:spTree>
    <p:extLst>
      <p:ext uri="{BB962C8B-B14F-4D97-AF65-F5344CB8AC3E}">
        <p14:creationId xmlns:p14="http://schemas.microsoft.com/office/powerpoint/2010/main" val="427808046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6" name="Rectangle 4"/>
          <p:cNvSpPr>
            <a:spLocks noGrp="1" noChangeArrowheads="1"/>
          </p:cNvSpPr>
          <p:nvPr>
            <p:ph type="title"/>
          </p:nvPr>
        </p:nvSpPr>
        <p:spPr>
          <a:noFill/>
          <a:ln/>
        </p:spPr>
        <p:txBody>
          <a:bodyPr/>
          <a:lstStyle/>
          <a:p>
            <a:r>
              <a:rPr lang="en-US" dirty="0"/>
              <a:t>Instance and Static Members</a:t>
            </a:r>
          </a:p>
        </p:txBody>
      </p:sp>
      <p:sp>
        <p:nvSpPr>
          <p:cNvPr id="591877" name="Rectangle 5"/>
          <p:cNvSpPr>
            <a:spLocks noGrp="1" noChangeArrowheads="1"/>
          </p:cNvSpPr>
          <p:nvPr>
            <p:ph idx="1"/>
          </p:nvPr>
        </p:nvSpPr>
        <p:spPr>
          <a:noFill/>
          <a:ln/>
        </p:spPr>
        <p:txBody>
          <a:bodyPr/>
          <a:lstStyle/>
          <a:p>
            <a:pPr>
              <a:lnSpc>
                <a:spcPct val="100000"/>
              </a:lnSpc>
            </a:pPr>
            <a:r>
              <a:rPr lang="en-US" dirty="0"/>
              <a:t>Fields, properties and methods can be:</a:t>
            </a:r>
          </a:p>
          <a:p>
            <a:pPr lvl="1">
              <a:lnSpc>
                <a:spcPct val="100000"/>
              </a:lnSpc>
            </a:pPr>
            <a:r>
              <a:rPr lang="en-US" dirty="0">
                <a:solidFill>
                  <a:schemeClr val="accent5">
                    <a:lumMod val="20000"/>
                    <a:lumOff val="80000"/>
                  </a:schemeClr>
                </a:solidFill>
              </a:rPr>
              <a:t>Instance</a:t>
            </a:r>
            <a:r>
              <a:rPr lang="en-US" dirty="0"/>
              <a:t> (or object members)</a:t>
            </a:r>
          </a:p>
          <a:p>
            <a:pPr lvl="1">
              <a:lnSpc>
                <a:spcPct val="100000"/>
              </a:lnSpc>
            </a:pPr>
            <a:r>
              <a:rPr lang="en-US" dirty="0">
                <a:solidFill>
                  <a:schemeClr val="accent5">
                    <a:lumMod val="20000"/>
                    <a:lumOff val="80000"/>
                  </a:schemeClr>
                </a:solidFill>
              </a:rPr>
              <a:t>Static</a:t>
            </a:r>
            <a:r>
              <a:rPr lang="en-US" dirty="0"/>
              <a:t> (or class members)</a:t>
            </a:r>
          </a:p>
          <a:p>
            <a:pPr>
              <a:lnSpc>
                <a:spcPct val="100000"/>
              </a:lnSpc>
            </a:pPr>
            <a:r>
              <a:rPr lang="en-US" dirty="0"/>
              <a:t>Instance members are specific for each </a:t>
            </a:r>
            <a:r>
              <a:rPr lang="en-US" dirty="0" smtClean="0"/>
              <a:t>object</a:t>
            </a:r>
          </a:p>
          <a:p>
            <a:pPr lvl="1">
              <a:lnSpc>
                <a:spcPct val="100000"/>
              </a:lnSpc>
            </a:pPr>
            <a:r>
              <a:rPr lang="en-US" dirty="0" smtClean="0"/>
              <a:t>Example: different dogs have different name</a:t>
            </a:r>
            <a:endParaRPr lang="en-US" dirty="0"/>
          </a:p>
          <a:p>
            <a:pPr>
              <a:lnSpc>
                <a:spcPct val="100000"/>
              </a:lnSpc>
            </a:pPr>
            <a:r>
              <a:rPr lang="en-US" dirty="0"/>
              <a:t>Static members are common for all instances of a </a:t>
            </a:r>
            <a:r>
              <a:rPr lang="en-US" dirty="0" smtClean="0"/>
              <a:t>class</a:t>
            </a:r>
          </a:p>
          <a:p>
            <a:pPr lvl="1">
              <a:lnSpc>
                <a:spcPct val="100000"/>
              </a:lnSpc>
            </a:pPr>
            <a:r>
              <a:rPr lang="en-US" dirty="0" smtClean="0"/>
              <a:t>Example: </a:t>
            </a:r>
            <a:r>
              <a:rPr lang="en-US" noProof="1" smtClean="0">
                <a:solidFill>
                  <a:schemeClr val="accent5">
                    <a:lumMod val="20000"/>
                    <a:lumOff val="80000"/>
                  </a:schemeClr>
                </a:solidFill>
                <a:latin typeface="Consolas" pitchFamily="49" charset="0"/>
                <a:cs typeface="Consolas" pitchFamily="49" charset="0"/>
              </a:rPr>
              <a:t>DateTime.MinValue</a:t>
            </a:r>
            <a:r>
              <a:rPr lang="en-US" dirty="0" smtClean="0"/>
              <a:t> is shared between all instances of </a:t>
            </a:r>
            <a:r>
              <a:rPr lang="en-US" noProof="1" smtClean="0">
                <a:solidFill>
                  <a:schemeClr val="accent5">
                    <a:lumMod val="20000"/>
                    <a:lumOff val="80000"/>
                  </a:schemeClr>
                </a:solidFill>
                <a:latin typeface="Consolas" pitchFamily="49" charset="0"/>
                <a:cs typeface="Consolas" pitchFamily="49" charset="0"/>
              </a:rPr>
              <a:t>DateTime</a:t>
            </a:r>
            <a:endParaRPr lang="en-US" noProof="1">
              <a:solidFill>
                <a:schemeClr val="accent5">
                  <a:lumMod val="20000"/>
                  <a:lumOff val="80000"/>
                </a:schemeClr>
              </a:solidFill>
              <a:latin typeface="Consolas" pitchFamily="49" charset="0"/>
              <a:cs typeface="Consolas" pitchFamily="49" charset="0"/>
            </a:endParaRPr>
          </a:p>
        </p:txBody>
      </p:sp>
    </p:spTree>
    <p:extLst>
      <p:ext uri="{BB962C8B-B14F-4D97-AF65-F5344CB8AC3E}">
        <p14:creationId xmlns:p14="http://schemas.microsoft.com/office/powerpoint/2010/main" val="309636156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p:txBody>
          <a:bodyPr/>
          <a:lstStyle/>
          <a:p>
            <a:r>
              <a:rPr lang="en-US" dirty="0"/>
              <a:t>Accessing Members </a:t>
            </a:r>
            <a:r>
              <a:rPr lang="en-US" dirty="0" smtClean="0"/>
              <a:t>– Syntax</a:t>
            </a:r>
            <a:endParaRPr lang="bg-BG" dirty="0"/>
          </a:p>
        </p:txBody>
      </p:sp>
      <p:sp>
        <p:nvSpPr>
          <p:cNvPr id="684035" name="Rectangle 3"/>
          <p:cNvSpPr>
            <a:spLocks noGrp="1" noChangeArrowheads="1"/>
          </p:cNvSpPr>
          <p:nvPr>
            <p:ph idx="1"/>
          </p:nvPr>
        </p:nvSpPr>
        <p:spPr/>
        <p:txBody>
          <a:bodyPr/>
          <a:lstStyle/>
          <a:p>
            <a:pPr>
              <a:lnSpc>
                <a:spcPct val="100000"/>
              </a:lnSpc>
            </a:pPr>
            <a:r>
              <a:rPr lang="en-US" dirty="0" smtClean="0"/>
              <a:t>Accessing instance </a:t>
            </a:r>
            <a:r>
              <a:rPr lang="en-US" dirty="0"/>
              <a:t>members</a:t>
            </a:r>
          </a:p>
          <a:p>
            <a:pPr lvl="1">
              <a:lnSpc>
                <a:spcPct val="100000"/>
              </a:lnSpc>
            </a:pPr>
            <a:r>
              <a:rPr lang="en-US" dirty="0"/>
              <a:t>The name of the </a:t>
            </a:r>
            <a:r>
              <a:rPr lang="en-US" dirty="0">
                <a:solidFill>
                  <a:schemeClr val="accent5">
                    <a:lumMod val="20000"/>
                    <a:lumOff val="80000"/>
                  </a:schemeClr>
                </a:solidFill>
              </a:rPr>
              <a:t>instance</a:t>
            </a:r>
            <a:r>
              <a:rPr lang="en-US" dirty="0"/>
              <a:t>, followed by the name of the member (field or property), separated by dot ("</a:t>
            </a:r>
            <a:r>
              <a:rPr lang="en-US" dirty="0">
                <a:solidFill>
                  <a:schemeClr val="accent5">
                    <a:lumMod val="20000"/>
                    <a:lumOff val="80000"/>
                  </a:schemeClr>
                </a:solidFill>
                <a:latin typeface="Consolas" pitchFamily="49" charset="0"/>
                <a:cs typeface="Consolas" pitchFamily="49" charset="0"/>
              </a:rPr>
              <a:t>.</a:t>
            </a:r>
            <a:r>
              <a:rPr lang="en-US" dirty="0"/>
              <a:t>")</a:t>
            </a:r>
          </a:p>
          <a:p>
            <a:pPr lvl="1">
              <a:lnSpc>
                <a:spcPct val="100000"/>
              </a:lnSpc>
            </a:pPr>
            <a:endParaRPr lang="en-US" dirty="0"/>
          </a:p>
          <a:p>
            <a:pPr>
              <a:lnSpc>
                <a:spcPct val="100000"/>
              </a:lnSpc>
            </a:pPr>
            <a:r>
              <a:rPr lang="en-US" dirty="0" smtClean="0"/>
              <a:t>Accessing static </a:t>
            </a:r>
            <a:r>
              <a:rPr lang="en-US" dirty="0"/>
              <a:t>members</a:t>
            </a:r>
          </a:p>
          <a:p>
            <a:pPr lvl="1">
              <a:lnSpc>
                <a:spcPct val="100000"/>
              </a:lnSpc>
            </a:pPr>
            <a:r>
              <a:rPr lang="en-US" dirty="0"/>
              <a:t>The name of the </a:t>
            </a:r>
            <a:r>
              <a:rPr lang="en-US" dirty="0">
                <a:solidFill>
                  <a:schemeClr val="accent5">
                    <a:lumMod val="20000"/>
                    <a:lumOff val="80000"/>
                  </a:schemeClr>
                </a:solidFill>
              </a:rPr>
              <a:t>class</a:t>
            </a:r>
            <a:r>
              <a:rPr lang="en-US" dirty="0"/>
              <a:t>, followed by the name of the member</a:t>
            </a:r>
          </a:p>
        </p:txBody>
      </p:sp>
      <p:sp>
        <p:nvSpPr>
          <p:cNvPr id="684036" name="Rectangle 4"/>
          <p:cNvSpPr>
            <a:spLocks noChangeArrowheads="1"/>
          </p:cNvSpPr>
          <p:nvPr/>
        </p:nvSpPr>
        <p:spPr bwMode="auto">
          <a:xfrm>
            <a:off x="755650" y="3302913"/>
            <a:ext cx="7561263"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&lt;instance_name&gt;.&lt;member_name&gt;</a:t>
            </a:r>
          </a:p>
        </p:txBody>
      </p:sp>
      <p:sp>
        <p:nvSpPr>
          <p:cNvPr id="684037" name="Rectangle 5"/>
          <p:cNvSpPr>
            <a:spLocks noChangeArrowheads="1"/>
          </p:cNvSpPr>
          <p:nvPr/>
        </p:nvSpPr>
        <p:spPr bwMode="auto">
          <a:xfrm>
            <a:off x="755650" y="5757863"/>
            <a:ext cx="7561263"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&lt;class_name&gt;.&lt;member_name&gt;</a:t>
            </a:r>
          </a:p>
        </p:txBody>
      </p:sp>
    </p:spTree>
    <p:extLst>
      <p:ext uri="{BB962C8B-B14F-4D97-AF65-F5344CB8AC3E}">
        <p14:creationId xmlns:p14="http://schemas.microsoft.com/office/powerpoint/2010/main" val="1338340121"/>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a:xfrm>
            <a:off x="3962400" y="152400"/>
            <a:ext cx="4953000" cy="914400"/>
          </a:xfrm>
          <a:noFill/>
          <a:ln/>
        </p:spPr>
        <p:txBody>
          <a:bodyPr/>
          <a:lstStyle/>
          <a:p>
            <a:r>
              <a:rPr lang="en-US" dirty="0"/>
              <a:t>Instance and Static Members – Examples</a:t>
            </a:r>
          </a:p>
        </p:txBody>
      </p:sp>
      <p:sp>
        <p:nvSpPr>
          <p:cNvPr id="608259" name="Rectangle 3"/>
          <p:cNvSpPr>
            <a:spLocks noGrp="1" noChangeArrowheads="1"/>
          </p:cNvSpPr>
          <p:nvPr>
            <p:ph idx="1"/>
          </p:nvPr>
        </p:nvSpPr>
        <p:spPr>
          <a:xfrm>
            <a:off x="228600" y="1295400"/>
            <a:ext cx="8686800" cy="5410200"/>
          </a:xfrm>
          <a:noFill/>
          <a:ln/>
        </p:spPr>
        <p:txBody>
          <a:bodyPr/>
          <a:lstStyle/>
          <a:p>
            <a:pPr marL="361950" indent="-361950">
              <a:lnSpc>
                <a:spcPct val="100000"/>
              </a:lnSpc>
              <a:tabLst/>
            </a:pPr>
            <a:r>
              <a:rPr lang="en-US" dirty="0"/>
              <a:t>Example of instance </a:t>
            </a:r>
            <a:r>
              <a:rPr lang="en-US" dirty="0" smtClean="0"/>
              <a:t>member</a:t>
            </a:r>
          </a:p>
          <a:p>
            <a:pPr marL="712788" lvl="1" indent="-350838" defTabSz="893763">
              <a:lnSpc>
                <a:spcPct val="100000"/>
              </a:lnSpc>
            </a:pPr>
            <a:r>
              <a:rPr lang="en-US" noProof="1" smtClean="0">
                <a:solidFill>
                  <a:schemeClr val="accent5">
                    <a:lumMod val="20000"/>
                    <a:lumOff val="80000"/>
                  </a:schemeClr>
                </a:solidFill>
                <a:latin typeface="Consolas" pitchFamily="49" charset="0"/>
                <a:cs typeface="Consolas" pitchFamily="49" charset="0"/>
              </a:rPr>
              <a:t>String.Length</a:t>
            </a:r>
            <a:endParaRPr lang="en-US" dirty="0">
              <a:solidFill>
                <a:schemeClr val="accent5">
                  <a:lumMod val="20000"/>
                  <a:lumOff val="80000"/>
                </a:schemeClr>
              </a:solidFill>
              <a:latin typeface="Consolas" pitchFamily="49" charset="0"/>
              <a:cs typeface="Consolas" pitchFamily="49" charset="0"/>
            </a:endParaRPr>
          </a:p>
          <a:p>
            <a:pPr marL="984250" lvl="2" indent="-271463" defTabSz="893763">
              <a:lnSpc>
                <a:spcPct val="100000"/>
              </a:lnSpc>
            </a:pPr>
            <a:r>
              <a:rPr lang="en-US" dirty="0"/>
              <a:t>Each string object has </a:t>
            </a:r>
            <a:r>
              <a:rPr lang="en-US" dirty="0" smtClean="0"/>
              <a:t>a different length</a:t>
            </a:r>
          </a:p>
          <a:p>
            <a:pPr marL="984250" lvl="2" indent="-271463" defTabSz="893763">
              <a:lnSpc>
                <a:spcPct val="100000"/>
              </a:lnSpc>
            </a:pPr>
            <a:r>
              <a:rPr lang="en-US" dirty="0" smtClean="0"/>
              <a:t>E.g. </a:t>
            </a:r>
            <a:r>
              <a:rPr lang="en-US" noProof="1" smtClean="0">
                <a:solidFill>
                  <a:schemeClr val="accent5">
                    <a:lumMod val="20000"/>
                    <a:lumOff val="80000"/>
                  </a:schemeClr>
                </a:solidFill>
                <a:latin typeface="Consolas" pitchFamily="49" charset="0"/>
                <a:cs typeface="Consolas" pitchFamily="49" charset="0"/>
              </a:rPr>
              <a:t>"I like C#".Length</a:t>
            </a:r>
            <a:r>
              <a:rPr lang="en-US" dirty="0" smtClean="0"/>
              <a:t> </a:t>
            </a:r>
            <a:r>
              <a:rPr lang="en-US" dirty="0" smtClean="0">
                <a:sym typeface="Wingdings" pitchFamily="2" charset="2"/>
              </a:rPr>
              <a:t> </a:t>
            </a:r>
            <a:r>
              <a:rPr lang="en-US" dirty="0" smtClean="0">
                <a:latin typeface="Consolas" pitchFamily="49" charset="0"/>
                <a:cs typeface="Consolas" pitchFamily="49" charset="0"/>
                <a:sym typeface="Wingdings" pitchFamily="2" charset="2"/>
              </a:rPr>
              <a:t>9</a:t>
            </a:r>
            <a:endParaRPr lang="en-US" dirty="0">
              <a:latin typeface="Consolas" pitchFamily="49" charset="0"/>
              <a:cs typeface="Consolas" pitchFamily="49" charset="0"/>
            </a:endParaRPr>
          </a:p>
          <a:p>
            <a:pPr marL="361950" indent="-361950" defTabSz="893763">
              <a:lnSpc>
                <a:spcPct val="100000"/>
              </a:lnSpc>
              <a:tabLst/>
            </a:pPr>
            <a:r>
              <a:rPr lang="en-US" dirty="0" smtClean="0"/>
              <a:t>Example of static member</a:t>
            </a:r>
            <a:endParaRPr lang="en-US" dirty="0"/>
          </a:p>
          <a:p>
            <a:pPr marL="712788" lvl="1" indent="-350838" defTabSz="893763">
              <a:lnSpc>
                <a:spcPct val="100000"/>
              </a:lnSpc>
            </a:pPr>
            <a:r>
              <a:rPr lang="en-US" noProof="1">
                <a:solidFill>
                  <a:schemeClr val="accent5">
                    <a:lumMod val="20000"/>
                    <a:lumOff val="80000"/>
                  </a:schemeClr>
                </a:solidFill>
                <a:latin typeface="Consolas" pitchFamily="49" charset="0"/>
                <a:cs typeface="Consolas" pitchFamily="49" charset="0"/>
              </a:rPr>
              <a:t>Console.ReadLine()</a:t>
            </a:r>
          </a:p>
          <a:p>
            <a:pPr marL="984250" lvl="2" indent="-271463" defTabSz="893763">
              <a:lnSpc>
                <a:spcPct val="100000"/>
              </a:lnSpc>
            </a:pPr>
            <a:r>
              <a:rPr lang="en-US" dirty="0"/>
              <a:t>The console is only one (global for the program)</a:t>
            </a:r>
          </a:p>
          <a:p>
            <a:pPr marL="984250" lvl="2" indent="-271463" defTabSz="893763">
              <a:lnSpc>
                <a:spcPct val="100000"/>
              </a:lnSpc>
            </a:pPr>
            <a:r>
              <a:rPr lang="en-US" dirty="0"/>
              <a:t>Reading from the console does not require to create an instance of it</a:t>
            </a:r>
          </a:p>
        </p:txBody>
      </p:sp>
    </p:spTree>
    <p:extLst>
      <p:ext uri="{BB962C8B-B14F-4D97-AF65-F5344CB8AC3E}">
        <p14:creationId xmlns:p14="http://schemas.microsoft.com/office/powerpoint/2010/main" val="3791415718"/>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p:cNvSpPr>
            <a:spLocks noGrp="1" noChangeArrowheads="1"/>
          </p:cNvSpPr>
          <p:nvPr>
            <p:ph type="ctrTitle"/>
          </p:nvPr>
        </p:nvSpPr>
        <p:spPr>
          <a:xfrm>
            <a:off x="1187450" y="1371600"/>
            <a:ext cx="6480175" cy="736600"/>
          </a:xfrm>
        </p:spPr>
        <p:txBody>
          <a:bodyPr/>
          <a:lstStyle/>
          <a:p>
            <a:pPr>
              <a:lnSpc>
                <a:spcPct val="110000"/>
              </a:lnSpc>
            </a:pPr>
            <a:r>
              <a:rPr lang="en-US" dirty="0"/>
              <a:t>Methods</a:t>
            </a:r>
            <a:endParaRPr lang="bg-BG" dirty="0"/>
          </a:p>
        </p:txBody>
      </p:sp>
      <p:sp>
        <p:nvSpPr>
          <p:cNvPr id="690179" name="Rectangle 3"/>
          <p:cNvSpPr>
            <a:spLocks noChangeArrowheads="1"/>
          </p:cNvSpPr>
          <p:nvPr/>
        </p:nvSpPr>
        <p:spPr bwMode="auto">
          <a:xfrm>
            <a:off x="1187450" y="22548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Calling Instance and Static Methods</a:t>
            </a:r>
            <a:endParaRPr lang="bg-BG" sz="2800" b="1" dirty="0">
              <a:effectLst>
                <a:outerShdw blurRad="38100" dist="38100" dir="2700000" algn="tl">
                  <a:srgbClr val="000000">
                    <a:alpha val="43137"/>
                  </a:srgbClr>
                </a:outerShdw>
              </a:effectLst>
            </a:endParaRPr>
          </a:p>
        </p:txBody>
      </p:sp>
      <p:pic>
        <p:nvPicPr>
          <p:cNvPr id="48130" name="Picture 2" descr="http://graphics.fansonly.com/photos/schools/ucla/sport/w-baskbl/action97-98/a-gomez.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457200" y="3352800"/>
            <a:ext cx="1981200" cy="3000375"/>
          </a:xfrm>
          <a:prstGeom prst="roundRect">
            <a:avLst>
              <a:gd name="adj" fmla="val 11777"/>
            </a:avLst>
          </a:prstGeom>
          <a:noFill/>
        </p:spPr>
      </p:pic>
      <p:pic>
        <p:nvPicPr>
          <p:cNvPr id="48132" name="Picture 4" descr="http://www.sport.bayer.com/img/content/spitzensport/fu%C3%9Fball/b04_action33_0910_280.jpg"/>
          <p:cNvPicPr>
            <a:picLocks noChangeAspect="1" noChangeArrowheads="1"/>
          </p:cNvPicPr>
          <p:nvPr/>
        </p:nvPicPr>
        <p:blipFill>
          <a:blip r:embed="rId4" cstate="screen">
            <a:lum contrast="10000"/>
            <a:extLst>
              <a:ext uri="{28A0092B-C50C-407E-A947-70E740481C1C}">
                <a14:useLocalDpi xmlns:a14="http://schemas.microsoft.com/office/drawing/2010/main" val="0"/>
              </a:ext>
            </a:extLst>
          </a:blip>
          <a:srcRect/>
          <a:stretch>
            <a:fillRect/>
          </a:stretch>
        </p:blipFill>
        <p:spPr bwMode="auto">
          <a:xfrm>
            <a:off x="2819400" y="3352800"/>
            <a:ext cx="3433186" cy="2997758"/>
          </a:xfrm>
          <a:prstGeom prst="roundRect">
            <a:avLst>
              <a:gd name="adj" fmla="val 8287"/>
            </a:avLst>
          </a:prstGeom>
          <a:noFill/>
        </p:spPr>
      </p:pic>
      <p:pic>
        <p:nvPicPr>
          <p:cNvPr id="48136" name="Picture 8" descr="http://www.bethel.edu/publications/focus/past-issues/vol57-num2/images/volleygirl.jpg"/>
          <p:cNvPicPr>
            <a:picLocks noChangeAspect="1" noChangeArrowheads="1"/>
          </p:cNvPicPr>
          <p:nvPr/>
        </p:nvPicPr>
        <p:blipFill>
          <a:blip r:embed="rId5" cstate="screen">
            <a:lum bright="10000" contrast="30000"/>
            <a:extLst>
              <a:ext uri="{28A0092B-C50C-407E-A947-70E740481C1C}">
                <a14:useLocalDpi xmlns:a14="http://schemas.microsoft.com/office/drawing/2010/main" val="0"/>
              </a:ext>
            </a:extLst>
          </a:blip>
          <a:srcRect/>
          <a:stretch>
            <a:fillRect/>
          </a:stretch>
        </p:blipFill>
        <p:spPr bwMode="auto">
          <a:xfrm>
            <a:off x="6633586" y="3352800"/>
            <a:ext cx="1981200" cy="2993571"/>
          </a:xfrm>
          <a:prstGeom prst="roundRect">
            <a:avLst>
              <a:gd name="adj" fmla="val 11088"/>
            </a:avLst>
          </a:prstGeom>
          <a:noFill/>
        </p:spPr>
      </p:pic>
    </p:spTree>
    <p:extLst>
      <p:ext uri="{BB962C8B-B14F-4D97-AF65-F5344CB8AC3E}">
        <p14:creationId xmlns:p14="http://schemas.microsoft.com/office/powerpoint/2010/main" val="128824060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p:txBody>
          <a:bodyPr/>
          <a:lstStyle/>
          <a:p>
            <a:r>
              <a:rPr lang="en-US" dirty="0"/>
              <a:t>Methods</a:t>
            </a:r>
          </a:p>
        </p:txBody>
      </p:sp>
      <p:sp>
        <p:nvSpPr>
          <p:cNvPr id="689155" name="Rectangle 3"/>
          <p:cNvSpPr>
            <a:spLocks noGrp="1" noChangeArrowheads="1"/>
          </p:cNvSpPr>
          <p:nvPr>
            <p:ph idx="1"/>
          </p:nvPr>
        </p:nvSpPr>
        <p:spPr/>
        <p:txBody>
          <a:bodyPr/>
          <a:lstStyle/>
          <a:p>
            <a:pPr>
              <a:lnSpc>
                <a:spcPct val="100000"/>
              </a:lnSpc>
            </a:pPr>
            <a:r>
              <a:rPr lang="en-US" dirty="0"/>
              <a:t>Methods manipulate the data of the object </a:t>
            </a:r>
            <a:r>
              <a:rPr lang="en-US" dirty="0" smtClean="0"/>
              <a:t>to which they belong or </a:t>
            </a:r>
            <a:r>
              <a:rPr lang="en-US" dirty="0"/>
              <a:t>perform </a:t>
            </a:r>
            <a:r>
              <a:rPr lang="en-US" dirty="0" smtClean="0"/>
              <a:t>other </a:t>
            </a:r>
            <a:r>
              <a:rPr lang="en-US" dirty="0"/>
              <a:t>tasks</a:t>
            </a:r>
          </a:p>
          <a:p>
            <a:pPr>
              <a:lnSpc>
                <a:spcPct val="100000"/>
              </a:lnSpc>
            </a:pPr>
            <a:r>
              <a:rPr lang="en-US" dirty="0"/>
              <a:t>Examples:</a:t>
            </a:r>
          </a:p>
          <a:p>
            <a:pPr marL="788988" lvl="1" indent="-331788">
              <a:lnSpc>
                <a:spcPct val="100000"/>
              </a:lnSpc>
            </a:pPr>
            <a:r>
              <a:rPr lang="en-US" noProof="1">
                <a:solidFill>
                  <a:schemeClr val="accent5">
                    <a:lumMod val="20000"/>
                    <a:lumOff val="80000"/>
                  </a:schemeClr>
                </a:solidFill>
                <a:latin typeface="Consolas" pitchFamily="49" charset="0"/>
                <a:cs typeface="Consolas" pitchFamily="49" charset="0"/>
              </a:rPr>
              <a:t>Console.WriteLine(…)</a:t>
            </a:r>
          </a:p>
          <a:p>
            <a:pPr marL="788988" lvl="1" indent="-331788">
              <a:lnSpc>
                <a:spcPct val="100000"/>
              </a:lnSpc>
            </a:pPr>
            <a:r>
              <a:rPr lang="en-US" noProof="1">
                <a:solidFill>
                  <a:schemeClr val="accent5">
                    <a:lumMod val="20000"/>
                    <a:lumOff val="80000"/>
                  </a:schemeClr>
                </a:solidFill>
                <a:latin typeface="Consolas" pitchFamily="49" charset="0"/>
                <a:cs typeface="Consolas" pitchFamily="49" charset="0"/>
              </a:rPr>
              <a:t>Console.ReadLine()</a:t>
            </a:r>
          </a:p>
          <a:p>
            <a:pPr marL="788988" lvl="1" indent="-331788">
              <a:lnSpc>
                <a:spcPct val="100000"/>
              </a:lnSpc>
            </a:pPr>
            <a:r>
              <a:rPr lang="en-US" noProof="1" smtClean="0">
                <a:solidFill>
                  <a:schemeClr val="accent5">
                    <a:lumMod val="20000"/>
                    <a:lumOff val="80000"/>
                  </a:schemeClr>
                </a:solidFill>
                <a:latin typeface="Consolas" pitchFamily="49" charset="0"/>
                <a:cs typeface="Consolas" pitchFamily="49" charset="0"/>
              </a:rPr>
              <a:t>String.Substring(index</a:t>
            </a:r>
            <a:r>
              <a:rPr lang="en-US" noProof="1">
                <a:solidFill>
                  <a:schemeClr val="accent5">
                    <a:lumMod val="20000"/>
                    <a:lumOff val="80000"/>
                  </a:schemeClr>
                </a:solidFill>
                <a:latin typeface="Consolas" pitchFamily="49" charset="0"/>
                <a:cs typeface="Consolas" pitchFamily="49" charset="0"/>
              </a:rPr>
              <a:t>, length</a:t>
            </a:r>
            <a:r>
              <a:rPr lang="en-US" noProof="1" smtClean="0">
                <a:solidFill>
                  <a:schemeClr val="accent5">
                    <a:lumMod val="20000"/>
                    <a:lumOff val="80000"/>
                  </a:schemeClr>
                </a:solidFill>
                <a:latin typeface="Consolas" pitchFamily="49" charset="0"/>
                <a:cs typeface="Consolas" pitchFamily="49" charset="0"/>
              </a:rPr>
              <a:t>)</a:t>
            </a:r>
          </a:p>
          <a:p>
            <a:pPr marL="788988" lvl="1" indent="-331788">
              <a:lnSpc>
                <a:spcPct val="100000"/>
              </a:lnSpc>
            </a:pPr>
            <a:r>
              <a:rPr lang="en-US" noProof="1" smtClean="0">
                <a:solidFill>
                  <a:schemeClr val="accent5">
                    <a:lumMod val="20000"/>
                    <a:lumOff val="80000"/>
                  </a:schemeClr>
                </a:solidFill>
                <a:latin typeface="Consolas" pitchFamily="49" charset="0"/>
                <a:cs typeface="Consolas" pitchFamily="49" charset="0"/>
              </a:rPr>
              <a:t>Array.GetLength(index)</a:t>
            </a:r>
          </a:p>
          <a:p>
            <a:pPr marL="788988" lvl="1" indent="-331788">
              <a:lnSpc>
                <a:spcPct val="100000"/>
              </a:lnSpc>
            </a:pPr>
            <a:r>
              <a:rPr lang="en-US" noProof="1" smtClean="0">
                <a:solidFill>
                  <a:schemeClr val="accent5">
                    <a:lumMod val="20000"/>
                    <a:lumOff val="80000"/>
                  </a:schemeClr>
                </a:solidFill>
                <a:latin typeface="Consolas" pitchFamily="49" charset="0"/>
                <a:cs typeface="Consolas" pitchFamily="49" charset="0"/>
              </a:rPr>
              <a:t>List&lt;T&gt;.Add(item)</a:t>
            </a:r>
          </a:p>
          <a:p>
            <a:pPr marL="788988" lvl="1" indent="-331788">
              <a:lnSpc>
                <a:spcPct val="100000"/>
              </a:lnSpc>
            </a:pPr>
            <a:r>
              <a:rPr lang="en-US" noProof="1" smtClean="0">
                <a:solidFill>
                  <a:schemeClr val="accent5">
                    <a:lumMod val="20000"/>
                    <a:lumOff val="80000"/>
                  </a:schemeClr>
                </a:solidFill>
                <a:latin typeface="Consolas" pitchFamily="49" charset="0"/>
                <a:cs typeface="Consolas" pitchFamily="49" charset="0"/>
              </a:rPr>
              <a:t>DateTime.AddDays(count)</a:t>
            </a:r>
            <a:endParaRPr lang="en-US" noProof="1">
              <a:solidFill>
                <a:schemeClr val="accent5">
                  <a:lumMod val="20000"/>
                  <a:lumOff val="80000"/>
                </a:schemeClr>
              </a:solidFill>
              <a:latin typeface="Consolas" pitchFamily="49" charset="0"/>
              <a:cs typeface="Consolas" pitchFamily="49" charset="0"/>
            </a:endParaRPr>
          </a:p>
        </p:txBody>
      </p:sp>
      <p:pic>
        <p:nvPicPr>
          <p:cNvPr id="46082" name="Picture 2" descr="http://jmjacquessport.net/images/topBox.jp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7162800" y="4800600"/>
            <a:ext cx="1504950" cy="1647825"/>
          </a:xfrm>
          <a:prstGeom prst="roundRect">
            <a:avLst>
              <a:gd name="adj" fmla="val 11993"/>
            </a:avLst>
          </a:prstGeom>
          <a:noFill/>
        </p:spPr>
      </p:pic>
    </p:spTree>
    <p:extLst>
      <p:ext uri="{BB962C8B-B14F-4D97-AF65-F5344CB8AC3E}">
        <p14:creationId xmlns:p14="http://schemas.microsoft.com/office/powerpoint/2010/main" val="337131003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ChangeArrowheads="1"/>
          </p:cNvSpPr>
          <p:nvPr>
            <p:ph type="title"/>
          </p:nvPr>
        </p:nvSpPr>
        <p:spPr/>
        <p:txBody>
          <a:bodyPr/>
          <a:lstStyle/>
          <a:p>
            <a:r>
              <a:rPr lang="en-US" dirty="0" smtClean="0"/>
              <a:t>Table of Contents (2</a:t>
            </a:r>
            <a:r>
              <a:rPr lang="en-US" dirty="0"/>
              <a:t>)</a:t>
            </a:r>
            <a:endParaRPr lang="bg-BG" dirty="0"/>
          </a:p>
        </p:txBody>
      </p:sp>
      <p:sp>
        <p:nvSpPr>
          <p:cNvPr id="674819" name="Rectangle 3"/>
          <p:cNvSpPr>
            <a:spLocks noGrp="1" noChangeArrowheads="1"/>
          </p:cNvSpPr>
          <p:nvPr>
            <p:ph idx="1"/>
          </p:nvPr>
        </p:nvSpPr>
        <p:spPr>
          <a:xfrm>
            <a:off x="228600" y="1066800"/>
            <a:ext cx="5638800" cy="5638800"/>
          </a:xfrm>
        </p:spPr>
        <p:txBody>
          <a:bodyPr/>
          <a:lstStyle/>
          <a:p>
            <a:pPr marL="361950" lvl="0" indent="-361950">
              <a:lnSpc>
                <a:spcPct val="100000"/>
              </a:lnSpc>
              <a:buFont typeface="+mj-lt"/>
              <a:buAutoNum type="arabicPeriod" startAt="4"/>
              <a:tabLst/>
            </a:pPr>
            <a:r>
              <a:rPr lang="en-US" smtClean="0"/>
              <a:t>Structures</a:t>
            </a:r>
            <a:endParaRPr lang="en-US" dirty="0" smtClean="0"/>
          </a:p>
          <a:p>
            <a:pPr marL="361950" indent="-361950">
              <a:lnSpc>
                <a:spcPct val="100000"/>
              </a:lnSpc>
              <a:buFont typeface="+mj-lt"/>
              <a:buAutoNum type="arabicPeriod" startAt="4"/>
              <a:tabLst/>
            </a:pPr>
            <a:r>
              <a:rPr lang="en-US" dirty="0" smtClean="0"/>
              <a:t>Namespaces</a:t>
            </a:r>
          </a:p>
          <a:p>
            <a:pPr marL="361950" indent="-361950">
              <a:lnSpc>
                <a:spcPct val="100000"/>
              </a:lnSpc>
              <a:buFont typeface="+mj-lt"/>
              <a:buAutoNum type="arabicPeriod" startAt="4"/>
              <a:tabLst/>
            </a:pPr>
            <a:r>
              <a:rPr lang="en-US" dirty="0" smtClean="0">
                <a:solidFill>
                  <a:schemeClr val="accent5">
                    <a:lumMod val="20000"/>
                    <a:lumOff val="80000"/>
                  </a:schemeClr>
                </a:solidFill>
                <a:latin typeface="Consolas" pitchFamily="49" charset="0"/>
                <a:cs typeface="Consolas" pitchFamily="49" charset="0"/>
              </a:rPr>
              <a:t>Random</a:t>
            </a:r>
            <a:r>
              <a:rPr lang="en-US" dirty="0" smtClean="0">
                <a:solidFill>
                  <a:schemeClr val="accent5">
                    <a:lumMod val="20000"/>
                    <a:lumOff val="80000"/>
                  </a:schemeClr>
                </a:solidFill>
              </a:rPr>
              <a:t> </a:t>
            </a:r>
            <a:r>
              <a:rPr lang="en-US" dirty="0"/>
              <a:t>c</a:t>
            </a:r>
            <a:r>
              <a:rPr lang="en-US" dirty="0" smtClean="0"/>
              <a:t>lass</a:t>
            </a:r>
            <a:endParaRPr lang="en-US" dirty="0"/>
          </a:p>
          <a:p>
            <a:pPr marL="361950" indent="-361950">
              <a:lnSpc>
                <a:spcPct val="100000"/>
              </a:lnSpc>
              <a:buFontTx/>
              <a:buAutoNum type="arabicPeriod" startAt="4"/>
              <a:tabLst/>
            </a:pPr>
            <a:r>
              <a:rPr lang="en-US" dirty="0"/>
              <a:t>Introduction to .NET </a:t>
            </a:r>
            <a:r>
              <a:rPr lang="en-US" dirty="0" smtClean="0"/>
              <a:t>Common Type </a:t>
            </a:r>
            <a:r>
              <a:rPr lang="en-US" dirty="0"/>
              <a:t>System</a:t>
            </a:r>
            <a:endParaRPr lang="bg-BG" dirty="0"/>
          </a:p>
        </p:txBody>
      </p:sp>
      <p:pic>
        <p:nvPicPr>
          <p:cNvPr id="80898" name="Picture 2" descr="http://www.nwankama-nwankama.com/images/nwankama-amazon-books.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6705600" y="1295399"/>
            <a:ext cx="1685925" cy="14382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4474" y="4191000"/>
            <a:ext cx="3637051" cy="2124928"/>
          </a:xfrm>
          <a:prstGeom prst="rect">
            <a:avLst/>
          </a:prstGeom>
          <a:noFill/>
          <a:ln>
            <a:noFill/>
          </a:ln>
          <a:effectLst>
            <a:glow rad="139700">
              <a:schemeClr val="accent6">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2967104"/>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ChangeArrowheads="1"/>
          </p:cNvSpPr>
          <p:nvPr>
            <p:ph type="title"/>
          </p:nvPr>
        </p:nvSpPr>
        <p:spPr/>
        <p:txBody>
          <a:bodyPr/>
          <a:lstStyle/>
          <a:p>
            <a:r>
              <a:rPr lang="en-US" dirty="0"/>
              <a:t>Instance Methods</a:t>
            </a:r>
            <a:endParaRPr lang="bg-BG" dirty="0"/>
          </a:p>
        </p:txBody>
      </p:sp>
      <p:sp>
        <p:nvSpPr>
          <p:cNvPr id="662531" name="Rectangle 3"/>
          <p:cNvSpPr>
            <a:spLocks noGrp="1" noChangeArrowheads="1"/>
          </p:cNvSpPr>
          <p:nvPr>
            <p:ph idx="1"/>
          </p:nvPr>
        </p:nvSpPr>
        <p:spPr/>
        <p:txBody>
          <a:bodyPr/>
          <a:lstStyle/>
          <a:p>
            <a:pPr>
              <a:lnSpc>
                <a:spcPct val="100000"/>
              </a:lnSpc>
            </a:pPr>
            <a:r>
              <a:rPr lang="en-US" dirty="0" smtClean="0">
                <a:solidFill>
                  <a:schemeClr val="accent5">
                    <a:lumMod val="20000"/>
                    <a:lumOff val="80000"/>
                  </a:schemeClr>
                </a:solidFill>
              </a:rPr>
              <a:t>Instance methods </a:t>
            </a:r>
            <a:r>
              <a:rPr lang="en-US" dirty="0" smtClean="0"/>
              <a:t>manipulate </a:t>
            </a:r>
            <a:r>
              <a:rPr lang="en-US" dirty="0"/>
              <a:t>the data of a specified object or perform any other tasks</a:t>
            </a:r>
          </a:p>
          <a:p>
            <a:pPr lvl="1">
              <a:lnSpc>
                <a:spcPct val="100000"/>
              </a:lnSpc>
            </a:pPr>
            <a:r>
              <a:rPr lang="en-US" dirty="0"/>
              <a:t>If a value is returned, it depends on the </a:t>
            </a:r>
            <a:r>
              <a:rPr lang="en-US" dirty="0" smtClean="0"/>
              <a:t>particular class instance</a:t>
            </a:r>
            <a:endParaRPr lang="en-US" dirty="0"/>
          </a:p>
          <a:p>
            <a:pPr>
              <a:lnSpc>
                <a:spcPct val="100000"/>
              </a:lnSpc>
            </a:pPr>
            <a:r>
              <a:rPr lang="en-US" dirty="0"/>
              <a:t>Syntax:</a:t>
            </a:r>
          </a:p>
          <a:p>
            <a:pPr lvl="1">
              <a:lnSpc>
                <a:spcPct val="100000"/>
              </a:lnSpc>
            </a:pPr>
            <a:r>
              <a:rPr lang="en-US" dirty="0"/>
              <a:t>The name of the instance, followed by the name of the method, separated by dot</a:t>
            </a:r>
            <a:endParaRPr lang="bg-BG" dirty="0"/>
          </a:p>
        </p:txBody>
      </p:sp>
      <p:sp>
        <p:nvSpPr>
          <p:cNvPr id="662532" name="Rectangle 4"/>
          <p:cNvSpPr>
            <a:spLocks noChangeArrowheads="1"/>
          </p:cNvSpPr>
          <p:nvPr/>
        </p:nvSpPr>
        <p:spPr bwMode="auto">
          <a:xfrm>
            <a:off x="971551" y="5257800"/>
            <a:ext cx="7181849"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&lt;object_name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&gt;.&lt;method_name&gt;(&lt;parameters&gt;)</a:t>
            </a:r>
          </a:p>
        </p:txBody>
      </p:sp>
    </p:spTree>
    <p:extLst>
      <p:ext uri="{BB962C8B-B14F-4D97-AF65-F5344CB8AC3E}">
        <p14:creationId xmlns:p14="http://schemas.microsoft.com/office/powerpoint/2010/main" val="3373933581"/>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2"/>
          <p:cNvSpPr>
            <a:spLocks noGrp="1" noChangeArrowheads="1"/>
          </p:cNvSpPr>
          <p:nvPr>
            <p:ph type="title"/>
          </p:nvPr>
        </p:nvSpPr>
        <p:spPr>
          <a:xfrm>
            <a:off x="1828800" y="152400"/>
            <a:ext cx="7086600" cy="914400"/>
          </a:xfrm>
          <a:noFill/>
          <a:ln/>
        </p:spPr>
        <p:txBody>
          <a:bodyPr/>
          <a:lstStyle/>
          <a:p>
            <a:r>
              <a:rPr lang="en-US" sz="3600" dirty="0"/>
              <a:t>Calling Instance Methods –  Examples</a:t>
            </a:r>
            <a:endParaRPr lang="bg-BG" sz="3600" dirty="0"/>
          </a:p>
        </p:txBody>
      </p:sp>
      <p:sp>
        <p:nvSpPr>
          <p:cNvPr id="663555" name="Rectangle 3"/>
          <p:cNvSpPr>
            <a:spLocks noGrp="1" noChangeArrowheads="1"/>
          </p:cNvSpPr>
          <p:nvPr>
            <p:ph idx="1"/>
          </p:nvPr>
        </p:nvSpPr>
        <p:spPr>
          <a:xfrm>
            <a:off x="228600" y="1179008"/>
            <a:ext cx="8686800" cy="5486400"/>
          </a:xfrm>
          <a:noFill/>
          <a:ln/>
        </p:spPr>
        <p:txBody>
          <a:bodyPr/>
          <a:lstStyle/>
          <a:p>
            <a:pPr>
              <a:lnSpc>
                <a:spcPct val="100000"/>
              </a:lnSpc>
            </a:pPr>
            <a:r>
              <a:rPr lang="en-US" dirty="0"/>
              <a:t>Calling instance methods of </a:t>
            </a:r>
            <a:r>
              <a:rPr lang="en-US" dirty="0">
                <a:solidFill>
                  <a:schemeClr val="accent5">
                    <a:lumMod val="20000"/>
                    <a:lumOff val="80000"/>
                  </a:schemeClr>
                </a:solidFill>
                <a:latin typeface="Consolas" pitchFamily="49" charset="0"/>
                <a:cs typeface="Consolas" pitchFamily="49" charset="0"/>
              </a:rPr>
              <a:t>String</a:t>
            </a:r>
            <a:r>
              <a:rPr lang="en-US" dirty="0"/>
              <a:t>:</a:t>
            </a:r>
          </a:p>
          <a:p>
            <a:pPr>
              <a:lnSpc>
                <a:spcPct val="100000"/>
              </a:lnSpc>
            </a:pPr>
            <a:endParaRPr lang="en-US" dirty="0"/>
          </a:p>
          <a:p>
            <a:pPr>
              <a:lnSpc>
                <a:spcPct val="100000"/>
              </a:lnSpc>
            </a:pPr>
            <a:endParaRPr lang="en-US" dirty="0"/>
          </a:p>
          <a:p>
            <a:pPr>
              <a:lnSpc>
                <a:spcPct val="100000"/>
              </a:lnSpc>
            </a:pPr>
            <a:endParaRPr lang="en-US" dirty="0"/>
          </a:p>
          <a:p>
            <a:pPr>
              <a:lnSpc>
                <a:spcPct val="100000"/>
              </a:lnSpc>
              <a:spcBef>
                <a:spcPts val="1200"/>
              </a:spcBef>
            </a:pPr>
            <a:r>
              <a:rPr lang="en-US" dirty="0"/>
              <a:t>Calling instance methods of </a:t>
            </a:r>
            <a:r>
              <a:rPr lang="en-US" noProof="1">
                <a:solidFill>
                  <a:schemeClr val="accent5">
                    <a:lumMod val="20000"/>
                    <a:lumOff val="80000"/>
                  </a:schemeClr>
                </a:solidFill>
                <a:latin typeface="Consolas" pitchFamily="49" charset="0"/>
                <a:cs typeface="Consolas" pitchFamily="49" charset="0"/>
              </a:rPr>
              <a:t>DateTime</a:t>
            </a:r>
            <a:r>
              <a:rPr lang="en-US" dirty="0"/>
              <a:t>:</a:t>
            </a:r>
          </a:p>
        </p:txBody>
      </p:sp>
      <p:sp>
        <p:nvSpPr>
          <p:cNvPr id="663556" name="Rectangle 4"/>
          <p:cNvSpPr>
            <a:spLocks noChangeArrowheads="1"/>
          </p:cNvSpPr>
          <p:nvPr/>
        </p:nvSpPr>
        <p:spPr bwMode="auto">
          <a:xfrm>
            <a:off x="755650" y="1908504"/>
            <a:ext cx="7489825"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sampleLower = new String('a', 5);</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sampleUpper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sampleLower.ToUpper</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Console.WriteLine(sampleLower); // aaaaa</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Console.WriteLine(sampleUpper); // AAAAA</a:t>
            </a:r>
          </a:p>
        </p:txBody>
      </p:sp>
      <p:sp>
        <p:nvSpPr>
          <p:cNvPr id="663557" name="Rectangle 5"/>
          <p:cNvSpPr>
            <a:spLocks noChangeArrowheads="1"/>
          </p:cNvSpPr>
          <p:nvPr/>
        </p:nvSpPr>
        <p:spPr bwMode="auto">
          <a:xfrm>
            <a:off x="754063" y="4531808"/>
            <a:ext cx="7489825"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now = DateTime.Now;</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later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now.AddHours(8);</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Console.WriteLine("Now: {0}", now);</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("8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hours later: {0}", later);</a:t>
            </a:r>
          </a:p>
        </p:txBody>
      </p:sp>
    </p:spTree>
    <p:extLst>
      <p:ext uri="{BB962C8B-B14F-4D97-AF65-F5344CB8AC3E}">
        <p14:creationId xmlns:p14="http://schemas.microsoft.com/office/powerpoint/2010/main" val="789038065"/>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2"/>
          <p:cNvSpPr>
            <a:spLocks noGrp="1" noChangeArrowheads="1"/>
          </p:cNvSpPr>
          <p:nvPr>
            <p:ph type="ctrTitle"/>
          </p:nvPr>
        </p:nvSpPr>
        <p:spPr>
          <a:xfrm>
            <a:off x="754064" y="1676400"/>
            <a:ext cx="7475536" cy="1145187"/>
          </a:xfrm>
          <a:noFill/>
          <a:ln/>
        </p:spPr>
        <p:txBody>
          <a:bodyPr/>
          <a:lstStyle/>
          <a:p>
            <a:pPr>
              <a:lnSpc>
                <a:spcPct val="100000"/>
              </a:lnSpc>
            </a:pPr>
            <a:r>
              <a:rPr lang="en-US" dirty="0"/>
              <a:t>Calling Instance Methods</a:t>
            </a:r>
            <a:endParaRPr lang="bg-BG" dirty="0"/>
          </a:p>
        </p:txBody>
      </p:sp>
      <p:sp>
        <p:nvSpPr>
          <p:cNvPr id="664579" name="Rectangle 3"/>
          <p:cNvSpPr>
            <a:spLocks noChangeArrowheads="1"/>
          </p:cNvSpPr>
          <p:nvPr/>
        </p:nvSpPr>
        <p:spPr bwMode="auto">
          <a:xfrm>
            <a:off x="1244600" y="2902550"/>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pic>
        <p:nvPicPr>
          <p:cNvPr id="43010" name="Picture 2" descr="http://i.goal.com/files/images/stats/goal/en/stage/47639_hp.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4724400" y="3886200"/>
            <a:ext cx="3333750" cy="2190750"/>
          </a:xfrm>
          <a:prstGeom prst="roundRect">
            <a:avLst>
              <a:gd name="adj" fmla="val 10704"/>
            </a:avLst>
          </a:prstGeom>
          <a:noFill/>
        </p:spPr>
      </p:pic>
      <p:pic>
        <p:nvPicPr>
          <p:cNvPr id="2050" name="Picture 2" descr="button, click, point, push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38469">
            <a:off x="1200146" y="4007671"/>
            <a:ext cx="1924054" cy="1924058"/>
          </a:xfrm>
          <a:prstGeom prst="rect">
            <a:avLst/>
          </a:prstGeom>
          <a:noFill/>
          <a:effectLst>
            <a:glow rad="101600">
              <a:schemeClr val="accent4">
                <a:satMod val="175000"/>
                <a:alpha val="4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0491132"/>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p:txBody>
          <a:bodyPr/>
          <a:lstStyle/>
          <a:p>
            <a:r>
              <a:rPr lang="en-US" dirty="0"/>
              <a:t>Static Methods</a:t>
            </a:r>
            <a:endParaRPr lang="bg-BG" dirty="0"/>
          </a:p>
        </p:txBody>
      </p:sp>
      <p:sp>
        <p:nvSpPr>
          <p:cNvPr id="668675" name="Rectangle 3"/>
          <p:cNvSpPr>
            <a:spLocks noGrp="1" noChangeArrowheads="1"/>
          </p:cNvSpPr>
          <p:nvPr>
            <p:ph idx="1"/>
          </p:nvPr>
        </p:nvSpPr>
        <p:spPr/>
        <p:txBody>
          <a:bodyPr/>
          <a:lstStyle/>
          <a:p>
            <a:pPr>
              <a:lnSpc>
                <a:spcPct val="100000"/>
              </a:lnSpc>
            </a:pPr>
            <a:r>
              <a:rPr lang="en-US" dirty="0" smtClean="0">
                <a:solidFill>
                  <a:schemeClr val="accent5">
                    <a:lumMod val="20000"/>
                    <a:lumOff val="80000"/>
                  </a:schemeClr>
                </a:solidFill>
              </a:rPr>
              <a:t>Static methods </a:t>
            </a:r>
            <a:r>
              <a:rPr lang="en-US" dirty="0" smtClean="0"/>
              <a:t>are common </a:t>
            </a:r>
            <a:r>
              <a:rPr lang="en-US" dirty="0"/>
              <a:t>for all instances of a </a:t>
            </a:r>
            <a:r>
              <a:rPr lang="en-US" dirty="0" smtClean="0"/>
              <a:t>class (shared between all instances)</a:t>
            </a:r>
            <a:endParaRPr lang="en-US" dirty="0"/>
          </a:p>
          <a:p>
            <a:pPr lvl="1">
              <a:lnSpc>
                <a:spcPct val="100000"/>
              </a:lnSpc>
            </a:pPr>
            <a:r>
              <a:rPr lang="en-US" dirty="0"/>
              <a:t>Returned value depends only on the </a:t>
            </a:r>
            <a:r>
              <a:rPr lang="en-US" dirty="0" smtClean="0"/>
              <a:t>passed parameters</a:t>
            </a:r>
          </a:p>
          <a:p>
            <a:pPr lvl="1">
              <a:lnSpc>
                <a:spcPct val="100000"/>
              </a:lnSpc>
            </a:pPr>
            <a:r>
              <a:rPr lang="en-US" dirty="0" smtClean="0"/>
              <a:t>No particular class instance is available</a:t>
            </a:r>
            <a:endParaRPr lang="en-US" dirty="0"/>
          </a:p>
          <a:p>
            <a:pPr>
              <a:lnSpc>
                <a:spcPct val="100000"/>
              </a:lnSpc>
            </a:pPr>
            <a:r>
              <a:rPr lang="en-US" dirty="0"/>
              <a:t>Syntax:</a:t>
            </a:r>
          </a:p>
          <a:p>
            <a:pPr lvl="1">
              <a:lnSpc>
                <a:spcPct val="100000"/>
              </a:lnSpc>
            </a:pPr>
            <a:r>
              <a:rPr lang="en-US" dirty="0"/>
              <a:t>The name of the class, followed by the name of the method, separated by dot</a:t>
            </a:r>
            <a:endParaRPr lang="bg-BG" dirty="0"/>
          </a:p>
        </p:txBody>
      </p:sp>
      <p:sp>
        <p:nvSpPr>
          <p:cNvPr id="668676" name="Rectangle 4"/>
          <p:cNvSpPr>
            <a:spLocks noChangeArrowheads="1"/>
          </p:cNvSpPr>
          <p:nvPr/>
        </p:nvSpPr>
        <p:spPr bwMode="auto">
          <a:xfrm>
            <a:off x="919163" y="5741313"/>
            <a:ext cx="7234238"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&lt;class_name&gt;.&lt;method_name&gt;(&lt;parameters&gt;)</a:t>
            </a:r>
          </a:p>
        </p:txBody>
      </p:sp>
    </p:spTree>
    <p:extLst>
      <p:ext uri="{BB962C8B-B14F-4D97-AF65-F5344CB8AC3E}">
        <p14:creationId xmlns:p14="http://schemas.microsoft.com/office/powerpoint/2010/main" val="1967342793"/>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Grp="1" noChangeArrowheads="1"/>
          </p:cNvSpPr>
          <p:nvPr>
            <p:ph type="title"/>
          </p:nvPr>
        </p:nvSpPr>
        <p:spPr/>
        <p:txBody>
          <a:bodyPr/>
          <a:lstStyle/>
          <a:p>
            <a:r>
              <a:rPr lang="en-US" sz="3600" dirty="0"/>
              <a:t>Calling Static Methods </a:t>
            </a:r>
            <a:r>
              <a:rPr lang="en-US" sz="3600" dirty="0" smtClean="0"/>
              <a:t>– Examples</a:t>
            </a:r>
            <a:endParaRPr lang="bg-BG" sz="3600" dirty="0"/>
          </a:p>
        </p:txBody>
      </p:sp>
      <p:sp>
        <p:nvSpPr>
          <p:cNvPr id="669699" name="Rectangle 3"/>
          <p:cNvSpPr>
            <a:spLocks noChangeArrowheads="1"/>
          </p:cNvSpPr>
          <p:nvPr/>
        </p:nvSpPr>
        <p:spPr bwMode="auto">
          <a:xfrm>
            <a:off x="685802" y="1462088"/>
            <a:ext cx="7772398" cy="449353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double radius = 2.9;</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double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area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Math.PI * Math.Pow(radius</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2</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("Area: {0</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area);</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Area: 26,4207942166902</a:t>
            </a:r>
          </a:p>
          <a:p>
            <a:pPr eaLnBrk="0" hangingPunct="0">
              <a:spcBef>
                <a:spcPts val="0"/>
              </a:spcBef>
              <a:buClr>
                <a:schemeClr val="accent5">
                  <a:lumMod val="40000"/>
                  <a:lumOff val="60000"/>
                </a:schemeClr>
              </a:buClr>
              <a:buSzPct val="70000"/>
            </a:pPr>
            <a:endPar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precise = 8.7654321;</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round3 = Math.Round(precise, 3);</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round1 = Math.Round(precise, 1);</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"{0}; {1}; {2}", precise, round3, round1);</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8,7654321; 8,765; 8,8</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AutoShape 6"/>
          <p:cNvSpPr>
            <a:spLocks noChangeArrowheads="1"/>
          </p:cNvSpPr>
          <p:nvPr/>
        </p:nvSpPr>
        <p:spPr bwMode="auto">
          <a:xfrm>
            <a:off x="3886200" y="1171700"/>
            <a:ext cx="1600200" cy="931734"/>
          </a:xfrm>
          <a:prstGeom prst="wedgeRoundRectCallout">
            <a:avLst>
              <a:gd name="adj1" fmla="val -52045"/>
              <a:gd name="adj2" fmla="val 96427"/>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Constant field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 name="AutoShape 6"/>
          <p:cNvSpPr>
            <a:spLocks noChangeArrowheads="1"/>
          </p:cNvSpPr>
          <p:nvPr/>
        </p:nvSpPr>
        <p:spPr bwMode="auto">
          <a:xfrm>
            <a:off x="5791200" y="1143000"/>
            <a:ext cx="1600200" cy="931734"/>
          </a:xfrm>
          <a:prstGeom prst="wedgeRoundRectCallout">
            <a:avLst>
              <a:gd name="adj1" fmla="val -72768"/>
              <a:gd name="adj2" fmla="val 100741"/>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Static method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7" name="AutoShape 6"/>
          <p:cNvSpPr>
            <a:spLocks noChangeArrowheads="1"/>
          </p:cNvSpPr>
          <p:nvPr/>
        </p:nvSpPr>
        <p:spPr bwMode="auto">
          <a:xfrm>
            <a:off x="5181600" y="3276600"/>
            <a:ext cx="1371600" cy="931734"/>
          </a:xfrm>
          <a:prstGeom prst="wedgeRoundRectCallout">
            <a:avLst>
              <a:gd name="adj1" fmla="val -75805"/>
              <a:gd name="adj2" fmla="val 54345"/>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Static method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8" name="AutoShape 6"/>
          <p:cNvSpPr>
            <a:spLocks noChangeArrowheads="1"/>
          </p:cNvSpPr>
          <p:nvPr/>
        </p:nvSpPr>
        <p:spPr bwMode="auto">
          <a:xfrm>
            <a:off x="6934200" y="4249866"/>
            <a:ext cx="1371600" cy="931734"/>
          </a:xfrm>
          <a:prstGeom prst="wedgeRoundRectCallout">
            <a:avLst>
              <a:gd name="adj1" fmla="val -294772"/>
              <a:gd name="adj2" fmla="val 36787"/>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Static method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803544272"/>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ctrTitle"/>
          </p:nvPr>
        </p:nvSpPr>
        <p:spPr>
          <a:xfrm>
            <a:off x="1317625" y="4494213"/>
            <a:ext cx="6481763" cy="736600"/>
          </a:xfrm>
          <a:noFill/>
          <a:ln/>
        </p:spPr>
        <p:txBody>
          <a:bodyPr/>
          <a:lstStyle/>
          <a:p>
            <a:pPr>
              <a:lnSpc>
                <a:spcPct val="110000"/>
              </a:lnSpc>
            </a:pPr>
            <a:r>
              <a:rPr lang="en-US" dirty="0"/>
              <a:t>Calling Static Methods</a:t>
            </a:r>
            <a:endParaRPr lang="bg-BG" dirty="0"/>
          </a:p>
        </p:txBody>
      </p:sp>
      <p:sp>
        <p:nvSpPr>
          <p:cNvPr id="670723" name="Rectangle 3"/>
          <p:cNvSpPr>
            <a:spLocks noChangeArrowheads="1"/>
          </p:cNvSpPr>
          <p:nvPr/>
        </p:nvSpPr>
        <p:spPr bwMode="auto">
          <a:xfrm>
            <a:off x="1331913" y="54171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pic>
        <p:nvPicPr>
          <p:cNvPr id="38914" name="Picture 2" descr="http://www.rockcitybody.com/images/static/ama_pilates_jump.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2418304" y="1025141"/>
            <a:ext cx="4287296" cy="28792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64473898"/>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r>
              <a:rPr lang="en-US"/>
              <a:t>Constructors</a:t>
            </a:r>
          </a:p>
        </p:txBody>
      </p:sp>
      <p:sp>
        <p:nvSpPr>
          <p:cNvPr id="580611" name="Rectangle 3"/>
          <p:cNvSpPr>
            <a:spLocks noGrp="1" noChangeArrowheads="1"/>
          </p:cNvSpPr>
          <p:nvPr>
            <p:ph idx="1"/>
          </p:nvPr>
        </p:nvSpPr>
        <p:spPr/>
        <p:txBody>
          <a:bodyPr/>
          <a:lstStyle/>
          <a:p>
            <a:pPr>
              <a:lnSpc>
                <a:spcPct val="100000"/>
              </a:lnSpc>
            </a:pPr>
            <a:r>
              <a:rPr lang="en-US" dirty="0">
                <a:solidFill>
                  <a:schemeClr val="accent5">
                    <a:lumMod val="20000"/>
                    <a:lumOff val="80000"/>
                  </a:schemeClr>
                </a:solidFill>
              </a:rPr>
              <a:t>Constructors</a:t>
            </a:r>
            <a:r>
              <a:rPr lang="en-US" dirty="0"/>
              <a:t> are </a:t>
            </a:r>
            <a:r>
              <a:rPr lang="en-US" dirty="0" smtClean="0"/>
              <a:t>special methods used </a:t>
            </a:r>
            <a:r>
              <a:rPr lang="en-US" dirty="0"/>
              <a:t>to </a:t>
            </a:r>
            <a:r>
              <a:rPr lang="en-US" dirty="0" smtClean="0"/>
              <a:t>assign </a:t>
            </a:r>
            <a:r>
              <a:rPr lang="en-US" dirty="0"/>
              <a:t>initial values of the fields </a:t>
            </a:r>
            <a:r>
              <a:rPr lang="en-US" dirty="0" smtClean="0"/>
              <a:t>in </a:t>
            </a:r>
            <a:r>
              <a:rPr lang="en-US" dirty="0"/>
              <a:t>an object</a:t>
            </a:r>
          </a:p>
          <a:p>
            <a:pPr lvl="1">
              <a:lnSpc>
                <a:spcPct val="100000"/>
              </a:lnSpc>
            </a:pPr>
            <a:r>
              <a:rPr lang="en-US" dirty="0"/>
              <a:t>Executed </a:t>
            </a:r>
            <a:r>
              <a:rPr lang="en-US" dirty="0" smtClean="0"/>
              <a:t>when </a:t>
            </a:r>
            <a:r>
              <a:rPr lang="en-US" dirty="0"/>
              <a:t>an object of a given type is </a:t>
            </a:r>
            <a:r>
              <a:rPr lang="en-US" dirty="0" smtClean="0"/>
              <a:t>being created</a:t>
            </a:r>
            <a:endParaRPr lang="en-US" dirty="0"/>
          </a:p>
          <a:p>
            <a:pPr lvl="1">
              <a:lnSpc>
                <a:spcPct val="100000"/>
              </a:lnSpc>
            </a:pPr>
            <a:r>
              <a:rPr lang="en-US" dirty="0"/>
              <a:t>Have the same name as the </a:t>
            </a:r>
            <a:r>
              <a:rPr lang="en-US" dirty="0" smtClean="0"/>
              <a:t>class that holds them</a:t>
            </a:r>
            <a:endParaRPr lang="en-US" dirty="0"/>
          </a:p>
          <a:p>
            <a:pPr lvl="1">
              <a:lnSpc>
                <a:spcPct val="100000"/>
              </a:lnSpc>
            </a:pPr>
            <a:r>
              <a:rPr lang="en-US" dirty="0" smtClean="0"/>
              <a:t>Do not </a:t>
            </a:r>
            <a:r>
              <a:rPr lang="en-US" dirty="0"/>
              <a:t>return a value</a:t>
            </a:r>
          </a:p>
          <a:p>
            <a:pPr>
              <a:lnSpc>
                <a:spcPct val="100000"/>
              </a:lnSpc>
            </a:pPr>
            <a:r>
              <a:rPr lang="en-US" dirty="0"/>
              <a:t>A class may have several constructors with different </a:t>
            </a:r>
            <a:r>
              <a:rPr lang="en-US" dirty="0" smtClean="0"/>
              <a:t>set of parameters</a:t>
            </a:r>
            <a:endParaRPr lang="en-US" dirty="0"/>
          </a:p>
        </p:txBody>
      </p:sp>
    </p:spTree>
    <p:extLst>
      <p:ext uri="{BB962C8B-B14F-4D97-AF65-F5344CB8AC3E}">
        <p14:creationId xmlns:p14="http://schemas.microsoft.com/office/powerpoint/2010/main" val="3971626991"/>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p:txBody>
          <a:bodyPr/>
          <a:lstStyle/>
          <a:p>
            <a:r>
              <a:rPr lang="en-US" dirty="0"/>
              <a:t>Constructors (2)</a:t>
            </a:r>
          </a:p>
        </p:txBody>
      </p:sp>
      <p:sp>
        <p:nvSpPr>
          <p:cNvPr id="641027" name="Rectangle 3"/>
          <p:cNvSpPr>
            <a:spLocks noGrp="1" noChangeArrowheads="1"/>
          </p:cNvSpPr>
          <p:nvPr>
            <p:ph idx="1"/>
          </p:nvPr>
        </p:nvSpPr>
        <p:spPr/>
        <p:txBody>
          <a:bodyPr/>
          <a:lstStyle/>
          <a:p>
            <a:pPr>
              <a:lnSpc>
                <a:spcPct val="100000"/>
              </a:lnSpc>
            </a:pPr>
            <a:r>
              <a:rPr lang="en-US" dirty="0"/>
              <a:t>Constructor is invoked by the </a:t>
            </a:r>
            <a:r>
              <a:rPr lang="en-US" dirty="0">
                <a:solidFill>
                  <a:schemeClr val="accent5">
                    <a:lumMod val="20000"/>
                    <a:lumOff val="80000"/>
                  </a:schemeClr>
                </a:solidFill>
              </a:rPr>
              <a:t>new</a:t>
            </a:r>
            <a:r>
              <a:rPr lang="en-US" dirty="0"/>
              <a:t> operator</a:t>
            </a:r>
          </a:p>
          <a:p>
            <a:pPr>
              <a:lnSpc>
                <a:spcPct val="100000"/>
              </a:lnSpc>
            </a:pPr>
            <a:endParaRPr lang="en-US" dirty="0"/>
          </a:p>
          <a:p>
            <a:pPr>
              <a:lnSpc>
                <a:spcPct val="100000"/>
              </a:lnSpc>
            </a:pPr>
            <a:r>
              <a:rPr lang="en-US" dirty="0" smtClean="0"/>
              <a:t>Examples</a:t>
            </a:r>
            <a:r>
              <a:rPr lang="en-US" dirty="0"/>
              <a:t>:</a:t>
            </a:r>
          </a:p>
        </p:txBody>
      </p:sp>
      <p:sp>
        <p:nvSpPr>
          <p:cNvPr id="641028" name="Rectangle 4"/>
          <p:cNvSpPr>
            <a:spLocks noChangeArrowheads="1"/>
          </p:cNvSpPr>
          <p:nvPr/>
        </p:nvSpPr>
        <p:spPr bwMode="auto">
          <a:xfrm>
            <a:off x="685800" y="312420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s = new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String(new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char[]{'a','b',</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41029" name="Rectangle 5"/>
          <p:cNvSpPr>
            <a:spLocks noChangeArrowheads="1"/>
          </p:cNvSpPr>
          <p:nvPr/>
        </p:nvSpPr>
        <p:spPr bwMode="auto">
          <a:xfrm>
            <a:off x="685800" y="175260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&lt;instance_name&gt; = new &lt;class_name&gt;(&lt;parameters&gt;)</a:t>
            </a:r>
          </a:p>
        </p:txBody>
      </p:sp>
      <p:sp>
        <p:nvSpPr>
          <p:cNvPr id="641030" name="Rectangle 6"/>
          <p:cNvSpPr>
            <a:spLocks noChangeArrowheads="1"/>
          </p:cNvSpPr>
          <p:nvPr/>
        </p:nvSpPr>
        <p:spPr bwMode="auto">
          <a:xfrm>
            <a:off x="685800" y="381000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new String('*', 5); // s =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6"/>
          <p:cNvSpPr>
            <a:spLocks noChangeArrowheads="1"/>
          </p:cNvSpPr>
          <p:nvPr/>
        </p:nvSpPr>
        <p:spPr bwMode="auto">
          <a:xfrm>
            <a:off x="685800" y="447669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dt = new DateTime(2009, 12, 30);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Rectangle 7"/>
          <p:cNvSpPr>
            <a:spLocks noChangeArrowheads="1"/>
          </p:cNvSpPr>
          <p:nvPr/>
        </p:nvSpPr>
        <p:spPr bwMode="auto">
          <a:xfrm>
            <a:off x="685800" y="516249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dt = new DateTime(2009, 12, 30, 12, 33, 59);</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Rectangle 8"/>
          <p:cNvSpPr>
            <a:spLocks noChangeArrowheads="1"/>
          </p:cNvSpPr>
          <p:nvPr/>
        </p:nvSpPr>
        <p:spPr bwMode="auto">
          <a:xfrm>
            <a:off x="685800" y="584829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Int32 value = new Int32();</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646512750"/>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Grp="1" noChangeArrowheads="1"/>
          </p:cNvSpPr>
          <p:nvPr>
            <p:ph type="title"/>
          </p:nvPr>
        </p:nvSpPr>
        <p:spPr/>
        <p:txBody>
          <a:bodyPr/>
          <a:lstStyle/>
          <a:p>
            <a:r>
              <a:rPr lang="en-US" dirty="0" smtClean="0"/>
              <a:t>Parameterless Constructors</a:t>
            </a:r>
            <a:endParaRPr lang="en-US" dirty="0"/>
          </a:p>
        </p:txBody>
      </p:sp>
      <p:sp>
        <p:nvSpPr>
          <p:cNvPr id="644099" name="Rectangle 3"/>
          <p:cNvSpPr>
            <a:spLocks noGrp="1" noChangeArrowheads="1"/>
          </p:cNvSpPr>
          <p:nvPr>
            <p:ph idx="1"/>
          </p:nvPr>
        </p:nvSpPr>
        <p:spPr/>
        <p:txBody>
          <a:bodyPr/>
          <a:lstStyle/>
          <a:p>
            <a:pPr>
              <a:lnSpc>
                <a:spcPct val="100000"/>
              </a:lnSpc>
            </a:pPr>
            <a:r>
              <a:rPr lang="en-US" dirty="0" smtClean="0"/>
              <a:t>The constructor </a:t>
            </a:r>
            <a:r>
              <a:rPr lang="en-US" dirty="0"/>
              <a:t>without parameters is called </a:t>
            </a:r>
            <a:r>
              <a:rPr lang="en-US" dirty="0" smtClean="0">
                <a:solidFill>
                  <a:schemeClr val="accent5">
                    <a:lumMod val="20000"/>
                    <a:lumOff val="80000"/>
                  </a:schemeClr>
                </a:solidFill>
              </a:rPr>
              <a:t>default </a:t>
            </a:r>
            <a:r>
              <a:rPr lang="en-US" dirty="0"/>
              <a:t>(</a:t>
            </a:r>
            <a:r>
              <a:rPr lang="en-US" dirty="0">
                <a:solidFill>
                  <a:schemeClr val="accent5">
                    <a:lumMod val="20000"/>
                    <a:lumOff val="80000"/>
                  </a:schemeClr>
                </a:solidFill>
              </a:rPr>
              <a:t>parameterless</a:t>
            </a:r>
            <a:r>
              <a:rPr lang="en-US" dirty="0"/>
              <a:t>) constructor</a:t>
            </a:r>
          </a:p>
          <a:p>
            <a:pPr>
              <a:lnSpc>
                <a:spcPct val="100000"/>
              </a:lnSpc>
            </a:pPr>
            <a:r>
              <a:rPr lang="en-US" dirty="0"/>
              <a:t>Example:</a:t>
            </a:r>
          </a:p>
          <a:p>
            <a:pPr lvl="1">
              <a:lnSpc>
                <a:spcPct val="100000"/>
              </a:lnSpc>
            </a:pPr>
            <a:r>
              <a:rPr lang="en-US" dirty="0"/>
              <a:t>Creating an object for generating random </a:t>
            </a:r>
            <a:r>
              <a:rPr lang="en-US" dirty="0" smtClean="0"/>
              <a:t>numbers with </a:t>
            </a:r>
            <a:r>
              <a:rPr lang="en-US" dirty="0"/>
              <a:t>a default seed</a:t>
            </a:r>
            <a:endParaRPr lang="bg-BG" dirty="0"/>
          </a:p>
        </p:txBody>
      </p:sp>
      <p:sp>
        <p:nvSpPr>
          <p:cNvPr id="644100" name="Rectangle 4"/>
          <p:cNvSpPr>
            <a:spLocks noChangeArrowheads="1"/>
          </p:cNvSpPr>
          <p:nvPr/>
        </p:nvSpPr>
        <p:spPr bwMode="auto">
          <a:xfrm>
            <a:off x="609600" y="4038600"/>
            <a:ext cx="78486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Random randomGenerator = new Random();</a:t>
            </a:r>
          </a:p>
        </p:txBody>
      </p:sp>
      <p:sp>
        <p:nvSpPr>
          <p:cNvPr id="644101" name="AutoShape 5"/>
          <p:cNvSpPr>
            <a:spLocks noChangeArrowheads="1"/>
          </p:cNvSpPr>
          <p:nvPr/>
        </p:nvSpPr>
        <p:spPr bwMode="auto">
          <a:xfrm>
            <a:off x="685800" y="5462649"/>
            <a:ext cx="5943600" cy="896699"/>
          </a:xfrm>
          <a:prstGeom prst="wedgeRoundRectCallout">
            <a:avLst>
              <a:gd name="adj1" fmla="val -41303"/>
              <a:gd name="adj2" fmla="val -100958"/>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2800"/>
              </a:lnSpc>
              <a:spcBef>
                <a:spcPts val="0"/>
              </a:spcBef>
              <a:buClr>
                <a:schemeClr val="accent5">
                  <a:lumMod val="40000"/>
                  <a:lumOff val="60000"/>
                </a:schemeClr>
              </a:buClr>
              <a:buSzPct val="70000"/>
            </a:pP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The class </a:t>
            </a:r>
            <a:r>
              <a:rPr lang="en-US" sz="2600" b="1" noProof="1"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System.Random</a:t>
            </a: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 provides </a:t>
            </a:r>
            <a:r>
              <a:rPr lang="en-US" sz="2600" b="1" noProof="1" smtClean="0">
                <a:solidFill>
                  <a:srgbClr val="F7FFE7"/>
                </a:solidFill>
                <a:effectLst>
                  <a:outerShdw blurRad="38100" dist="38100" dir="2700000" algn="tl">
                    <a:srgbClr val="000000">
                      <a:alpha val="43137"/>
                    </a:srgbClr>
                  </a:outerShdw>
                </a:effectLst>
                <a:cs typeface="Consolas" pitchFamily="49" charset="0"/>
              </a:rPr>
              <a:t>generation of </a:t>
            </a: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pseudo-random numbers</a:t>
            </a:r>
            <a:endParaRPr lang="bg-BG" sz="2600" b="1" noProof="1"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 name="AutoShape 5"/>
          <p:cNvSpPr>
            <a:spLocks noChangeArrowheads="1"/>
          </p:cNvSpPr>
          <p:nvPr/>
        </p:nvSpPr>
        <p:spPr bwMode="auto">
          <a:xfrm>
            <a:off x="5837256" y="3752452"/>
            <a:ext cx="2514600" cy="896699"/>
          </a:xfrm>
          <a:prstGeom prst="wedgeRoundRectCallout">
            <a:avLst>
              <a:gd name="adj1" fmla="val -70303"/>
              <a:gd name="adj2" fmla="val 53962"/>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2800"/>
              </a:lnSpc>
              <a:spcBef>
                <a:spcPts val="0"/>
              </a:spcBef>
              <a:buClr>
                <a:schemeClr val="accent5">
                  <a:lumMod val="40000"/>
                  <a:lumOff val="60000"/>
                </a:schemeClr>
              </a:buClr>
              <a:buSzPct val="70000"/>
            </a:pP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Parameterless constructor call</a:t>
            </a:r>
            <a:endParaRPr lang="bg-BG" sz="2600" b="1" noProof="1" smtClean="0">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4060687813"/>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Grp="1" noChangeArrowheads="1"/>
          </p:cNvSpPr>
          <p:nvPr>
            <p:ph type="title"/>
          </p:nvPr>
        </p:nvSpPr>
        <p:spPr>
          <a:noFill/>
          <a:ln/>
        </p:spPr>
        <p:txBody>
          <a:bodyPr/>
          <a:lstStyle/>
          <a:p>
            <a:r>
              <a:rPr lang="en-US" dirty="0"/>
              <a:t>Constructor </a:t>
            </a:r>
            <a:r>
              <a:rPr lang="en-US" dirty="0" smtClean="0"/>
              <a:t>with </a:t>
            </a:r>
            <a:r>
              <a:rPr lang="en-US" dirty="0"/>
              <a:t>Parameters</a:t>
            </a:r>
            <a:endParaRPr lang="bg-BG" dirty="0"/>
          </a:p>
        </p:txBody>
      </p:sp>
      <p:sp>
        <p:nvSpPr>
          <p:cNvPr id="645123" name="Rectangle 3"/>
          <p:cNvSpPr>
            <a:spLocks noGrp="1" noChangeArrowheads="1"/>
          </p:cNvSpPr>
          <p:nvPr>
            <p:ph idx="1"/>
          </p:nvPr>
        </p:nvSpPr>
        <p:spPr>
          <a:noFill/>
          <a:ln/>
        </p:spPr>
        <p:txBody>
          <a:bodyPr/>
          <a:lstStyle/>
          <a:p>
            <a:pPr>
              <a:lnSpc>
                <a:spcPct val="100000"/>
              </a:lnSpc>
            </a:pPr>
            <a:r>
              <a:rPr lang="en-US" dirty="0" smtClean="0"/>
              <a:t>Example</a:t>
            </a:r>
            <a:endParaRPr lang="en-US" dirty="0"/>
          </a:p>
          <a:p>
            <a:pPr lvl="1">
              <a:lnSpc>
                <a:spcPct val="100000"/>
              </a:lnSpc>
            </a:pPr>
            <a:r>
              <a:rPr lang="en-US" dirty="0"/>
              <a:t>Creating objects for generating random values with specified initial seeds</a:t>
            </a:r>
            <a:endParaRPr lang="bg-BG" dirty="0"/>
          </a:p>
        </p:txBody>
      </p:sp>
      <p:sp>
        <p:nvSpPr>
          <p:cNvPr id="645124" name="Rectangle 4"/>
          <p:cNvSpPr>
            <a:spLocks noChangeArrowheads="1"/>
          </p:cNvSpPr>
          <p:nvPr/>
        </p:nvSpPr>
        <p:spPr bwMode="auto">
          <a:xfrm>
            <a:off x="613784" y="2971800"/>
            <a:ext cx="7920616" cy="313932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Random randomGenerator1 = new Random(123</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Console.WriteLine(randomGenerator1.Next());</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2114319875</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endPar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Random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randomGenerator2 = new Random(456</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Console.WriteLine(randomGenerator2.Next(50));</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47</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406280105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ctrTitle"/>
          </p:nvPr>
        </p:nvSpPr>
        <p:spPr>
          <a:xfrm>
            <a:off x="1331913" y="1295400"/>
            <a:ext cx="6480175" cy="736600"/>
          </a:xfrm>
        </p:spPr>
        <p:txBody>
          <a:bodyPr/>
          <a:lstStyle/>
          <a:p>
            <a:pPr>
              <a:lnSpc>
                <a:spcPct val="110000"/>
              </a:lnSpc>
            </a:pPr>
            <a:r>
              <a:rPr lang="en-US" dirty="0"/>
              <a:t>Classes and Objects</a:t>
            </a:r>
            <a:endParaRPr lang="bg-BG" dirty="0"/>
          </a:p>
        </p:txBody>
      </p:sp>
      <p:sp>
        <p:nvSpPr>
          <p:cNvPr id="3" name="Subtitle 2"/>
          <p:cNvSpPr>
            <a:spLocks noGrp="1"/>
          </p:cNvSpPr>
          <p:nvPr>
            <p:ph type="subTitle" idx="1"/>
          </p:nvPr>
        </p:nvSpPr>
        <p:spPr>
          <a:xfrm>
            <a:off x="457200" y="2108200"/>
            <a:ext cx="8229600" cy="569120"/>
          </a:xfrm>
        </p:spPr>
        <p:txBody>
          <a:bodyPr/>
          <a:lstStyle/>
          <a:p>
            <a:r>
              <a:rPr lang="en-US" dirty="0" smtClean="0"/>
              <a:t>Modeling Real-world Entities with Objects</a:t>
            </a:r>
            <a:endParaRPr lang="en-US" dirty="0"/>
          </a:p>
        </p:txBody>
      </p:sp>
      <p:pic>
        <p:nvPicPr>
          <p:cNvPr id="78851" name="Picture 3" descr="C:\Trash\3d-objects.png"/>
          <p:cNvPicPr>
            <a:picLocks noChangeAspect="1" noChangeArrowheads="1"/>
          </p:cNvPicPr>
          <p:nvPr/>
        </p:nvPicPr>
        <p:blipFill>
          <a:blip r:embed="rId3" cstate="screen">
            <a:duotone>
              <a:prstClr val="black"/>
              <a:schemeClr val="tx2">
                <a:tint val="45000"/>
                <a:satMod val="400000"/>
              </a:schemeClr>
            </a:duotone>
            <a:lum bright="10000" contrast="20000"/>
            <a:extLst>
              <a:ext uri="{28A0092B-C50C-407E-A947-70E740481C1C}">
                <a14:useLocalDpi xmlns:a14="http://schemas.microsoft.com/office/drawing/2010/main" val="0"/>
              </a:ext>
            </a:extLst>
          </a:blip>
          <a:srcRect/>
          <a:stretch>
            <a:fillRect/>
          </a:stretch>
        </p:blipFill>
        <p:spPr bwMode="auto">
          <a:xfrm>
            <a:off x="2286000" y="3076315"/>
            <a:ext cx="4572000" cy="3222885"/>
          </a:xfrm>
          <a:prstGeom prst="rect">
            <a:avLst/>
          </a:prstGeom>
          <a:noFill/>
          <a:effectLst>
            <a:softEdge rad="31750"/>
          </a:effectLst>
        </p:spPr>
      </p:pic>
    </p:spTree>
    <p:extLst>
      <p:ext uri="{BB962C8B-B14F-4D97-AF65-F5344CB8AC3E}">
        <p14:creationId xmlns:p14="http://schemas.microsoft.com/office/powerpoint/2010/main" val="369428122"/>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Grp="1" noChangeArrowheads="1"/>
          </p:cNvSpPr>
          <p:nvPr>
            <p:ph type="ctrTitle"/>
          </p:nvPr>
        </p:nvSpPr>
        <p:spPr>
          <a:xfrm>
            <a:off x="368842" y="1066800"/>
            <a:ext cx="8374062" cy="1143000"/>
          </a:xfrm>
        </p:spPr>
        <p:txBody>
          <a:bodyPr/>
          <a:lstStyle/>
          <a:p>
            <a:pPr>
              <a:lnSpc>
                <a:spcPct val="100000"/>
              </a:lnSpc>
            </a:pPr>
            <a:r>
              <a:rPr lang="en-US" dirty="0" smtClean="0"/>
              <a:t>Generating Random Numbers</a:t>
            </a:r>
            <a:endParaRPr lang="bg-BG" dirty="0"/>
          </a:p>
        </p:txBody>
      </p:sp>
      <p:sp>
        <p:nvSpPr>
          <p:cNvPr id="647171" name="Rectangle 3"/>
          <p:cNvSpPr>
            <a:spLocks noChangeArrowheads="1"/>
          </p:cNvSpPr>
          <p:nvPr/>
        </p:nvSpPr>
        <p:spPr bwMode="auto">
          <a:xfrm>
            <a:off x="661428" y="5721949"/>
            <a:ext cx="7777162"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pic>
        <p:nvPicPr>
          <p:cNvPr id="30724" name="Picture 4" descr="http://www.knots.org/greg/random-chain.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2013024" y="2318541"/>
            <a:ext cx="5073576" cy="3179918"/>
          </a:xfrm>
          <a:prstGeom prst="roundRect">
            <a:avLst>
              <a:gd name="adj" fmla="val 6592"/>
            </a:avLst>
          </a:prstGeom>
          <a:noFill/>
        </p:spPr>
      </p:pic>
    </p:spTree>
    <p:extLst>
      <p:ext uri="{BB962C8B-B14F-4D97-AF65-F5344CB8AC3E}">
        <p14:creationId xmlns:p14="http://schemas.microsoft.com/office/powerpoint/2010/main" val="1565899172"/>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Grp="1" noChangeArrowheads="1"/>
          </p:cNvSpPr>
          <p:nvPr>
            <p:ph type="title"/>
          </p:nvPr>
        </p:nvSpPr>
        <p:spPr>
          <a:noFill/>
          <a:ln/>
        </p:spPr>
        <p:txBody>
          <a:bodyPr/>
          <a:lstStyle/>
          <a:p>
            <a:r>
              <a:rPr lang="en-US" dirty="0" smtClean="0"/>
              <a:t>More Constructor </a:t>
            </a:r>
            <a:r>
              <a:rPr lang="en-US" dirty="0"/>
              <a:t>Examples</a:t>
            </a:r>
            <a:endParaRPr lang="bg-BG" dirty="0"/>
          </a:p>
        </p:txBody>
      </p:sp>
      <p:sp>
        <p:nvSpPr>
          <p:cNvPr id="646147" name="Rectangle 3"/>
          <p:cNvSpPr>
            <a:spLocks noGrp="1" noChangeArrowheads="1"/>
          </p:cNvSpPr>
          <p:nvPr>
            <p:ph idx="1"/>
          </p:nvPr>
        </p:nvSpPr>
        <p:spPr>
          <a:noFill/>
          <a:ln/>
        </p:spPr>
        <p:txBody>
          <a:bodyPr/>
          <a:lstStyle/>
          <a:p>
            <a:pPr>
              <a:lnSpc>
                <a:spcPct val="100000"/>
              </a:lnSpc>
            </a:pPr>
            <a:r>
              <a:rPr lang="en-US" dirty="0"/>
              <a:t>Creating a </a:t>
            </a:r>
            <a:r>
              <a:rPr lang="en-US" noProof="1">
                <a:solidFill>
                  <a:schemeClr val="accent5">
                    <a:lumMod val="20000"/>
                    <a:lumOff val="80000"/>
                  </a:schemeClr>
                </a:solidFill>
                <a:latin typeface="Consolas" pitchFamily="49" charset="0"/>
                <a:cs typeface="Consolas" pitchFamily="49" charset="0"/>
              </a:rPr>
              <a:t>DateTime</a:t>
            </a:r>
            <a:r>
              <a:rPr lang="en-US" dirty="0"/>
              <a:t> object for a specified date and </a:t>
            </a:r>
            <a:r>
              <a:rPr lang="en-US" dirty="0" smtClean="0"/>
              <a:t>time</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smtClean="0"/>
          </a:p>
          <a:p>
            <a:pPr>
              <a:lnSpc>
                <a:spcPct val="100000"/>
              </a:lnSpc>
            </a:pPr>
            <a:endParaRPr lang="en-US" dirty="0"/>
          </a:p>
          <a:p>
            <a:pPr>
              <a:lnSpc>
                <a:spcPct val="100000"/>
              </a:lnSpc>
            </a:pPr>
            <a:r>
              <a:rPr lang="en-US" dirty="0" smtClean="0"/>
              <a:t>Different </a:t>
            </a:r>
            <a:r>
              <a:rPr lang="en-US" dirty="0"/>
              <a:t>constructors are </a:t>
            </a:r>
            <a:r>
              <a:rPr lang="en-US" dirty="0" smtClean="0"/>
              <a:t>called </a:t>
            </a:r>
            <a:r>
              <a:rPr lang="en-US" dirty="0"/>
              <a:t>depending on the different </a:t>
            </a:r>
            <a:r>
              <a:rPr lang="en-US" dirty="0" smtClean="0"/>
              <a:t>sets of parameters</a:t>
            </a:r>
            <a:endParaRPr lang="bg-BG" dirty="0"/>
          </a:p>
        </p:txBody>
      </p:sp>
      <p:sp>
        <p:nvSpPr>
          <p:cNvPr id="646148" name="Rectangle 4"/>
          <p:cNvSpPr>
            <a:spLocks noChangeArrowheads="1"/>
          </p:cNvSpPr>
          <p:nvPr/>
        </p:nvSpPr>
        <p:spPr bwMode="auto">
          <a:xfrm>
            <a:off x="609600" y="2304633"/>
            <a:ext cx="7848600" cy="280076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ct val="10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halloween = new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DateTime(2009,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10, 31);</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Console.WriteLine(halloween);</a:t>
            </a:r>
          </a:p>
          <a:p>
            <a:pPr eaLnBrk="0" hangingPunct="0">
              <a:lnSpc>
                <a:spcPct val="10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julyMorning =</a:t>
            </a:r>
          </a:p>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new DateTime(2009,7,1</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5,52,0);</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Console.WriteLine(julyMorning);</a:t>
            </a:r>
          </a:p>
        </p:txBody>
      </p:sp>
    </p:spTree>
    <p:extLst>
      <p:ext uri="{BB962C8B-B14F-4D97-AF65-F5344CB8AC3E}">
        <p14:creationId xmlns:p14="http://schemas.microsoft.com/office/powerpoint/2010/main" val="2388980087"/>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Grp="1" noChangeArrowheads="1"/>
          </p:cNvSpPr>
          <p:nvPr>
            <p:ph type="ctrTitle"/>
          </p:nvPr>
        </p:nvSpPr>
        <p:spPr>
          <a:xfrm>
            <a:off x="541338" y="1524000"/>
            <a:ext cx="7916862" cy="1143000"/>
          </a:xfrm>
        </p:spPr>
        <p:txBody>
          <a:bodyPr/>
          <a:lstStyle/>
          <a:p>
            <a:pPr>
              <a:lnSpc>
                <a:spcPct val="100000"/>
              </a:lnSpc>
            </a:pPr>
            <a:r>
              <a:rPr lang="en-US" dirty="0"/>
              <a:t>Creating </a:t>
            </a:r>
            <a:r>
              <a:rPr lang="en-US" noProof="1">
                <a:latin typeface="Consolas" pitchFamily="49" charset="0"/>
                <a:cs typeface="Consolas" pitchFamily="49" charset="0"/>
              </a:rPr>
              <a:t>DateTime</a:t>
            </a:r>
            <a:r>
              <a:rPr lang="en-US" dirty="0"/>
              <a:t> Objects</a:t>
            </a:r>
            <a:endParaRPr lang="bg-BG" dirty="0"/>
          </a:p>
        </p:txBody>
      </p:sp>
      <p:sp>
        <p:nvSpPr>
          <p:cNvPr id="647171" name="Rectangle 3"/>
          <p:cNvSpPr>
            <a:spLocks noChangeArrowheads="1"/>
          </p:cNvSpPr>
          <p:nvPr/>
        </p:nvSpPr>
        <p:spPr bwMode="auto">
          <a:xfrm>
            <a:off x="611188" y="2673949"/>
            <a:ext cx="7777162"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pic>
        <p:nvPicPr>
          <p:cNvPr id="27650" name="Picture 2" descr="http://subversiveinfluence.com/images/blogposts/sept-calendar.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990600" y="3581400"/>
            <a:ext cx="7026312" cy="2438400"/>
          </a:xfrm>
          <a:prstGeom prst="roundRect">
            <a:avLst>
              <a:gd name="adj" fmla="val 9249"/>
            </a:avLst>
          </a:prstGeom>
          <a:noFill/>
        </p:spPr>
      </p:pic>
    </p:spTree>
    <p:extLst>
      <p:ext uri="{BB962C8B-B14F-4D97-AF65-F5344CB8AC3E}">
        <p14:creationId xmlns:p14="http://schemas.microsoft.com/office/powerpoint/2010/main" val="3415116570"/>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724400"/>
            <a:ext cx="8229600" cy="685800"/>
          </a:xfrm>
        </p:spPr>
        <p:txBody>
          <a:bodyPr/>
          <a:lstStyle/>
          <a:p>
            <a:r>
              <a:rPr lang="en-US" dirty="0" smtClean="0"/>
              <a:t>Enumerations</a:t>
            </a:r>
            <a:endParaRPr lang="en-US" dirty="0"/>
          </a:p>
        </p:txBody>
      </p:sp>
      <p:sp>
        <p:nvSpPr>
          <p:cNvPr id="3" name="Subtitle 2"/>
          <p:cNvSpPr>
            <a:spLocks noGrp="1"/>
          </p:cNvSpPr>
          <p:nvPr>
            <p:ph type="subTitle" idx="1"/>
          </p:nvPr>
        </p:nvSpPr>
        <p:spPr>
          <a:xfrm>
            <a:off x="457200" y="5526880"/>
            <a:ext cx="8229600" cy="569120"/>
          </a:xfrm>
        </p:spPr>
        <p:txBody>
          <a:bodyPr/>
          <a:lstStyle/>
          <a:p>
            <a:r>
              <a:rPr lang="en-US" dirty="0" smtClean="0"/>
              <a:t>Types Limited to a Predefined Set of Values</a:t>
            </a:r>
            <a:endParaRPr lang="en-US" dirty="0"/>
          </a:p>
        </p:txBody>
      </p:sp>
      <p:pic>
        <p:nvPicPr>
          <p:cNvPr id="1026" name="Picture 2" descr="http://www.sbi-secureit.com/Network-security-solution/network-security-auditing-solution-pic/network-security-enumeration-solu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097280"/>
            <a:ext cx="4876800" cy="3169920"/>
          </a:xfrm>
          <a:prstGeom prst="roundRect">
            <a:avLst>
              <a:gd name="adj" fmla="val 3930"/>
            </a:avLst>
          </a:prstGeom>
          <a:noFill/>
          <a:ln>
            <a:solidFill>
              <a:schemeClr val="accent5">
                <a:lumMod val="60000"/>
                <a:lumOff val="40000"/>
                <a:alpha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46534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Enumerations</a:t>
            </a:r>
            <a:endParaRPr lang="en-US" dirty="0"/>
          </a:p>
        </p:txBody>
      </p:sp>
      <p:sp>
        <p:nvSpPr>
          <p:cNvPr id="3" name="Content Placeholder 2"/>
          <p:cNvSpPr>
            <a:spLocks noGrp="1"/>
          </p:cNvSpPr>
          <p:nvPr>
            <p:ph idx="1"/>
          </p:nvPr>
        </p:nvSpPr>
        <p:spPr/>
        <p:txBody>
          <a:bodyPr/>
          <a:lstStyle/>
          <a:p>
            <a:pPr>
              <a:lnSpc>
                <a:spcPct val="100000"/>
              </a:lnSpc>
            </a:pPr>
            <a:r>
              <a:rPr lang="en-US" dirty="0" smtClean="0">
                <a:solidFill>
                  <a:schemeClr val="accent5">
                    <a:lumMod val="20000"/>
                    <a:lumOff val="80000"/>
                  </a:schemeClr>
                </a:solidFill>
              </a:rPr>
              <a:t>Enumerations</a:t>
            </a:r>
            <a:r>
              <a:rPr lang="en-US" dirty="0" smtClean="0"/>
              <a:t> in C# are types whose values are limited </a:t>
            </a:r>
            <a:r>
              <a:rPr lang="en-US" dirty="0"/>
              <a:t>to a </a:t>
            </a:r>
            <a:r>
              <a:rPr lang="en-US" dirty="0" smtClean="0"/>
              <a:t>predefined set </a:t>
            </a:r>
            <a:r>
              <a:rPr lang="en-US" dirty="0"/>
              <a:t>of </a:t>
            </a:r>
            <a:r>
              <a:rPr lang="en-US" dirty="0" smtClean="0"/>
              <a:t>values</a:t>
            </a:r>
          </a:p>
          <a:p>
            <a:pPr lvl="1">
              <a:lnSpc>
                <a:spcPct val="100000"/>
              </a:lnSpc>
            </a:pPr>
            <a:r>
              <a:rPr lang="en-US" dirty="0" smtClean="0"/>
              <a:t>E.g. the days of week</a:t>
            </a:r>
          </a:p>
          <a:p>
            <a:pPr lvl="1">
              <a:lnSpc>
                <a:spcPct val="100000"/>
              </a:lnSpc>
            </a:pPr>
            <a:r>
              <a:rPr lang="en-US" dirty="0" smtClean="0"/>
              <a:t>Declared by the keyword </a:t>
            </a:r>
            <a:r>
              <a:rPr lang="en-US" noProof="1" smtClean="0">
                <a:solidFill>
                  <a:schemeClr val="accent5">
                    <a:lumMod val="20000"/>
                    <a:lumOff val="80000"/>
                  </a:schemeClr>
                </a:solidFill>
                <a:latin typeface="Consolas" pitchFamily="49" charset="0"/>
                <a:cs typeface="Consolas" pitchFamily="49" charset="0"/>
              </a:rPr>
              <a:t>enum</a:t>
            </a:r>
            <a:r>
              <a:rPr lang="en-US" dirty="0" smtClean="0"/>
              <a:t> in C#</a:t>
            </a:r>
          </a:p>
          <a:p>
            <a:pPr lvl="1">
              <a:lnSpc>
                <a:spcPct val="100000"/>
              </a:lnSpc>
            </a:pPr>
            <a:r>
              <a:rPr lang="en-US" dirty="0" smtClean="0"/>
              <a:t>Hold values from a predefined set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44</a:t>
            </a:fld>
            <a:endParaRPr lang="en-US" dirty="0"/>
          </a:p>
        </p:txBody>
      </p:sp>
      <p:sp>
        <p:nvSpPr>
          <p:cNvPr id="5" name="Rectangle 5"/>
          <p:cNvSpPr>
            <a:spLocks noChangeArrowheads="1"/>
          </p:cNvSpPr>
          <p:nvPr/>
        </p:nvSpPr>
        <p:spPr bwMode="auto">
          <a:xfrm>
            <a:off x="685800" y="4267200"/>
            <a:ext cx="7772400" cy="201593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enum Color { Red, Green, Blue, Black }</a:t>
            </a:r>
          </a:p>
          <a:p>
            <a:pPr eaLnBrk="0" hangingPunct="0">
              <a:lnSpc>
                <a:spcPct val="100000"/>
              </a:lnSpc>
              <a:spcBef>
                <a:spcPts val="600"/>
              </a:spcBef>
              <a:spcAft>
                <a:spcPts val="600"/>
              </a:spcAft>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Color color = Color.Red;</a:t>
            </a:r>
          </a:p>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Console.WriteLine(color); // Red</a:t>
            </a:r>
          </a:p>
          <a:p>
            <a:pPr eaLnBrk="0" hangingPunct="0">
              <a:lnSpc>
                <a:spcPct val="100000"/>
              </a:lnSpc>
              <a:spcBef>
                <a:spcPts val="60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color = 5; // Compilation error!</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2094106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495800"/>
            <a:ext cx="8229600" cy="685800"/>
          </a:xfrm>
        </p:spPr>
        <p:txBody>
          <a:bodyPr/>
          <a:lstStyle/>
          <a:p>
            <a:r>
              <a:rPr lang="en-US" dirty="0" smtClean="0"/>
              <a:t>Enumerations</a:t>
            </a:r>
            <a:endParaRPr lang="en-US" dirty="0"/>
          </a:p>
        </p:txBody>
      </p:sp>
      <p:sp>
        <p:nvSpPr>
          <p:cNvPr id="3" name="Subtitle 2"/>
          <p:cNvSpPr>
            <a:spLocks noGrp="1"/>
          </p:cNvSpPr>
          <p:nvPr>
            <p:ph type="subTitle" idx="1"/>
          </p:nvPr>
        </p:nvSpPr>
        <p:spPr>
          <a:xfrm>
            <a:off x="457200" y="5298280"/>
            <a:ext cx="8229600" cy="569120"/>
          </a:xfrm>
        </p:spPr>
        <p:txBody>
          <a:bodyPr/>
          <a:lstStyle/>
          <a:p>
            <a:r>
              <a:rPr lang="en-US" dirty="0" smtClean="0"/>
              <a:t>Live Demo</a:t>
            </a:r>
            <a:endParaRPr lang="en-US" dirty="0"/>
          </a:p>
        </p:txBody>
      </p:sp>
      <p:pic>
        <p:nvPicPr>
          <p:cNvPr id="3074" name="Picture 2" descr="playlist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261817">
            <a:off x="1783134" y="1402133"/>
            <a:ext cx="2286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t2.gstatic.com/images?q=tbn:ANd9GcQQMbmfRnP7FHGUFPwuQN0sN-FckYhQexsATW-QsLqh4GV2ZRdLhxqTGKKCe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49735">
            <a:off x="5027673" y="1423261"/>
            <a:ext cx="1829891" cy="2178229"/>
          </a:xfrm>
          <a:prstGeom prst="roundRect">
            <a:avLst>
              <a:gd name="adj" fmla="val 5585"/>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1386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ChangeArrowheads="1"/>
          </p:cNvSpPr>
          <p:nvPr/>
        </p:nvSpPr>
        <p:spPr bwMode="auto">
          <a:xfrm>
            <a:off x="950408" y="4267200"/>
            <a:ext cx="5184775" cy="769441"/>
          </a:xfrm>
          <a:prstGeom prst="rect">
            <a:avLst/>
          </a:prstGeom>
          <a:noFill/>
          <a:ln w="9525">
            <a:noFill/>
            <a:miter lim="800000"/>
            <a:headEnd/>
            <a:tailEnd/>
          </a:ln>
          <a:effectLst/>
        </p:spPr>
        <p:txBody>
          <a:bodyPr lIns="0" tIns="0" rIns="0" bIns="0" anchor="b">
            <a:spAutoFit/>
          </a:bodyPr>
          <a:lstStyle/>
          <a:p>
            <a:pPr eaLnBrk="0" hangingPunct="0"/>
            <a:r>
              <a:rPr lang="en-US" sz="5000" b="1" dirty="0">
                <a:ln w="500">
                  <a:noFill/>
                </a:ln>
                <a:solidFill>
                  <a:schemeClr val="tx2"/>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latin typeface="+mj-lt"/>
                <a:ea typeface="+mj-ea"/>
                <a:cs typeface="+mj-cs"/>
              </a:rPr>
              <a:t>Structures</a:t>
            </a:r>
            <a:endParaRPr lang="bg-BG" sz="5000" b="1" dirty="0">
              <a:ln w="500">
                <a:noFill/>
              </a:ln>
              <a:solidFill>
                <a:schemeClr val="tx2"/>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latin typeface="+mj-lt"/>
              <a:ea typeface="+mj-ea"/>
              <a:cs typeface="+mj-cs"/>
            </a:endParaRPr>
          </a:p>
        </p:txBody>
      </p:sp>
      <p:sp>
        <p:nvSpPr>
          <p:cNvPr id="3" name="Subtitle 2"/>
          <p:cNvSpPr txBox="1">
            <a:spLocks/>
          </p:cNvSpPr>
          <p:nvPr/>
        </p:nvSpPr>
        <p:spPr>
          <a:xfrm>
            <a:off x="457200" y="5222080"/>
            <a:ext cx="8229600" cy="569120"/>
          </a:xfrm>
          <a:prstGeom prst="rect">
            <a:avLst/>
          </a:prstGeom>
        </p:spPr>
        <p:txBody>
          <a:bodyPr/>
          <a:lstStyle/>
          <a:p>
            <a:pPr marL="282575" marR="0" lvl="0" indent="-282575" algn="ctr" defTabSz="914400" rtl="0" eaLnBrk="0" fontAlgn="base" latinLnBrk="0" hangingPunct="0">
              <a:lnSpc>
                <a:spcPts val="3800"/>
              </a:lnSpc>
              <a:spcBef>
                <a:spcPts val="600"/>
              </a:spcBef>
              <a:spcAft>
                <a:spcPts val="600"/>
              </a:spcAft>
              <a:buClr>
                <a:schemeClr val="accent5">
                  <a:lumMod val="40000"/>
                  <a:lumOff val="60000"/>
                </a:schemeClr>
              </a:buClr>
              <a:buSzPct val="70000"/>
              <a:tabLst>
                <a:tab pos="282575" algn="l"/>
              </a:tabLst>
              <a:defRPr/>
            </a:pPr>
            <a:r>
              <a:rPr lang="en-US" sz="3200" b="1" noProof="0" dirty="0" smtClean="0">
                <a:solidFill>
                  <a:srgbClr val="EBFFD2"/>
                </a:solidFill>
                <a:effectLst>
                  <a:outerShdw blurRad="38100" dist="38100" dir="2700000" algn="tl">
                    <a:srgbClr val="000000">
                      <a:alpha val="43137"/>
                    </a:srgbClr>
                  </a:outerShdw>
                </a:effectLst>
                <a:latin typeface="+mn-lt"/>
              </a:rPr>
              <a:t>What are Structures? When to Use Them?</a:t>
            </a:r>
            <a:endParaRPr kumimoji="0" lang="en-US" sz="3200" b="1" i="0" u="none" strike="noStrike" kern="1200" cap="none" spc="0" normalizeH="0" baseline="0" noProof="0" dirty="0">
              <a:ln>
                <a:noFill/>
              </a:ln>
              <a:solidFill>
                <a:srgbClr val="EBFFD2"/>
              </a:solidFill>
              <a:effectLst>
                <a:outerShdw blurRad="38100" dist="38100" dir="2700000" algn="tl">
                  <a:srgbClr val="000000">
                    <a:alpha val="43137"/>
                  </a:srgbClr>
                </a:outerShdw>
              </a:effectLst>
              <a:uLnTx/>
              <a:uFillTx/>
              <a:latin typeface="+mn-lt"/>
              <a:ea typeface="+mn-ea"/>
              <a:cs typeface="+mn-cs"/>
            </a:endParaRPr>
          </a:p>
        </p:txBody>
      </p:sp>
      <p:pic>
        <p:nvPicPr>
          <p:cNvPr id="25602" name="Picture 2" descr="http://kvhs.nbed.nb.ca/gallant/biology/quaternary_structure.jp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4343400" y="1167289"/>
            <a:ext cx="3866683" cy="2566511"/>
          </a:xfrm>
          <a:prstGeom prst="roundRect">
            <a:avLst>
              <a:gd name="adj" fmla="val 3895"/>
            </a:avLst>
          </a:prstGeom>
          <a:noFill/>
        </p:spPr>
      </p:pic>
      <p:pic>
        <p:nvPicPr>
          <p:cNvPr id="4099" name="Picture 3"/>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295400" y="1348968"/>
            <a:ext cx="2475995" cy="2308632"/>
          </a:xfrm>
          <a:prstGeom prst="rect">
            <a:avLst/>
          </a:prstGeom>
          <a:noFill/>
          <a:ln>
            <a:noFill/>
          </a:ln>
          <a:effectLst>
            <a:glow rad="38100">
              <a:srgbClr val="808080">
                <a:alpha val="40000"/>
              </a:srgb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7969106"/>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p:nvPr>
        </p:nvSpPr>
        <p:spPr/>
        <p:txBody>
          <a:bodyPr/>
          <a:lstStyle/>
          <a:p>
            <a:r>
              <a:rPr lang="en-US" dirty="0"/>
              <a:t>Structures</a:t>
            </a:r>
          </a:p>
        </p:txBody>
      </p:sp>
      <p:sp>
        <p:nvSpPr>
          <p:cNvPr id="672771" name="Rectangle 3"/>
          <p:cNvSpPr>
            <a:spLocks noGrp="1" noChangeArrowheads="1"/>
          </p:cNvSpPr>
          <p:nvPr>
            <p:ph idx="1"/>
          </p:nvPr>
        </p:nvSpPr>
        <p:spPr/>
        <p:txBody>
          <a:bodyPr/>
          <a:lstStyle/>
          <a:p>
            <a:pPr>
              <a:lnSpc>
                <a:spcPct val="100000"/>
              </a:lnSpc>
            </a:pPr>
            <a:r>
              <a:rPr lang="en-US" dirty="0">
                <a:solidFill>
                  <a:schemeClr val="accent5">
                    <a:lumMod val="20000"/>
                    <a:lumOff val="80000"/>
                  </a:schemeClr>
                </a:solidFill>
              </a:rPr>
              <a:t>Structures</a:t>
            </a:r>
            <a:r>
              <a:rPr lang="en-US" dirty="0"/>
              <a:t> </a:t>
            </a:r>
            <a:r>
              <a:rPr lang="en-US" dirty="0" smtClean="0"/>
              <a:t>in C# are </a:t>
            </a:r>
            <a:r>
              <a:rPr lang="en-US" dirty="0"/>
              <a:t>similar to classes</a:t>
            </a:r>
          </a:p>
          <a:p>
            <a:pPr lvl="1">
              <a:lnSpc>
                <a:spcPct val="100000"/>
              </a:lnSpc>
            </a:pPr>
            <a:r>
              <a:rPr lang="en-US" dirty="0"/>
              <a:t>Structures are </a:t>
            </a:r>
            <a:r>
              <a:rPr lang="en-US" dirty="0">
                <a:solidFill>
                  <a:schemeClr val="accent5">
                    <a:lumMod val="20000"/>
                    <a:lumOff val="80000"/>
                  </a:schemeClr>
                </a:solidFill>
              </a:rPr>
              <a:t>value </a:t>
            </a:r>
            <a:r>
              <a:rPr lang="en-US" dirty="0" smtClean="0">
                <a:solidFill>
                  <a:schemeClr val="accent5">
                    <a:lumMod val="20000"/>
                    <a:lumOff val="80000"/>
                  </a:schemeClr>
                </a:solidFill>
              </a:rPr>
              <a:t>types</a:t>
            </a:r>
            <a:r>
              <a:rPr lang="en-US" dirty="0"/>
              <a:t> </a:t>
            </a:r>
            <a:r>
              <a:rPr lang="en-US" dirty="0" smtClean="0"/>
              <a:t>(directly hold a value)</a:t>
            </a:r>
            <a:endParaRPr lang="en-US" dirty="0" smtClean="0">
              <a:solidFill>
                <a:schemeClr val="accent5">
                  <a:lumMod val="20000"/>
                  <a:lumOff val="80000"/>
                </a:schemeClr>
              </a:solidFill>
            </a:endParaRPr>
          </a:p>
          <a:p>
            <a:pPr lvl="1">
              <a:lnSpc>
                <a:spcPct val="100000"/>
              </a:lnSpc>
            </a:pPr>
            <a:r>
              <a:rPr lang="en-US" dirty="0" smtClean="0"/>
              <a:t>Classes </a:t>
            </a:r>
            <a:r>
              <a:rPr lang="en-US" dirty="0"/>
              <a:t>are </a:t>
            </a:r>
            <a:r>
              <a:rPr lang="en-US" dirty="0">
                <a:solidFill>
                  <a:schemeClr val="accent5">
                    <a:lumMod val="20000"/>
                    <a:lumOff val="80000"/>
                  </a:schemeClr>
                </a:solidFill>
              </a:rPr>
              <a:t>reference types</a:t>
            </a:r>
            <a:r>
              <a:rPr lang="en-US" dirty="0"/>
              <a:t> </a:t>
            </a:r>
            <a:r>
              <a:rPr lang="en-US" dirty="0" smtClean="0"/>
              <a:t>(pointers)</a:t>
            </a:r>
            <a:endParaRPr lang="en-US" dirty="0"/>
          </a:p>
          <a:p>
            <a:pPr>
              <a:lnSpc>
                <a:spcPct val="100000"/>
              </a:lnSpc>
            </a:pPr>
            <a:r>
              <a:rPr lang="en-US" dirty="0" smtClean="0"/>
              <a:t>Structures </a:t>
            </a:r>
            <a:r>
              <a:rPr lang="en-US" dirty="0"/>
              <a:t>are usually used for storing data structures, without any other </a:t>
            </a:r>
            <a:r>
              <a:rPr lang="en-US" dirty="0" smtClean="0"/>
              <a:t>functionality</a:t>
            </a:r>
          </a:p>
          <a:p>
            <a:pPr>
              <a:lnSpc>
                <a:spcPct val="100000"/>
              </a:lnSpc>
            </a:pPr>
            <a:r>
              <a:rPr lang="en-US" dirty="0" smtClean="0"/>
              <a:t>Structures can have fields, properties, etc.</a:t>
            </a:r>
          </a:p>
          <a:p>
            <a:pPr lvl="1">
              <a:lnSpc>
                <a:spcPct val="100000"/>
              </a:lnSpc>
            </a:pPr>
            <a:r>
              <a:rPr lang="en-US" dirty="0" smtClean="0"/>
              <a:t>Using methods is not recommended</a:t>
            </a:r>
          </a:p>
          <a:p>
            <a:pPr>
              <a:lnSpc>
                <a:spcPct val="100000"/>
              </a:lnSpc>
            </a:pPr>
            <a:r>
              <a:rPr lang="en-US" dirty="0" smtClean="0"/>
              <a:t>Example </a:t>
            </a:r>
            <a:r>
              <a:rPr lang="en-US" dirty="0"/>
              <a:t>of structure</a:t>
            </a:r>
          </a:p>
          <a:p>
            <a:pPr lvl="1">
              <a:lnSpc>
                <a:spcPct val="100000"/>
              </a:lnSpc>
            </a:pPr>
            <a:r>
              <a:rPr lang="en-US" noProof="1">
                <a:solidFill>
                  <a:schemeClr val="accent5">
                    <a:lumMod val="20000"/>
                    <a:lumOff val="80000"/>
                  </a:schemeClr>
                </a:solidFill>
                <a:latin typeface="Consolas" pitchFamily="49" charset="0"/>
                <a:cs typeface="Consolas" pitchFamily="49" charset="0"/>
              </a:rPr>
              <a:t>System.DateTime</a:t>
            </a:r>
            <a:r>
              <a:rPr lang="en-US" dirty="0"/>
              <a:t> </a:t>
            </a:r>
            <a:r>
              <a:rPr lang="en-US" dirty="0" smtClean="0"/>
              <a:t>– represents </a:t>
            </a:r>
            <a:r>
              <a:rPr lang="en-US" dirty="0"/>
              <a:t>a date and time</a:t>
            </a:r>
          </a:p>
        </p:txBody>
      </p:sp>
    </p:spTree>
    <p:extLst>
      <p:ext uri="{BB962C8B-B14F-4D97-AF65-F5344CB8AC3E}">
        <p14:creationId xmlns:p14="http://schemas.microsoft.com/office/powerpoint/2010/main" val="2486064975"/>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Rectangle 2"/>
          <p:cNvSpPr>
            <a:spLocks noChangeArrowheads="1"/>
          </p:cNvSpPr>
          <p:nvPr/>
        </p:nvSpPr>
        <p:spPr bwMode="auto">
          <a:xfrm>
            <a:off x="1978025" y="1219200"/>
            <a:ext cx="5184775" cy="804066"/>
          </a:xfrm>
          <a:prstGeom prst="rect">
            <a:avLst/>
          </a:prstGeom>
          <a:noFill/>
          <a:ln w="9525">
            <a:noFill/>
            <a:miter lim="800000"/>
            <a:headEnd/>
            <a:tailEnd/>
          </a:ln>
          <a:effectLst/>
        </p:spPr>
        <p:txBody>
          <a:bodyPr lIns="0" tIns="0" rIns="0" bIns="0" anchor="b">
            <a:spAutoFit/>
          </a:bodyPr>
          <a:lstStyle/>
          <a:p>
            <a:pPr algn="ctr">
              <a:lnSpc>
                <a:spcPct val="110000"/>
              </a:lnSpc>
            </a:pPr>
            <a:r>
              <a:rPr lang="en-US" sz="5000" b="1" dirty="0">
                <a:ln w="500">
                  <a:noFill/>
                </a:ln>
                <a:solidFill>
                  <a:schemeClr val="tx2"/>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latin typeface="+mj-lt"/>
                <a:ea typeface="+mj-ea"/>
                <a:cs typeface="+mj-cs"/>
              </a:rPr>
              <a:t>Namespaces</a:t>
            </a:r>
            <a:endParaRPr lang="bg-BG" sz="5000" b="1" dirty="0">
              <a:ln w="500">
                <a:noFill/>
              </a:ln>
              <a:solidFill>
                <a:schemeClr val="tx2"/>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latin typeface="+mj-lt"/>
              <a:ea typeface="+mj-ea"/>
              <a:cs typeface="+mj-cs"/>
            </a:endParaRPr>
          </a:p>
        </p:txBody>
      </p:sp>
      <p:sp>
        <p:nvSpPr>
          <p:cNvPr id="3" name="Subtitle 2"/>
          <p:cNvSpPr txBox="1">
            <a:spLocks/>
          </p:cNvSpPr>
          <p:nvPr/>
        </p:nvSpPr>
        <p:spPr>
          <a:xfrm>
            <a:off x="381000" y="2174080"/>
            <a:ext cx="8382000" cy="569120"/>
          </a:xfrm>
          <a:prstGeom prst="rect">
            <a:avLst/>
          </a:prstGeom>
        </p:spPr>
        <p:txBody>
          <a:bodyPr/>
          <a:lstStyle/>
          <a:p>
            <a:pPr marL="282575" marR="0" lvl="0" indent="-282575" algn="ctr" defTabSz="914400" rtl="0" eaLnBrk="0" fontAlgn="base" latinLnBrk="0" hangingPunct="0">
              <a:lnSpc>
                <a:spcPts val="3800"/>
              </a:lnSpc>
              <a:spcBef>
                <a:spcPts val="600"/>
              </a:spcBef>
              <a:spcAft>
                <a:spcPts val="600"/>
              </a:spcAft>
              <a:buClr>
                <a:schemeClr val="accent5">
                  <a:lumMod val="40000"/>
                  <a:lumOff val="60000"/>
                </a:schemeClr>
              </a:buClr>
              <a:buSzPct val="70000"/>
              <a:tabLst>
                <a:tab pos="282575" algn="l"/>
              </a:tabLst>
              <a:defRPr/>
            </a:pPr>
            <a:r>
              <a:rPr kumimoji="0" lang="en-US" sz="32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Organizing Classes Logically into Namespaces</a:t>
            </a:r>
            <a:endParaRPr kumimoji="0" lang="en-US" sz="3200" b="1" i="0" u="none" strike="noStrike" kern="1200" cap="none" spc="0" normalizeH="0" baseline="0" noProof="0" dirty="0">
              <a:ln>
                <a:noFill/>
              </a:ln>
              <a:solidFill>
                <a:srgbClr val="EBFFD2"/>
              </a:solidFill>
              <a:effectLst>
                <a:outerShdw blurRad="38100" dist="38100" dir="2700000" algn="tl">
                  <a:srgbClr val="000000">
                    <a:alpha val="43137"/>
                  </a:srgbClr>
                </a:outerShdw>
              </a:effectLst>
              <a:uLnTx/>
              <a:uFillTx/>
              <a:latin typeface="+mn-lt"/>
              <a:ea typeface="+mn-ea"/>
              <a:cs typeface="+mn-cs"/>
            </a:endParaRPr>
          </a:p>
        </p:txBody>
      </p:sp>
      <p:pic>
        <p:nvPicPr>
          <p:cNvPr id="23554" name="Picture 2" descr="http://flash.dmxzone.com/downloads/images/web_15.jp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1834214" y="3200400"/>
            <a:ext cx="5480986" cy="2971800"/>
          </a:xfrm>
          <a:prstGeom prst="roundRect">
            <a:avLst>
              <a:gd name="adj" fmla="val 7876"/>
            </a:avLst>
          </a:prstGeom>
          <a:noFill/>
          <a:effectLst>
            <a:softEdge rad="31750"/>
          </a:effectLst>
        </p:spPr>
      </p:pic>
    </p:spTree>
    <p:extLst>
      <p:ext uri="{BB962C8B-B14F-4D97-AF65-F5344CB8AC3E}">
        <p14:creationId xmlns:p14="http://schemas.microsoft.com/office/powerpoint/2010/main" val="236347632"/>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p:txBody>
          <a:bodyPr/>
          <a:lstStyle/>
          <a:p>
            <a:r>
              <a:rPr lang="en-US"/>
              <a:t>What is a Namespace?</a:t>
            </a:r>
          </a:p>
        </p:txBody>
      </p:sp>
      <p:sp>
        <p:nvSpPr>
          <p:cNvPr id="634883" name="Rectangle 3"/>
          <p:cNvSpPr>
            <a:spLocks noGrp="1" noChangeArrowheads="1"/>
          </p:cNvSpPr>
          <p:nvPr>
            <p:ph idx="1"/>
          </p:nvPr>
        </p:nvSpPr>
        <p:spPr>
          <a:xfrm>
            <a:off x="228600" y="914400"/>
            <a:ext cx="8686800" cy="5715000"/>
          </a:xfrm>
        </p:spPr>
        <p:txBody>
          <a:bodyPr/>
          <a:lstStyle/>
          <a:p>
            <a:pPr>
              <a:lnSpc>
                <a:spcPct val="100000"/>
              </a:lnSpc>
            </a:pPr>
            <a:r>
              <a:rPr lang="en-US" dirty="0">
                <a:solidFill>
                  <a:schemeClr val="accent5">
                    <a:lumMod val="20000"/>
                    <a:lumOff val="80000"/>
                  </a:schemeClr>
                </a:solidFill>
              </a:rPr>
              <a:t>Namespaces</a:t>
            </a:r>
            <a:r>
              <a:rPr lang="en-US" dirty="0"/>
              <a:t> are used to organize the source </a:t>
            </a:r>
            <a:r>
              <a:rPr lang="en-US" dirty="0" smtClean="0"/>
              <a:t>code into more logical and manageable way</a:t>
            </a:r>
            <a:endParaRPr lang="en-US" dirty="0"/>
          </a:p>
          <a:p>
            <a:pPr>
              <a:lnSpc>
                <a:spcPct val="100000"/>
              </a:lnSpc>
            </a:pPr>
            <a:r>
              <a:rPr lang="en-US" dirty="0"/>
              <a:t>Namespaces </a:t>
            </a:r>
            <a:r>
              <a:rPr lang="en-US" dirty="0" smtClean="0"/>
              <a:t>can contain</a:t>
            </a:r>
            <a:endParaRPr lang="en-US" dirty="0"/>
          </a:p>
          <a:p>
            <a:pPr lvl="1">
              <a:lnSpc>
                <a:spcPct val="100000"/>
              </a:lnSpc>
            </a:pPr>
            <a:r>
              <a:rPr lang="en-US" dirty="0"/>
              <a:t>Definitions of classes, </a:t>
            </a:r>
            <a:r>
              <a:rPr lang="en-US" dirty="0" smtClean="0"/>
              <a:t>structures, interfaces </a:t>
            </a:r>
            <a:r>
              <a:rPr lang="en-US" dirty="0"/>
              <a:t>and other </a:t>
            </a:r>
            <a:r>
              <a:rPr lang="en-US" dirty="0" smtClean="0"/>
              <a:t>types and other namespaces</a:t>
            </a:r>
          </a:p>
          <a:p>
            <a:pPr>
              <a:lnSpc>
                <a:spcPct val="100000"/>
              </a:lnSpc>
            </a:pPr>
            <a:r>
              <a:rPr lang="en-US" dirty="0" smtClean="0"/>
              <a:t>Namespaces can contain other namespaces</a:t>
            </a:r>
          </a:p>
          <a:p>
            <a:pPr>
              <a:lnSpc>
                <a:spcPct val="100000"/>
              </a:lnSpc>
            </a:pPr>
            <a:r>
              <a:rPr lang="en-US" dirty="0" smtClean="0"/>
              <a:t>For example:</a:t>
            </a:r>
          </a:p>
          <a:p>
            <a:pPr lvl="1">
              <a:lnSpc>
                <a:spcPct val="100000"/>
              </a:lnSpc>
            </a:pPr>
            <a:r>
              <a:rPr lang="en-US" dirty="0" smtClean="0">
                <a:solidFill>
                  <a:schemeClr val="accent5">
                    <a:lumMod val="20000"/>
                    <a:lumOff val="80000"/>
                  </a:schemeClr>
                </a:solidFill>
                <a:latin typeface="Consolas" pitchFamily="49" charset="0"/>
                <a:cs typeface="Consolas" pitchFamily="49" charset="0"/>
              </a:rPr>
              <a:t>System</a:t>
            </a:r>
            <a:r>
              <a:rPr lang="en-US" dirty="0" smtClean="0"/>
              <a:t> namespace contains </a:t>
            </a:r>
            <a:r>
              <a:rPr lang="en-US" dirty="0" smtClean="0">
                <a:solidFill>
                  <a:schemeClr val="accent5">
                    <a:lumMod val="20000"/>
                    <a:lumOff val="80000"/>
                  </a:schemeClr>
                </a:solidFill>
                <a:latin typeface="Consolas" pitchFamily="49" charset="0"/>
                <a:cs typeface="Consolas" pitchFamily="49" charset="0"/>
              </a:rPr>
              <a:t>Data</a:t>
            </a:r>
            <a:r>
              <a:rPr lang="en-US" dirty="0" smtClean="0"/>
              <a:t> namespace</a:t>
            </a:r>
            <a:endParaRPr lang="en-US" dirty="0" smtClean="0">
              <a:latin typeface="Courier New" pitchFamily="49" charset="0"/>
            </a:endParaRPr>
          </a:p>
          <a:p>
            <a:pPr lvl="1">
              <a:lnSpc>
                <a:spcPct val="100000"/>
              </a:lnSpc>
            </a:pPr>
            <a:r>
              <a:rPr lang="en-US" dirty="0" smtClean="0"/>
              <a:t>The name of the nested namespace is </a:t>
            </a:r>
            <a:r>
              <a:rPr lang="en-US" noProof="1" smtClean="0">
                <a:solidFill>
                  <a:schemeClr val="accent5">
                    <a:lumMod val="20000"/>
                    <a:lumOff val="80000"/>
                  </a:schemeClr>
                </a:solidFill>
                <a:latin typeface="Consolas" pitchFamily="49" charset="0"/>
                <a:cs typeface="Consolas" pitchFamily="49" charset="0"/>
              </a:rPr>
              <a:t>System.Data</a:t>
            </a:r>
            <a:endParaRPr lang="en-US" dirty="0"/>
          </a:p>
        </p:txBody>
      </p:sp>
    </p:spTree>
    <p:extLst>
      <p:ext uri="{BB962C8B-B14F-4D97-AF65-F5344CB8AC3E}">
        <p14:creationId xmlns:p14="http://schemas.microsoft.com/office/powerpoint/2010/main" val="30852962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p:txBody>
          <a:bodyPr/>
          <a:lstStyle/>
          <a:p>
            <a:r>
              <a:rPr lang="en-US" dirty="0" smtClean="0"/>
              <a:t>What are Objects?</a:t>
            </a:r>
            <a:endParaRPr lang="en-US" dirty="0"/>
          </a:p>
        </p:txBody>
      </p:sp>
      <p:sp>
        <p:nvSpPr>
          <p:cNvPr id="599043" name="Rectangle 3"/>
          <p:cNvSpPr>
            <a:spLocks noGrp="1" noChangeArrowheads="1"/>
          </p:cNvSpPr>
          <p:nvPr>
            <p:ph idx="1"/>
          </p:nvPr>
        </p:nvSpPr>
        <p:spPr/>
        <p:txBody>
          <a:bodyPr/>
          <a:lstStyle/>
          <a:p>
            <a:pPr>
              <a:lnSpc>
                <a:spcPct val="100000"/>
              </a:lnSpc>
            </a:pPr>
            <a:r>
              <a:rPr lang="en-US" dirty="0"/>
              <a:t>Software objects model real-world objects or abstract concepts</a:t>
            </a:r>
          </a:p>
          <a:p>
            <a:pPr lvl="1">
              <a:lnSpc>
                <a:spcPct val="100000"/>
              </a:lnSpc>
            </a:pPr>
            <a:r>
              <a:rPr lang="en-US" dirty="0"/>
              <a:t>Examples: </a:t>
            </a:r>
            <a:endParaRPr lang="en-US" dirty="0" smtClean="0"/>
          </a:p>
          <a:p>
            <a:pPr lvl="2">
              <a:lnSpc>
                <a:spcPct val="100000"/>
              </a:lnSpc>
            </a:pPr>
            <a:r>
              <a:rPr lang="en-US" dirty="0" smtClean="0"/>
              <a:t>bank, account, customer, dog</a:t>
            </a:r>
            <a:r>
              <a:rPr lang="en-US" dirty="0"/>
              <a:t>, bicycle, queue </a:t>
            </a:r>
          </a:p>
          <a:p>
            <a:pPr>
              <a:lnSpc>
                <a:spcPct val="100000"/>
              </a:lnSpc>
            </a:pPr>
            <a:r>
              <a:rPr lang="en-US" dirty="0"/>
              <a:t>Real-world objects have </a:t>
            </a:r>
            <a:r>
              <a:rPr lang="en-US" dirty="0">
                <a:solidFill>
                  <a:schemeClr val="accent5">
                    <a:lumMod val="20000"/>
                    <a:lumOff val="80000"/>
                  </a:schemeClr>
                </a:solidFill>
              </a:rPr>
              <a:t>states</a:t>
            </a:r>
            <a:r>
              <a:rPr lang="en-US" dirty="0"/>
              <a:t> and </a:t>
            </a:r>
            <a:r>
              <a:rPr lang="en-US" dirty="0">
                <a:solidFill>
                  <a:schemeClr val="accent5">
                    <a:lumMod val="20000"/>
                    <a:lumOff val="80000"/>
                  </a:schemeClr>
                </a:solidFill>
              </a:rPr>
              <a:t>behaviors</a:t>
            </a:r>
          </a:p>
          <a:p>
            <a:pPr lvl="1">
              <a:lnSpc>
                <a:spcPct val="100000"/>
              </a:lnSpc>
            </a:pPr>
            <a:r>
              <a:rPr lang="en-US" dirty="0" smtClean="0"/>
              <a:t>Account' </a:t>
            </a:r>
            <a:r>
              <a:rPr lang="en-US" dirty="0"/>
              <a:t>states: </a:t>
            </a:r>
            <a:endParaRPr lang="en-US" dirty="0" smtClean="0"/>
          </a:p>
          <a:p>
            <a:pPr lvl="2">
              <a:lnSpc>
                <a:spcPct val="100000"/>
              </a:lnSpc>
            </a:pPr>
            <a:r>
              <a:rPr lang="en-US" dirty="0" smtClean="0"/>
              <a:t>holder, balance, type</a:t>
            </a:r>
            <a:endParaRPr lang="en-US" dirty="0"/>
          </a:p>
          <a:p>
            <a:pPr lvl="1">
              <a:lnSpc>
                <a:spcPct val="100000"/>
              </a:lnSpc>
            </a:pPr>
            <a:r>
              <a:rPr lang="en-US" dirty="0" smtClean="0"/>
              <a:t>Account' </a:t>
            </a:r>
            <a:r>
              <a:rPr lang="en-US" dirty="0"/>
              <a:t>behaviors: </a:t>
            </a:r>
            <a:endParaRPr lang="en-US" dirty="0" smtClean="0"/>
          </a:p>
          <a:p>
            <a:pPr lvl="2">
              <a:lnSpc>
                <a:spcPct val="100000"/>
              </a:lnSpc>
            </a:pPr>
            <a:r>
              <a:rPr lang="en-US" dirty="0" smtClean="0"/>
              <a:t>withdraw, deposit, suspend</a:t>
            </a:r>
            <a:endParaRPr lang="en-US" dirty="0"/>
          </a:p>
        </p:txBody>
      </p:sp>
    </p:spTree>
    <p:extLst>
      <p:ext uri="{BB962C8B-B14F-4D97-AF65-F5344CB8AC3E}">
        <p14:creationId xmlns:p14="http://schemas.microsoft.com/office/powerpoint/2010/main" val="1644663462"/>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Grp="1" noChangeArrowheads="1"/>
          </p:cNvSpPr>
          <p:nvPr>
            <p:ph type="title"/>
          </p:nvPr>
        </p:nvSpPr>
        <p:spPr/>
        <p:txBody>
          <a:bodyPr/>
          <a:lstStyle/>
          <a:p>
            <a:r>
              <a:rPr lang="en-US" dirty="0"/>
              <a:t>Full </a:t>
            </a:r>
            <a:r>
              <a:rPr lang="en-US" dirty="0" smtClean="0"/>
              <a:t>Class Names</a:t>
            </a:r>
            <a:endParaRPr lang="en-US" dirty="0"/>
          </a:p>
        </p:txBody>
      </p:sp>
      <p:sp>
        <p:nvSpPr>
          <p:cNvPr id="636931" name="Rectangle 3"/>
          <p:cNvSpPr>
            <a:spLocks noGrp="1" noChangeArrowheads="1"/>
          </p:cNvSpPr>
          <p:nvPr>
            <p:ph idx="1"/>
          </p:nvPr>
        </p:nvSpPr>
        <p:spPr/>
        <p:txBody>
          <a:bodyPr/>
          <a:lstStyle/>
          <a:p>
            <a:pPr>
              <a:lnSpc>
                <a:spcPct val="100000"/>
              </a:lnSpc>
            </a:pPr>
            <a:r>
              <a:rPr lang="en-US" dirty="0"/>
              <a:t>A full name of a class is the name of the class preceded by the name of </a:t>
            </a:r>
            <a:r>
              <a:rPr lang="en-US" dirty="0" smtClean="0"/>
              <a:t>its namespace</a:t>
            </a:r>
            <a:endParaRPr lang="en-US" dirty="0"/>
          </a:p>
          <a:p>
            <a:pPr>
              <a:lnSpc>
                <a:spcPct val="100000"/>
              </a:lnSpc>
              <a:buFontTx/>
              <a:buNone/>
            </a:pPr>
            <a:endParaRPr lang="en-US" dirty="0"/>
          </a:p>
          <a:p>
            <a:pPr>
              <a:lnSpc>
                <a:spcPct val="100000"/>
              </a:lnSpc>
              <a:spcBef>
                <a:spcPts val="1200"/>
              </a:spcBef>
            </a:pPr>
            <a:r>
              <a:rPr lang="en-US" dirty="0" smtClean="0"/>
              <a:t>Example:</a:t>
            </a:r>
            <a:endParaRPr lang="en-US" dirty="0"/>
          </a:p>
          <a:p>
            <a:pPr lvl="1">
              <a:lnSpc>
                <a:spcPct val="100000"/>
              </a:lnSpc>
            </a:pPr>
            <a:r>
              <a:rPr lang="en-US" dirty="0">
                <a:solidFill>
                  <a:schemeClr val="accent5">
                    <a:lumMod val="20000"/>
                    <a:lumOff val="80000"/>
                  </a:schemeClr>
                </a:solidFill>
                <a:latin typeface="Consolas" pitchFamily="49" charset="0"/>
                <a:cs typeface="Consolas" pitchFamily="49" charset="0"/>
              </a:rPr>
              <a:t>Array</a:t>
            </a:r>
            <a:r>
              <a:rPr lang="en-US" dirty="0"/>
              <a:t> class, defined in the </a:t>
            </a:r>
            <a:r>
              <a:rPr lang="en-US" dirty="0">
                <a:solidFill>
                  <a:schemeClr val="accent5">
                    <a:lumMod val="20000"/>
                    <a:lumOff val="80000"/>
                  </a:schemeClr>
                </a:solidFill>
                <a:latin typeface="Consolas" pitchFamily="49" charset="0"/>
                <a:cs typeface="Consolas" pitchFamily="49" charset="0"/>
              </a:rPr>
              <a:t>System</a:t>
            </a:r>
            <a:r>
              <a:rPr lang="en-US" dirty="0"/>
              <a:t> namespace</a:t>
            </a:r>
          </a:p>
          <a:p>
            <a:pPr lvl="1">
              <a:lnSpc>
                <a:spcPct val="100000"/>
              </a:lnSpc>
            </a:pPr>
            <a:r>
              <a:rPr lang="en-US" dirty="0"/>
              <a:t>The full name of the class is </a:t>
            </a:r>
            <a:r>
              <a:rPr lang="en-US" noProof="1">
                <a:solidFill>
                  <a:schemeClr val="accent5">
                    <a:lumMod val="20000"/>
                    <a:lumOff val="80000"/>
                  </a:schemeClr>
                </a:solidFill>
                <a:latin typeface="Consolas" pitchFamily="49" charset="0"/>
                <a:cs typeface="Consolas" pitchFamily="49" charset="0"/>
              </a:rPr>
              <a:t>System.Array</a:t>
            </a:r>
          </a:p>
        </p:txBody>
      </p:sp>
      <p:sp>
        <p:nvSpPr>
          <p:cNvPr id="636932" name="Rectangle 4"/>
          <p:cNvSpPr>
            <a:spLocks noChangeArrowheads="1"/>
          </p:cNvSpPr>
          <p:nvPr/>
        </p:nvSpPr>
        <p:spPr bwMode="auto">
          <a:xfrm>
            <a:off x="609600" y="2312313"/>
            <a:ext cx="78486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&lt;namespace_name&gt;.&lt;class_name&gt;</a:t>
            </a:r>
          </a:p>
        </p:txBody>
      </p:sp>
    </p:spTree>
    <p:extLst>
      <p:ext uri="{BB962C8B-B14F-4D97-AF65-F5344CB8AC3E}">
        <p14:creationId xmlns:p14="http://schemas.microsoft.com/office/powerpoint/2010/main" val="1983385131"/>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Grp="1" noChangeArrowheads="1"/>
          </p:cNvSpPr>
          <p:nvPr>
            <p:ph type="title"/>
          </p:nvPr>
        </p:nvSpPr>
        <p:spPr/>
        <p:txBody>
          <a:bodyPr/>
          <a:lstStyle/>
          <a:p>
            <a:r>
              <a:rPr lang="en-US" dirty="0" smtClean="0"/>
              <a:t>Including Namespaces</a:t>
            </a:r>
            <a:endParaRPr lang="en-US" dirty="0"/>
          </a:p>
        </p:txBody>
      </p:sp>
      <p:sp>
        <p:nvSpPr>
          <p:cNvPr id="637955" name="Rectangle 3"/>
          <p:cNvSpPr>
            <a:spLocks noGrp="1" noChangeArrowheads="1"/>
          </p:cNvSpPr>
          <p:nvPr>
            <p:ph idx="1"/>
          </p:nvPr>
        </p:nvSpPr>
        <p:spPr>
          <a:xfrm>
            <a:off x="228600" y="1066800"/>
            <a:ext cx="8686800" cy="5562600"/>
          </a:xfrm>
        </p:spPr>
        <p:txBody>
          <a:bodyPr/>
          <a:lstStyle/>
          <a:p>
            <a:pPr>
              <a:lnSpc>
                <a:spcPct val="100000"/>
              </a:lnSpc>
              <a:tabLst>
                <a:tab pos="271463" algn="l"/>
              </a:tabLst>
            </a:pPr>
            <a:r>
              <a:rPr lang="en-US" dirty="0"/>
              <a:t>The </a:t>
            </a:r>
            <a:r>
              <a:rPr lang="en-US" dirty="0">
                <a:solidFill>
                  <a:schemeClr val="accent5">
                    <a:lumMod val="20000"/>
                    <a:lumOff val="80000"/>
                  </a:schemeClr>
                </a:solidFill>
              </a:rPr>
              <a:t>using</a:t>
            </a:r>
            <a:r>
              <a:rPr lang="en-US" dirty="0"/>
              <a:t> </a:t>
            </a:r>
            <a:r>
              <a:rPr lang="en-US" dirty="0" smtClean="0"/>
              <a:t>directive in C#:</a:t>
            </a:r>
            <a:endParaRPr lang="en-US" dirty="0"/>
          </a:p>
          <a:p>
            <a:pPr>
              <a:lnSpc>
                <a:spcPct val="100000"/>
              </a:lnSpc>
              <a:tabLst>
                <a:tab pos="271463" algn="l"/>
              </a:tabLst>
            </a:pPr>
            <a:endParaRPr lang="en-US" dirty="0"/>
          </a:p>
          <a:p>
            <a:pPr>
              <a:lnSpc>
                <a:spcPct val="100000"/>
              </a:lnSpc>
              <a:tabLst>
                <a:tab pos="271463" algn="l"/>
              </a:tabLst>
            </a:pPr>
            <a:r>
              <a:rPr lang="en-US" dirty="0" smtClean="0"/>
              <a:t>Allows using types </a:t>
            </a:r>
            <a:r>
              <a:rPr lang="en-US" dirty="0"/>
              <a:t>in a namespace, without specifying </a:t>
            </a:r>
            <a:r>
              <a:rPr lang="en-US" dirty="0" smtClean="0"/>
              <a:t>their </a:t>
            </a:r>
            <a:r>
              <a:rPr lang="en-US" dirty="0"/>
              <a:t>full name</a:t>
            </a:r>
          </a:p>
          <a:p>
            <a:pPr>
              <a:lnSpc>
                <a:spcPct val="100000"/>
              </a:lnSpc>
              <a:buFontTx/>
              <a:buNone/>
              <a:tabLst>
                <a:tab pos="271463" algn="l"/>
              </a:tabLst>
            </a:pPr>
            <a:r>
              <a:rPr lang="en-US" dirty="0"/>
              <a:t>	Example:</a:t>
            </a:r>
          </a:p>
          <a:p>
            <a:pPr>
              <a:lnSpc>
                <a:spcPct val="100000"/>
              </a:lnSpc>
            </a:pPr>
            <a:endParaRPr lang="en-US" dirty="0"/>
          </a:p>
          <a:p>
            <a:pPr>
              <a:lnSpc>
                <a:spcPct val="100000"/>
              </a:lnSpc>
              <a:spcBef>
                <a:spcPts val="3600"/>
              </a:spcBef>
              <a:buFontTx/>
              <a:buNone/>
            </a:pPr>
            <a:r>
              <a:rPr lang="en-US" dirty="0"/>
              <a:t>	instead of</a:t>
            </a:r>
          </a:p>
        </p:txBody>
      </p:sp>
      <p:sp>
        <p:nvSpPr>
          <p:cNvPr id="637956" name="Rectangle 4"/>
          <p:cNvSpPr>
            <a:spLocks noChangeArrowheads="1"/>
          </p:cNvSpPr>
          <p:nvPr/>
        </p:nvSpPr>
        <p:spPr bwMode="auto">
          <a:xfrm>
            <a:off x="609600" y="1752600"/>
            <a:ext cx="7848600" cy="41395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&lt;namespace_name&gt;</a:t>
            </a:r>
          </a:p>
        </p:txBody>
      </p:sp>
      <p:sp>
        <p:nvSpPr>
          <p:cNvPr id="637957" name="Rectangle 5"/>
          <p:cNvSpPr>
            <a:spLocks noChangeArrowheads="1"/>
          </p:cNvSpPr>
          <p:nvPr/>
        </p:nvSpPr>
        <p:spPr bwMode="auto">
          <a:xfrm>
            <a:off x="609600" y="4191000"/>
            <a:ext cx="7848600" cy="7694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date;</a:t>
            </a:r>
          </a:p>
        </p:txBody>
      </p:sp>
      <p:sp>
        <p:nvSpPr>
          <p:cNvPr id="637958" name="Rectangle 6"/>
          <p:cNvSpPr>
            <a:spLocks noChangeArrowheads="1"/>
          </p:cNvSpPr>
          <p:nvPr/>
        </p:nvSpPr>
        <p:spPr bwMode="auto">
          <a:xfrm>
            <a:off x="609600" y="5829300"/>
            <a:ext cx="7848600" cy="41395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System.DateTime date;</a:t>
            </a:r>
          </a:p>
        </p:txBody>
      </p:sp>
    </p:spTree>
    <p:extLst>
      <p:ext uri="{BB962C8B-B14F-4D97-AF65-F5344CB8AC3E}">
        <p14:creationId xmlns:p14="http://schemas.microsoft.com/office/powerpoint/2010/main" val="900391880"/>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657600" y="2362200"/>
            <a:ext cx="5334000" cy="685800"/>
          </a:xfrm>
        </p:spPr>
        <p:txBody>
          <a:bodyPr/>
          <a:lstStyle/>
          <a:p>
            <a:r>
              <a:rPr lang="en-US" dirty="0" smtClean="0"/>
              <a:t>The </a:t>
            </a:r>
            <a:r>
              <a:rPr lang="en-US" dirty="0" smtClean="0">
                <a:solidFill>
                  <a:schemeClr val="accent5">
                    <a:lumMod val="20000"/>
                    <a:lumOff val="80000"/>
                  </a:schemeClr>
                </a:solidFill>
              </a:rPr>
              <a:t>Random</a:t>
            </a:r>
            <a:r>
              <a:rPr lang="en-US" dirty="0" smtClean="0"/>
              <a:t> Class</a:t>
            </a:r>
            <a:endParaRPr lang="en-US" dirty="0"/>
          </a:p>
        </p:txBody>
      </p:sp>
      <p:sp>
        <p:nvSpPr>
          <p:cNvPr id="6" name="Subtitle 5"/>
          <p:cNvSpPr>
            <a:spLocks noGrp="1"/>
          </p:cNvSpPr>
          <p:nvPr>
            <p:ph type="subTitle" idx="1"/>
          </p:nvPr>
        </p:nvSpPr>
        <p:spPr>
          <a:xfrm>
            <a:off x="4572000" y="3088480"/>
            <a:ext cx="4419600" cy="569120"/>
          </a:xfrm>
        </p:spPr>
        <p:txBody>
          <a:bodyPr/>
          <a:lstStyle/>
          <a:p>
            <a:r>
              <a:rPr lang="en-US" dirty="0" smtClean="0"/>
              <a:t>Password Generator Demo</a:t>
            </a:r>
            <a:endParaRPr lang="en-US" dirty="0"/>
          </a:p>
        </p:txBody>
      </p:sp>
      <p:sp>
        <p:nvSpPr>
          <p:cNvPr id="4" name="Slide Number Placeholder 3"/>
          <p:cNvSpPr>
            <a:spLocks noGrp="1"/>
          </p:cNvSpPr>
          <p:nvPr>
            <p:ph type="sldNum" sz="quarter" idx="4294967295"/>
          </p:nvPr>
        </p:nvSpPr>
        <p:spPr>
          <a:xfrm>
            <a:off x="8686800" y="6553200"/>
            <a:ext cx="457200" cy="228600"/>
          </a:xfrm>
          <a:prstGeom prst="rect">
            <a:avLst/>
          </a:prstGeom>
        </p:spPr>
        <p:txBody>
          <a:bodyPr/>
          <a:lstStyle/>
          <a:p>
            <a:pPr>
              <a:defRPr/>
            </a:pPr>
            <a:fld id="{58452FF4-89E3-4D1B-9927-2DBDC00E58D7}" type="slidenum">
              <a:rPr lang="en-US" smtClean="0"/>
              <a:pPr>
                <a:defRPr/>
              </a:pPr>
              <a:t>52</a:t>
            </a:fld>
            <a:endParaRPr lang="en-US" dirty="0"/>
          </a:p>
        </p:txBody>
      </p:sp>
      <p:pic>
        <p:nvPicPr>
          <p:cNvPr id="1026" name="Picture 2" descr="http://luxrerum.icmm.csic.es/files/images/random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432395"/>
            <a:ext cx="2895600" cy="2939033"/>
          </a:xfrm>
          <a:prstGeom prst="roundRect">
            <a:avLst>
              <a:gd name="adj" fmla="val 10395"/>
            </a:avLst>
          </a:prstGeom>
          <a:noFill/>
          <a:extLst>
            <a:ext uri="{909E8E84-426E-40DD-AFC4-6F175D3DCCD1}">
              <a14:hiddenFill xmlns:a14="http://schemas.microsoft.com/office/drawing/2010/main">
                <a:solidFill>
                  <a:srgbClr val="FFFFFF"/>
                </a:solidFill>
              </a14:hiddenFill>
            </a:ext>
          </a:extLst>
        </p:spPr>
      </p:pic>
      <p:pic>
        <p:nvPicPr>
          <p:cNvPr id="1028" name="Picture 4" descr="http://t3.gstatic.com/images?q=tbn:ANd9GcRd_QuaWiigYUod_kdBUqiu4YN3J7FliEI8MvIqYCMw_MZlHarZ&amp;t=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19874">
            <a:off x="1108619" y="880019"/>
            <a:ext cx="2187216" cy="2187216"/>
          </a:xfrm>
          <a:prstGeom prst="ellipse">
            <a:avLst/>
          </a:prstGeom>
          <a:noFill/>
          <a:effectLst>
            <a:softEdge rad="63500"/>
          </a:effectLst>
          <a:extLst>
            <a:ext uri="{909E8E84-426E-40DD-AFC4-6F175D3DCCD1}">
              <a14:hiddenFill xmlns:a14="http://schemas.microsoft.com/office/drawing/2010/main">
                <a:solidFill>
                  <a:srgbClr val="FFFFFF"/>
                </a:solidFill>
              </a14:hiddenFill>
            </a:ext>
          </a:extLst>
        </p:spPr>
      </p:pic>
      <p:pic>
        <p:nvPicPr>
          <p:cNvPr id="1032" name="Picture 8" descr="http://itickr.com/wp-content/uploads/2009/03/300_password0.jpg"/>
          <p:cNvPicPr>
            <a:picLocks noChangeAspect="1" noChangeArrowheads="1"/>
          </p:cNvPicPr>
          <p:nvPr/>
        </p:nvPicPr>
        <p:blipFill rotWithShape="1">
          <a:blip r:embed="rId4" cstate="screen">
            <a:extLst>
              <a:ext uri="{28A0092B-C50C-407E-A947-70E740481C1C}">
                <a14:useLocalDpi xmlns:a14="http://schemas.microsoft.com/office/drawing/2010/main" val="0"/>
              </a:ext>
            </a:extLst>
          </a:blip>
          <a:srcRect/>
          <a:stretch/>
        </p:blipFill>
        <p:spPr bwMode="auto">
          <a:xfrm rot="411225">
            <a:off x="5214994" y="4097246"/>
            <a:ext cx="1980984" cy="2116716"/>
          </a:xfrm>
          <a:prstGeom prst="roundRect">
            <a:avLst>
              <a:gd name="adj" fmla="val 5182"/>
            </a:avLst>
          </a:prstGeom>
          <a:noFill/>
          <a:extLst>
            <a:ext uri="{909E8E84-426E-40DD-AFC4-6F175D3DCCD1}">
              <a14:hiddenFill xmlns:a14="http://schemas.microsoft.com/office/drawing/2010/main">
                <a:solidFill>
                  <a:srgbClr val="FFFFFF"/>
                </a:solidFill>
              </a14:hiddenFill>
            </a:ext>
          </a:extLst>
        </p:spPr>
      </p:pic>
      <p:pic>
        <p:nvPicPr>
          <p:cNvPr id="1033"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0565057">
            <a:off x="4956647" y="279745"/>
            <a:ext cx="1764157" cy="1706879"/>
          </a:xfrm>
          <a:prstGeom prst="rect">
            <a:avLst/>
          </a:prstGeom>
          <a:noFill/>
          <a:ln>
            <a:noFill/>
          </a:ln>
          <a:effectLst>
            <a:outerShdw dist="35921" dir="2700000" algn="ctr" rotWithShape="0">
              <a:schemeClr val="bg2"/>
            </a:outerShdw>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146461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a:t>
            </a:r>
            <a:r>
              <a:rPr lang="en-US" dirty="0" smtClean="0">
                <a:latin typeface="Consolas" pitchFamily="49" charset="0"/>
                <a:cs typeface="Consolas" pitchFamily="49" charset="0"/>
              </a:rPr>
              <a:t>Random</a:t>
            </a:r>
            <a:r>
              <a:rPr lang="en-US" dirty="0" smtClean="0"/>
              <a:t> Class</a:t>
            </a:r>
            <a:endParaRPr lang="en-US" dirty="0"/>
          </a:p>
        </p:txBody>
      </p:sp>
      <p:sp>
        <p:nvSpPr>
          <p:cNvPr id="5" name="Content Placeholder 4"/>
          <p:cNvSpPr>
            <a:spLocks noGrp="1"/>
          </p:cNvSpPr>
          <p:nvPr>
            <p:ph idx="1"/>
          </p:nvPr>
        </p:nvSpPr>
        <p:spPr>
          <a:xfrm>
            <a:off x="381000" y="990600"/>
            <a:ext cx="8382000" cy="1295400"/>
          </a:xfrm>
        </p:spPr>
        <p:txBody>
          <a:bodyPr/>
          <a:lstStyle/>
          <a:p>
            <a:pPr>
              <a:lnSpc>
                <a:spcPct val="100000"/>
              </a:lnSpc>
            </a:pPr>
            <a:r>
              <a:rPr lang="en-US" dirty="0" smtClean="0"/>
              <a:t>The </a:t>
            </a:r>
            <a:r>
              <a:rPr lang="en-US" dirty="0" smtClean="0">
                <a:solidFill>
                  <a:schemeClr val="accent5">
                    <a:lumMod val="20000"/>
                    <a:lumOff val="80000"/>
                  </a:schemeClr>
                </a:solidFill>
                <a:latin typeface="Consolas" pitchFamily="49" charset="0"/>
                <a:cs typeface="Consolas" pitchFamily="49" charset="0"/>
              </a:rPr>
              <a:t>Random</a:t>
            </a:r>
            <a:r>
              <a:rPr lang="en-US" dirty="0" smtClean="0">
                <a:solidFill>
                  <a:schemeClr val="accent5">
                    <a:lumMod val="20000"/>
                    <a:lumOff val="80000"/>
                  </a:schemeClr>
                </a:solidFill>
              </a:rPr>
              <a:t> </a:t>
            </a:r>
            <a:r>
              <a:rPr lang="en-US" dirty="0" smtClean="0"/>
              <a:t>class</a:t>
            </a:r>
          </a:p>
          <a:p>
            <a:pPr lvl="1">
              <a:lnSpc>
                <a:spcPct val="100000"/>
              </a:lnSpc>
            </a:pPr>
            <a:r>
              <a:rPr lang="en-US" dirty="0" smtClean="0"/>
              <a:t>Generates random integer numbers</a:t>
            </a:r>
          </a:p>
        </p:txBody>
      </p:sp>
      <p:sp>
        <p:nvSpPr>
          <p:cNvPr id="6" name="Rectangle 4"/>
          <p:cNvSpPr>
            <a:spLocks noChangeArrowheads="1"/>
          </p:cNvSpPr>
          <p:nvPr/>
        </p:nvSpPr>
        <p:spPr bwMode="auto">
          <a:xfrm>
            <a:off x="685800" y="2438400"/>
            <a:ext cx="7696200" cy="212365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Random rand = new Random();</a:t>
            </a:r>
          </a:p>
          <a:p>
            <a:r>
              <a:rPr lang="bg-BG" sz="2200" b="1" dirty="0">
                <a:solidFill>
                  <a:srgbClr val="8CF4F2"/>
                </a:solidFill>
                <a:effectLst>
                  <a:outerShdw blurRad="38100" dist="38100" dir="2700000" algn="tl">
                    <a:srgbClr val="000000">
                      <a:alpha val="43137"/>
                    </a:srgbClr>
                  </a:outerShdw>
                </a:effectLst>
                <a:latin typeface="Consolas" pitchFamily="49" charset="0"/>
                <a:cs typeface="Consolas" pitchFamily="49" charset="0"/>
              </a:rPr>
              <a:t>for (int number = 1; number &lt;= 6; number++)</a:t>
            </a:r>
            <a:endParaRPr lang="en-US" sz="2200" b="1" dirty="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r>
              <a:rPr lang="bg-BG" sz="2200" b="1"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200" b="1"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r>
              <a:rPr lang="en-US" sz="2200" b="1" dirty="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a:t>
            </a:r>
            <a:r>
              <a:rPr lang="bg-BG" sz="2200" b="1"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nt </a:t>
            </a:r>
            <a:r>
              <a:rPr lang="bg-BG" sz="2200" b="1" dirty="0">
                <a:solidFill>
                  <a:srgbClr val="8CF4F2"/>
                </a:solidFill>
                <a:effectLst>
                  <a:outerShdw blurRad="38100" dist="38100" dir="2700000" algn="tl">
                    <a:srgbClr val="000000">
                      <a:alpha val="43137"/>
                    </a:srgbClr>
                  </a:outerShdw>
                </a:effectLst>
                <a:latin typeface="Consolas" pitchFamily="49" charset="0"/>
                <a:cs typeface="Consolas" pitchFamily="49" charset="0"/>
              </a:rPr>
              <a:t>randomNumber = rand.Next(49) + 1;</a:t>
            </a:r>
            <a:endParaRPr lang="en-US" sz="2200" b="1" dirty="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r>
              <a:rPr lang="en-US" sz="2200" b="1"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200" b="1"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a:t>
            </a:r>
            <a:r>
              <a:rPr lang="bg-BG" sz="2200" b="1" dirty="0">
                <a:solidFill>
                  <a:srgbClr val="8CF4F2"/>
                </a:solidFill>
                <a:effectLst>
                  <a:outerShdw blurRad="38100" dist="38100" dir="2700000" algn="tl">
                    <a:srgbClr val="000000">
                      <a:alpha val="43137"/>
                    </a:srgbClr>
                  </a:outerShdw>
                </a:effectLst>
                <a:latin typeface="Consolas" pitchFamily="49" charset="0"/>
                <a:cs typeface="Consolas" pitchFamily="49" charset="0"/>
              </a:rPr>
              <a:t>("{0} ", randomNumber);</a:t>
            </a:r>
            <a:endParaRPr lang="en-US" sz="2200" b="1" dirty="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r>
              <a:rPr lang="en-US" sz="2200" b="1"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200" b="1" dirty="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Content Placeholder 4"/>
          <p:cNvSpPr txBox="1">
            <a:spLocks/>
          </p:cNvSpPr>
          <p:nvPr/>
        </p:nvSpPr>
        <p:spPr>
          <a:xfrm>
            <a:off x="381000" y="4800600"/>
            <a:ext cx="8382000" cy="1905000"/>
          </a:xfrm>
          <a:prstGeom prst="rect">
            <a:avLst/>
          </a:prstGeom>
        </p:spPr>
        <p:txBody>
          <a:bodyPr/>
          <a:lstStyle>
            <a:lvl1pPr marL="282575" indent="-282575" algn="l" rtl="0" eaLnBrk="0" fontAlgn="base"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pPr>
            <a:r>
              <a:rPr lang="en-US" dirty="0" smtClean="0"/>
              <a:t>This generates 6 random </a:t>
            </a:r>
            <a:r>
              <a:rPr lang="en-US" dirty="0" err="1" smtClean="0"/>
              <a:t>int</a:t>
            </a:r>
            <a:r>
              <a:rPr lang="en-US" dirty="0" smtClean="0"/>
              <a:t> in range [</a:t>
            </a:r>
            <a:r>
              <a:rPr lang="en-US" dirty="0" smtClean="0">
                <a:latin typeface="Consolas" pitchFamily="49" charset="0"/>
                <a:cs typeface="Consolas" pitchFamily="49" charset="0"/>
              </a:rPr>
              <a:t>1</a:t>
            </a:r>
            <a:r>
              <a:rPr lang="en-US" dirty="0" smtClean="0"/>
              <a:t>..</a:t>
            </a:r>
            <a:r>
              <a:rPr lang="en-US" dirty="0" smtClean="0">
                <a:latin typeface="Consolas" pitchFamily="49" charset="0"/>
                <a:cs typeface="Consolas" pitchFamily="49" charset="0"/>
              </a:rPr>
              <a:t>49</a:t>
            </a:r>
            <a:r>
              <a:rPr lang="en-US" dirty="0" smtClean="0"/>
              <a:t>]</a:t>
            </a:r>
          </a:p>
          <a:p>
            <a:pPr>
              <a:lnSpc>
                <a:spcPct val="100000"/>
              </a:lnSpc>
            </a:pPr>
            <a:r>
              <a:rPr lang="en-US" dirty="0" smtClean="0"/>
              <a:t>Always use a single </a:t>
            </a:r>
            <a:r>
              <a:rPr lang="en-US" dirty="0" smtClean="0">
                <a:solidFill>
                  <a:schemeClr val="accent5">
                    <a:lumMod val="20000"/>
                    <a:lumOff val="80000"/>
                  </a:schemeClr>
                </a:solidFill>
                <a:latin typeface="Consolas" pitchFamily="49" charset="0"/>
                <a:cs typeface="Consolas" pitchFamily="49" charset="0"/>
              </a:rPr>
              <a:t>Random</a:t>
            </a:r>
            <a:r>
              <a:rPr lang="en-US" dirty="0" smtClean="0"/>
              <a:t> instance!</a:t>
            </a:r>
          </a:p>
          <a:p>
            <a:pPr lvl="1">
              <a:lnSpc>
                <a:spcPct val="100000"/>
              </a:lnSpc>
            </a:pPr>
            <a:r>
              <a:rPr lang="en-US" dirty="0" smtClean="0"/>
              <a:t>This will avoid abnormalities</a:t>
            </a:r>
          </a:p>
        </p:txBody>
      </p:sp>
    </p:spTree>
    <p:extLst>
      <p:ext uri="{BB962C8B-B14F-4D97-AF65-F5344CB8AC3E}">
        <p14:creationId xmlns:p14="http://schemas.microsoft.com/office/powerpoint/2010/main" val="17913649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900" dirty="0" smtClean="0"/>
              <a:t>Password Generator – Example </a:t>
            </a:r>
            <a:endParaRPr lang="en-US" sz="3900" dirty="0"/>
          </a:p>
        </p:txBody>
      </p:sp>
      <p:sp>
        <p:nvSpPr>
          <p:cNvPr id="6" name="Content Placeholder 5"/>
          <p:cNvSpPr>
            <a:spLocks noGrp="1"/>
          </p:cNvSpPr>
          <p:nvPr>
            <p:ph idx="1"/>
          </p:nvPr>
        </p:nvSpPr>
        <p:spPr>
          <a:xfrm>
            <a:off x="304800" y="990600"/>
            <a:ext cx="8534400" cy="5638800"/>
          </a:xfrm>
        </p:spPr>
        <p:txBody>
          <a:bodyPr/>
          <a:lstStyle/>
          <a:p>
            <a:pPr>
              <a:lnSpc>
                <a:spcPct val="95000"/>
              </a:lnSpc>
            </a:pPr>
            <a:r>
              <a:rPr lang="en-US" sz="3000" dirty="0" smtClean="0"/>
              <a:t>Write a program to generate a random password between </a:t>
            </a:r>
            <a:r>
              <a:rPr lang="en-US" sz="3000" dirty="0" smtClean="0">
                <a:latin typeface="Consolas" pitchFamily="49" charset="0"/>
                <a:cs typeface="Consolas" pitchFamily="49" charset="0"/>
              </a:rPr>
              <a:t>8</a:t>
            </a:r>
            <a:r>
              <a:rPr lang="en-US" sz="3000" dirty="0" smtClean="0"/>
              <a:t> and </a:t>
            </a:r>
            <a:r>
              <a:rPr lang="en-US" sz="3000" dirty="0" smtClean="0">
                <a:latin typeface="Consolas" pitchFamily="49" charset="0"/>
                <a:cs typeface="Consolas" pitchFamily="49" charset="0"/>
              </a:rPr>
              <a:t>15</a:t>
            </a:r>
            <a:r>
              <a:rPr lang="en-US" sz="3000" dirty="0" smtClean="0"/>
              <a:t> characters</a:t>
            </a:r>
          </a:p>
          <a:p>
            <a:pPr lvl="1">
              <a:lnSpc>
                <a:spcPct val="95000"/>
              </a:lnSpc>
            </a:pPr>
            <a:r>
              <a:rPr lang="en-US" sz="2700" dirty="0" smtClean="0"/>
              <a:t>The password contains of at least two capital letters, two small letters, one digit and  three special </a:t>
            </a:r>
            <a:r>
              <a:rPr lang="en-US" sz="2700" dirty="0"/>
              <a:t>characters</a:t>
            </a:r>
            <a:endParaRPr lang="en-US" sz="2700" dirty="0" smtClean="0"/>
          </a:p>
          <a:p>
            <a:pPr>
              <a:lnSpc>
                <a:spcPct val="95000"/>
              </a:lnSpc>
            </a:pPr>
            <a:r>
              <a:rPr lang="en-US" sz="3000" dirty="0" smtClean="0"/>
              <a:t>Constructing the password generator class:</a:t>
            </a:r>
          </a:p>
          <a:p>
            <a:pPr lvl="1">
              <a:lnSpc>
                <a:spcPct val="95000"/>
              </a:lnSpc>
            </a:pPr>
            <a:r>
              <a:rPr lang="en-US" sz="2700" dirty="0" smtClean="0"/>
              <a:t>Start from an empty password</a:t>
            </a:r>
          </a:p>
          <a:p>
            <a:pPr lvl="1">
              <a:lnSpc>
                <a:spcPct val="95000"/>
              </a:lnSpc>
            </a:pPr>
            <a:r>
              <a:rPr lang="en-US" sz="2700" dirty="0" smtClean="0"/>
              <a:t>Place </a:t>
            </a:r>
            <a:r>
              <a:rPr lang="en-US" sz="2700" dirty="0" smtClean="0">
                <a:latin typeface="Consolas" pitchFamily="49" charset="0"/>
                <a:cs typeface="Consolas" pitchFamily="49" charset="0"/>
              </a:rPr>
              <a:t>2</a:t>
            </a:r>
            <a:r>
              <a:rPr lang="en-US" sz="2700" dirty="0" smtClean="0"/>
              <a:t> random capital letters at random positions</a:t>
            </a:r>
          </a:p>
          <a:p>
            <a:pPr lvl="1">
              <a:lnSpc>
                <a:spcPct val="95000"/>
              </a:lnSpc>
            </a:pPr>
            <a:r>
              <a:rPr lang="en-US" sz="2700" dirty="0" smtClean="0"/>
              <a:t>Place </a:t>
            </a:r>
            <a:r>
              <a:rPr lang="en-US" sz="2700" dirty="0" smtClean="0">
                <a:latin typeface="Consolas" pitchFamily="49" charset="0"/>
                <a:cs typeface="Consolas" pitchFamily="49" charset="0"/>
              </a:rPr>
              <a:t>2</a:t>
            </a:r>
            <a:r>
              <a:rPr lang="en-US" sz="2700" dirty="0" smtClean="0"/>
              <a:t> random small letters at random positions</a:t>
            </a:r>
          </a:p>
          <a:p>
            <a:pPr lvl="1">
              <a:lnSpc>
                <a:spcPct val="95000"/>
              </a:lnSpc>
            </a:pPr>
            <a:r>
              <a:rPr lang="en-US" sz="2700" dirty="0" smtClean="0"/>
              <a:t>Place </a:t>
            </a:r>
            <a:r>
              <a:rPr lang="en-US" sz="2700" dirty="0" smtClean="0">
                <a:latin typeface="Consolas" pitchFamily="49" charset="0"/>
                <a:cs typeface="Consolas" pitchFamily="49" charset="0"/>
              </a:rPr>
              <a:t>1</a:t>
            </a:r>
            <a:r>
              <a:rPr lang="en-US" sz="2700" dirty="0" smtClean="0"/>
              <a:t> random digit at random positions</a:t>
            </a:r>
          </a:p>
          <a:p>
            <a:pPr lvl="1">
              <a:lnSpc>
                <a:spcPct val="95000"/>
              </a:lnSpc>
            </a:pPr>
            <a:r>
              <a:rPr lang="en-US" sz="2700" dirty="0" smtClean="0"/>
              <a:t>Place </a:t>
            </a:r>
            <a:r>
              <a:rPr lang="en-US" sz="2700" dirty="0" smtClean="0">
                <a:latin typeface="Consolas" pitchFamily="49" charset="0"/>
                <a:cs typeface="Consolas" pitchFamily="49" charset="0"/>
              </a:rPr>
              <a:t>3</a:t>
            </a:r>
            <a:r>
              <a:rPr lang="en-US" sz="2700" dirty="0" smtClean="0"/>
              <a:t> special characters at random positions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54</a:t>
            </a:fld>
            <a:endParaRPr lang="en-US" dirty="0"/>
          </a:p>
        </p:txBody>
      </p:sp>
    </p:spTree>
    <p:extLst>
      <p:ext uri="{BB962C8B-B14F-4D97-AF65-F5344CB8AC3E}">
        <p14:creationId xmlns:p14="http://schemas.microsoft.com/office/powerpoint/2010/main" val="190208065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Password Generator (2)</a:t>
            </a:r>
            <a:endParaRPr lang="en-US" dirty="0"/>
          </a:p>
        </p:txBody>
      </p:sp>
      <p:sp>
        <p:nvSpPr>
          <p:cNvPr id="6" name="Content Placeholder 5"/>
          <p:cNvSpPr>
            <a:spLocks noGrp="1"/>
          </p:cNvSpPr>
          <p:nvPr>
            <p:ph idx="1"/>
          </p:nvPr>
        </p:nvSpPr>
        <p:spPr>
          <a:xfrm>
            <a:off x="228600" y="1066800"/>
            <a:ext cx="8686800" cy="3276600"/>
          </a:xfrm>
        </p:spPr>
        <p:txBody>
          <a:bodyPr/>
          <a:lstStyle/>
          <a:p>
            <a:pPr>
              <a:lnSpc>
                <a:spcPct val="100000"/>
              </a:lnSpc>
            </a:pPr>
            <a:r>
              <a:rPr lang="en-US" dirty="0"/>
              <a:t>Now we have exactly </a:t>
            </a:r>
            <a:r>
              <a:rPr lang="en-US" dirty="0">
                <a:latin typeface="Consolas" pitchFamily="49" charset="0"/>
                <a:cs typeface="Consolas" pitchFamily="49" charset="0"/>
              </a:rPr>
              <a:t>8</a:t>
            </a:r>
            <a:r>
              <a:rPr lang="en-US" dirty="0"/>
              <a:t> characters</a:t>
            </a:r>
          </a:p>
          <a:p>
            <a:pPr lvl="1">
              <a:lnSpc>
                <a:spcPct val="100000"/>
              </a:lnSpc>
            </a:pPr>
            <a:r>
              <a:rPr lang="en-US" dirty="0"/>
              <a:t>To make the </a:t>
            </a:r>
            <a:r>
              <a:rPr lang="en-US" dirty="0" smtClean="0"/>
              <a:t>password length </a:t>
            </a:r>
            <a:r>
              <a:rPr lang="en-US" dirty="0"/>
              <a:t>between </a:t>
            </a:r>
            <a:r>
              <a:rPr lang="en-US" dirty="0">
                <a:latin typeface="Consolas" pitchFamily="49" charset="0"/>
                <a:cs typeface="Consolas" pitchFamily="49" charset="0"/>
              </a:rPr>
              <a:t>8</a:t>
            </a:r>
            <a:r>
              <a:rPr lang="en-US" dirty="0"/>
              <a:t> and </a:t>
            </a:r>
            <a:r>
              <a:rPr lang="en-US" dirty="0">
                <a:latin typeface="Consolas" pitchFamily="49" charset="0"/>
                <a:cs typeface="Consolas" pitchFamily="49" charset="0"/>
              </a:rPr>
              <a:t>15</a:t>
            </a:r>
            <a:r>
              <a:rPr lang="en-US" dirty="0"/>
              <a:t> we </a:t>
            </a:r>
            <a:r>
              <a:rPr lang="en-US" dirty="0" smtClean="0"/>
              <a:t>add between </a:t>
            </a:r>
            <a:r>
              <a:rPr lang="en-US" dirty="0">
                <a:latin typeface="Consolas" pitchFamily="49" charset="0"/>
                <a:cs typeface="Consolas" pitchFamily="49" charset="0"/>
              </a:rPr>
              <a:t>0</a:t>
            </a:r>
            <a:r>
              <a:rPr lang="en-US" dirty="0"/>
              <a:t> and </a:t>
            </a:r>
            <a:r>
              <a:rPr lang="en-US" dirty="0" smtClean="0">
                <a:latin typeface="Consolas" pitchFamily="49" charset="0"/>
                <a:cs typeface="Consolas" pitchFamily="49" charset="0"/>
              </a:rPr>
              <a:t>7</a:t>
            </a:r>
            <a:r>
              <a:rPr lang="en-US" dirty="0" smtClean="0"/>
              <a:t> random characters</a:t>
            </a:r>
          </a:p>
          <a:p>
            <a:pPr lvl="2">
              <a:lnSpc>
                <a:spcPct val="100000"/>
              </a:lnSpc>
            </a:pPr>
            <a:r>
              <a:rPr lang="en-US" dirty="0" smtClean="0"/>
              <a:t>Capital </a:t>
            </a:r>
            <a:r>
              <a:rPr lang="en-US" dirty="0"/>
              <a:t>/ small letters / digits / special character</a:t>
            </a:r>
          </a:p>
          <a:p>
            <a:pPr lvl="2">
              <a:lnSpc>
                <a:spcPct val="100000"/>
              </a:lnSpc>
            </a:pPr>
            <a:r>
              <a:rPr lang="en-US" dirty="0" smtClean="0"/>
              <a:t>Inserts each of them at random position</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55</a:t>
            </a:fld>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305751">
            <a:off x="1271475" y="4490123"/>
            <a:ext cx="2773360" cy="1595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descr="http://www.password-protect-software.com/pics/password-generato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402293">
            <a:off x="5164345" y="4196698"/>
            <a:ext cx="3123693" cy="2140873"/>
          </a:xfrm>
          <a:prstGeom prst="roundRect">
            <a:avLst>
              <a:gd name="adj" fmla="val 2065"/>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1331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 Generator Class</a:t>
            </a:r>
            <a:endParaRPr lang="en-US" dirty="0"/>
          </a:p>
        </p:txBody>
      </p:sp>
      <p:sp>
        <p:nvSpPr>
          <p:cNvPr id="5" name="Content Placeholder 4"/>
          <p:cNvSpPr>
            <a:spLocks noGrp="1" noChangeArrowheads="1"/>
          </p:cNvSpPr>
          <p:nvPr>
            <p:ph idx="1"/>
          </p:nvPr>
        </p:nvSpPr>
        <p:spPr bwMode="auto">
          <a:xfrm>
            <a:off x="609600" y="1211282"/>
            <a:ext cx="7924800" cy="397031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pPr>
            <a:r>
              <a:rPr lang="bg-BG" sz="1800" dirty="0">
                <a:solidFill>
                  <a:srgbClr val="8CF4F2"/>
                </a:solidFill>
                <a:latin typeface="Consolas" pitchFamily="49" charset="0"/>
                <a:cs typeface="Consolas" pitchFamily="49" charset="0"/>
              </a:rPr>
              <a:t>class RandomPasswordGenerator</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bg-BG" sz="1800" dirty="0">
                <a:solidFill>
                  <a:srgbClr val="8CF4F2"/>
                </a:solidFill>
                <a:latin typeface="Consolas" pitchFamily="49" charset="0"/>
                <a:cs typeface="Consolas" pitchFamily="49" charset="0"/>
              </a:rPr>
              <a:t>{</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private </a:t>
            </a:r>
            <a:r>
              <a:rPr lang="bg-BG" sz="1800" dirty="0">
                <a:solidFill>
                  <a:srgbClr val="8CF4F2"/>
                </a:solidFill>
                <a:latin typeface="Consolas" pitchFamily="49" charset="0"/>
                <a:cs typeface="Consolas" pitchFamily="49" charset="0"/>
              </a:rPr>
              <a:t>const string </a:t>
            </a:r>
            <a:r>
              <a:rPr lang="en-US" sz="1800" dirty="0" smtClean="0">
                <a:solidFill>
                  <a:srgbClr val="8CF4F2"/>
                </a:solidFill>
                <a:latin typeface="Consolas" pitchFamily="49" charset="0"/>
                <a:cs typeface="Consolas" pitchFamily="49" charset="0"/>
              </a:rPr>
              <a:t>CapitalLetters</a:t>
            </a:r>
            <a:r>
              <a:rPr lang="bg-BG" sz="1800" dirty="0" smtClean="0">
                <a:solidFill>
                  <a:srgbClr val="8CF4F2"/>
                </a:solidFill>
                <a:latin typeface="Consolas" pitchFamily="49" charset="0"/>
                <a:cs typeface="Consolas" pitchFamily="49" charset="0"/>
              </a:rPr>
              <a:t>=</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a:solidFill>
                  <a:srgbClr val="8CF4F2"/>
                </a:solidFill>
                <a:latin typeface="Consolas" pitchFamily="49" charset="0"/>
                <a:cs typeface="Consolas" pitchFamily="49" charset="0"/>
              </a:rPr>
              <a:t> </a:t>
            </a: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a:t>
            </a:r>
            <a:r>
              <a:rPr lang="bg-BG" sz="1800" dirty="0">
                <a:solidFill>
                  <a:srgbClr val="8CF4F2"/>
                </a:solidFill>
                <a:latin typeface="Consolas" pitchFamily="49" charset="0"/>
                <a:cs typeface="Consolas" pitchFamily="49" charset="0"/>
              </a:rPr>
              <a:t>ABCDEFGHIJKLMNOPQRSTUVWXYZ";</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a:solidFill>
                  <a:srgbClr val="8CF4F2"/>
                </a:solidFill>
                <a:latin typeface="Consolas" pitchFamily="49" charset="0"/>
                <a:cs typeface="Consolas" pitchFamily="49" charset="0"/>
              </a:rPr>
              <a:t> </a:t>
            </a: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private </a:t>
            </a:r>
            <a:r>
              <a:rPr lang="bg-BG" sz="1800" dirty="0">
                <a:solidFill>
                  <a:srgbClr val="8CF4F2"/>
                </a:solidFill>
                <a:latin typeface="Consolas" pitchFamily="49" charset="0"/>
                <a:cs typeface="Consolas" pitchFamily="49" charset="0"/>
              </a:rPr>
              <a:t>const string </a:t>
            </a:r>
            <a:r>
              <a:rPr lang="en-US" sz="1800" dirty="0">
                <a:solidFill>
                  <a:srgbClr val="8CF4F2"/>
                </a:solidFill>
                <a:latin typeface="Consolas" pitchFamily="49" charset="0"/>
                <a:cs typeface="Consolas" pitchFamily="49" charset="0"/>
              </a:rPr>
              <a:t>SmallLetters</a:t>
            </a:r>
            <a:r>
              <a:rPr lang="bg-BG" sz="1800" dirty="0">
                <a:solidFill>
                  <a:srgbClr val="8CF4F2"/>
                </a:solidFill>
                <a:latin typeface="Consolas" pitchFamily="49" charset="0"/>
                <a:cs typeface="Consolas" pitchFamily="49" charset="0"/>
              </a:rPr>
              <a:t> =</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a:t>
            </a:r>
            <a:r>
              <a:rPr lang="bg-BG" sz="1800" dirty="0">
                <a:solidFill>
                  <a:srgbClr val="8CF4F2"/>
                </a:solidFill>
                <a:latin typeface="Consolas" pitchFamily="49" charset="0"/>
                <a:cs typeface="Consolas" pitchFamily="49" charset="0"/>
              </a:rPr>
              <a:t>abcdefghijklmnopqrstuvwxyz";</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private </a:t>
            </a:r>
            <a:r>
              <a:rPr lang="bg-BG" sz="1800" dirty="0">
                <a:solidFill>
                  <a:srgbClr val="8CF4F2"/>
                </a:solidFill>
                <a:latin typeface="Consolas" pitchFamily="49" charset="0"/>
                <a:cs typeface="Consolas" pitchFamily="49" charset="0"/>
              </a:rPr>
              <a:t>const string </a:t>
            </a:r>
            <a:r>
              <a:rPr lang="en-US" sz="1800" dirty="0">
                <a:solidFill>
                  <a:srgbClr val="8CF4F2"/>
                </a:solidFill>
                <a:latin typeface="Consolas" pitchFamily="49" charset="0"/>
                <a:cs typeface="Consolas" pitchFamily="49" charset="0"/>
              </a:rPr>
              <a:t>Digits</a:t>
            </a:r>
            <a:r>
              <a:rPr lang="bg-BG" sz="1800" dirty="0">
                <a:solidFill>
                  <a:srgbClr val="8CF4F2"/>
                </a:solidFill>
                <a:latin typeface="Consolas" pitchFamily="49" charset="0"/>
                <a:cs typeface="Consolas" pitchFamily="49" charset="0"/>
              </a:rPr>
              <a:t> = "0123456789";</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p</a:t>
            </a:r>
            <a:r>
              <a:rPr lang="bg-BG" sz="1800" dirty="0" smtClean="0">
                <a:solidFill>
                  <a:srgbClr val="8CF4F2"/>
                </a:solidFill>
                <a:latin typeface="Consolas" pitchFamily="49" charset="0"/>
                <a:cs typeface="Consolas" pitchFamily="49" charset="0"/>
              </a:rPr>
              <a:t>rivate </a:t>
            </a:r>
            <a:r>
              <a:rPr lang="bg-BG" sz="1800" dirty="0">
                <a:solidFill>
                  <a:srgbClr val="8CF4F2"/>
                </a:solidFill>
                <a:latin typeface="Consolas" pitchFamily="49" charset="0"/>
                <a:cs typeface="Consolas" pitchFamily="49" charset="0"/>
              </a:rPr>
              <a:t>const string </a:t>
            </a:r>
            <a:r>
              <a:rPr lang="en-US" sz="1800" dirty="0">
                <a:solidFill>
                  <a:srgbClr val="8CF4F2"/>
                </a:solidFill>
                <a:latin typeface="Consolas" pitchFamily="49" charset="0"/>
                <a:cs typeface="Consolas" pitchFamily="49" charset="0"/>
              </a:rPr>
              <a:t>SpecialChars</a:t>
            </a:r>
            <a:r>
              <a:rPr lang="bg-BG" sz="1800" dirty="0">
                <a:solidFill>
                  <a:srgbClr val="8CF4F2"/>
                </a:solidFill>
                <a:latin typeface="Consolas" pitchFamily="49" charset="0"/>
                <a:cs typeface="Consolas" pitchFamily="49" charset="0"/>
              </a:rPr>
              <a:t> =</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"~!@#$%^&amp;*()_+=`{}[]\\|':;.,/?&lt;&gt;";</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private </a:t>
            </a:r>
            <a:r>
              <a:rPr lang="bg-BG" sz="1800" dirty="0">
                <a:solidFill>
                  <a:srgbClr val="8CF4F2"/>
                </a:solidFill>
                <a:latin typeface="Consolas" pitchFamily="49" charset="0"/>
                <a:cs typeface="Consolas" pitchFamily="49" charset="0"/>
              </a:rPr>
              <a:t>const string </a:t>
            </a:r>
            <a:r>
              <a:rPr lang="en-US" sz="1800" dirty="0" smtClean="0">
                <a:solidFill>
                  <a:srgbClr val="8CF4F2"/>
                </a:solidFill>
                <a:latin typeface="Consolas" pitchFamily="49" charset="0"/>
                <a:cs typeface="Consolas" pitchFamily="49" charset="0"/>
              </a:rPr>
              <a:t>AllChars</a:t>
            </a:r>
            <a:r>
              <a:rPr lang="bg-BG" sz="1800" dirty="0" smtClean="0">
                <a:solidFill>
                  <a:srgbClr val="8CF4F2"/>
                </a:solidFill>
                <a:latin typeface="Consolas" pitchFamily="49" charset="0"/>
                <a:cs typeface="Consolas" pitchFamily="49" charset="0"/>
              </a:rPr>
              <a:t> </a:t>
            </a:r>
            <a:r>
              <a:rPr lang="bg-BG" sz="1800" dirty="0">
                <a:solidFill>
                  <a:srgbClr val="8CF4F2"/>
                </a:solidFill>
                <a:latin typeface="Consolas" pitchFamily="49" charset="0"/>
                <a:cs typeface="Consolas" pitchFamily="49" charset="0"/>
              </a:rPr>
              <a:t>=</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CapitalLetters</a:t>
            </a:r>
            <a:r>
              <a:rPr lang="bg-BG" sz="1800" dirty="0" smtClean="0">
                <a:solidFill>
                  <a:srgbClr val="8CF4F2"/>
                </a:solidFill>
                <a:latin typeface="Consolas" pitchFamily="49" charset="0"/>
                <a:cs typeface="Consolas" pitchFamily="49" charset="0"/>
              </a:rPr>
              <a:t> </a:t>
            </a:r>
            <a:r>
              <a:rPr lang="bg-BG" sz="1800" dirty="0">
                <a:solidFill>
                  <a:srgbClr val="8CF4F2"/>
                </a:solidFill>
                <a:latin typeface="Consolas" pitchFamily="49" charset="0"/>
                <a:cs typeface="Consolas" pitchFamily="49" charset="0"/>
              </a:rPr>
              <a:t>+ </a:t>
            </a:r>
            <a:r>
              <a:rPr lang="en-US" sz="1800" dirty="0">
                <a:solidFill>
                  <a:srgbClr val="8CF4F2"/>
                </a:solidFill>
                <a:latin typeface="Consolas" pitchFamily="49" charset="0"/>
                <a:cs typeface="Consolas" pitchFamily="49" charset="0"/>
              </a:rPr>
              <a:t>SmallLetters </a:t>
            </a:r>
            <a:r>
              <a:rPr lang="bg-BG" sz="1800" dirty="0">
                <a:solidFill>
                  <a:srgbClr val="8CF4F2"/>
                </a:solidFill>
                <a:latin typeface="Consolas" pitchFamily="49" charset="0"/>
                <a:cs typeface="Consolas" pitchFamily="49" charset="0"/>
              </a:rPr>
              <a:t>+ </a:t>
            </a:r>
            <a:r>
              <a:rPr lang="en-US" sz="1800" dirty="0">
                <a:solidFill>
                  <a:srgbClr val="8CF4F2"/>
                </a:solidFill>
                <a:latin typeface="Consolas" pitchFamily="49" charset="0"/>
                <a:cs typeface="Consolas" pitchFamily="49" charset="0"/>
              </a:rPr>
              <a:t>Digits </a:t>
            </a:r>
            <a:r>
              <a:rPr lang="bg-BG" sz="1800" dirty="0">
                <a:solidFill>
                  <a:srgbClr val="8CF4F2"/>
                </a:solidFill>
                <a:latin typeface="Consolas" pitchFamily="49" charset="0"/>
                <a:cs typeface="Consolas" pitchFamily="49" charset="0"/>
              </a:rPr>
              <a:t>+ </a:t>
            </a:r>
            <a:r>
              <a:rPr lang="en-US" sz="1800" dirty="0">
                <a:solidFill>
                  <a:srgbClr val="8CF4F2"/>
                </a:solidFill>
                <a:latin typeface="Consolas" pitchFamily="49" charset="0"/>
                <a:cs typeface="Consolas" pitchFamily="49" charset="0"/>
              </a:rPr>
              <a:t>SpecialChars</a:t>
            </a:r>
            <a:r>
              <a:rPr lang="bg-BG" sz="1800" dirty="0">
                <a:solidFill>
                  <a:srgbClr val="8CF4F2"/>
                </a:solidFill>
                <a:latin typeface="Consolas" pitchFamily="49" charset="0"/>
                <a:cs typeface="Consolas" pitchFamily="49" charset="0"/>
              </a:rPr>
              <a:t>;</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bg-BG" sz="1800" dirty="0">
                <a:solidFill>
                  <a:srgbClr val="8CF4F2"/>
                </a:solidFill>
                <a:latin typeface="Consolas" pitchFamily="49" charset="0"/>
                <a:cs typeface="Consolas" pitchFamily="49" charset="0"/>
              </a:rPr>
              <a:t>  	</a:t>
            </a: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private </a:t>
            </a:r>
            <a:r>
              <a:rPr lang="bg-BG" sz="1800" dirty="0">
                <a:solidFill>
                  <a:srgbClr val="8CF4F2"/>
                </a:solidFill>
                <a:latin typeface="Consolas" pitchFamily="49" charset="0"/>
                <a:cs typeface="Consolas" pitchFamily="49" charset="0"/>
              </a:rPr>
              <a:t>static Random rnd = new Random();</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bg-BG" sz="1800" dirty="0">
                <a:solidFill>
                  <a:srgbClr val="8CF4F2"/>
                </a:solidFill>
                <a:latin typeface="Consolas" pitchFamily="49" charset="0"/>
                <a:cs typeface="Consolas" pitchFamily="49" charset="0"/>
              </a:rPr>
              <a:t> </a:t>
            </a:r>
            <a:r>
              <a:rPr lang="en-US" sz="1800" dirty="0">
                <a:solidFill>
                  <a:srgbClr val="8CF4F2"/>
                </a:solidFill>
                <a:latin typeface="Consolas" pitchFamily="49" charset="0"/>
                <a:cs typeface="Consolas" pitchFamily="49" charset="0"/>
              </a:rPr>
              <a:t>// the example continues</a:t>
            </a:r>
            <a:r>
              <a:rPr lang="en-US" sz="1800" dirty="0" smtClean="0">
                <a:solidFill>
                  <a:srgbClr val="8CF4F2"/>
                </a:solidFill>
                <a:latin typeface="Consolas" pitchFamily="49" charset="0"/>
                <a:cs typeface="Consolas" pitchFamily="49" charset="0"/>
              </a:rPr>
              <a:t>…</a:t>
            </a:r>
            <a:endParaRPr lang="en-US" sz="1800" dirty="0">
              <a:solidFill>
                <a:srgbClr val="8CF4F2"/>
              </a:solidFill>
              <a:latin typeface="Consolas" pitchFamily="49" charset="0"/>
              <a:cs typeface="Consolas" pitchFamily="49" charset="0"/>
            </a:endParaRPr>
          </a:p>
        </p:txBody>
      </p:sp>
    </p:spTree>
    <p:extLst>
      <p:ext uri="{BB962C8B-B14F-4D97-AF65-F5344CB8AC3E}">
        <p14:creationId xmlns:p14="http://schemas.microsoft.com/office/powerpoint/2010/main" val="204242246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 </a:t>
            </a:r>
            <a:r>
              <a:rPr lang="en-US" smtClean="0"/>
              <a:t>Generator Class (2)</a:t>
            </a:r>
            <a:endParaRPr lang="en-US" dirty="0"/>
          </a:p>
        </p:txBody>
      </p:sp>
      <p:sp>
        <p:nvSpPr>
          <p:cNvPr id="5" name="Content Placeholder 4"/>
          <p:cNvSpPr>
            <a:spLocks noGrp="1" noChangeArrowheads="1"/>
          </p:cNvSpPr>
          <p:nvPr>
            <p:ph idx="1"/>
          </p:nvPr>
        </p:nvSpPr>
        <p:spPr bwMode="auto">
          <a:xfrm>
            <a:off x="609600" y="1066800"/>
            <a:ext cx="7924800" cy="541071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pPr>
            <a:r>
              <a:rPr lang="bg-BG" sz="1800" dirty="0" smtClean="0">
                <a:solidFill>
                  <a:srgbClr val="8CF4F2"/>
                </a:solidFill>
                <a:latin typeface="Consolas" pitchFamily="49" charset="0"/>
                <a:cs typeface="Consolas" pitchFamily="49" charset="0"/>
              </a:rPr>
              <a:t>static void Main()</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bg-BG" sz="1800" dirty="0" smtClean="0">
                <a:solidFill>
                  <a:srgbClr val="8CF4F2"/>
                </a:solidFill>
                <a:latin typeface="Consolas" pitchFamily="49" charset="0"/>
                <a:cs typeface="Consolas" pitchFamily="49" charset="0"/>
              </a:rPr>
              <a:t>{</a:t>
            </a:r>
            <a:endParaRPr lang="en-US" sz="1800" dirty="0" smtClean="0">
              <a:solidFill>
                <a:srgbClr val="8CF4F2"/>
              </a:solidFill>
              <a:latin typeface="Consolas" pitchFamily="49" charset="0"/>
              <a:cs typeface="Consolas" pitchFamily="49" charset="0"/>
            </a:endParaRPr>
          </a:p>
          <a:p>
            <a:pPr marL="0" indent="0">
              <a:lnSpc>
                <a:spcPct val="7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StringBuilder password = new StringBuilder();</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f</a:t>
            </a:r>
            <a:r>
              <a:rPr lang="bg-BG" sz="1800" dirty="0" smtClean="0">
                <a:solidFill>
                  <a:srgbClr val="8CF4F2"/>
                </a:solidFill>
                <a:latin typeface="Consolas" pitchFamily="49" charset="0"/>
                <a:cs typeface="Consolas" pitchFamily="49" charset="0"/>
              </a:rPr>
              <a:t>or (int i = 1; i &lt;= 2; i++)</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p>
          <a:p>
            <a:pPr marL="0" indent="0">
              <a:lnSpc>
                <a:spcPct val="7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char capitalLetter = GenerateChar(</a:t>
            </a:r>
            <a:r>
              <a:rPr lang="en-US" sz="1800" dirty="0" err="1" smtClean="0">
                <a:solidFill>
                  <a:srgbClr val="8CF4F2"/>
                </a:solidFill>
                <a:latin typeface="Consolas" pitchFamily="49" charset="0"/>
                <a:cs typeface="Consolas" pitchFamily="49" charset="0"/>
              </a:rPr>
              <a:t>CapitalLetters</a:t>
            </a:r>
            <a:r>
              <a:rPr lang="bg-BG" sz="1800" dirty="0" smtClean="0">
                <a:solidFill>
                  <a:srgbClr val="8CF4F2"/>
                </a:solidFill>
                <a:latin typeface="Consolas" pitchFamily="49" charset="0"/>
                <a:cs typeface="Consolas" pitchFamily="49" charset="0"/>
              </a:rPr>
              <a:t>);</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InsertAtRandomPosition(password, capitalLetter);</a:t>
            </a:r>
            <a:endParaRPr lang="en-US" sz="1800" dirty="0" smtClean="0">
              <a:solidFill>
                <a:srgbClr val="8CF4F2"/>
              </a:solidFill>
              <a:latin typeface="Consolas" pitchFamily="49" charset="0"/>
              <a:cs typeface="Consolas" pitchFamily="49" charset="0"/>
            </a:endParaRPr>
          </a:p>
          <a:p>
            <a:pPr marL="0" indent="0">
              <a:lnSpc>
                <a:spcPct val="7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for (int i = 1; i &lt;= 2; i++)</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a:t>
            </a:r>
            <a:endParaRPr lang="en-US" sz="1800" dirty="0" smtClean="0">
              <a:solidFill>
                <a:srgbClr val="8CF4F2"/>
              </a:solidFill>
              <a:latin typeface="Consolas" pitchFamily="49" charset="0"/>
              <a:cs typeface="Consolas" pitchFamily="49" charset="0"/>
            </a:endParaRPr>
          </a:p>
          <a:p>
            <a:pPr marL="0" indent="0">
              <a:lnSpc>
                <a:spcPct val="7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char smallLetter = GenerateChar(</a:t>
            </a:r>
            <a:r>
              <a:rPr lang="en-US" sz="1800" dirty="0" err="1" smtClean="0">
                <a:solidFill>
                  <a:srgbClr val="8CF4F2"/>
                </a:solidFill>
                <a:latin typeface="Consolas" pitchFamily="49" charset="0"/>
                <a:cs typeface="Consolas" pitchFamily="49" charset="0"/>
              </a:rPr>
              <a:t>SmallLetters</a:t>
            </a:r>
            <a:r>
              <a:rPr lang="bg-BG" sz="1800" dirty="0" smtClean="0">
                <a:solidFill>
                  <a:srgbClr val="8CF4F2"/>
                </a:solidFill>
                <a:latin typeface="Consolas" pitchFamily="49" charset="0"/>
                <a:cs typeface="Consolas" pitchFamily="49" charset="0"/>
              </a:rPr>
              <a:t>);</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InsertAtRandomPosition(password, smallLetter);</a:t>
            </a:r>
            <a:endParaRPr lang="en-US" sz="1800" dirty="0" smtClean="0">
              <a:solidFill>
                <a:srgbClr val="8CF4F2"/>
              </a:solidFill>
              <a:latin typeface="Consolas" pitchFamily="49" charset="0"/>
              <a:cs typeface="Consolas" pitchFamily="49" charset="0"/>
            </a:endParaRPr>
          </a:p>
          <a:p>
            <a:pPr marL="0" indent="0">
              <a:lnSpc>
                <a:spcPct val="70000"/>
              </a:lnSpc>
              <a:spcBef>
                <a:spcPts val="0"/>
              </a:spcBef>
              <a:spcAft>
                <a:spcPct val="0"/>
              </a:spcAft>
              <a:buNone/>
            </a:pPr>
            <a:r>
              <a:rPr lang="en-US" sz="1800" dirty="0" smtClean="0">
                <a:solidFill>
                  <a:srgbClr val="8CF4F2"/>
                </a:solidFill>
                <a:latin typeface="Consolas" pitchFamily="49" charset="0"/>
                <a:cs typeface="Consolas" pitchFamily="49" charset="0"/>
              </a:rPr>
              <a:t>   }</a:t>
            </a: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char digit = GenerateChar(</a:t>
            </a:r>
            <a:r>
              <a:rPr lang="en-US" sz="1800" dirty="0" smtClean="0">
                <a:solidFill>
                  <a:srgbClr val="8CF4F2"/>
                </a:solidFill>
                <a:latin typeface="Consolas" pitchFamily="49" charset="0"/>
                <a:cs typeface="Consolas" pitchFamily="49" charset="0"/>
              </a:rPr>
              <a:t>Digits</a:t>
            </a:r>
            <a:r>
              <a:rPr lang="bg-BG" sz="1800" dirty="0" smtClean="0">
                <a:solidFill>
                  <a:srgbClr val="8CF4F2"/>
                </a:solidFill>
                <a:latin typeface="Consolas" pitchFamily="49" charset="0"/>
                <a:cs typeface="Consolas" pitchFamily="49" charset="0"/>
              </a:rPr>
              <a:t>);</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InsertAtRandomPosition(password, digit);</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for (int i = 1; i &lt;= 3; i++)</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a:t>
            </a:r>
            <a:endParaRPr lang="en-US" sz="1800" dirty="0" smtClean="0">
              <a:solidFill>
                <a:srgbClr val="8CF4F2"/>
              </a:solidFill>
              <a:latin typeface="Consolas" pitchFamily="49" charset="0"/>
              <a:cs typeface="Consolas" pitchFamily="49" charset="0"/>
            </a:endParaRPr>
          </a:p>
          <a:p>
            <a:pPr marL="0" indent="0">
              <a:lnSpc>
                <a:spcPct val="7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char specialChar = GenerateChar(</a:t>
            </a:r>
            <a:r>
              <a:rPr lang="en-US" sz="1800" dirty="0" smtClean="0">
                <a:solidFill>
                  <a:srgbClr val="8CF4F2"/>
                </a:solidFill>
                <a:latin typeface="Consolas" pitchFamily="49" charset="0"/>
                <a:cs typeface="Consolas" pitchFamily="49" charset="0"/>
              </a:rPr>
              <a:t>SpecialChars</a:t>
            </a:r>
            <a:r>
              <a:rPr lang="bg-BG" sz="1800" dirty="0" smtClean="0">
                <a:solidFill>
                  <a:srgbClr val="8CF4F2"/>
                </a:solidFill>
                <a:latin typeface="Consolas" pitchFamily="49" charset="0"/>
                <a:cs typeface="Consolas" pitchFamily="49" charset="0"/>
              </a:rPr>
              <a:t>);</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InsertAtRandomPosition(password, specialChar);</a:t>
            </a:r>
            <a:endParaRPr lang="en-US" sz="1800" dirty="0" smtClean="0">
              <a:solidFill>
                <a:srgbClr val="8CF4F2"/>
              </a:solidFill>
              <a:latin typeface="Consolas" pitchFamily="49" charset="0"/>
              <a:cs typeface="Consolas" pitchFamily="49" charset="0"/>
            </a:endParaRPr>
          </a:p>
          <a:p>
            <a:pPr marL="0" indent="0">
              <a:lnSpc>
                <a:spcPct val="7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 </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the example continues…</a:t>
            </a:r>
            <a:endParaRPr lang="en-US" sz="1800" dirty="0">
              <a:solidFill>
                <a:srgbClr val="8CF4F2"/>
              </a:solidFill>
              <a:latin typeface="Consolas" pitchFamily="49" charset="0"/>
              <a:cs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57</a:t>
            </a:fld>
            <a:endParaRPr lang="en-US" dirty="0"/>
          </a:p>
        </p:txBody>
      </p:sp>
    </p:spTree>
    <p:extLst>
      <p:ext uri="{BB962C8B-B14F-4D97-AF65-F5344CB8AC3E}">
        <p14:creationId xmlns:p14="http://schemas.microsoft.com/office/powerpoint/2010/main" val="201633330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 </a:t>
            </a:r>
            <a:r>
              <a:rPr lang="en-US" smtClean="0"/>
              <a:t>Generator Class (3)</a:t>
            </a:r>
            <a:endParaRPr lang="en-US" dirty="0"/>
          </a:p>
        </p:txBody>
      </p:sp>
      <p:sp>
        <p:nvSpPr>
          <p:cNvPr id="5" name="Content Placeholder 4"/>
          <p:cNvSpPr>
            <a:spLocks noGrp="1" noChangeArrowheads="1"/>
          </p:cNvSpPr>
          <p:nvPr>
            <p:ph idx="1"/>
          </p:nvPr>
        </p:nvSpPr>
        <p:spPr bwMode="auto">
          <a:xfrm>
            <a:off x="609600" y="1219200"/>
            <a:ext cx="7924800" cy="510909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int </a:t>
            </a:r>
            <a:r>
              <a:rPr lang="bg-BG" sz="1800" dirty="0">
                <a:solidFill>
                  <a:srgbClr val="8CF4F2"/>
                </a:solidFill>
                <a:latin typeface="Consolas" pitchFamily="49" charset="0"/>
                <a:cs typeface="Consolas" pitchFamily="49" charset="0"/>
              </a:rPr>
              <a:t>count = rnd.Next(8);</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for </a:t>
            </a:r>
            <a:r>
              <a:rPr lang="bg-BG" sz="1800" dirty="0">
                <a:solidFill>
                  <a:srgbClr val="8CF4F2"/>
                </a:solidFill>
                <a:latin typeface="Consolas" pitchFamily="49" charset="0"/>
                <a:cs typeface="Consolas" pitchFamily="49" charset="0"/>
              </a:rPr>
              <a:t>(int i = 1; i &lt;= count; i++)</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a:t>
            </a:r>
            <a:endParaRPr lang="en-US" sz="1800" dirty="0">
              <a:solidFill>
                <a:srgbClr val="8CF4F2"/>
              </a:solidFill>
              <a:latin typeface="Consolas" pitchFamily="49" charset="0"/>
              <a:cs typeface="Consolas" pitchFamily="49" charset="0"/>
            </a:endParaRPr>
          </a:p>
          <a:p>
            <a:pPr marL="0" indent="0">
              <a:lnSpc>
                <a:spcPct val="5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char </a:t>
            </a:r>
            <a:r>
              <a:rPr lang="bg-BG" sz="1800" dirty="0">
                <a:solidFill>
                  <a:srgbClr val="8CF4F2"/>
                </a:solidFill>
                <a:latin typeface="Consolas" pitchFamily="49" charset="0"/>
                <a:cs typeface="Consolas" pitchFamily="49" charset="0"/>
              </a:rPr>
              <a:t>specialChar = GenerateChar(</a:t>
            </a:r>
            <a:r>
              <a:rPr lang="en-US" sz="1800" dirty="0">
                <a:solidFill>
                  <a:srgbClr val="8CF4F2"/>
                </a:solidFill>
                <a:latin typeface="Consolas" pitchFamily="49" charset="0"/>
                <a:cs typeface="Consolas" pitchFamily="49" charset="0"/>
              </a:rPr>
              <a:t>AllChars</a:t>
            </a:r>
            <a:r>
              <a:rPr lang="bg-BG" sz="1800" dirty="0">
                <a:solidFill>
                  <a:srgbClr val="8CF4F2"/>
                </a:solidFill>
                <a:latin typeface="Consolas" pitchFamily="49" charset="0"/>
                <a:cs typeface="Consolas" pitchFamily="49" charset="0"/>
              </a:rPr>
              <a:t>);</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InsertAtRandomPosition(password</a:t>
            </a:r>
            <a:r>
              <a:rPr lang="bg-BG" sz="1800" dirty="0">
                <a:solidFill>
                  <a:srgbClr val="8CF4F2"/>
                </a:solidFill>
                <a:latin typeface="Consolas" pitchFamily="49" charset="0"/>
                <a:cs typeface="Consolas" pitchFamily="49" charset="0"/>
              </a:rPr>
              <a:t>, specialChar);</a:t>
            </a:r>
            <a:endParaRPr lang="en-US" sz="1800" dirty="0">
              <a:solidFill>
                <a:srgbClr val="8CF4F2"/>
              </a:solidFill>
              <a:latin typeface="Consolas" pitchFamily="49" charset="0"/>
              <a:cs typeface="Consolas" pitchFamily="49" charset="0"/>
            </a:endParaRPr>
          </a:p>
          <a:p>
            <a:pPr marL="0" indent="0">
              <a:lnSpc>
                <a:spcPct val="50000"/>
              </a:lnSpc>
              <a:spcBef>
                <a:spcPts val="0"/>
              </a:spcBef>
              <a:spcAft>
                <a:spcPct val="0"/>
              </a:spcAft>
              <a:buNone/>
            </a:pPr>
            <a:r>
              <a:rPr lang="en-US" sz="1800" dirty="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a:t>
            </a:r>
            <a:r>
              <a:rPr lang="bg-BG" sz="1800" dirty="0">
                <a:solidFill>
                  <a:srgbClr val="8CF4F2"/>
                </a:solidFill>
                <a:latin typeface="Consolas" pitchFamily="49" charset="0"/>
                <a:cs typeface="Consolas" pitchFamily="49" charset="0"/>
              </a:rPr>
              <a:t> </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a:solidFill>
                  <a:srgbClr val="8CF4F2"/>
                </a:solidFill>
                <a:latin typeface="Consolas" pitchFamily="49" charset="0"/>
                <a:cs typeface="Consolas" pitchFamily="49" charset="0"/>
              </a:rPr>
              <a:t>  </a:t>
            </a:r>
            <a:r>
              <a:rPr lang="en-US" sz="1800" dirty="0" smtClean="0">
                <a:solidFill>
                  <a:srgbClr val="8CF4F2"/>
                </a:solidFill>
                <a:latin typeface="Consolas" pitchFamily="49" charset="0"/>
                <a:cs typeface="Consolas" pitchFamily="49" charset="0"/>
              </a:rPr>
              <a:t> </a:t>
            </a:r>
            <a:r>
              <a:rPr lang="bg-BG" sz="1800" dirty="0">
                <a:solidFill>
                  <a:srgbClr val="8CF4F2"/>
                </a:solidFill>
                <a:latin typeface="Consolas" pitchFamily="49" charset="0"/>
                <a:cs typeface="Consolas" pitchFamily="49" charset="0"/>
              </a:rPr>
              <a:t>Console.WriteLine(password);</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bg-BG" sz="1800" dirty="0" smtClean="0">
                <a:solidFill>
                  <a:srgbClr val="8CF4F2"/>
                </a:solidFill>
                <a:latin typeface="Consolas" pitchFamily="49" charset="0"/>
                <a:cs typeface="Consolas" pitchFamily="49" charset="0"/>
              </a:rPr>
              <a:t>}</a:t>
            </a:r>
            <a:r>
              <a:rPr lang="bg-BG" sz="1800" dirty="0">
                <a:solidFill>
                  <a:srgbClr val="8CF4F2"/>
                </a:solidFill>
                <a:latin typeface="Consolas" pitchFamily="49" charset="0"/>
                <a:cs typeface="Consolas" pitchFamily="49" charset="0"/>
              </a:rPr>
              <a:t>	</a:t>
            </a:r>
            <a:endParaRPr lang="en-US" sz="1800" dirty="0">
              <a:solidFill>
                <a:srgbClr val="8CF4F2"/>
              </a:solidFill>
              <a:latin typeface="Consolas" pitchFamily="49" charset="0"/>
              <a:cs typeface="Consolas" pitchFamily="49" charset="0"/>
            </a:endParaRPr>
          </a:p>
          <a:p>
            <a:pPr marL="0" indent="0">
              <a:lnSpc>
                <a:spcPct val="100000"/>
              </a:lnSpc>
              <a:spcBef>
                <a:spcPts val="1200"/>
              </a:spcBef>
              <a:spcAft>
                <a:spcPct val="0"/>
              </a:spcAft>
              <a:buNone/>
            </a:pPr>
            <a:r>
              <a:rPr lang="bg-BG" sz="1800" dirty="0" smtClean="0">
                <a:solidFill>
                  <a:srgbClr val="8CF4F2"/>
                </a:solidFill>
                <a:latin typeface="Consolas" pitchFamily="49" charset="0"/>
                <a:cs typeface="Consolas" pitchFamily="49" charset="0"/>
              </a:rPr>
              <a:t>private </a:t>
            </a:r>
            <a:r>
              <a:rPr lang="bg-BG" sz="1800" dirty="0">
                <a:solidFill>
                  <a:srgbClr val="8CF4F2"/>
                </a:solidFill>
                <a:latin typeface="Consolas" pitchFamily="49" charset="0"/>
                <a:cs typeface="Consolas" pitchFamily="49" charset="0"/>
              </a:rPr>
              <a:t>static void InsertAtRandomPosition(</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StringBuilder </a:t>
            </a:r>
            <a:r>
              <a:rPr lang="bg-BG" sz="1800" dirty="0">
                <a:solidFill>
                  <a:srgbClr val="8CF4F2"/>
                </a:solidFill>
                <a:latin typeface="Consolas" pitchFamily="49" charset="0"/>
                <a:cs typeface="Consolas" pitchFamily="49" charset="0"/>
              </a:rPr>
              <a:t>password, char character)</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bg-BG" sz="1800" dirty="0" smtClean="0">
                <a:solidFill>
                  <a:srgbClr val="8CF4F2"/>
                </a:solidFill>
                <a:latin typeface="Consolas" pitchFamily="49" charset="0"/>
                <a:cs typeface="Consolas" pitchFamily="49" charset="0"/>
              </a:rPr>
              <a:t>{</a:t>
            </a:r>
            <a:endParaRPr lang="en-US" sz="1800" dirty="0">
              <a:solidFill>
                <a:srgbClr val="8CF4F2"/>
              </a:solidFill>
              <a:latin typeface="Consolas" pitchFamily="49" charset="0"/>
              <a:cs typeface="Consolas" pitchFamily="49" charset="0"/>
            </a:endParaRPr>
          </a:p>
          <a:p>
            <a:pPr marL="0" indent="0">
              <a:lnSpc>
                <a:spcPct val="5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int </a:t>
            </a:r>
            <a:r>
              <a:rPr lang="bg-BG" sz="1800" dirty="0">
                <a:solidFill>
                  <a:srgbClr val="8CF4F2"/>
                </a:solidFill>
                <a:latin typeface="Consolas" pitchFamily="49" charset="0"/>
                <a:cs typeface="Consolas" pitchFamily="49" charset="0"/>
              </a:rPr>
              <a:t>randomPosition = rnd.Next(password.Length + 1);</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password.Insert(randomPosition</a:t>
            </a:r>
            <a:r>
              <a:rPr lang="bg-BG" sz="1800" dirty="0">
                <a:solidFill>
                  <a:srgbClr val="8CF4F2"/>
                </a:solidFill>
                <a:latin typeface="Consolas" pitchFamily="49" charset="0"/>
                <a:cs typeface="Consolas" pitchFamily="49" charset="0"/>
              </a:rPr>
              <a:t>, character);</a:t>
            </a:r>
            <a:endParaRPr lang="en-US" sz="1800" dirty="0">
              <a:solidFill>
                <a:srgbClr val="8CF4F2"/>
              </a:solidFill>
              <a:latin typeface="Consolas" pitchFamily="49" charset="0"/>
              <a:cs typeface="Consolas" pitchFamily="49" charset="0"/>
            </a:endParaRPr>
          </a:p>
          <a:p>
            <a:pPr marL="0" indent="0">
              <a:lnSpc>
                <a:spcPct val="50000"/>
              </a:lnSpc>
              <a:spcBef>
                <a:spcPts val="0"/>
              </a:spcBef>
              <a:spcAft>
                <a:spcPct val="0"/>
              </a:spcAft>
              <a:buNone/>
            </a:pPr>
            <a:r>
              <a:rPr lang="bg-BG" sz="1800" dirty="0" smtClean="0">
                <a:solidFill>
                  <a:srgbClr val="8CF4F2"/>
                </a:solidFill>
                <a:latin typeface="Consolas" pitchFamily="49" charset="0"/>
                <a:cs typeface="Consolas" pitchFamily="49" charset="0"/>
              </a:rPr>
              <a:t>}</a:t>
            </a:r>
            <a:endParaRPr lang="en-US" sz="1800" dirty="0">
              <a:solidFill>
                <a:srgbClr val="8CF4F2"/>
              </a:solidFill>
              <a:latin typeface="Consolas" pitchFamily="49" charset="0"/>
              <a:cs typeface="Consolas" pitchFamily="49" charset="0"/>
            </a:endParaRPr>
          </a:p>
          <a:p>
            <a:pPr marL="0" indent="0">
              <a:lnSpc>
                <a:spcPct val="100000"/>
              </a:lnSpc>
              <a:spcBef>
                <a:spcPts val="1200"/>
              </a:spcBef>
              <a:spcAft>
                <a:spcPct val="0"/>
              </a:spcAft>
              <a:buNone/>
            </a:pPr>
            <a:r>
              <a:rPr lang="bg-BG" sz="1800" dirty="0" smtClean="0">
                <a:solidFill>
                  <a:srgbClr val="8CF4F2"/>
                </a:solidFill>
                <a:latin typeface="Consolas" pitchFamily="49" charset="0"/>
                <a:cs typeface="Consolas" pitchFamily="49" charset="0"/>
              </a:rPr>
              <a:t>private </a:t>
            </a:r>
            <a:r>
              <a:rPr lang="bg-BG" sz="1800" dirty="0">
                <a:solidFill>
                  <a:srgbClr val="8CF4F2"/>
                </a:solidFill>
                <a:latin typeface="Consolas" pitchFamily="49" charset="0"/>
                <a:cs typeface="Consolas" pitchFamily="49" charset="0"/>
              </a:rPr>
              <a:t>static char GenerateChar(string availableChars)</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bg-BG" sz="1800" dirty="0" smtClean="0">
                <a:solidFill>
                  <a:srgbClr val="8CF4F2"/>
                </a:solidFill>
                <a:latin typeface="Consolas" pitchFamily="49" charset="0"/>
                <a:cs typeface="Consolas" pitchFamily="49" charset="0"/>
              </a:rPr>
              <a:t>{</a:t>
            </a:r>
            <a:endParaRPr lang="en-US" sz="1800" dirty="0">
              <a:solidFill>
                <a:srgbClr val="8CF4F2"/>
              </a:solidFill>
              <a:latin typeface="Consolas" pitchFamily="49" charset="0"/>
              <a:cs typeface="Consolas" pitchFamily="49" charset="0"/>
            </a:endParaRPr>
          </a:p>
          <a:p>
            <a:pPr marL="0" indent="0">
              <a:lnSpc>
                <a:spcPct val="50000"/>
              </a:lnSpc>
              <a:spcBef>
                <a:spcPts val="0"/>
              </a:spcBef>
              <a:spcAft>
                <a:spcPct val="0"/>
              </a:spcAft>
              <a:buNone/>
            </a:pPr>
            <a:r>
              <a:rPr lang="en-US" sz="1800" dirty="0" smtClean="0">
                <a:solidFill>
                  <a:srgbClr val="8CF4F2"/>
                </a:solidFill>
                <a:latin typeface="Consolas" pitchFamily="49" charset="0"/>
                <a:cs typeface="Consolas" pitchFamily="49" charset="0"/>
              </a:rPr>
              <a:t>   i</a:t>
            </a:r>
            <a:r>
              <a:rPr lang="bg-BG" sz="1800" dirty="0" smtClean="0">
                <a:solidFill>
                  <a:srgbClr val="8CF4F2"/>
                </a:solidFill>
                <a:latin typeface="Consolas" pitchFamily="49" charset="0"/>
                <a:cs typeface="Consolas" pitchFamily="49" charset="0"/>
              </a:rPr>
              <a:t>nt </a:t>
            </a:r>
            <a:r>
              <a:rPr lang="bg-BG" sz="1800" dirty="0">
                <a:solidFill>
                  <a:srgbClr val="8CF4F2"/>
                </a:solidFill>
                <a:latin typeface="Consolas" pitchFamily="49" charset="0"/>
                <a:cs typeface="Consolas" pitchFamily="49" charset="0"/>
              </a:rPr>
              <a:t>randomIndex = rnd.Next(availableChars.Length);</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char </a:t>
            </a:r>
            <a:r>
              <a:rPr lang="bg-BG" sz="1800" dirty="0">
                <a:solidFill>
                  <a:srgbClr val="8CF4F2"/>
                </a:solidFill>
                <a:latin typeface="Consolas" pitchFamily="49" charset="0"/>
                <a:cs typeface="Consolas" pitchFamily="49" charset="0"/>
              </a:rPr>
              <a:t>randomChar = availableChars[randomIndex];</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return </a:t>
            </a:r>
            <a:r>
              <a:rPr lang="bg-BG" sz="1800" dirty="0">
                <a:solidFill>
                  <a:srgbClr val="8CF4F2"/>
                </a:solidFill>
                <a:latin typeface="Consolas" pitchFamily="49" charset="0"/>
                <a:cs typeface="Consolas" pitchFamily="49" charset="0"/>
              </a:rPr>
              <a:t>randomChar;</a:t>
            </a:r>
            <a:endParaRPr lang="en-US" sz="1800" dirty="0">
              <a:solidFill>
                <a:srgbClr val="8CF4F2"/>
              </a:solidFill>
              <a:latin typeface="Consolas" pitchFamily="49" charset="0"/>
              <a:cs typeface="Consolas" pitchFamily="49" charset="0"/>
            </a:endParaRPr>
          </a:p>
          <a:p>
            <a:pPr marL="0" indent="0">
              <a:lnSpc>
                <a:spcPct val="50000"/>
              </a:lnSpc>
              <a:spcBef>
                <a:spcPts val="0"/>
              </a:spcBef>
              <a:spcAft>
                <a:spcPct val="0"/>
              </a:spcAft>
              <a:buNone/>
            </a:pPr>
            <a:r>
              <a:rPr lang="bg-BG" sz="1800" dirty="0" smtClean="0">
                <a:solidFill>
                  <a:srgbClr val="8CF4F2"/>
                </a:solidFill>
                <a:latin typeface="Consolas" pitchFamily="49" charset="0"/>
                <a:cs typeface="Consolas" pitchFamily="49" charset="0"/>
              </a:rPr>
              <a:t>}</a:t>
            </a:r>
            <a:endParaRPr lang="en-US" sz="1800" dirty="0">
              <a:solidFill>
                <a:srgbClr val="8CF4F2"/>
              </a:solidFill>
              <a:latin typeface="Consolas" pitchFamily="49" charset="0"/>
              <a:cs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58</a:t>
            </a:fld>
            <a:endParaRPr lang="en-US" dirty="0"/>
          </a:p>
        </p:txBody>
      </p:sp>
    </p:spTree>
    <p:extLst>
      <p:ext uri="{BB962C8B-B14F-4D97-AF65-F5344CB8AC3E}">
        <p14:creationId xmlns:p14="http://schemas.microsoft.com/office/powerpoint/2010/main" val="351986285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ctrTitle"/>
          </p:nvPr>
        </p:nvSpPr>
        <p:spPr>
          <a:xfrm>
            <a:off x="588438" y="1828800"/>
            <a:ext cx="7859714" cy="1066800"/>
          </a:xfrm>
          <a:noFill/>
          <a:ln/>
        </p:spPr>
        <p:txBody>
          <a:bodyPr/>
          <a:lstStyle/>
          <a:p>
            <a:pPr>
              <a:lnSpc>
                <a:spcPct val="100000"/>
              </a:lnSpc>
            </a:pPr>
            <a:r>
              <a:rPr lang="en-US" dirty="0">
                <a:effectLst>
                  <a:outerShdw blurRad="38100" dist="38100" dir="2700000" algn="tl">
                    <a:srgbClr val="000000">
                      <a:alpha val="43137"/>
                    </a:srgbClr>
                  </a:outerShdw>
                  <a:reflection blurRad="12000" stA="25000" endPos="49000" dist="5000" dir="5400000" sy="-100000" algn="bl" rotWithShape="0"/>
                </a:effectLst>
              </a:rPr>
              <a:t>.NET Common Type System</a:t>
            </a:r>
            <a:endParaRPr lang="bg-BG" dirty="0">
              <a:effectLst>
                <a:outerShdw blurRad="38100" dist="38100" dir="2700000" algn="tl">
                  <a:srgbClr val="000000">
                    <a:alpha val="43137"/>
                  </a:srgbClr>
                </a:outerShdw>
                <a:reflection blurRad="12000" stA="25000" endPos="49000" dist="5000" dir="5400000" sy="-100000" algn="bl" rotWithShape="0"/>
              </a:effectLst>
            </a:endParaRPr>
          </a:p>
        </p:txBody>
      </p:sp>
      <p:sp>
        <p:nvSpPr>
          <p:cNvPr id="567299" name="Rectangle 3"/>
          <p:cNvSpPr>
            <a:spLocks noChangeArrowheads="1"/>
          </p:cNvSpPr>
          <p:nvPr/>
        </p:nvSpPr>
        <p:spPr bwMode="auto">
          <a:xfrm>
            <a:off x="1281111" y="302319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Brief Introduction</a:t>
            </a:r>
            <a:endParaRPr lang="bg-BG" sz="2800" b="1" dirty="0">
              <a:effectLst>
                <a:outerShdw blurRad="38100" dist="38100" dir="2700000" algn="tl">
                  <a:srgbClr val="000000">
                    <a:alpha val="43137"/>
                  </a:srgbClr>
                </a:outerShdw>
              </a:effectLst>
            </a:endParaRPr>
          </a:p>
        </p:txBody>
      </p:sp>
      <p:pic>
        <p:nvPicPr>
          <p:cNvPr id="19458" name="Picture 2" descr="http://www.kicit.com/images/online_vb.net.gif"/>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208086" y="3854450"/>
            <a:ext cx="6648450" cy="1905000"/>
          </a:xfrm>
          <a:prstGeom prst="roundRect">
            <a:avLst>
              <a:gd name="adj" fmla="val 11776"/>
            </a:avLst>
          </a:prstGeom>
          <a:noFill/>
        </p:spPr>
      </p:pic>
    </p:spTree>
    <p:extLst>
      <p:ext uri="{BB962C8B-B14F-4D97-AF65-F5344CB8AC3E}">
        <p14:creationId xmlns:p14="http://schemas.microsoft.com/office/powerpoint/2010/main" val="197766858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p:txBody>
          <a:bodyPr/>
          <a:lstStyle/>
          <a:p>
            <a:r>
              <a:rPr lang="en-US" dirty="0" smtClean="0"/>
              <a:t>What are Objects? </a:t>
            </a:r>
            <a:r>
              <a:rPr lang="en-US" dirty="0"/>
              <a:t>(2</a:t>
            </a:r>
            <a:r>
              <a:rPr lang="en-US" dirty="0" smtClean="0"/>
              <a:t>)</a:t>
            </a:r>
            <a:endParaRPr lang="en-US" dirty="0"/>
          </a:p>
        </p:txBody>
      </p:sp>
      <p:sp>
        <p:nvSpPr>
          <p:cNvPr id="600067" name="Rectangle 3"/>
          <p:cNvSpPr>
            <a:spLocks noGrp="1" noChangeArrowheads="1"/>
          </p:cNvSpPr>
          <p:nvPr>
            <p:ph idx="1"/>
          </p:nvPr>
        </p:nvSpPr>
        <p:spPr/>
        <p:txBody>
          <a:bodyPr/>
          <a:lstStyle/>
          <a:p>
            <a:pPr>
              <a:lnSpc>
                <a:spcPct val="100000"/>
              </a:lnSpc>
            </a:pPr>
            <a:r>
              <a:rPr lang="en-US" dirty="0"/>
              <a:t>How do software objects implement real-world objects?</a:t>
            </a:r>
          </a:p>
          <a:p>
            <a:pPr lvl="1">
              <a:lnSpc>
                <a:spcPct val="100000"/>
              </a:lnSpc>
            </a:pPr>
            <a:r>
              <a:rPr lang="en-US" dirty="0"/>
              <a:t>Use variables/data to implement states</a:t>
            </a:r>
          </a:p>
          <a:p>
            <a:pPr lvl="1">
              <a:lnSpc>
                <a:spcPct val="100000"/>
              </a:lnSpc>
            </a:pPr>
            <a:r>
              <a:rPr lang="en-US" dirty="0"/>
              <a:t>Use methods/functions to implement behaviors</a:t>
            </a:r>
          </a:p>
          <a:p>
            <a:pPr>
              <a:lnSpc>
                <a:spcPct val="100000"/>
              </a:lnSpc>
            </a:pPr>
            <a:r>
              <a:rPr lang="en-US" dirty="0"/>
              <a:t>An object is a software bundle of variables and related methods</a:t>
            </a:r>
          </a:p>
        </p:txBody>
      </p:sp>
      <p:pic>
        <p:nvPicPr>
          <p:cNvPr id="75778" name="Picture 2" descr="http://www.builderau.com.au/i/s/Java3D_image1.jpg"/>
          <p:cNvPicPr>
            <a:picLocks noChangeAspect="1" noChangeArrowheads="1"/>
          </p:cNvPicPr>
          <p:nvPr/>
        </p:nvPicPr>
        <p:blipFill>
          <a:blip r:embed="rId2" cstate="screen">
            <a:clrChange>
              <a:clrFrom>
                <a:srgbClr val="000000"/>
              </a:clrFrom>
              <a:clrTo>
                <a:srgbClr val="000000">
                  <a:alpha val="0"/>
                </a:srgbClr>
              </a:clrTo>
            </a:clrChange>
            <a:lum bright="20000" contrast="20000"/>
            <a:extLst>
              <a:ext uri="{28A0092B-C50C-407E-A947-70E740481C1C}">
                <a14:useLocalDpi xmlns:a14="http://schemas.microsoft.com/office/drawing/2010/main" val="0"/>
              </a:ext>
            </a:extLst>
          </a:blip>
          <a:srcRect/>
          <a:stretch>
            <a:fillRect/>
          </a:stretch>
        </p:blipFill>
        <p:spPr bwMode="auto">
          <a:xfrm>
            <a:off x="4953000" y="4267200"/>
            <a:ext cx="3581400" cy="2220332"/>
          </a:xfrm>
          <a:prstGeom prst="rect">
            <a:avLst/>
          </a:prstGeom>
          <a:noFill/>
        </p:spPr>
      </p:pic>
    </p:spTree>
    <p:extLst>
      <p:ext uri="{BB962C8B-B14F-4D97-AF65-F5344CB8AC3E}">
        <p14:creationId xmlns:p14="http://schemas.microsoft.com/office/powerpoint/2010/main" val="1596321852"/>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lstStyle/>
          <a:p>
            <a:r>
              <a:rPr lang="en-US" dirty="0"/>
              <a:t>Common Type System (CTS)</a:t>
            </a:r>
            <a:endParaRPr lang="bg-BG" dirty="0"/>
          </a:p>
        </p:txBody>
      </p:sp>
      <p:sp>
        <p:nvSpPr>
          <p:cNvPr id="569347" name="Rectangle 3"/>
          <p:cNvSpPr>
            <a:spLocks noGrp="1" noChangeArrowheads="1"/>
          </p:cNvSpPr>
          <p:nvPr>
            <p:ph idx="1"/>
          </p:nvPr>
        </p:nvSpPr>
        <p:spPr>
          <a:xfrm>
            <a:off x="228600" y="1143000"/>
            <a:ext cx="8686800" cy="5562600"/>
          </a:xfrm>
        </p:spPr>
        <p:txBody>
          <a:bodyPr/>
          <a:lstStyle/>
          <a:p>
            <a:pPr>
              <a:lnSpc>
                <a:spcPct val="100000"/>
              </a:lnSpc>
            </a:pPr>
            <a:r>
              <a:rPr lang="en-US" dirty="0">
                <a:solidFill>
                  <a:schemeClr val="accent5">
                    <a:lumMod val="20000"/>
                    <a:lumOff val="80000"/>
                  </a:schemeClr>
                </a:solidFill>
              </a:rPr>
              <a:t>CTS</a:t>
            </a:r>
            <a:r>
              <a:rPr lang="en-US" dirty="0"/>
              <a:t> defines </a:t>
            </a:r>
            <a:r>
              <a:rPr lang="en-US" dirty="0" smtClean="0"/>
              <a:t>all </a:t>
            </a:r>
            <a:r>
              <a:rPr lang="en-US" dirty="0" smtClean="0">
                <a:solidFill>
                  <a:schemeClr val="accent5">
                    <a:lumMod val="20000"/>
                    <a:lumOff val="80000"/>
                  </a:schemeClr>
                </a:solidFill>
              </a:rPr>
              <a:t>data</a:t>
            </a:r>
            <a:r>
              <a:rPr lang="en-US" dirty="0" smtClean="0"/>
              <a:t> </a:t>
            </a:r>
            <a:r>
              <a:rPr lang="en-US" dirty="0">
                <a:solidFill>
                  <a:schemeClr val="accent5">
                    <a:lumMod val="20000"/>
                    <a:lumOff val="80000"/>
                  </a:schemeClr>
                </a:solidFill>
              </a:rPr>
              <a:t>types</a:t>
            </a:r>
            <a:r>
              <a:rPr lang="en-US" dirty="0"/>
              <a:t> supported in .NET Framework</a:t>
            </a:r>
          </a:p>
          <a:p>
            <a:pPr lvl="1">
              <a:lnSpc>
                <a:spcPct val="100000"/>
              </a:lnSpc>
            </a:pPr>
            <a:r>
              <a:rPr lang="en-US" dirty="0"/>
              <a:t>Primitive types (e.g. </a:t>
            </a:r>
            <a:r>
              <a:rPr lang="en-US" noProof="1" smtClean="0">
                <a:solidFill>
                  <a:schemeClr val="accent5">
                    <a:lumMod val="20000"/>
                    <a:lumOff val="80000"/>
                  </a:schemeClr>
                </a:solidFill>
                <a:latin typeface="Consolas" pitchFamily="49" charset="0"/>
                <a:cs typeface="Consolas" pitchFamily="49" charset="0"/>
              </a:rPr>
              <a:t>int</a:t>
            </a:r>
            <a:r>
              <a:rPr lang="en-US" dirty="0" smtClean="0"/>
              <a:t>, </a:t>
            </a:r>
            <a:r>
              <a:rPr lang="en-US" dirty="0">
                <a:solidFill>
                  <a:schemeClr val="accent5">
                    <a:lumMod val="20000"/>
                    <a:lumOff val="80000"/>
                  </a:schemeClr>
                </a:solidFill>
                <a:latin typeface="Consolas" pitchFamily="49" charset="0"/>
                <a:cs typeface="Consolas" pitchFamily="49" charset="0"/>
              </a:rPr>
              <a:t>float</a:t>
            </a:r>
            <a:r>
              <a:rPr lang="en-US" dirty="0"/>
              <a:t>, </a:t>
            </a:r>
            <a:r>
              <a:rPr lang="en-US" dirty="0">
                <a:solidFill>
                  <a:schemeClr val="accent5">
                    <a:lumMod val="20000"/>
                    <a:lumOff val="80000"/>
                  </a:schemeClr>
                </a:solidFill>
                <a:latin typeface="Consolas" pitchFamily="49" charset="0"/>
                <a:cs typeface="Consolas" pitchFamily="49" charset="0"/>
              </a:rPr>
              <a:t>object</a:t>
            </a:r>
            <a:r>
              <a:rPr lang="en-US" dirty="0"/>
              <a:t>)</a:t>
            </a:r>
          </a:p>
          <a:p>
            <a:pPr lvl="1">
              <a:lnSpc>
                <a:spcPct val="100000"/>
              </a:lnSpc>
            </a:pPr>
            <a:r>
              <a:rPr lang="en-US" dirty="0"/>
              <a:t>Classes (e.g. </a:t>
            </a:r>
            <a:r>
              <a:rPr lang="en-US" dirty="0">
                <a:solidFill>
                  <a:schemeClr val="accent5">
                    <a:lumMod val="20000"/>
                    <a:lumOff val="80000"/>
                  </a:schemeClr>
                </a:solidFill>
                <a:latin typeface="Consolas" pitchFamily="49" charset="0"/>
                <a:cs typeface="Consolas" pitchFamily="49" charset="0"/>
              </a:rPr>
              <a:t>String</a:t>
            </a:r>
            <a:r>
              <a:rPr lang="en-US" dirty="0"/>
              <a:t>, </a:t>
            </a:r>
            <a:r>
              <a:rPr lang="en-US" dirty="0" smtClean="0">
                <a:solidFill>
                  <a:schemeClr val="accent5">
                    <a:lumMod val="20000"/>
                    <a:lumOff val="80000"/>
                  </a:schemeClr>
                </a:solidFill>
                <a:latin typeface="Consolas" pitchFamily="49" charset="0"/>
                <a:cs typeface="Consolas" pitchFamily="49" charset="0"/>
              </a:rPr>
              <a:t>Console</a:t>
            </a:r>
            <a:r>
              <a:rPr lang="en-US" dirty="0" smtClean="0"/>
              <a:t>, </a:t>
            </a:r>
            <a:r>
              <a:rPr lang="en-US" dirty="0" smtClean="0">
                <a:solidFill>
                  <a:schemeClr val="accent5">
                    <a:lumMod val="20000"/>
                    <a:lumOff val="80000"/>
                  </a:schemeClr>
                </a:solidFill>
                <a:latin typeface="Consolas" pitchFamily="49" charset="0"/>
                <a:cs typeface="Consolas" pitchFamily="49" charset="0"/>
              </a:rPr>
              <a:t>Array</a:t>
            </a:r>
            <a:r>
              <a:rPr lang="en-US" dirty="0" smtClean="0"/>
              <a:t>)</a:t>
            </a:r>
            <a:endParaRPr lang="en-US" dirty="0"/>
          </a:p>
          <a:p>
            <a:pPr lvl="1">
              <a:lnSpc>
                <a:spcPct val="100000"/>
              </a:lnSpc>
            </a:pPr>
            <a:r>
              <a:rPr lang="en-US" dirty="0"/>
              <a:t>Structures (e.g. </a:t>
            </a:r>
            <a:r>
              <a:rPr lang="en-US" noProof="1">
                <a:solidFill>
                  <a:schemeClr val="accent5">
                    <a:lumMod val="20000"/>
                    <a:lumOff val="80000"/>
                  </a:schemeClr>
                </a:solidFill>
                <a:latin typeface="Consolas" pitchFamily="49" charset="0"/>
                <a:cs typeface="Consolas" pitchFamily="49" charset="0"/>
              </a:rPr>
              <a:t>DateTime</a:t>
            </a:r>
            <a:r>
              <a:rPr lang="en-US" dirty="0"/>
              <a:t>)</a:t>
            </a:r>
          </a:p>
          <a:p>
            <a:pPr lvl="1">
              <a:lnSpc>
                <a:spcPct val="100000"/>
              </a:lnSpc>
            </a:pPr>
            <a:r>
              <a:rPr lang="en-US" dirty="0"/>
              <a:t>Arrays (e.g. </a:t>
            </a:r>
            <a:r>
              <a:rPr lang="en-US" noProof="1" smtClean="0">
                <a:solidFill>
                  <a:schemeClr val="accent5">
                    <a:lumMod val="20000"/>
                    <a:lumOff val="80000"/>
                  </a:schemeClr>
                </a:solidFill>
                <a:latin typeface="Consolas" pitchFamily="49" charset="0"/>
                <a:cs typeface="Consolas" pitchFamily="49" charset="0"/>
              </a:rPr>
              <a:t>int</a:t>
            </a:r>
            <a:r>
              <a:rPr lang="en-US" dirty="0" smtClean="0">
                <a:solidFill>
                  <a:schemeClr val="accent5">
                    <a:lumMod val="20000"/>
                    <a:lumOff val="80000"/>
                  </a:schemeClr>
                </a:solidFill>
                <a:latin typeface="Consolas" pitchFamily="49" charset="0"/>
                <a:cs typeface="Consolas" pitchFamily="49" charset="0"/>
              </a:rPr>
              <a:t>[]</a:t>
            </a:r>
            <a:r>
              <a:rPr lang="en-US" dirty="0" smtClean="0"/>
              <a:t>, </a:t>
            </a:r>
            <a:r>
              <a:rPr lang="en-US" dirty="0">
                <a:solidFill>
                  <a:schemeClr val="accent5">
                    <a:lumMod val="20000"/>
                    <a:lumOff val="80000"/>
                  </a:schemeClr>
                </a:solidFill>
                <a:latin typeface="Consolas" pitchFamily="49" charset="0"/>
                <a:cs typeface="Consolas" pitchFamily="49" charset="0"/>
              </a:rPr>
              <a:t>string[,]</a:t>
            </a:r>
            <a:r>
              <a:rPr lang="en-US" dirty="0"/>
              <a:t>)</a:t>
            </a:r>
          </a:p>
          <a:p>
            <a:pPr lvl="1">
              <a:lnSpc>
                <a:spcPct val="100000"/>
              </a:lnSpc>
            </a:pPr>
            <a:r>
              <a:rPr lang="en-US" dirty="0"/>
              <a:t>Etc</a:t>
            </a:r>
            <a:r>
              <a:rPr lang="en-US" dirty="0" smtClean="0"/>
              <a:t>.</a:t>
            </a:r>
            <a:endParaRPr lang="en-US" dirty="0"/>
          </a:p>
          <a:p>
            <a:pPr>
              <a:lnSpc>
                <a:spcPct val="100000"/>
              </a:lnSpc>
            </a:pPr>
            <a:r>
              <a:rPr lang="en-US" dirty="0" smtClean="0"/>
              <a:t>Object-oriented by design</a:t>
            </a:r>
            <a:endParaRPr lang="en-US" dirty="0"/>
          </a:p>
        </p:txBody>
      </p:sp>
    </p:spTree>
    <p:extLst>
      <p:ext uri="{BB962C8B-B14F-4D97-AF65-F5344CB8AC3E}">
        <p14:creationId xmlns:p14="http://schemas.microsoft.com/office/powerpoint/2010/main" val="379393164"/>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p:cNvSpPr>
            <a:spLocks noGrp="1" noChangeArrowheads="1"/>
          </p:cNvSpPr>
          <p:nvPr>
            <p:ph type="title"/>
          </p:nvPr>
        </p:nvSpPr>
        <p:spPr/>
        <p:txBody>
          <a:bodyPr/>
          <a:lstStyle/>
          <a:p>
            <a:r>
              <a:rPr lang="en-US" dirty="0"/>
              <a:t>CTS and Different </a:t>
            </a:r>
            <a:r>
              <a:rPr lang="en-US" dirty="0" smtClean="0"/>
              <a:t>Languages</a:t>
            </a:r>
            <a:endParaRPr lang="bg-BG" dirty="0"/>
          </a:p>
        </p:txBody>
      </p:sp>
      <p:sp>
        <p:nvSpPr>
          <p:cNvPr id="613379" name="Rectangle 3"/>
          <p:cNvSpPr>
            <a:spLocks noGrp="1" noChangeArrowheads="1"/>
          </p:cNvSpPr>
          <p:nvPr>
            <p:ph idx="1"/>
          </p:nvPr>
        </p:nvSpPr>
        <p:spPr/>
        <p:txBody>
          <a:bodyPr/>
          <a:lstStyle/>
          <a:p>
            <a:pPr>
              <a:lnSpc>
                <a:spcPct val="100000"/>
              </a:lnSpc>
            </a:pPr>
            <a:r>
              <a:rPr lang="en-US" dirty="0"/>
              <a:t>CTS is common for all .NET languages</a:t>
            </a:r>
          </a:p>
          <a:p>
            <a:pPr lvl="1">
              <a:lnSpc>
                <a:spcPct val="100000"/>
              </a:lnSpc>
            </a:pPr>
            <a:r>
              <a:rPr lang="en-US" dirty="0"/>
              <a:t>C#, VB.NET, J#, </a:t>
            </a:r>
            <a:r>
              <a:rPr lang="en-US" noProof="1"/>
              <a:t>JScript.NET</a:t>
            </a:r>
            <a:r>
              <a:rPr lang="en-US" dirty="0"/>
              <a:t>, ...</a:t>
            </a:r>
          </a:p>
          <a:p>
            <a:pPr>
              <a:lnSpc>
                <a:spcPct val="100000"/>
              </a:lnSpc>
            </a:pPr>
            <a:r>
              <a:rPr lang="en-US" dirty="0"/>
              <a:t>CTS type mappings:</a:t>
            </a:r>
            <a:endParaRPr lang="bg-BG" dirty="0"/>
          </a:p>
        </p:txBody>
      </p:sp>
      <p:graphicFrame>
        <p:nvGraphicFramePr>
          <p:cNvPr id="613462" name="Group 86"/>
          <p:cNvGraphicFramePr>
            <a:graphicFrameLocks noGrp="1"/>
          </p:cNvGraphicFramePr>
          <p:nvPr/>
        </p:nvGraphicFramePr>
        <p:xfrm>
          <a:off x="757238" y="3144297"/>
          <a:ext cx="7548563" cy="3200399"/>
        </p:xfrm>
        <a:graphic>
          <a:graphicData uri="http://schemas.openxmlformats.org/drawingml/2006/table">
            <a:tbl>
              <a:tblPr/>
              <a:tblGrid>
                <a:gridCol w="2993044"/>
                <a:gridCol w="1838853"/>
                <a:gridCol w="2716666"/>
              </a:tblGrid>
              <a:tr h="58476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CTS Type</a:t>
                      </a:r>
                      <a:endParaRPr kumimoji="1" lang="bg-BG"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endParaRP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20000"/>
                        <a:lumOff val="8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C# Type</a:t>
                      </a:r>
                      <a:endParaRPr kumimoji="1" lang="bg-BG"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endParaRP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20000"/>
                        <a:lumOff val="8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VB.NET Type</a:t>
                      </a:r>
                      <a:endParaRPr kumimoji="1" lang="bg-BG"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endParaRP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20000"/>
                        <a:lumOff val="80000"/>
                        <a:alpha val="20000"/>
                      </a:schemeClr>
                    </a:solid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System.Int32</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Integer</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System.Single</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float</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Single</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System.Boolean</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bool</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Boolean</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System.String</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string</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String</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System.Object</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object</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Object</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666485869"/>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r>
              <a:rPr lang="en-US" noProof="1" smtClean="0"/>
              <a:t>System.Object: CTS Base Type</a:t>
            </a:r>
            <a:endParaRPr lang="en-US" noProof="1"/>
          </a:p>
        </p:txBody>
      </p:sp>
      <p:sp>
        <p:nvSpPr>
          <p:cNvPr id="594947" name="Rectangle 3"/>
          <p:cNvSpPr>
            <a:spLocks noGrp="1" noChangeArrowheads="1"/>
          </p:cNvSpPr>
          <p:nvPr>
            <p:ph idx="1"/>
          </p:nvPr>
        </p:nvSpPr>
        <p:spPr/>
        <p:txBody>
          <a:bodyPr/>
          <a:lstStyle/>
          <a:p>
            <a:pPr>
              <a:lnSpc>
                <a:spcPct val="100000"/>
              </a:lnSpc>
            </a:pPr>
            <a:r>
              <a:rPr lang="en-US" noProof="1">
                <a:solidFill>
                  <a:schemeClr val="accent5">
                    <a:lumMod val="20000"/>
                    <a:lumOff val="80000"/>
                  </a:schemeClr>
                </a:solidFill>
                <a:latin typeface="Consolas" pitchFamily="49" charset="0"/>
                <a:cs typeface="Consolas" pitchFamily="49" charset="0"/>
              </a:rPr>
              <a:t>System.Object</a:t>
            </a:r>
            <a:r>
              <a:rPr lang="en-US" noProof="1"/>
              <a:t> </a:t>
            </a:r>
            <a:r>
              <a:rPr lang="en-US" noProof="1" smtClean="0"/>
              <a:t>(</a:t>
            </a:r>
            <a:r>
              <a:rPr lang="en-US" noProof="1" smtClean="0">
                <a:solidFill>
                  <a:schemeClr val="accent5">
                    <a:lumMod val="20000"/>
                    <a:lumOff val="80000"/>
                  </a:schemeClr>
                </a:solidFill>
                <a:latin typeface="Consolas" pitchFamily="49" charset="0"/>
                <a:cs typeface="Consolas" pitchFamily="49" charset="0"/>
              </a:rPr>
              <a:t>object</a:t>
            </a:r>
            <a:r>
              <a:rPr lang="en-US" noProof="1" smtClean="0"/>
              <a:t> in C#) is </a:t>
            </a:r>
            <a:r>
              <a:rPr lang="en-US" noProof="1"/>
              <a:t>a base </a:t>
            </a:r>
            <a:r>
              <a:rPr lang="en-US" dirty="0"/>
              <a:t>type </a:t>
            </a:r>
            <a:r>
              <a:rPr lang="en-US" noProof="1"/>
              <a:t>for all other types</a:t>
            </a:r>
            <a:r>
              <a:rPr lang="en-US" dirty="0"/>
              <a:t> in CTS</a:t>
            </a:r>
          </a:p>
          <a:p>
            <a:pPr lvl="1">
              <a:lnSpc>
                <a:spcPct val="100000"/>
              </a:lnSpc>
            </a:pPr>
            <a:r>
              <a:rPr lang="en-US" dirty="0"/>
              <a:t>Can </a:t>
            </a:r>
            <a:r>
              <a:rPr lang="en-US" dirty="0" smtClean="0"/>
              <a:t>hold values </a:t>
            </a:r>
            <a:r>
              <a:rPr lang="en-US" dirty="0"/>
              <a:t>of any other type:</a:t>
            </a:r>
          </a:p>
          <a:p>
            <a:pPr lvl="1">
              <a:lnSpc>
                <a:spcPct val="100000"/>
              </a:lnSpc>
            </a:pPr>
            <a:endParaRPr lang="en-US" dirty="0"/>
          </a:p>
          <a:p>
            <a:pPr lvl="1">
              <a:lnSpc>
                <a:spcPct val="100000"/>
              </a:lnSpc>
            </a:pPr>
            <a:endParaRPr lang="en-US" noProof="1"/>
          </a:p>
          <a:p>
            <a:pPr>
              <a:lnSpc>
                <a:spcPct val="100000"/>
              </a:lnSpc>
              <a:spcBef>
                <a:spcPts val="0"/>
              </a:spcBef>
            </a:pPr>
            <a:r>
              <a:rPr lang="en-US" noProof="1"/>
              <a:t>All </a:t>
            </a:r>
            <a:r>
              <a:rPr lang="en-US" noProof="1" smtClean="0"/>
              <a:t>.NET types derive common methods from </a:t>
            </a:r>
            <a:r>
              <a:rPr lang="en-US" noProof="1" smtClean="0">
                <a:solidFill>
                  <a:schemeClr val="accent5">
                    <a:lumMod val="20000"/>
                    <a:lumOff val="80000"/>
                  </a:schemeClr>
                </a:solidFill>
                <a:latin typeface="Consolas" pitchFamily="49" charset="0"/>
                <a:cs typeface="Consolas" pitchFamily="49" charset="0"/>
              </a:rPr>
              <a:t>System.Object</a:t>
            </a:r>
            <a:r>
              <a:rPr lang="en-US" noProof="1" smtClean="0"/>
              <a:t>, e.g. </a:t>
            </a:r>
            <a:r>
              <a:rPr lang="en-US" noProof="1">
                <a:solidFill>
                  <a:schemeClr val="accent5">
                    <a:lumMod val="20000"/>
                    <a:lumOff val="80000"/>
                  </a:schemeClr>
                </a:solidFill>
                <a:latin typeface="Consolas" pitchFamily="49" charset="0"/>
                <a:cs typeface="Consolas" pitchFamily="49" charset="0"/>
              </a:rPr>
              <a:t>ToString()</a:t>
            </a:r>
          </a:p>
        </p:txBody>
      </p:sp>
      <p:sp>
        <p:nvSpPr>
          <p:cNvPr id="594948" name="Rectangle 4"/>
          <p:cNvSpPr>
            <a:spLocks noChangeArrowheads="1"/>
          </p:cNvSpPr>
          <p:nvPr/>
        </p:nvSpPr>
        <p:spPr bwMode="auto">
          <a:xfrm>
            <a:off x="755650" y="2895600"/>
            <a:ext cx="7561263" cy="78694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s = "test";</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object obj = s;</a:t>
            </a:r>
          </a:p>
        </p:txBody>
      </p:sp>
      <p:sp>
        <p:nvSpPr>
          <p:cNvPr id="594949" name="Rectangle 5"/>
          <p:cNvSpPr>
            <a:spLocks noChangeArrowheads="1"/>
          </p:cNvSpPr>
          <p:nvPr/>
        </p:nvSpPr>
        <p:spPr bwMode="auto">
          <a:xfrm>
            <a:off x="755650" y="5242021"/>
            <a:ext cx="7561263" cy="115877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now = DateTime.Now;</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nowInWords = now.ToString</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Console.WriteLine(nowInWords);</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8535353"/>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p:nvPr>
        </p:nvSpPr>
        <p:spPr/>
        <p:txBody>
          <a:bodyPr/>
          <a:lstStyle/>
          <a:p>
            <a:r>
              <a:rPr lang="en-US" dirty="0"/>
              <a:t>Value and Reference Types</a:t>
            </a:r>
            <a:endParaRPr lang="bg-BG" dirty="0"/>
          </a:p>
        </p:txBody>
      </p:sp>
      <p:sp>
        <p:nvSpPr>
          <p:cNvPr id="570371" name="Rectangle 3"/>
          <p:cNvSpPr>
            <a:spLocks noGrp="1" noChangeArrowheads="1"/>
          </p:cNvSpPr>
          <p:nvPr>
            <p:ph idx="1"/>
          </p:nvPr>
        </p:nvSpPr>
        <p:spPr>
          <a:xfrm>
            <a:off x="323850" y="1066800"/>
            <a:ext cx="8496300" cy="5502275"/>
          </a:xfrm>
        </p:spPr>
        <p:txBody>
          <a:bodyPr/>
          <a:lstStyle/>
          <a:p>
            <a:pPr>
              <a:lnSpc>
                <a:spcPct val="100000"/>
              </a:lnSpc>
              <a:spcBef>
                <a:spcPts val="0"/>
              </a:spcBef>
            </a:pPr>
            <a:r>
              <a:rPr lang="en-US" dirty="0"/>
              <a:t>In CTS there are two categories of types</a:t>
            </a:r>
          </a:p>
          <a:p>
            <a:pPr lvl="1">
              <a:lnSpc>
                <a:spcPct val="100000"/>
              </a:lnSpc>
              <a:spcBef>
                <a:spcPts val="0"/>
              </a:spcBef>
            </a:pPr>
            <a:r>
              <a:rPr lang="en-US" dirty="0">
                <a:solidFill>
                  <a:schemeClr val="accent5">
                    <a:lumMod val="20000"/>
                    <a:lumOff val="80000"/>
                  </a:schemeClr>
                </a:solidFill>
              </a:rPr>
              <a:t>Value</a:t>
            </a:r>
            <a:r>
              <a:rPr lang="en-US" i="1" dirty="0">
                <a:solidFill>
                  <a:schemeClr val="accent5">
                    <a:lumMod val="20000"/>
                    <a:lumOff val="80000"/>
                  </a:schemeClr>
                </a:solidFill>
              </a:rPr>
              <a:t> </a:t>
            </a:r>
            <a:r>
              <a:rPr lang="en-US" dirty="0">
                <a:solidFill>
                  <a:schemeClr val="accent5">
                    <a:lumMod val="20000"/>
                    <a:lumOff val="80000"/>
                  </a:schemeClr>
                </a:solidFill>
              </a:rPr>
              <a:t>types</a:t>
            </a:r>
          </a:p>
          <a:p>
            <a:pPr lvl="1">
              <a:lnSpc>
                <a:spcPct val="100000"/>
              </a:lnSpc>
              <a:spcBef>
                <a:spcPts val="0"/>
              </a:spcBef>
            </a:pPr>
            <a:r>
              <a:rPr lang="en-US" dirty="0">
                <a:solidFill>
                  <a:schemeClr val="accent5">
                    <a:lumMod val="20000"/>
                    <a:lumOff val="80000"/>
                  </a:schemeClr>
                </a:solidFill>
              </a:rPr>
              <a:t>Reference types</a:t>
            </a:r>
          </a:p>
          <a:p>
            <a:pPr>
              <a:lnSpc>
                <a:spcPct val="100000"/>
              </a:lnSpc>
              <a:spcBef>
                <a:spcPts val="0"/>
              </a:spcBef>
            </a:pPr>
            <a:r>
              <a:rPr lang="en-US" dirty="0"/>
              <a:t>Placed in different areas of memory</a:t>
            </a:r>
          </a:p>
          <a:p>
            <a:pPr lvl="1">
              <a:lnSpc>
                <a:spcPct val="100000"/>
              </a:lnSpc>
              <a:spcBef>
                <a:spcPts val="0"/>
              </a:spcBef>
            </a:pPr>
            <a:r>
              <a:rPr lang="en-US" dirty="0"/>
              <a:t>Value types live in the </a:t>
            </a:r>
            <a:r>
              <a:rPr lang="en-US" dirty="0">
                <a:solidFill>
                  <a:schemeClr val="accent5">
                    <a:lumMod val="20000"/>
                    <a:lumOff val="80000"/>
                  </a:schemeClr>
                </a:solidFill>
              </a:rPr>
              <a:t>execution </a:t>
            </a:r>
            <a:r>
              <a:rPr lang="en-US" dirty="0" smtClean="0">
                <a:solidFill>
                  <a:schemeClr val="accent5">
                    <a:lumMod val="20000"/>
                    <a:lumOff val="80000"/>
                  </a:schemeClr>
                </a:solidFill>
              </a:rPr>
              <a:t>stack*</a:t>
            </a:r>
            <a:endParaRPr lang="en-US" dirty="0">
              <a:solidFill>
                <a:schemeClr val="accent5">
                  <a:lumMod val="20000"/>
                  <a:lumOff val="80000"/>
                </a:schemeClr>
              </a:solidFill>
            </a:endParaRPr>
          </a:p>
          <a:p>
            <a:pPr lvl="2">
              <a:lnSpc>
                <a:spcPct val="100000"/>
              </a:lnSpc>
              <a:spcBef>
                <a:spcPts val="0"/>
              </a:spcBef>
            </a:pPr>
            <a:r>
              <a:rPr lang="en-US" dirty="0"/>
              <a:t>Freed when become out of scope</a:t>
            </a:r>
          </a:p>
          <a:p>
            <a:pPr lvl="1">
              <a:lnSpc>
                <a:spcPct val="100000"/>
              </a:lnSpc>
              <a:spcBef>
                <a:spcPts val="0"/>
              </a:spcBef>
            </a:pPr>
            <a:r>
              <a:rPr lang="en-US" dirty="0"/>
              <a:t>Reference types live in the </a:t>
            </a:r>
            <a:r>
              <a:rPr lang="en-US" dirty="0">
                <a:solidFill>
                  <a:schemeClr val="accent5">
                    <a:lumMod val="20000"/>
                    <a:lumOff val="80000"/>
                  </a:schemeClr>
                </a:solidFill>
              </a:rPr>
              <a:t>managed heap </a:t>
            </a:r>
            <a:r>
              <a:rPr lang="en-US" dirty="0"/>
              <a:t>(dynamic memory)</a:t>
            </a:r>
          </a:p>
          <a:p>
            <a:pPr lvl="2">
              <a:lnSpc>
                <a:spcPct val="100000"/>
              </a:lnSpc>
              <a:spcBef>
                <a:spcPts val="0"/>
              </a:spcBef>
            </a:pPr>
            <a:r>
              <a:rPr lang="en-US" dirty="0"/>
              <a:t>Freed by the </a:t>
            </a:r>
            <a:r>
              <a:rPr lang="en-US" dirty="0">
                <a:solidFill>
                  <a:schemeClr val="accent5">
                    <a:lumMod val="20000"/>
                    <a:lumOff val="80000"/>
                  </a:schemeClr>
                </a:solidFill>
              </a:rPr>
              <a:t>garbage </a:t>
            </a:r>
            <a:r>
              <a:rPr lang="en-US" dirty="0" smtClean="0">
                <a:solidFill>
                  <a:schemeClr val="accent5">
                    <a:lumMod val="20000"/>
                    <a:lumOff val="80000"/>
                  </a:schemeClr>
                </a:solidFill>
              </a:rPr>
              <a:t>collector</a:t>
            </a:r>
          </a:p>
          <a:p>
            <a:pPr marL="0" indent="0">
              <a:lnSpc>
                <a:spcPct val="100000"/>
              </a:lnSpc>
              <a:buNone/>
            </a:pPr>
            <a:r>
              <a:rPr lang="en-US" sz="2000" dirty="0" smtClean="0">
                <a:solidFill>
                  <a:schemeClr val="accent5">
                    <a:lumMod val="20000"/>
                    <a:lumOff val="80000"/>
                  </a:schemeClr>
                </a:solidFill>
              </a:rPr>
              <a:t>* </a:t>
            </a:r>
            <a:r>
              <a:rPr lang="en-US" sz="1800" dirty="0" smtClean="0">
                <a:solidFill>
                  <a:schemeClr val="accent5">
                    <a:lumMod val="20000"/>
                    <a:lumOff val="80000"/>
                  </a:schemeClr>
                </a:solidFill>
              </a:rPr>
              <a:t>Note: this </a:t>
            </a:r>
            <a:r>
              <a:rPr lang="en-US" sz="1800" u="sng" dirty="0" smtClean="0">
                <a:solidFill>
                  <a:schemeClr val="accent5">
                    <a:lumMod val="20000"/>
                    <a:lumOff val="80000"/>
                  </a:schemeClr>
                </a:solidFill>
              </a:rPr>
              <a:t>does not mean</a:t>
            </a:r>
            <a:r>
              <a:rPr lang="en-US" sz="1800" dirty="0" smtClean="0">
                <a:solidFill>
                  <a:schemeClr val="accent5">
                    <a:lumMod val="20000"/>
                    <a:lumOff val="80000"/>
                  </a:schemeClr>
                </a:solidFill>
              </a:rPr>
              <a:t> that </a:t>
            </a:r>
            <a:r>
              <a:rPr lang="en-US" sz="1800" u="sng" dirty="0" smtClean="0">
                <a:solidFill>
                  <a:schemeClr val="accent5">
                    <a:lumMod val="20000"/>
                    <a:lumOff val="80000"/>
                  </a:schemeClr>
                </a:solidFill>
              </a:rPr>
              <a:t>value types, which are part of reference types</a:t>
            </a:r>
            <a:r>
              <a:rPr lang="en-US" sz="1800" dirty="0" smtClean="0">
                <a:solidFill>
                  <a:schemeClr val="accent5">
                    <a:lumMod val="20000"/>
                    <a:lumOff val="80000"/>
                  </a:schemeClr>
                </a:solidFill>
              </a:rPr>
              <a:t> live on the stack. E.g., integers in a List&lt;</a:t>
            </a:r>
            <a:r>
              <a:rPr lang="en-US" sz="1800" dirty="0" err="1" smtClean="0">
                <a:solidFill>
                  <a:schemeClr val="accent5">
                    <a:lumMod val="20000"/>
                    <a:lumOff val="80000"/>
                  </a:schemeClr>
                </a:solidFill>
              </a:rPr>
              <a:t>int</a:t>
            </a:r>
            <a:r>
              <a:rPr lang="en-US" sz="1800" dirty="0" smtClean="0">
                <a:solidFill>
                  <a:schemeClr val="accent5">
                    <a:lumMod val="20000"/>
                    <a:lumOff val="80000"/>
                  </a:schemeClr>
                </a:solidFill>
              </a:rPr>
              <a:t>&gt; </a:t>
            </a:r>
            <a:r>
              <a:rPr lang="en-US" sz="1800" u="sng" dirty="0" smtClean="0">
                <a:solidFill>
                  <a:schemeClr val="accent5">
                    <a:lumMod val="20000"/>
                    <a:lumOff val="80000"/>
                  </a:schemeClr>
                </a:solidFill>
              </a:rPr>
              <a:t>do not</a:t>
            </a:r>
            <a:r>
              <a:rPr lang="en-US" sz="1800" dirty="0" smtClean="0">
                <a:solidFill>
                  <a:schemeClr val="accent5">
                    <a:lumMod val="20000"/>
                    <a:lumOff val="80000"/>
                  </a:schemeClr>
                </a:solidFill>
              </a:rPr>
              <a:t> live on the stack</a:t>
            </a:r>
            <a:endParaRPr lang="en-US" sz="2000" dirty="0">
              <a:solidFill>
                <a:schemeClr val="accent5">
                  <a:lumMod val="20000"/>
                  <a:lumOff val="80000"/>
                </a:schemeClr>
              </a:solidFill>
            </a:endParaRPr>
          </a:p>
        </p:txBody>
      </p:sp>
    </p:spTree>
    <p:extLst>
      <p:ext uri="{BB962C8B-B14F-4D97-AF65-F5344CB8AC3E}">
        <p14:creationId xmlns:p14="http://schemas.microsoft.com/office/powerpoint/2010/main" val="2155773145"/>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a:xfrm>
            <a:off x="1828800" y="152400"/>
            <a:ext cx="7086600" cy="914400"/>
          </a:xfrm>
        </p:spPr>
        <p:txBody>
          <a:bodyPr/>
          <a:lstStyle/>
          <a:p>
            <a:r>
              <a:rPr lang="en-US" dirty="0"/>
              <a:t>Value and Reference Types – Examples</a:t>
            </a:r>
          </a:p>
        </p:txBody>
      </p:sp>
      <p:sp>
        <p:nvSpPr>
          <p:cNvPr id="593923" name="Rectangle 3"/>
          <p:cNvSpPr>
            <a:spLocks noGrp="1" noChangeArrowheads="1"/>
          </p:cNvSpPr>
          <p:nvPr>
            <p:ph idx="1"/>
          </p:nvPr>
        </p:nvSpPr>
        <p:spPr>
          <a:xfrm>
            <a:off x="228600" y="1066800"/>
            <a:ext cx="8686800" cy="5486400"/>
          </a:xfrm>
        </p:spPr>
        <p:txBody>
          <a:bodyPr/>
          <a:lstStyle/>
          <a:p>
            <a:pPr>
              <a:lnSpc>
                <a:spcPct val="100000"/>
              </a:lnSpc>
            </a:pPr>
            <a:r>
              <a:rPr lang="en-US" dirty="0">
                <a:solidFill>
                  <a:schemeClr val="accent5">
                    <a:lumMod val="20000"/>
                    <a:lumOff val="80000"/>
                  </a:schemeClr>
                </a:solidFill>
              </a:rPr>
              <a:t>Value types</a:t>
            </a:r>
          </a:p>
          <a:p>
            <a:pPr lvl="1">
              <a:lnSpc>
                <a:spcPct val="100000"/>
              </a:lnSpc>
            </a:pPr>
            <a:r>
              <a:rPr lang="en-US" dirty="0"/>
              <a:t>Most of the primitive types</a:t>
            </a:r>
          </a:p>
          <a:p>
            <a:pPr lvl="1">
              <a:lnSpc>
                <a:spcPct val="100000"/>
              </a:lnSpc>
            </a:pPr>
            <a:r>
              <a:rPr lang="en-US" dirty="0"/>
              <a:t>Structures</a:t>
            </a:r>
          </a:p>
          <a:p>
            <a:pPr lvl="1">
              <a:lnSpc>
                <a:spcPct val="100000"/>
              </a:lnSpc>
            </a:pPr>
            <a:r>
              <a:rPr lang="en-US" dirty="0"/>
              <a:t>Examples: </a:t>
            </a:r>
            <a:r>
              <a:rPr lang="en-US" noProof="1">
                <a:solidFill>
                  <a:schemeClr val="accent5">
                    <a:lumMod val="20000"/>
                    <a:lumOff val="80000"/>
                  </a:schemeClr>
                </a:solidFill>
                <a:latin typeface="Consolas" pitchFamily="49" charset="0"/>
                <a:cs typeface="Consolas" pitchFamily="49" charset="0"/>
              </a:rPr>
              <a:t>int</a:t>
            </a:r>
            <a:r>
              <a:rPr lang="en-US" noProof="1"/>
              <a:t>, </a:t>
            </a:r>
            <a:r>
              <a:rPr lang="en-US" noProof="1">
                <a:solidFill>
                  <a:schemeClr val="accent5">
                    <a:lumMod val="20000"/>
                    <a:lumOff val="80000"/>
                  </a:schemeClr>
                </a:solidFill>
                <a:latin typeface="Consolas" pitchFamily="49" charset="0"/>
                <a:cs typeface="Consolas" pitchFamily="49" charset="0"/>
              </a:rPr>
              <a:t>float</a:t>
            </a:r>
            <a:r>
              <a:rPr lang="en-US" noProof="1"/>
              <a:t>, </a:t>
            </a:r>
            <a:r>
              <a:rPr lang="en-US" noProof="1">
                <a:solidFill>
                  <a:schemeClr val="accent5">
                    <a:lumMod val="20000"/>
                    <a:lumOff val="80000"/>
                  </a:schemeClr>
                </a:solidFill>
                <a:latin typeface="Consolas" pitchFamily="49" charset="0"/>
                <a:cs typeface="Consolas" pitchFamily="49" charset="0"/>
              </a:rPr>
              <a:t>bool</a:t>
            </a:r>
            <a:r>
              <a:rPr lang="en-US" noProof="1"/>
              <a:t>, </a:t>
            </a:r>
            <a:r>
              <a:rPr lang="en-US" noProof="1">
                <a:solidFill>
                  <a:schemeClr val="accent5">
                    <a:lumMod val="20000"/>
                    <a:lumOff val="80000"/>
                  </a:schemeClr>
                </a:solidFill>
                <a:latin typeface="Consolas" pitchFamily="49" charset="0"/>
                <a:cs typeface="Consolas" pitchFamily="49" charset="0"/>
              </a:rPr>
              <a:t>DateTime</a:t>
            </a:r>
          </a:p>
          <a:p>
            <a:pPr>
              <a:lnSpc>
                <a:spcPct val="100000"/>
              </a:lnSpc>
            </a:pPr>
            <a:r>
              <a:rPr lang="en-US" dirty="0">
                <a:solidFill>
                  <a:schemeClr val="accent5">
                    <a:lumMod val="20000"/>
                    <a:lumOff val="80000"/>
                  </a:schemeClr>
                </a:solidFill>
              </a:rPr>
              <a:t>Reference types</a:t>
            </a:r>
          </a:p>
          <a:p>
            <a:pPr lvl="1">
              <a:lnSpc>
                <a:spcPct val="100000"/>
              </a:lnSpc>
            </a:pPr>
            <a:r>
              <a:rPr lang="en-US" dirty="0"/>
              <a:t>Classes and </a:t>
            </a:r>
            <a:r>
              <a:rPr lang="en-US" dirty="0" smtClean="0"/>
              <a:t>interfaces</a:t>
            </a:r>
            <a:endParaRPr lang="en-US" dirty="0"/>
          </a:p>
          <a:p>
            <a:pPr lvl="1">
              <a:lnSpc>
                <a:spcPct val="100000"/>
              </a:lnSpc>
            </a:pPr>
            <a:r>
              <a:rPr lang="en-US" dirty="0"/>
              <a:t>Strings</a:t>
            </a:r>
          </a:p>
          <a:p>
            <a:pPr lvl="1">
              <a:lnSpc>
                <a:spcPct val="100000"/>
              </a:lnSpc>
            </a:pPr>
            <a:r>
              <a:rPr lang="en-US" dirty="0"/>
              <a:t>Arrays</a:t>
            </a:r>
          </a:p>
          <a:p>
            <a:pPr lvl="1">
              <a:lnSpc>
                <a:spcPct val="100000"/>
              </a:lnSpc>
            </a:pPr>
            <a:r>
              <a:rPr lang="en-US" dirty="0"/>
              <a:t>Examples: </a:t>
            </a:r>
            <a:r>
              <a:rPr lang="en-US" noProof="1" smtClean="0">
                <a:solidFill>
                  <a:schemeClr val="accent5">
                    <a:lumMod val="20000"/>
                    <a:lumOff val="80000"/>
                  </a:schemeClr>
                </a:solidFill>
                <a:latin typeface="Consolas" pitchFamily="49" charset="0"/>
                <a:cs typeface="Consolas" pitchFamily="49" charset="0"/>
              </a:rPr>
              <a:t>string</a:t>
            </a:r>
            <a:r>
              <a:rPr lang="en-US" dirty="0" smtClean="0"/>
              <a:t>, </a:t>
            </a:r>
            <a:r>
              <a:rPr lang="en-US" dirty="0" smtClean="0">
                <a:solidFill>
                  <a:schemeClr val="accent5">
                    <a:lumMod val="20000"/>
                    <a:lumOff val="80000"/>
                  </a:schemeClr>
                </a:solidFill>
                <a:latin typeface="Consolas" pitchFamily="49" charset="0"/>
                <a:cs typeface="Consolas" pitchFamily="49" charset="0"/>
              </a:rPr>
              <a:t>Random</a:t>
            </a:r>
            <a:r>
              <a:rPr lang="en-US" dirty="0" smtClean="0"/>
              <a:t>, </a:t>
            </a:r>
            <a:r>
              <a:rPr lang="en-US" noProof="1" smtClean="0">
                <a:solidFill>
                  <a:schemeClr val="accent5">
                    <a:lumMod val="20000"/>
                    <a:lumOff val="80000"/>
                  </a:schemeClr>
                </a:solidFill>
                <a:latin typeface="Consolas" pitchFamily="49" charset="0"/>
                <a:cs typeface="Consolas" pitchFamily="49" charset="0"/>
              </a:rPr>
              <a:t>object</a:t>
            </a:r>
            <a:r>
              <a:rPr lang="en-US" dirty="0" smtClean="0"/>
              <a:t>, </a:t>
            </a:r>
            <a:r>
              <a:rPr lang="en-US" noProof="1" smtClean="0">
                <a:solidFill>
                  <a:schemeClr val="accent5">
                    <a:lumMod val="20000"/>
                    <a:lumOff val="80000"/>
                  </a:schemeClr>
                </a:solidFill>
                <a:latin typeface="Consolas" pitchFamily="49" charset="0"/>
                <a:cs typeface="Consolas" pitchFamily="49" charset="0"/>
              </a:rPr>
              <a:t>int[]</a:t>
            </a:r>
            <a:endParaRPr lang="en-US" noProof="1">
              <a:solidFill>
                <a:schemeClr val="accent5">
                  <a:lumMod val="20000"/>
                  <a:lumOff val="80000"/>
                </a:schemeClr>
              </a:solidFill>
              <a:latin typeface="Consolas" pitchFamily="49" charset="0"/>
              <a:cs typeface="Consolas" pitchFamily="49" charset="0"/>
            </a:endParaRPr>
          </a:p>
        </p:txBody>
      </p:sp>
    </p:spTree>
    <p:extLst>
      <p:ext uri="{BB962C8B-B14F-4D97-AF65-F5344CB8AC3E}">
        <p14:creationId xmlns:p14="http://schemas.microsoft.com/office/powerpoint/2010/main" val="2175449171"/>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and Reference Types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65</a:t>
            </a:fld>
            <a:endParaRPr lang="en-US" dirty="0"/>
          </a:p>
        </p:txBody>
      </p:sp>
      <p:sp>
        <p:nvSpPr>
          <p:cNvPr id="27" name="Content Placeholder 4"/>
          <p:cNvSpPr txBox="1">
            <a:spLocks noChangeArrowheads="1"/>
          </p:cNvSpPr>
          <p:nvPr/>
        </p:nvSpPr>
        <p:spPr bwMode="auto">
          <a:xfrm>
            <a:off x="609600" y="1100316"/>
            <a:ext cx="7924800" cy="126188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282575" indent="-282575" algn="l" rtl="0" eaLnBrk="1" fontAlgn="base"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indent="0">
              <a:lnSpc>
                <a:spcPct val="100000"/>
              </a:lnSpc>
              <a:spcBef>
                <a:spcPts val="0"/>
              </a:spcBef>
              <a:spcAft>
                <a:spcPct val="0"/>
              </a:spcAft>
              <a:buFont typeface="Wingdings 2" pitchFamily="18" charset="2"/>
              <a:buNone/>
            </a:pPr>
            <a:r>
              <a:rPr lang="en-US" sz="1900" noProof="1" smtClean="0">
                <a:solidFill>
                  <a:srgbClr val="8CF4F2"/>
                </a:solidFill>
                <a:latin typeface="Consolas" pitchFamily="49" charset="0"/>
                <a:cs typeface="Consolas" pitchFamily="49" charset="0"/>
              </a:rPr>
              <a:t>int intNum = 5;</a:t>
            </a:r>
          </a:p>
          <a:p>
            <a:pPr marL="0" indent="0">
              <a:lnSpc>
                <a:spcPct val="100000"/>
              </a:lnSpc>
              <a:spcBef>
                <a:spcPts val="0"/>
              </a:spcBef>
              <a:spcAft>
                <a:spcPct val="0"/>
              </a:spcAft>
              <a:buFont typeface="Wingdings 2" pitchFamily="18" charset="2"/>
              <a:buNone/>
            </a:pPr>
            <a:r>
              <a:rPr lang="en-US" sz="1900" noProof="1" smtClean="0">
                <a:solidFill>
                  <a:srgbClr val="8CF4F2"/>
                </a:solidFill>
                <a:latin typeface="Consolas" pitchFamily="49" charset="0"/>
                <a:cs typeface="Consolas" pitchFamily="49" charset="0"/>
              </a:rPr>
              <a:t>DateTime date = DateTime.Now;</a:t>
            </a:r>
          </a:p>
          <a:p>
            <a:pPr marL="0" indent="0">
              <a:lnSpc>
                <a:spcPct val="100000"/>
              </a:lnSpc>
              <a:spcBef>
                <a:spcPts val="0"/>
              </a:spcBef>
              <a:spcAft>
                <a:spcPct val="0"/>
              </a:spcAft>
              <a:buFont typeface="Wingdings 2" pitchFamily="18" charset="2"/>
              <a:buNone/>
            </a:pPr>
            <a:r>
              <a:rPr lang="en-US" sz="1900" noProof="1" smtClean="0">
                <a:solidFill>
                  <a:srgbClr val="8CF4F2"/>
                </a:solidFill>
                <a:latin typeface="Consolas" pitchFamily="49" charset="0"/>
                <a:cs typeface="Consolas" pitchFamily="49" charset="0"/>
              </a:rPr>
              <a:t>int[] intArr = new int[] {5, 6, 7};</a:t>
            </a:r>
          </a:p>
          <a:p>
            <a:pPr marL="0" indent="0">
              <a:lnSpc>
                <a:spcPct val="100000"/>
              </a:lnSpc>
              <a:spcBef>
                <a:spcPts val="0"/>
              </a:spcBef>
              <a:spcAft>
                <a:spcPct val="0"/>
              </a:spcAft>
              <a:buFont typeface="Wingdings 2" pitchFamily="18" charset="2"/>
              <a:buNone/>
            </a:pPr>
            <a:r>
              <a:rPr lang="en-US" sz="1900" noProof="1" smtClean="0">
                <a:solidFill>
                  <a:srgbClr val="8CF4F2"/>
                </a:solidFill>
                <a:latin typeface="Consolas" pitchFamily="49" charset="0"/>
                <a:cs typeface="Consolas" pitchFamily="49" charset="0"/>
              </a:rPr>
              <a:t>string str = "telerik";</a:t>
            </a:r>
            <a:endParaRPr lang="en-US" sz="1900" noProof="1">
              <a:solidFill>
                <a:srgbClr val="8CF4F2"/>
              </a:solidFill>
              <a:latin typeface="Consolas" pitchFamily="49" charset="0"/>
              <a:cs typeface="Consolas" pitchFamily="49" charset="0"/>
            </a:endParaRPr>
          </a:p>
        </p:txBody>
      </p:sp>
      <p:sp>
        <p:nvSpPr>
          <p:cNvPr id="28" name="Content Placeholder 4"/>
          <p:cNvSpPr txBox="1">
            <a:spLocks noChangeArrowheads="1"/>
          </p:cNvSpPr>
          <p:nvPr/>
        </p:nvSpPr>
        <p:spPr bwMode="auto">
          <a:xfrm>
            <a:off x="609600" y="2743200"/>
            <a:ext cx="28956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282575" indent="-282575" algn="l" rtl="0" eaLnBrk="1" fontAlgn="base"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indent="0" algn="ctr">
              <a:lnSpc>
                <a:spcPct val="100000"/>
              </a:lnSpc>
              <a:spcBef>
                <a:spcPts val="0"/>
              </a:spcBef>
              <a:spcAft>
                <a:spcPct val="0"/>
              </a:spcAft>
              <a:buFont typeface="Wingdings 2" pitchFamily="18" charset="2"/>
              <a:buNone/>
            </a:pPr>
            <a:r>
              <a:rPr lang="en-US" sz="2000" noProof="1" smtClean="0">
                <a:solidFill>
                  <a:schemeClr val="tx1">
                    <a:lumMod val="20000"/>
                    <a:lumOff val="80000"/>
                  </a:schemeClr>
                </a:solidFill>
                <a:cs typeface="Consolas" pitchFamily="49" charset="0"/>
              </a:rPr>
              <a:t>Stack</a:t>
            </a:r>
            <a:endParaRPr lang="en-US" sz="2000" noProof="1">
              <a:solidFill>
                <a:schemeClr val="tx1">
                  <a:lumMod val="20000"/>
                  <a:lumOff val="80000"/>
                </a:schemeClr>
              </a:solidFill>
              <a:cs typeface="Consolas" pitchFamily="49" charset="0"/>
            </a:endParaRPr>
          </a:p>
        </p:txBody>
      </p:sp>
      <p:sp>
        <p:nvSpPr>
          <p:cNvPr id="29" name="Content Placeholder 4"/>
          <p:cNvSpPr txBox="1">
            <a:spLocks noChangeArrowheads="1"/>
          </p:cNvSpPr>
          <p:nvPr/>
        </p:nvSpPr>
        <p:spPr bwMode="auto">
          <a:xfrm>
            <a:off x="609600" y="3145664"/>
            <a:ext cx="2895600" cy="333133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noAutofit/>
          </a:bodyPr>
          <a:lstStyle>
            <a:lvl1pPr marL="282575" indent="-282575" algn="l" rtl="0" eaLnBrk="1" fontAlgn="base"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indent="0">
              <a:lnSpc>
                <a:spcPct val="100000"/>
              </a:lnSpc>
              <a:spcBef>
                <a:spcPts val="0"/>
              </a:spcBef>
              <a:spcAft>
                <a:spcPct val="0"/>
              </a:spcAft>
              <a:buFont typeface="Wingdings 2" pitchFamily="18" charset="2"/>
              <a:buNone/>
            </a:pPr>
            <a:endParaRPr lang="en-US" sz="2000" noProof="1">
              <a:solidFill>
                <a:srgbClr val="8CF4F2"/>
              </a:solidFill>
              <a:latin typeface="Consolas" pitchFamily="49" charset="0"/>
              <a:cs typeface="Consolas" pitchFamily="49" charset="0"/>
            </a:endParaRPr>
          </a:p>
        </p:txBody>
      </p:sp>
      <p:sp>
        <p:nvSpPr>
          <p:cNvPr id="32" name="Content Placeholder 4"/>
          <p:cNvSpPr txBox="1">
            <a:spLocks noChangeArrowheads="1"/>
          </p:cNvSpPr>
          <p:nvPr/>
        </p:nvSpPr>
        <p:spPr bwMode="auto">
          <a:xfrm>
            <a:off x="4800600" y="2743200"/>
            <a:ext cx="37338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282575" indent="-282575" algn="l" rtl="0" eaLnBrk="1" fontAlgn="base"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indent="0" algn="ctr">
              <a:lnSpc>
                <a:spcPct val="100000"/>
              </a:lnSpc>
              <a:spcBef>
                <a:spcPts val="0"/>
              </a:spcBef>
              <a:spcAft>
                <a:spcPct val="0"/>
              </a:spcAft>
              <a:buFont typeface="Wingdings 2" pitchFamily="18" charset="2"/>
              <a:buNone/>
            </a:pPr>
            <a:r>
              <a:rPr lang="en-US" sz="2000" noProof="1" smtClean="0">
                <a:solidFill>
                  <a:schemeClr val="tx1">
                    <a:lumMod val="20000"/>
                    <a:lumOff val="80000"/>
                  </a:schemeClr>
                </a:solidFill>
                <a:cs typeface="Consolas" pitchFamily="49" charset="0"/>
              </a:rPr>
              <a:t>Heap</a:t>
            </a:r>
            <a:endParaRPr lang="en-US" sz="2000" noProof="1">
              <a:solidFill>
                <a:schemeClr val="tx1">
                  <a:lumMod val="20000"/>
                  <a:lumOff val="80000"/>
                </a:schemeClr>
              </a:solidFill>
              <a:cs typeface="Consolas" pitchFamily="49" charset="0"/>
            </a:endParaRPr>
          </a:p>
        </p:txBody>
      </p:sp>
      <p:sp>
        <p:nvSpPr>
          <p:cNvPr id="33" name="Content Placeholder 4"/>
          <p:cNvSpPr txBox="1">
            <a:spLocks noChangeArrowheads="1"/>
          </p:cNvSpPr>
          <p:nvPr/>
        </p:nvSpPr>
        <p:spPr bwMode="auto">
          <a:xfrm>
            <a:off x="4800600" y="3145664"/>
            <a:ext cx="3733800" cy="333133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noAutofit/>
          </a:bodyPr>
          <a:lstStyle>
            <a:lvl1pPr marL="282575" indent="-282575" algn="l" rtl="0" eaLnBrk="1" fontAlgn="base"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indent="0">
              <a:lnSpc>
                <a:spcPct val="100000"/>
              </a:lnSpc>
              <a:spcBef>
                <a:spcPts val="0"/>
              </a:spcBef>
              <a:spcAft>
                <a:spcPct val="0"/>
              </a:spcAft>
              <a:buFont typeface="Wingdings 2" pitchFamily="18" charset="2"/>
              <a:buNone/>
            </a:pPr>
            <a:endParaRPr lang="en-US" sz="2000" noProof="1">
              <a:solidFill>
                <a:srgbClr val="8CF4F2"/>
              </a:solidFill>
              <a:latin typeface="Consolas" pitchFamily="49" charset="0"/>
              <a:cs typeface="Consolas" pitchFamily="49" charset="0"/>
            </a:endParaRPr>
          </a:p>
        </p:txBody>
      </p:sp>
      <p:sp>
        <p:nvSpPr>
          <p:cNvPr id="37" name="Rectangle 36"/>
          <p:cNvSpPr/>
          <p:nvPr/>
        </p:nvSpPr>
        <p:spPr>
          <a:xfrm>
            <a:off x="838200" y="3615050"/>
            <a:ext cx="2438400" cy="323600"/>
          </a:xfrm>
          <a:prstGeom prst="rect">
            <a:avLst/>
          </a:prstGeom>
          <a:solidFill>
            <a:srgbClr val="F9FCFD">
              <a:alpha val="90000"/>
            </a:srgbClr>
          </a:solidFill>
          <a:ln>
            <a:solidFill>
              <a:srgbClr val="B8B8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smtClean="0">
                <a:solidFill>
                  <a:schemeClr val="bg1"/>
                </a:solidFill>
                <a:effectLst>
                  <a:outerShdw blurRad="38100" dist="38100" dir="2700000" algn="tl">
                    <a:srgbClr val="FFFFFF">
                      <a:alpha val="42745"/>
                    </a:srgbClr>
                  </a:outerShdw>
                </a:effectLst>
                <a:latin typeface="Consolas" pitchFamily="49" charset="0"/>
                <a:cs typeface="Consolas" pitchFamily="49" charset="0"/>
              </a:rPr>
              <a:t>5</a:t>
            </a:r>
            <a:endParaRPr lang="en-US" sz="1800" b="1" dirty="0">
              <a:solidFill>
                <a:schemeClr val="bg1"/>
              </a:solidFill>
              <a:effectLst>
                <a:outerShdw blurRad="38100" dist="38100" dir="2700000" algn="tl">
                  <a:srgbClr val="FFFFFF">
                    <a:alpha val="42745"/>
                  </a:srgbClr>
                </a:outerShdw>
              </a:effectLst>
              <a:latin typeface="Consolas" pitchFamily="49" charset="0"/>
              <a:cs typeface="Consolas" pitchFamily="49" charset="0"/>
            </a:endParaRPr>
          </a:p>
        </p:txBody>
      </p:sp>
      <p:sp>
        <p:nvSpPr>
          <p:cNvPr id="39" name="Rectangle 38"/>
          <p:cNvSpPr/>
          <p:nvPr/>
        </p:nvSpPr>
        <p:spPr>
          <a:xfrm>
            <a:off x="735805" y="3228893"/>
            <a:ext cx="1854995" cy="369332"/>
          </a:xfrm>
          <a:prstGeom prst="rect">
            <a:avLst/>
          </a:prstGeom>
        </p:spPr>
        <p:txBody>
          <a:bodyPr wrap="none">
            <a:spAutoFit/>
          </a:bodyPr>
          <a:lstStyle/>
          <a:p>
            <a:r>
              <a:rPr lang="en-US" sz="1800" b="1" noProof="1" smtClean="0">
                <a:solidFill>
                  <a:schemeClr val="accent5">
                    <a:lumMod val="20000"/>
                    <a:lumOff val="80000"/>
                  </a:schemeClr>
                </a:solidFill>
                <a:latin typeface="Consolas" pitchFamily="49" charset="0"/>
                <a:cs typeface="Consolas" pitchFamily="49" charset="0"/>
              </a:rPr>
              <a:t>intNum</a:t>
            </a:r>
            <a:r>
              <a:rPr lang="en-US" sz="1800" b="1" noProof="1" smtClean="0"/>
              <a:t> (</a:t>
            </a:r>
            <a:r>
              <a:rPr lang="en-US" sz="1800" b="1" noProof="1" smtClean="0">
                <a:latin typeface="Consolas" pitchFamily="49" charset="0"/>
                <a:cs typeface="Consolas" pitchFamily="49" charset="0"/>
              </a:rPr>
              <a:t>4</a:t>
            </a:r>
            <a:r>
              <a:rPr lang="en-US" sz="1800" b="1" noProof="1" smtClean="0"/>
              <a:t> bytes)</a:t>
            </a:r>
            <a:endParaRPr lang="en-US" sz="1800" b="1" noProof="1"/>
          </a:p>
        </p:txBody>
      </p:sp>
      <p:sp>
        <p:nvSpPr>
          <p:cNvPr id="40" name="Rectangle 39"/>
          <p:cNvSpPr/>
          <p:nvPr/>
        </p:nvSpPr>
        <p:spPr>
          <a:xfrm>
            <a:off x="838200" y="4336682"/>
            <a:ext cx="2438400" cy="323600"/>
          </a:xfrm>
          <a:prstGeom prst="rect">
            <a:avLst/>
          </a:prstGeom>
          <a:solidFill>
            <a:srgbClr val="F9FCFD">
              <a:alpha val="90000"/>
            </a:srgbClr>
          </a:solidFill>
          <a:ln>
            <a:solidFill>
              <a:srgbClr val="B8B8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smtClean="0">
                <a:solidFill>
                  <a:schemeClr val="bg1"/>
                </a:solidFill>
                <a:effectLst>
                  <a:outerShdw blurRad="38100" dist="38100" dir="2700000" algn="tl">
                    <a:srgbClr val="FFFFFF">
                      <a:alpha val="42745"/>
                    </a:srgbClr>
                  </a:outerShdw>
                </a:effectLst>
                <a:latin typeface="Consolas" pitchFamily="49" charset="0"/>
                <a:cs typeface="Consolas" pitchFamily="49" charset="0"/>
              </a:rPr>
              <a:t>17.01.2012 13:39</a:t>
            </a:r>
            <a:endParaRPr lang="en-US" sz="1800" b="1" dirty="0">
              <a:solidFill>
                <a:schemeClr val="bg1"/>
              </a:solidFill>
              <a:effectLst>
                <a:outerShdw blurRad="38100" dist="38100" dir="2700000" algn="tl">
                  <a:srgbClr val="FFFFFF">
                    <a:alpha val="42745"/>
                  </a:srgbClr>
                </a:outerShdw>
              </a:effectLst>
              <a:latin typeface="Consolas" pitchFamily="49" charset="0"/>
              <a:cs typeface="Consolas" pitchFamily="49" charset="0"/>
            </a:endParaRPr>
          </a:p>
        </p:txBody>
      </p:sp>
      <p:sp>
        <p:nvSpPr>
          <p:cNvPr id="41" name="Rectangle 40"/>
          <p:cNvSpPr/>
          <p:nvPr/>
        </p:nvSpPr>
        <p:spPr>
          <a:xfrm>
            <a:off x="735805" y="3950525"/>
            <a:ext cx="2113079" cy="369332"/>
          </a:xfrm>
          <a:prstGeom prst="rect">
            <a:avLst/>
          </a:prstGeom>
        </p:spPr>
        <p:txBody>
          <a:bodyPr wrap="none">
            <a:spAutoFit/>
          </a:bodyPr>
          <a:lstStyle/>
          <a:p>
            <a:r>
              <a:rPr lang="en-US" sz="1800" b="1" noProof="1" smtClean="0">
                <a:solidFill>
                  <a:schemeClr val="accent5">
                    <a:lumMod val="20000"/>
                    <a:lumOff val="80000"/>
                  </a:schemeClr>
                </a:solidFill>
                <a:latin typeface="Consolas" pitchFamily="49" charset="0"/>
                <a:cs typeface="Consolas" pitchFamily="49" charset="0"/>
              </a:rPr>
              <a:t>dateTime</a:t>
            </a:r>
            <a:r>
              <a:rPr lang="en-US" sz="1800" b="1" noProof="1" smtClean="0"/>
              <a:t> (</a:t>
            </a:r>
            <a:r>
              <a:rPr lang="en-US" sz="1800" b="1" noProof="1" smtClean="0">
                <a:latin typeface="Consolas" pitchFamily="49" charset="0"/>
                <a:cs typeface="Consolas" pitchFamily="49" charset="0"/>
              </a:rPr>
              <a:t>8</a:t>
            </a:r>
            <a:r>
              <a:rPr lang="en-US" sz="1800" b="1" noProof="1" smtClean="0"/>
              <a:t> bytes)</a:t>
            </a:r>
            <a:endParaRPr lang="en-US" sz="1800" b="1" noProof="1"/>
          </a:p>
        </p:txBody>
      </p:sp>
      <p:sp>
        <p:nvSpPr>
          <p:cNvPr id="42" name="Rectangle 41"/>
          <p:cNvSpPr/>
          <p:nvPr/>
        </p:nvSpPr>
        <p:spPr>
          <a:xfrm>
            <a:off x="838200" y="5129150"/>
            <a:ext cx="2438400" cy="323600"/>
          </a:xfrm>
          <a:prstGeom prst="rect">
            <a:avLst/>
          </a:prstGeom>
          <a:solidFill>
            <a:srgbClr val="F9FCFD">
              <a:alpha val="90000"/>
            </a:srgbClr>
          </a:solidFill>
          <a:ln>
            <a:solidFill>
              <a:srgbClr val="B8B8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bg1"/>
                </a:solidFill>
                <a:effectLst>
                  <a:outerShdw blurRad="38100" dist="38100" dir="2700000" algn="tl">
                    <a:srgbClr val="FFFFFF">
                      <a:alpha val="42745"/>
                    </a:srgbClr>
                  </a:outerShdw>
                </a:effectLst>
                <a:latin typeface="Consolas" pitchFamily="49" charset="0"/>
                <a:cs typeface="Consolas" pitchFamily="49" charset="0"/>
              </a:rPr>
              <a:t>0214e058</a:t>
            </a:r>
          </a:p>
        </p:txBody>
      </p:sp>
      <p:sp>
        <p:nvSpPr>
          <p:cNvPr id="43" name="Rectangle 42"/>
          <p:cNvSpPr/>
          <p:nvPr/>
        </p:nvSpPr>
        <p:spPr>
          <a:xfrm>
            <a:off x="735805" y="4742993"/>
            <a:ext cx="2566728" cy="369332"/>
          </a:xfrm>
          <a:prstGeom prst="rect">
            <a:avLst/>
          </a:prstGeom>
        </p:spPr>
        <p:txBody>
          <a:bodyPr wrap="none">
            <a:spAutoFit/>
          </a:bodyPr>
          <a:lstStyle/>
          <a:p>
            <a:r>
              <a:rPr lang="en-US" sz="1800" b="1" noProof="1" smtClean="0">
                <a:solidFill>
                  <a:schemeClr val="accent5">
                    <a:lumMod val="20000"/>
                    <a:lumOff val="80000"/>
                  </a:schemeClr>
                </a:solidFill>
                <a:latin typeface="Consolas" pitchFamily="49" charset="0"/>
                <a:cs typeface="Consolas" pitchFamily="49" charset="0"/>
              </a:rPr>
              <a:t>intArr</a:t>
            </a:r>
            <a:r>
              <a:rPr lang="en-US" sz="1800" b="1" noProof="1" smtClean="0"/>
              <a:t> (</a:t>
            </a:r>
            <a:r>
              <a:rPr lang="en-US" sz="1800" b="1" noProof="1" smtClean="0">
                <a:latin typeface="Consolas" pitchFamily="49" charset="0"/>
                <a:cs typeface="Consolas" pitchFamily="49" charset="0"/>
              </a:rPr>
              <a:t>4</a:t>
            </a:r>
            <a:r>
              <a:rPr lang="en-US" sz="1800" b="1" noProof="1" smtClean="0"/>
              <a:t>-byte pointer)</a:t>
            </a:r>
            <a:endParaRPr lang="en-US" sz="1800" b="1" noProof="1"/>
          </a:p>
        </p:txBody>
      </p:sp>
      <p:sp>
        <p:nvSpPr>
          <p:cNvPr id="44" name="Rectangle 43"/>
          <p:cNvSpPr/>
          <p:nvPr/>
        </p:nvSpPr>
        <p:spPr>
          <a:xfrm>
            <a:off x="840645" y="5901050"/>
            <a:ext cx="2438400" cy="323600"/>
          </a:xfrm>
          <a:prstGeom prst="rect">
            <a:avLst/>
          </a:prstGeom>
          <a:solidFill>
            <a:srgbClr val="F9FCFD">
              <a:alpha val="90000"/>
            </a:srgbClr>
          </a:solidFill>
          <a:ln>
            <a:solidFill>
              <a:srgbClr val="B8B8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smtClean="0">
                <a:solidFill>
                  <a:schemeClr val="bg1"/>
                </a:solidFill>
                <a:effectLst>
                  <a:outerShdw blurRad="38100" dist="38100" dir="2700000" algn="tl">
                    <a:srgbClr val="FFFFFF">
                      <a:alpha val="42745"/>
                    </a:srgbClr>
                  </a:outerShdw>
                </a:effectLst>
                <a:latin typeface="Consolas" pitchFamily="49" charset="0"/>
                <a:cs typeface="Consolas" pitchFamily="49" charset="0"/>
              </a:rPr>
              <a:t>024e4df4</a:t>
            </a:r>
            <a:endParaRPr lang="en-US" sz="1800" b="1" dirty="0">
              <a:solidFill>
                <a:schemeClr val="bg1"/>
              </a:solidFill>
              <a:effectLst>
                <a:outerShdw blurRad="38100" dist="38100" dir="2700000" algn="tl">
                  <a:srgbClr val="FFFFFF">
                    <a:alpha val="42745"/>
                  </a:srgbClr>
                </a:outerShdw>
              </a:effectLst>
              <a:latin typeface="Consolas" pitchFamily="49" charset="0"/>
              <a:cs typeface="Consolas" pitchFamily="49" charset="0"/>
            </a:endParaRPr>
          </a:p>
        </p:txBody>
      </p:sp>
      <p:sp>
        <p:nvSpPr>
          <p:cNvPr id="45" name="Rectangle 44"/>
          <p:cNvSpPr/>
          <p:nvPr/>
        </p:nvSpPr>
        <p:spPr>
          <a:xfrm>
            <a:off x="738250" y="5514893"/>
            <a:ext cx="2186817" cy="369332"/>
          </a:xfrm>
          <a:prstGeom prst="rect">
            <a:avLst/>
          </a:prstGeom>
        </p:spPr>
        <p:txBody>
          <a:bodyPr wrap="none">
            <a:spAutoFit/>
          </a:bodyPr>
          <a:lstStyle/>
          <a:p>
            <a:r>
              <a:rPr lang="en-US" sz="1800" b="1" noProof="1" smtClean="0">
                <a:solidFill>
                  <a:schemeClr val="accent5">
                    <a:lumMod val="20000"/>
                    <a:lumOff val="80000"/>
                  </a:schemeClr>
                </a:solidFill>
                <a:latin typeface="Consolas" pitchFamily="49" charset="0"/>
                <a:cs typeface="Consolas" pitchFamily="49" charset="0"/>
              </a:rPr>
              <a:t>str</a:t>
            </a:r>
            <a:r>
              <a:rPr lang="en-US" sz="1800" b="1" noProof="1" smtClean="0"/>
              <a:t> (</a:t>
            </a:r>
            <a:r>
              <a:rPr lang="en-US" sz="1800" b="1" noProof="1" smtClean="0">
                <a:latin typeface="Consolas" pitchFamily="49" charset="0"/>
                <a:cs typeface="Consolas" pitchFamily="49" charset="0"/>
              </a:rPr>
              <a:t>4</a:t>
            </a:r>
            <a:r>
              <a:rPr lang="en-US" sz="1800" b="1" noProof="1" smtClean="0"/>
              <a:t>-byte pointer)</a:t>
            </a:r>
            <a:endParaRPr lang="en-US" sz="1800" b="1" noProof="1"/>
          </a:p>
        </p:txBody>
      </p:sp>
      <p:sp>
        <p:nvSpPr>
          <p:cNvPr id="47" name="Rectangle 46"/>
          <p:cNvSpPr/>
          <p:nvPr/>
        </p:nvSpPr>
        <p:spPr>
          <a:xfrm>
            <a:off x="5055394" y="3738956"/>
            <a:ext cx="3174206" cy="909244"/>
          </a:xfrm>
          <a:prstGeom prst="rect">
            <a:avLst/>
          </a:prstGeom>
          <a:solidFill>
            <a:srgbClr val="F9FCFD">
              <a:alpha val="90000"/>
            </a:srgbClr>
          </a:solidFill>
          <a:ln>
            <a:solidFill>
              <a:srgbClr val="B8B8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l-PL" sz="1800" b="1" dirty="0">
                <a:solidFill>
                  <a:schemeClr val="bg1"/>
                </a:solidFill>
                <a:effectLst>
                  <a:outerShdw blurRad="38100" dist="38100" dir="2700000" algn="tl">
                    <a:srgbClr val="FFFFFF">
                      <a:alpha val="42745"/>
                    </a:srgbClr>
                  </a:outerShdw>
                </a:effectLst>
                <a:latin typeface="Consolas" pitchFamily="49" charset="0"/>
                <a:cs typeface="Consolas" pitchFamily="49" charset="0"/>
              </a:rPr>
              <a:t>b8 28 80 5d 03 00 00 00 05 00 00 00 06 00 00 00 07 00 00 00</a:t>
            </a:r>
            <a:endParaRPr lang="en-US" sz="1800" b="1" dirty="0">
              <a:solidFill>
                <a:schemeClr val="bg1"/>
              </a:solidFill>
              <a:effectLst>
                <a:outerShdw blurRad="38100" dist="38100" dir="2700000" algn="tl">
                  <a:srgbClr val="FFFFFF">
                    <a:alpha val="42745"/>
                  </a:srgbClr>
                </a:outerShdw>
              </a:effectLst>
              <a:latin typeface="Consolas" pitchFamily="49" charset="0"/>
              <a:cs typeface="Consolas" pitchFamily="49" charset="0"/>
            </a:endParaRPr>
          </a:p>
        </p:txBody>
      </p:sp>
      <p:sp>
        <p:nvSpPr>
          <p:cNvPr id="48" name="Rectangle 47"/>
          <p:cNvSpPr/>
          <p:nvPr/>
        </p:nvSpPr>
        <p:spPr>
          <a:xfrm>
            <a:off x="4953000" y="3352800"/>
            <a:ext cx="1986441" cy="369332"/>
          </a:xfrm>
          <a:prstGeom prst="rect">
            <a:avLst/>
          </a:prstGeom>
        </p:spPr>
        <p:txBody>
          <a:bodyPr wrap="none">
            <a:spAutoFit/>
          </a:bodyPr>
          <a:lstStyle/>
          <a:p>
            <a:r>
              <a:rPr lang="en-US" sz="1800" b="1" noProof="1" smtClean="0">
                <a:solidFill>
                  <a:schemeClr val="accent5">
                    <a:lumMod val="20000"/>
                    <a:lumOff val="80000"/>
                  </a:schemeClr>
                </a:solidFill>
                <a:latin typeface="Consolas" pitchFamily="49" charset="0"/>
                <a:cs typeface="Consolas" pitchFamily="49" charset="0"/>
              </a:rPr>
              <a:t>int[3]</a:t>
            </a:r>
            <a:r>
              <a:rPr lang="en-US" sz="1800" b="1" noProof="1" smtClean="0"/>
              <a:t> (</a:t>
            </a:r>
            <a:r>
              <a:rPr lang="en-US" sz="1800" b="1" noProof="1" smtClean="0">
                <a:latin typeface="Consolas" pitchFamily="49" charset="0"/>
                <a:cs typeface="Consolas" pitchFamily="49" charset="0"/>
              </a:rPr>
              <a:t>20</a:t>
            </a:r>
            <a:r>
              <a:rPr lang="en-US" sz="1800" b="1" noProof="1" smtClean="0"/>
              <a:t> bytes)</a:t>
            </a:r>
            <a:endParaRPr lang="en-US" sz="1800" b="1" noProof="1"/>
          </a:p>
        </p:txBody>
      </p:sp>
      <p:cxnSp>
        <p:nvCxnSpPr>
          <p:cNvPr id="50" name="Straight Arrow Connector 49"/>
          <p:cNvCxnSpPr/>
          <p:nvPr/>
        </p:nvCxnSpPr>
        <p:spPr>
          <a:xfrm flipV="1">
            <a:off x="3326283" y="4135191"/>
            <a:ext cx="1625727" cy="1155761"/>
          </a:xfrm>
          <a:prstGeom prst="straightConnector1">
            <a:avLst/>
          </a:prstGeom>
          <a:ln w="31750">
            <a:solidFill>
              <a:schemeClr val="accent5">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5055394" y="5262956"/>
            <a:ext cx="3174206" cy="909244"/>
          </a:xfrm>
          <a:prstGeom prst="rect">
            <a:avLst/>
          </a:prstGeom>
          <a:solidFill>
            <a:srgbClr val="F9FCFD">
              <a:alpha val="90000"/>
            </a:srgbClr>
          </a:solidFill>
          <a:ln>
            <a:solidFill>
              <a:srgbClr val="B8B8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l-PL" sz="1800" b="1" dirty="0">
                <a:solidFill>
                  <a:schemeClr val="bg1"/>
                </a:solidFill>
                <a:effectLst>
                  <a:outerShdw blurRad="38100" dist="38100" dir="2700000" algn="tl">
                    <a:srgbClr val="FFFFFF">
                      <a:alpha val="42745"/>
                    </a:srgbClr>
                  </a:outerShdw>
                </a:effectLst>
                <a:latin typeface="Consolas" pitchFamily="49" charset="0"/>
                <a:cs typeface="Consolas" pitchFamily="49" charset="0"/>
              </a:rPr>
              <a:t>2c f9 7f 5d 07 00 00 00 74 00 65 00 6c 00 65 00 72 00 69 00 6b 00</a:t>
            </a:r>
            <a:endParaRPr lang="en-US" sz="1800" b="1" dirty="0">
              <a:solidFill>
                <a:schemeClr val="bg1"/>
              </a:solidFill>
              <a:effectLst>
                <a:outerShdw blurRad="38100" dist="38100" dir="2700000" algn="tl">
                  <a:srgbClr val="FFFFFF">
                    <a:alpha val="42745"/>
                  </a:srgbClr>
                </a:outerShdw>
              </a:effectLst>
              <a:latin typeface="Consolas" pitchFamily="49" charset="0"/>
              <a:cs typeface="Consolas" pitchFamily="49" charset="0"/>
            </a:endParaRPr>
          </a:p>
        </p:txBody>
      </p:sp>
      <p:sp>
        <p:nvSpPr>
          <p:cNvPr id="57" name="Rectangle 56"/>
          <p:cNvSpPr/>
          <p:nvPr/>
        </p:nvSpPr>
        <p:spPr>
          <a:xfrm>
            <a:off x="4953000" y="4876800"/>
            <a:ext cx="1986441" cy="369332"/>
          </a:xfrm>
          <a:prstGeom prst="rect">
            <a:avLst/>
          </a:prstGeom>
        </p:spPr>
        <p:txBody>
          <a:bodyPr wrap="none">
            <a:spAutoFit/>
          </a:bodyPr>
          <a:lstStyle/>
          <a:p>
            <a:r>
              <a:rPr lang="en-US" sz="1800" b="1" noProof="1" smtClean="0">
                <a:solidFill>
                  <a:schemeClr val="accent5">
                    <a:lumMod val="20000"/>
                    <a:lumOff val="80000"/>
                  </a:schemeClr>
                </a:solidFill>
                <a:latin typeface="Consolas" pitchFamily="49" charset="0"/>
                <a:cs typeface="Consolas" pitchFamily="49" charset="0"/>
              </a:rPr>
              <a:t>string</a:t>
            </a:r>
            <a:r>
              <a:rPr lang="en-US" sz="1800" b="1" noProof="1" smtClean="0"/>
              <a:t> (</a:t>
            </a:r>
            <a:r>
              <a:rPr lang="en-US" sz="1800" b="1" noProof="1" smtClean="0">
                <a:latin typeface="Consolas" pitchFamily="49" charset="0"/>
                <a:cs typeface="Consolas" pitchFamily="49" charset="0"/>
              </a:rPr>
              <a:t>22</a:t>
            </a:r>
            <a:r>
              <a:rPr lang="en-US" sz="1800" b="1" noProof="1" smtClean="0"/>
              <a:t> bytes)</a:t>
            </a:r>
            <a:endParaRPr lang="en-US" sz="1800" b="1" noProof="1"/>
          </a:p>
        </p:txBody>
      </p:sp>
      <p:cxnSp>
        <p:nvCxnSpPr>
          <p:cNvPr id="59" name="Straight Arrow Connector 58"/>
          <p:cNvCxnSpPr/>
          <p:nvPr/>
        </p:nvCxnSpPr>
        <p:spPr>
          <a:xfrm flipV="1">
            <a:off x="3327273" y="5717578"/>
            <a:ext cx="1625727" cy="345273"/>
          </a:xfrm>
          <a:prstGeom prst="straightConnector1">
            <a:avLst/>
          </a:prstGeom>
          <a:ln w="31750">
            <a:solidFill>
              <a:schemeClr val="accent5">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542770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p:txBody>
          <a:bodyPr/>
          <a:lstStyle/>
          <a:p>
            <a:r>
              <a:rPr lang="en-US" dirty="0"/>
              <a:t>Summary</a:t>
            </a:r>
            <a:endParaRPr lang="bg-BG" dirty="0"/>
          </a:p>
        </p:txBody>
      </p:sp>
      <p:sp>
        <p:nvSpPr>
          <p:cNvPr id="434179" name="Rectangle 3"/>
          <p:cNvSpPr>
            <a:spLocks noGrp="1" noChangeArrowheads="1"/>
          </p:cNvSpPr>
          <p:nvPr>
            <p:ph idx="1"/>
          </p:nvPr>
        </p:nvSpPr>
        <p:spPr>
          <a:xfrm>
            <a:off x="228600" y="990600"/>
            <a:ext cx="8686800" cy="5562600"/>
          </a:xfrm>
        </p:spPr>
        <p:txBody>
          <a:bodyPr/>
          <a:lstStyle/>
          <a:p>
            <a:pPr>
              <a:lnSpc>
                <a:spcPct val="100000"/>
              </a:lnSpc>
            </a:pPr>
            <a:r>
              <a:rPr kumimoji="0" lang="en-US" dirty="0"/>
              <a:t>Classes provide the structure for objects</a:t>
            </a:r>
          </a:p>
          <a:p>
            <a:pPr>
              <a:lnSpc>
                <a:spcPct val="100000"/>
              </a:lnSpc>
            </a:pPr>
            <a:r>
              <a:rPr lang="en-US" dirty="0"/>
              <a:t>Objects are particular instances of classes</a:t>
            </a:r>
          </a:p>
          <a:p>
            <a:pPr>
              <a:lnSpc>
                <a:spcPct val="100000"/>
              </a:lnSpc>
            </a:pPr>
            <a:r>
              <a:rPr lang="en-US" dirty="0"/>
              <a:t>Classes have </a:t>
            </a:r>
            <a:r>
              <a:rPr lang="en-US" dirty="0" smtClean="0"/>
              <a:t>different members</a:t>
            </a:r>
          </a:p>
          <a:p>
            <a:pPr lvl="1">
              <a:lnSpc>
                <a:spcPct val="100000"/>
              </a:lnSpc>
            </a:pPr>
            <a:r>
              <a:rPr lang="en-US" dirty="0" smtClean="0"/>
              <a:t>Methods, fields, properties, etc.</a:t>
            </a:r>
            <a:endParaRPr lang="en-US" dirty="0"/>
          </a:p>
          <a:p>
            <a:pPr lvl="1">
              <a:lnSpc>
                <a:spcPct val="100000"/>
              </a:lnSpc>
            </a:pPr>
            <a:r>
              <a:rPr lang="en-US" dirty="0"/>
              <a:t>Instance and </a:t>
            </a:r>
            <a:r>
              <a:rPr lang="en-US" dirty="0" smtClean="0"/>
              <a:t>static members</a:t>
            </a:r>
            <a:endParaRPr lang="en-US" dirty="0"/>
          </a:p>
          <a:p>
            <a:pPr lvl="1">
              <a:lnSpc>
                <a:spcPct val="100000"/>
              </a:lnSpc>
            </a:pPr>
            <a:r>
              <a:rPr lang="en-US" dirty="0"/>
              <a:t>Members can be </a:t>
            </a:r>
            <a:r>
              <a:rPr lang="en-US" dirty="0" smtClean="0"/>
              <a:t>accessed</a:t>
            </a:r>
          </a:p>
          <a:p>
            <a:pPr lvl="1">
              <a:lnSpc>
                <a:spcPct val="100000"/>
              </a:lnSpc>
            </a:pPr>
            <a:r>
              <a:rPr lang="en-US" dirty="0" smtClean="0"/>
              <a:t>Methods can be called</a:t>
            </a:r>
            <a:endParaRPr lang="en-US" dirty="0"/>
          </a:p>
          <a:p>
            <a:pPr>
              <a:lnSpc>
                <a:spcPct val="100000"/>
              </a:lnSpc>
            </a:pPr>
            <a:r>
              <a:rPr lang="en-US" dirty="0"/>
              <a:t>Structures are used for storing </a:t>
            </a:r>
            <a:r>
              <a:rPr lang="en-US" dirty="0" smtClean="0"/>
              <a:t>data</a:t>
            </a:r>
          </a:p>
          <a:p>
            <a:pPr>
              <a:lnSpc>
                <a:spcPct val="100000"/>
              </a:lnSpc>
            </a:pPr>
            <a:r>
              <a:rPr lang="en-US" dirty="0" smtClean="0"/>
              <a:t>Namespaces group related classes</a:t>
            </a:r>
            <a:endParaRPr lang="en-US" dirty="0"/>
          </a:p>
        </p:txBody>
      </p:sp>
      <p:pic>
        <p:nvPicPr>
          <p:cNvPr id="12290" name="Picture 2" descr="http://www.tokai-caster.co.jp/tkc_02_img/summary.jpg"/>
          <p:cNvPicPr>
            <a:picLocks noChangeAspect="1" noChangeArrowheads="1"/>
          </p:cNvPicPr>
          <p:nvPr/>
        </p:nvPicPr>
        <p:blipFill>
          <a:blip r:embed="rId3" cstate="screen">
            <a:lum contrast="40000"/>
            <a:extLst>
              <a:ext uri="{28A0092B-C50C-407E-A947-70E740481C1C}">
                <a14:useLocalDpi xmlns:a14="http://schemas.microsoft.com/office/drawing/2010/main" val="0"/>
              </a:ext>
            </a:extLst>
          </a:blip>
          <a:srcRect/>
          <a:stretch>
            <a:fillRect/>
          </a:stretch>
        </p:blipFill>
        <p:spPr bwMode="auto">
          <a:xfrm>
            <a:off x="6781800" y="2590800"/>
            <a:ext cx="1828800" cy="2540000"/>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1161305502"/>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p:txBody>
          <a:bodyPr/>
          <a:lstStyle/>
          <a:p>
            <a:r>
              <a:rPr lang="en-US" dirty="0"/>
              <a:t>Summary (2)</a:t>
            </a:r>
            <a:endParaRPr lang="bg-BG" dirty="0"/>
          </a:p>
        </p:txBody>
      </p:sp>
      <p:sp>
        <p:nvSpPr>
          <p:cNvPr id="614403" name="Rectangle 3"/>
          <p:cNvSpPr>
            <a:spLocks noGrp="1" noChangeArrowheads="1"/>
          </p:cNvSpPr>
          <p:nvPr>
            <p:ph idx="1"/>
          </p:nvPr>
        </p:nvSpPr>
        <p:spPr/>
        <p:txBody>
          <a:bodyPr/>
          <a:lstStyle/>
          <a:p>
            <a:pPr>
              <a:spcBef>
                <a:spcPct val="35000"/>
              </a:spcBef>
            </a:pPr>
            <a:r>
              <a:rPr lang="en-US" dirty="0" smtClean="0"/>
              <a:t>Namespaces help organizing the classes</a:t>
            </a:r>
          </a:p>
          <a:p>
            <a:pPr>
              <a:spcBef>
                <a:spcPct val="35000"/>
              </a:spcBef>
            </a:pPr>
            <a:r>
              <a:rPr lang="en-US" dirty="0" smtClean="0"/>
              <a:t>Common </a:t>
            </a:r>
            <a:r>
              <a:rPr lang="en-US" dirty="0"/>
              <a:t>Type System (CTS) defines the types for all .NET languages</a:t>
            </a:r>
          </a:p>
          <a:p>
            <a:pPr lvl="1">
              <a:spcBef>
                <a:spcPct val="35000"/>
              </a:spcBef>
            </a:pPr>
            <a:r>
              <a:rPr lang="en-US" dirty="0"/>
              <a:t>Values types</a:t>
            </a:r>
          </a:p>
          <a:p>
            <a:pPr lvl="1">
              <a:spcBef>
                <a:spcPct val="35000"/>
              </a:spcBef>
            </a:pPr>
            <a:r>
              <a:rPr lang="en-US" dirty="0"/>
              <a:t>Reference types</a:t>
            </a:r>
            <a:endParaRPr lang="bg-BG" dirty="0"/>
          </a:p>
        </p:txBody>
      </p:sp>
      <p:pic>
        <p:nvPicPr>
          <p:cNvPr id="10242" name="Picture 2" descr="http://www.alleganynutrition.com/images/upload/leaf---water-droplet.jpg"/>
          <p:cNvPicPr>
            <a:picLocks noChangeAspect="1" noChangeArrowheads="1"/>
          </p:cNvPicPr>
          <p:nvPr/>
        </p:nvPicPr>
        <p:blipFill>
          <a:blip r:embed="rId3" cstate="screen">
            <a:lum contrast="10000"/>
            <a:extLst>
              <a:ext uri="{28A0092B-C50C-407E-A947-70E740481C1C}">
                <a14:useLocalDpi xmlns:a14="http://schemas.microsoft.com/office/drawing/2010/main" val="0"/>
              </a:ext>
            </a:extLst>
          </a:blip>
          <a:srcRect/>
          <a:stretch>
            <a:fillRect/>
          </a:stretch>
        </p:blipFill>
        <p:spPr bwMode="auto">
          <a:xfrm>
            <a:off x="6477000" y="2971800"/>
            <a:ext cx="2162872" cy="2895600"/>
          </a:xfrm>
          <a:prstGeom prst="roundRect">
            <a:avLst>
              <a:gd name="adj" fmla="val 9245"/>
            </a:avLst>
          </a:prstGeom>
          <a:noFill/>
        </p:spPr>
      </p:pic>
    </p:spTree>
    <p:extLst>
      <p:ext uri="{BB962C8B-B14F-4D97-AF65-F5344CB8AC3E}">
        <p14:creationId xmlns:p14="http://schemas.microsoft.com/office/powerpoint/2010/main" val="206327814"/>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p:cNvSpPr>
            <a:spLocks noGrp="1" noChangeArrowheads="1"/>
          </p:cNvSpPr>
          <p:nvPr>
            <p:ph type="title"/>
          </p:nvPr>
        </p:nvSpPr>
        <p:spPr/>
        <p:txBody>
          <a:bodyPr/>
          <a:lstStyle/>
          <a:p>
            <a:r>
              <a:rPr lang="en-US" dirty="0"/>
              <a:t>Using Classes and Objects</a:t>
            </a:r>
            <a:endParaRPr lang="bg-BG" dirty="0"/>
          </a:p>
        </p:txBody>
      </p:sp>
      <p:sp>
        <p:nvSpPr>
          <p:cNvPr id="11" name="TextBox 5"/>
          <p:cNvSpPr txBox="1"/>
          <p:nvPr/>
        </p:nvSpPr>
        <p:spPr>
          <a:xfrm>
            <a:off x="4963791" y="6412468"/>
            <a:ext cx="4104009" cy="369332"/>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r"/>
            <a:r>
              <a:rPr lang="en-US" sz="1800" b="1" dirty="0" smtClean="0">
                <a:hlinkClick r:id="rId2"/>
              </a:rPr>
              <a:t>http://csharpfundamentals.telerik.com</a:t>
            </a:r>
            <a:endParaRPr lang="en-US" sz="1800" b="1" dirty="0"/>
          </a:p>
        </p:txBody>
      </p:sp>
    </p:spTree>
    <p:extLst>
      <p:ext uri="{BB962C8B-B14F-4D97-AF65-F5344CB8AC3E}">
        <p14:creationId xmlns:p14="http://schemas.microsoft.com/office/powerpoint/2010/main" val="1439440579"/>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dirty="0"/>
              <a:t>Exercises</a:t>
            </a:r>
            <a:endParaRPr lang="bg-BG" dirty="0"/>
          </a:p>
        </p:txBody>
      </p:sp>
      <p:sp>
        <p:nvSpPr>
          <p:cNvPr id="425987" name="Rectangle 3"/>
          <p:cNvSpPr>
            <a:spLocks noGrp="1" noChangeArrowheads="1"/>
          </p:cNvSpPr>
          <p:nvPr>
            <p:ph idx="1"/>
          </p:nvPr>
        </p:nvSpPr>
        <p:spPr>
          <a:xfrm>
            <a:off x="228600" y="990600"/>
            <a:ext cx="8686800" cy="5715000"/>
          </a:xfrm>
        </p:spPr>
        <p:txBody>
          <a:bodyPr/>
          <a:lstStyle/>
          <a:p>
            <a:pPr marL="361950" indent="-361950">
              <a:buFontTx/>
              <a:buAutoNum type="arabicPeriod"/>
            </a:pPr>
            <a:r>
              <a:rPr lang="en-US" sz="2800" dirty="0"/>
              <a:t>Write a program that reads a year from the console and checks whether it is a leap</a:t>
            </a:r>
            <a:r>
              <a:rPr lang="en-US" sz="2800" dirty="0" smtClean="0"/>
              <a:t>. Use </a:t>
            </a:r>
            <a:r>
              <a:rPr lang="en-US" sz="2800" noProof="1" smtClean="0">
                <a:solidFill>
                  <a:schemeClr val="accent5">
                    <a:lumMod val="20000"/>
                    <a:lumOff val="80000"/>
                  </a:schemeClr>
                </a:solidFill>
                <a:latin typeface="Consolas" pitchFamily="49" charset="0"/>
                <a:cs typeface="Consolas" pitchFamily="49" charset="0"/>
              </a:rPr>
              <a:t>DateTime</a:t>
            </a:r>
            <a:r>
              <a:rPr lang="en-US" sz="2800" dirty="0" smtClean="0"/>
              <a:t>.</a:t>
            </a:r>
            <a:endParaRPr lang="en-US" sz="2800" dirty="0"/>
          </a:p>
          <a:p>
            <a:pPr marL="361950" indent="-361950">
              <a:buFontTx/>
              <a:buAutoNum type="arabicPeriod"/>
            </a:pPr>
            <a:r>
              <a:rPr lang="en-US" sz="2800" dirty="0"/>
              <a:t>Write a program that generates and prints to the console 10 random values in the range [100, 200].</a:t>
            </a:r>
          </a:p>
          <a:p>
            <a:pPr marL="361950" indent="-361950">
              <a:buFontTx/>
              <a:buAutoNum type="arabicPeriod"/>
            </a:pPr>
            <a:r>
              <a:rPr lang="en-US" sz="2800" dirty="0"/>
              <a:t>Write a program that </a:t>
            </a:r>
            <a:r>
              <a:rPr lang="en-US" sz="2800" dirty="0" smtClean="0"/>
              <a:t>prints </a:t>
            </a:r>
            <a:r>
              <a:rPr lang="en-US" sz="2800" dirty="0"/>
              <a:t>to the console which day of the week is today</a:t>
            </a:r>
            <a:r>
              <a:rPr lang="en-US" sz="2800" dirty="0" smtClean="0"/>
              <a:t>. Use </a:t>
            </a:r>
            <a:r>
              <a:rPr lang="en-US" sz="2800" noProof="1" smtClean="0">
                <a:solidFill>
                  <a:schemeClr val="accent5">
                    <a:lumMod val="20000"/>
                    <a:lumOff val="80000"/>
                  </a:schemeClr>
                </a:solidFill>
                <a:latin typeface="Consolas" pitchFamily="49" charset="0"/>
                <a:cs typeface="Consolas" pitchFamily="49" charset="0"/>
              </a:rPr>
              <a:t>System.DateTime</a:t>
            </a:r>
            <a:r>
              <a:rPr lang="en-US" sz="2800" dirty="0" smtClean="0"/>
              <a:t>.</a:t>
            </a:r>
            <a:endParaRPr lang="en-US" sz="2800" dirty="0"/>
          </a:p>
          <a:p>
            <a:pPr marL="361950" indent="-361950">
              <a:buFontTx/>
              <a:buAutoNum type="arabicPeriod" startAt="4"/>
            </a:pPr>
            <a:r>
              <a:rPr lang="en-US" sz="2800" dirty="0"/>
              <a:t>Write methods that calculate the surface of a triangle by given:</a:t>
            </a:r>
          </a:p>
          <a:p>
            <a:pPr marL="712788" lvl="1" indent="-350838">
              <a:spcBef>
                <a:spcPct val="20000"/>
              </a:spcBef>
            </a:pPr>
            <a:r>
              <a:rPr lang="en-US" sz="2800" dirty="0"/>
              <a:t>Side and an altitude to it; Three sides; Two sides and an angle between </a:t>
            </a:r>
            <a:r>
              <a:rPr lang="en-US" sz="2800" dirty="0" smtClean="0"/>
              <a:t>them. Use </a:t>
            </a:r>
            <a:r>
              <a:rPr lang="en-US" sz="2800" noProof="1" smtClean="0">
                <a:solidFill>
                  <a:schemeClr val="accent5">
                    <a:lumMod val="20000"/>
                    <a:lumOff val="80000"/>
                  </a:schemeClr>
                </a:solidFill>
                <a:latin typeface="Consolas" pitchFamily="49" charset="0"/>
                <a:cs typeface="Consolas" pitchFamily="49" charset="0"/>
              </a:rPr>
              <a:t>System.Math</a:t>
            </a:r>
            <a:r>
              <a:rPr lang="en-US" sz="2800" dirty="0" smtClean="0"/>
              <a:t>.</a:t>
            </a:r>
            <a:endParaRPr lang="en-US" sz="2800" dirty="0"/>
          </a:p>
        </p:txBody>
      </p:sp>
    </p:spTree>
    <p:extLst>
      <p:ext uri="{BB962C8B-B14F-4D97-AF65-F5344CB8AC3E}">
        <p14:creationId xmlns:p14="http://schemas.microsoft.com/office/powerpoint/2010/main" val="239101544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Represent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sp>
        <p:nvSpPr>
          <p:cNvPr id="5" name="Text Box 2"/>
          <p:cNvSpPr txBox="1">
            <a:spLocks noChangeArrowheads="1"/>
          </p:cNvSpPr>
          <p:nvPr/>
        </p:nvSpPr>
        <p:spPr bwMode="auto">
          <a:xfrm>
            <a:off x="1042988" y="1295400"/>
            <a:ext cx="7239000" cy="5008562"/>
          </a:xfrm>
          <a:prstGeom prst="rect">
            <a:avLst/>
          </a:prstGeom>
          <a:noFill/>
          <a:ln w="12700">
            <a:noFill/>
            <a:miter lim="800000"/>
            <a:headEnd type="none" w="sm" len="sm"/>
            <a:tailEnd type="none" w="sm" len="sm"/>
          </a:ln>
          <a:effectLst/>
        </p:spPr>
        <p:txBody>
          <a:bodyPr>
            <a:spAutoFit/>
          </a:bodyPr>
          <a:lstStyle/>
          <a:p>
            <a:pPr>
              <a:lnSpc>
                <a:spcPct val="100000"/>
              </a:lnSpc>
              <a:spcBef>
                <a:spcPct val="50000"/>
              </a:spcBef>
            </a:pPr>
            <a:r>
              <a:rPr kumimoji="0" lang="en-AU" sz="2800" b="1" dirty="0">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dirty="0">
                <a:solidFill>
                  <a:schemeClr val="tx1">
                    <a:lumMod val="40000"/>
                    <a:lumOff val="60000"/>
                  </a:schemeClr>
                </a:solidFill>
                <a:effectLst>
                  <a:outerShdw blurRad="38100" dist="38100" dir="2700000" algn="tl">
                    <a:srgbClr val="000000">
                      <a:alpha val="43137"/>
                    </a:srgbClr>
                  </a:outerShdw>
                </a:effectLst>
                <a:sym typeface="Monotype Sorts" pitchFamily="2" charset="2"/>
              </a:rPr>
              <a:t> </a:t>
            </a:r>
            <a:r>
              <a:rPr kumimoji="0" lang="en-AU" sz="2800" b="1" dirty="0">
                <a:solidFill>
                  <a:schemeClr val="tx1">
                    <a:lumMod val="40000"/>
                    <a:lumOff val="60000"/>
                  </a:schemeClr>
                </a:solidFill>
                <a:effectLst>
                  <a:outerShdw blurRad="38100" dist="38100" dir="2700000" algn="tl">
                    <a:srgbClr val="000000">
                      <a:alpha val="43137"/>
                    </a:srgbClr>
                  </a:outerShdw>
                </a:effectLst>
              </a:rPr>
              <a:t>checks</a:t>
            </a:r>
          </a:p>
          <a:p>
            <a:pPr>
              <a:lnSpc>
                <a:spcPct val="100000"/>
              </a:lnSpc>
              <a:spcBef>
                <a:spcPct val="50000"/>
              </a:spcBef>
            </a:pPr>
            <a:r>
              <a:rPr kumimoji="0" lang="en-AU" sz="2800" b="1" dirty="0">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dirty="0">
                <a:solidFill>
                  <a:schemeClr val="tx1">
                    <a:lumMod val="40000"/>
                    <a:lumOff val="60000"/>
                  </a:schemeClr>
                </a:solidFill>
                <a:effectLst>
                  <a:outerShdw blurRad="38100" dist="38100" dir="2700000" algn="tl">
                    <a:srgbClr val="000000">
                      <a:alpha val="43137"/>
                    </a:srgbClr>
                  </a:outerShdw>
                </a:effectLst>
              </a:rPr>
              <a:t> people</a:t>
            </a:r>
          </a:p>
          <a:p>
            <a:pPr>
              <a:lnSpc>
                <a:spcPct val="100000"/>
              </a:lnSpc>
              <a:spcBef>
                <a:spcPct val="50000"/>
              </a:spcBef>
            </a:pPr>
            <a:r>
              <a:rPr kumimoji="0" lang="en-AU" sz="2800" b="1" dirty="0">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dirty="0">
                <a:solidFill>
                  <a:schemeClr val="tx1">
                    <a:lumMod val="40000"/>
                    <a:lumOff val="60000"/>
                  </a:schemeClr>
                </a:solidFill>
                <a:effectLst>
                  <a:outerShdw blurRad="38100" dist="38100" dir="2700000" algn="tl">
                    <a:srgbClr val="000000">
                      <a:alpha val="43137"/>
                    </a:srgbClr>
                  </a:outerShdw>
                </a:effectLst>
              </a:rPr>
              <a:t> shopping list</a:t>
            </a:r>
          </a:p>
          <a:p>
            <a:pPr>
              <a:lnSpc>
                <a:spcPct val="100000"/>
              </a:lnSpc>
              <a:spcBef>
                <a:spcPct val="50000"/>
              </a:spcBef>
            </a:pPr>
            <a:r>
              <a:rPr kumimoji="0" lang="en-AU" sz="2800" b="1" dirty="0">
                <a:solidFill>
                  <a:schemeClr val="tx1">
                    <a:lumMod val="40000"/>
                    <a:lumOff val="60000"/>
                  </a:schemeClr>
                </a:solidFill>
                <a:effectLst>
                  <a:outerShdw blurRad="38100" dist="38100" dir="2700000" algn="tl">
                    <a:srgbClr val="000000">
                      <a:alpha val="43137"/>
                    </a:srgbClr>
                  </a:outerShdw>
                </a:effectLst>
              </a:rPr>
              <a:t>…</a:t>
            </a:r>
          </a:p>
          <a:p>
            <a:pPr>
              <a:lnSpc>
                <a:spcPct val="100000"/>
              </a:lnSpc>
              <a:spcBef>
                <a:spcPct val="50000"/>
              </a:spcBef>
            </a:pPr>
            <a:r>
              <a:rPr kumimoji="0" lang="en-AU" sz="2800" b="1" dirty="0">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dirty="0">
                <a:solidFill>
                  <a:schemeClr val="tx1">
                    <a:lumMod val="40000"/>
                    <a:lumOff val="60000"/>
                  </a:schemeClr>
                </a:solidFill>
                <a:effectLst>
                  <a:outerShdw blurRad="38100" dist="38100" dir="2700000" algn="tl">
                    <a:srgbClr val="000000">
                      <a:alpha val="43137"/>
                    </a:srgbClr>
                  </a:outerShdw>
                </a:effectLst>
              </a:rPr>
              <a:t> numbers</a:t>
            </a:r>
          </a:p>
          <a:p>
            <a:pPr>
              <a:lnSpc>
                <a:spcPct val="100000"/>
              </a:lnSpc>
              <a:spcBef>
                <a:spcPct val="50000"/>
              </a:spcBef>
            </a:pPr>
            <a:r>
              <a:rPr kumimoji="0" lang="en-AU" sz="2800" b="1" dirty="0">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dirty="0">
                <a:solidFill>
                  <a:schemeClr val="tx1">
                    <a:lumMod val="40000"/>
                    <a:lumOff val="60000"/>
                  </a:schemeClr>
                </a:solidFill>
                <a:effectLst>
                  <a:outerShdw blurRad="38100" dist="38100" dir="2700000" algn="tl">
                    <a:srgbClr val="000000">
                      <a:alpha val="43137"/>
                    </a:srgbClr>
                  </a:outerShdw>
                </a:effectLst>
              </a:rPr>
              <a:t> characters</a:t>
            </a:r>
          </a:p>
          <a:p>
            <a:pPr>
              <a:lnSpc>
                <a:spcPct val="100000"/>
              </a:lnSpc>
              <a:spcBef>
                <a:spcPct val="50000"/>
              </a:spcBef>
            </a:pPr>
            <a:r>
              <a:rPr kumimoji="0" lang="en-AU" sz="2800" b="1" dirty="0">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dirty="0">
                <a:solidFill>
                  <a:schemeClr val="tx1">
                    <a:lumMod val="40000"/>
                    <a:lumOff val="60000"/>
                  </a:schemeClr>
                </a:solidFill>
                <a:effectLst>
                  <a:outerShdw blurRad="38100" dist="38100" dir="2700000" algn="tl">
                    <a:srgbClr val="000000">
                      <a:alpha val="43137"/>
                    </a:srgbClr>
                  </a:outerShdw>
                </a:effectLst>
              </a:rPr>
              <a:t> queues</a:t>
            </a:r>
          </a:p>
          <a:p>
            <a:pPr>
              <a:lnSpc>
                <a:spcPct val="100000"/>
              </a:lnSpc>
              <a:spcBef>
                <a:spcPct val="50000"/>
              </a:spcBef>
            </a:pPr>
            <a:r>
              <a:rPr kumimoji="0" lang="en-AU" sz="2800" b="1" dirty="0">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dirty="0">
                <a:solidFill>
                  <a:schemeClr val="tx1">
                    <a:lumMod val="40000"/>
                    <a:lumOff val="60000"/>
                  </a:schemeClr>
                </a:solidFill>
                <a:effectLst>
                  <a:outerShdw blurRad="38100" dist="38100" dir="2700000" algn="tl">
                    <a:srgbClr val="000000">
                      <a:alpha val="43137"/>
                    </a:srgbClr>
                  </a:outerShdw>
                </a:effectLst>
              </a:rPr>
              <a:t> arrays</a:t>
            </a:r>
          </a:p>
        </p:txBody>
      </p:sp>
      <p:sp>
        <p:nvSpPr>
          <p:cNvPr id="6" name="AutoShape 3"/>
          <p:cNvSpPr>
            <a:spLocks/>
          </p:cNvSpPr>
          <p:nvPr/>
        </p:nvSpPr>
        <p:spPr bwMode="auto">
          <a:xfrm>
            <a:off x="4132263" y="1398082"/>
            <a:ext cx="609600" cy="1609725"/>
          </a:xfrm>
          <a:prstGeom prst="rightBrace">
            <a:avLst>
              <a:gd name="adj1" fmla="val 20725"/>
              <a:gd name="adj2" fmla="val 50000"/>
            </a:avLst>
          </a:prstGeom>
          <a:noFill/>
          <a:ln w="25400">
            <a:solidFill>
              <a:schemeClr val="accent5">
                <a:lumMod val="20000"/>
                <a:lumOff val="80000"/>
              </a:schemeClr>
            </a:solidFill>
            <a:round/>
            <a:headEnd type="none" w="sm" len="sm"/>
            <a:tailEnd type="none" w="sm" len="sm"/>
          </a:ln>
          <a:effectLst/>
        </p:spPr>
        <p:txBody>
          <a:bodyPr wrap="none" anchor="ctr"/>
          <a:lstStyle/>
          <a:p>
            <a:endParaRPr lang="en-US" b="1">
              <a:solidFill>
                <a:schemeClr val="tx1">
                  <a:lumMod val="40000"/>
                  <a:lumOff val="60000"/>
                </a:schemeClr>
              </a:solidFill>
              <a:effectLst>
                <a:outerShdw blurRad="38100" dist="38100" dir="2700000" algn="tl">
                  <a:srgbClr val="000000">
                    <a:alpha val="43137"/>
                  </a:srgbClr>
                </a:outerShdw>
              </a:effectLst>
            </a:endParaRPr>
          </a:p>
        </p:txBody>
      </p:sp>
      <p:sp>
        <p:nvSpPr>
          <p:cNvPr id="7" name="AutoShape 4"/>
          <p:cNvSpPr>
            <a:spLocks/>
          </p:cNvSpPr>
          <p:nvPr/>
        </p:nvSpPr>
        <p:spPr bwMode="auto">
          <a:xfrm>
            <a:off x="3962400" y="3971962"/>
            <a:ext cx="914400" cy="2193925"/>
          </a:xfrm>
          <a:prstGeom prst="rightBrace">
            <a:avLst>
              <a:gd name="adj1" fmla="val 19994"/>
              <a:gd name="adj2" fmla="val 50000"/>
            </a:avLst>
          </a:prstGeom>
          <a:noFill/>
          <a:ln w="25400">
            <a:solidFill>
              <a:schemeClr val="accent5">
                <a:lumMod val="20000"/>
                <a:lumOff val="80000"/>
              </a:schemeClr>
            </a:solidFill>
            <a:round/>
            <a:headEnd type="none" w="sm" len="sm"/>
            <a:tailEnd type="none" w="sm" len="sm"/>
          </a:ln>
          <a:effectLst/>
        </p:spPr>
        <p:txBody>
          <a:bodyPr wrap="none" anchor="ctr"/>
          <a:lstStyle/>
          <a:p>
            <a:endParaRPr lang="en-US" b="1">
              <a:solidFill>
                <a:schemeClr val="tx1">
                  <a:lumMod val="40000"/>
                  <a:lumOff val="60000"/>
                </a:schemeClr>
              </a:solidFill>
              <a:effectLst>
                <a:outerShdw blurRad="38100" dist="38100" dir="2700000" algn="tl">
                  <a:srgbClr val="000000">
                    <a:alpha val="43137"/>
                  </a:srgbClr>
                </a:outerShdw>
              </a:effectLst>
            </a:endParaRPr>
          </a:p>
        </p:txBody>
      </p:sp>
      <p:sp>
        <p:nvSpPr>
          <p:cNvPr id="8" name="Text Box 5"/>
          <p:cNvSpPr txBox="1">
            <a:spLocks noChangeArrowheads="1"/>
          </p:cNvSpPr>
          <p:nvPr/>
        </p:nvSpPr>
        <p:spPr bwMode="auto">
          <a:xfrm>
            <a:off x="5178407" y="1676960"/>
            <a:ext cx="2932112" cy="1066800"/>
          </a:xfrm>
          <a:prstGeom prst="rect">
            <a:avLst/>
          </a:prstGeom>
          <a:noFill/>
          <a:ln w="12700">
            <a:noFill/>
            <a:miter lim="800000"/>
            <a:headEnd type="none" w="sm" len="sm"/>
            <a:tailEnd type="none" w="sm" len="sm"/>
          </a:ln>
          <a:effectLst/>
        </p:spPr>
        <p:txBody>
          <a:bodyPr>
            <a:spAutoFit/>
          </a:bodyPr>
          <a:lstStyle/>
          <a:p>
            <a:pPr>
              <a:lnSpc>
                <a:spcPct val="100000"/>
              </a:lnSpc>
              <a:spcBef>
                <a:spcPct val="50000"/>
              </a:spcBef>
            </a:pPr>
            <a:r>
              <a:rPr kumimoji="0" lang="en-AU" sz="3200" b="1" dirty="0">
                <a:solidFill>
                  <a:schemeClr val="tx1">
                    <a:lumMod val="40000"/>
                    <a:lumOff val="60000"/>
                  </a:schemeClr>
                </a:solidFill>
                <a:effectLst>
                  <a:outerShdw blurRad="38100" dist="38100" dir="2700000" algn="tl">
                    <a:srgbClr val="000000">
                      <a:alpha val="43137"/>
                    </a:srgbClr>
                  </a:outerShdw>
                </a:effectLst>
              </a:rPr>
              <a:t>Things </a:t>
            </a:r>
            <a:r>
              <a:rPr kumimoji="0" lang="en-AU" sz="3200" b="1" dirty="0" smtClean="0">
                <a:solidFill>
                  <a:schemeClr val="tx1">
                    <a:lumMod val="40000"/>
                    <a:lumOff val="60000"/>
                  </a:schemeClr>
                </a:solidFill>
                <a:effectLst>
                  <a:outerShdw blurRad="38100" dist="38100" dir="2700000" algn="tl">
                    <a:srgbClr val="000000">
                      <a:alpha val="43137"/>
                    </a:srgbClr>
                  </a:outerShdw>
                </a:effectLst>
              </a:rPr>
              <a:t>from the </a:t>
            </a:r>
            <a:r>
              <a:rPr kumimoji="0" lang="en-AU" sz="3200" b="1" dirty="0">
                <a:solidFill>
                  <a:schemeClr val="tx1">
                    <a:lumMod val="40000"/>
                    <a:lumOff val="60000"/>
                  </a:schemeClr>
                </a:solidFill>
                <a:effectLst>
                  <a:outerShdw blurRad="38100" dist="38100" dir="2700000" algn="tl">
                    <a:srgbClr val="000000">
                      <a:alpha val="43137"/>
                    </a:srgbClr>
                  </a:outerShdw>
                </a:effectLst>
              </a:rPr>
              <a:t>real world</a:t>
            </a:r>
          </a:p>
        </p:txBody>
      </p:sp>
      <p:sp>
        <p:nvSpPr>
          <p:cNvPr id="9" name="Text Box 6"/>
          <p:cNvSpPr txBox="1">
            <a:spLocks noChangeArrowheads="1"/>
          </p:cNvSpPr>
          <p:nvPr/>
        </p:nvSpPr>
        <p:spPr bwMode="auto">
          <a:xfrm>
            <a:off x="5181601" y="4548261"/>
            <a:ext cx="3048000" cy="1066800"/>
          </a:xfrm>
          <a:prstGeom prst="rect">
            <a:avLst/>
          </a:prstGeom>
          <a:noFill/>
          <a:ln w="12700">
            <a:noFill/>
            <a:miter lim="800000"/>
            <a:headEnd type="none" w="sm" len="sm"/>
            <a:tailEnd type="none" w="sm" len="sm"/>
          </a:ln>
          <a:effectLst/>
        </p:spPr>
        <p:txBody>
          <a:bodyPr wrap="square">
            <a:spAutoFit/>
          </a:bodyPr>
          <a:lstStyle/>
          <a:p>
            <a:pPr>
              <a:lnSpc>
                <a:spcPct val="100000"/>
              </a:lnSpc>
              <a:spcBef>
                <a:spcPct val="50000"/>
              </a:spcBef>
            </a:pPr>
            <a:r>
              <a:rPr kumimoji="0" lang="en-AU" sz="3200" b="1" dirty="0">
                <a:solidFill>
                  <a:schemeClr val="tx1">
                    <a:lumMod val="40000"/>
                    <a:lumOff val="60000"/>
                  </a:schemeClr>
                </a:solidFill>
                <a:effectLst>
                  <a:outerShdw blurRad="38100" dist="38100" dir="2700000" algn="tl">
                    <a:srgbClr val="000000">
                      <a:alpha val="43137"/>
                    </a:srgbClr>
                  </a:outerShdw>
                </a:effectLst>
              </a:rPr>
              <a:t>Things </a:t>
            </a:r>
            <a:r>
              <a:rPr kumimoji="0" lang="en-AU" sz="3200" b="1" dirty="0" smtClean="0">
                <a:solidFill>
                  <a:schemeClr val="tx1">
                    <a:lumMod val="40000"/>
                    <a:lumOff val="60000"/>
                  </a:schemeClr>
                </a:solidFill>
                <a:effectLst>
                  <a:outerShdw blurRad="38100" dist="38100" dir="2700000" algn="tl">
                    <a:srgbClr val="000000">
                      <a:alpha val="43137"/>
                    </a:srgbClr>
                  </a:outerShdw>
                </a:effectLst>
              </a:rPr>
              <a:t>from the </a:t>
            </a:r>
            <a:r>
              <a:rPr kumimoji="0" lang="en-AU" sz="3200" b="1" dirty="0">
                <a:solidFill>
                  <a:schemeClr val="tx1">
                    <a:lumMod val="40000"/>
                    <a:lumOff val="60000"/>
                  </a:schemeClr>
                </a:solidFill>
                <a:effectLst>
                  <a:outerShdw blurRad="38100" dist="38100" dir="2700000" algn="tl">
                    <a:srgbClr val="000000">
                      <a:alpha val="43137"/>
                    </a:srgbClr>
                  </a:outerShdw>
                </a:effectLst>
              </a:rPr>
              <a:t>computer world</a:t>
            </a:r>
          </a:p>
        </p:txBody>
      </p:sp>
    </p:spTree>
    <p:extLst>
      <p:ext uri="{BB962C8B-B14F-4D97-AF65-F5344CB8AC3E}">
        <p14:creationId xmlns:p14="http://schemas.microsoft.com/office/powerpoint/2010/main" val="364042229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smtClean="0"/>
              <a:t>Exercises (2)</a:t>
            </a:r>
            <a:endParaRPr lang="bg-BG" dirty="0"/>
          </a:p>
        </p:txBody>
      </p:sp>
      <p:sp>
        <p:nvSpPr>
          <p:cNvPr id="465923" name="Rectangle 3"/>
          <p:cNvSpPr>
            <a:spLocks noGrp="1" noChangeArrowheads="1"/>
          </p:cNvSpPr>
          <p:nvPr>
            <p:ph idx="1"/>
          </p:nvPr>
        </p:nvSpPr>
        <p:spPr/>
        <p:txBody>
          <a:bodyPr/>
          <a:lstStyle/>
          <a:p>
            <a:pPr marL="361950" indent="-361950">
              <a:buFont typeface="+mj-lt"/>
              <a:buAutoNum type="arabicPeriod" startAt="5"/>
              <a:tabLst/>
            </a:pPr>
            <a:r>
              <a:rPr lang="en-US" sz="2800" dirty="0"/>
              <a:t>Write a </a:t>
            </a:r>
            <a:r>
              <a:rPr lang="en-US" sz="2800" dirty="0" smtClean="0"/>
              <a:t>method that </a:t>
            </a:r>
            <a:r>
              <a:rPr lang="en-US" sz="2800" dirty="0"/>
              <a:t>calculates the number of workdays </a:t>
            </a:r>
            <a:r>
              <a:rPr lang="en-US" sz="2800" dirty="0" smtClean="0"/>
              <a:t>between today and given date</a:t>
            </a:r>
            <a:r>
              <a:rPr lang="en-US" sz="2800" dirty="0"/>
              <a:t>, passed as parameter. Consider that </a:t>
            </a:r>
            <a:r>
              <a:rPr lang="en-US" sz="2800" dirty="0" smtClean="0"/>
              <a:t>workdays are all </a:t>
            </a:r>
            <a:r>
              <a:rPr lang="en-US" sz="2800" dirty="0"/>
              <a:t>days </a:t>
            </a:r>
            <a:r>
              <a:rPr lang="en-US" sz="2800" dirty="0" smtClean="0"/>
              <a:t>from </a:t>
            </a:r>
            <a:r>
              <a:rPr lang="en-US" sz="2800" dirty="0"/>
              <a:t>Monday to Friday except a fixed </a:t>
            </a:r>
            <a:r>
              <a:rPr lang="en-US" sz="2800" dirty="0" smtClean="0"/>
              <a:t>list of </a:t>
            </a:r>
            <a:r>
              <a:rPr lang="en-US" sz="2800" dirty="0"/>
              <a:t>public </a:t>
            </a:r>
            <a:r>
              <a:rPr lang="en-US" sz="2800" dirty="0" smtClean="0"/>
              <a:t>holidays specified preliminary as array.</a:t>
            </a:r>
            <a:endParaRPr lang="en-US" sz="2800" dirty="0"/>
          </a:p>
          <a:p>
            <a:pPr marL="361950" indent="-361950">
              <a:buFontTx/>
              <a:buAutoNum type="arabicPeriod" startAt="5"/>
              <a:tabLst/>
            </a:pPr>
            <a:r>
              <a:rPr lang="en-US" sz="2800" dirty="0" smtClean="0"/>
              <a:t>You are given a sequence of positive </a:t>
            </a:r>
            <a:r>
              <a:rPr lang="en-US" sz="2800" dirty="0"/>
              <a:t>integer values </a:t>
            </a:r>
            <a:r>
              <a:rPr lang="en-US" sz="2800" dirty="0" smtClean="0"/>
              <a:t>written </a:t>
            </a:r>
            <a:r>
              <a:rPr lang="en-US" sz="2800" dirty="0"/>
              <a:t>into a string, separated by spaces. Write a function that reads these values from </a:t>
            </a:r>
            <a:r>
              <a:rPr lang="en-US" sz="2800" dirty="0" smtClean="0"/>
              <a:t>given string </a:t>
            </a:r>
            <a:r>
              <a:rPr lang="en-US" sz="2800" dirty="0"/>
              <a:t>and calculates their sum. Example:</a:t>
            </a:r>
          </a:p>
          <a:p>
            <a:pPr marL="361950" lvl="1" indent="-361950">
              <a:buFontTx/>
              <a:buNone/>
            </a:pPr>
            <a:r>
              <a:rPr lang="en-US" sz="2600" dirty="0"/>
              <a:t>	</a:t>
            </a:r>
            <a:r>
              <a:rPr lang="en-US" sz="2600" dirty="0" smtClean="0"/>
              <a:t>	string </a:t>
            </a:r>
            <a:r>
              <a:rPr lang="en-US" sz="2600" dirty="0"/>
              <a:t>= "</a:t>
            </a:r>
            <a:r>
              <a:rPr lang="en-US" sz="2600" dirty="0">
                <a:latin typeface="Consolas" pitchFamily="49" charset="0"/>
                <a:cs typeface="Consolas" pitchFamily="49" charset="0"/>
              </a:rPr>
              <a:t>43 68 9 23 318</a:t>
            </a:r>
            <a:r>
              <a:rPr lang="en-US" sz="2600" dirty="0"/>
              <a:t>" </a:t>
            </a:r>
            <a:r>
              <a:rPr lang="en-US" sz="2600" dirty="0">
                <a:sym typeface="Wingdings" pitchFamily="2" charset="2"/>
              </a:rPr>
              <a:t> </a:t>
            </a:r>
            <a:r>
              <a:rPr lang="en-US" sz="2600" dirty="0"/>
              <a:t>result = </a:t>
            </a:r>
            <a:r>
              <a:rPr lang="en-US" sz="2600" dirty="0">
                <a:latin typeface="Consolas" pitchFamily="49" charset="0"/>
                <a:cs typeface="Consolas" pitchFamily="49" charset="0"/>
              </a:rPr>
              <a:t>461</a:t>
            </a:r>
          </a:p>
        </p:txBody>
      </p:sp>
    </p:spTree>
    <p:extLst>
      <p:ext uri="{BB962C8B-B14F-4D97-AF65-F5344CB8AC3E}">
        <p14:creationId xmlns:p14="http://schemas.microsoft.com/office/powerpoint/2010/main" val="2869439900"/>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Grp="1" noChangeArrowheads="1"/>
          </p:cNvSpPr>
          <p:nvPr>
            <p:ph type="title"/>
          </p:nvPr>
        </p:nvSpPr>
        <p:spPr/>
        <p:txBody>
          <a:bodyPr/>
          <a:lstStyle/>
          <a:p>
            <a:r>
              <a:rPr lang="en-US" dirty="0" smtClean="0"/>
              <a:t>Exercises (3)</a:t>
            </a:r>
            <a:endParaRPr lang="bg-BG" dirty="0"/>
          </a:p>
        </p:txBody>
      </p:sp>
      <p:sp>
        <p:nvSpPr>
          <p:cNvPr id="616451" name="Rectangle 3"/>
          <p:cNvSpPr>
            <a:spLocks noGrp="1" noChangeArrowheads="1"/>
          </p:cNvSpPr>
          <p:nvPr>
            <p:ph idx="1"/>
          </p:nvPr>
        </p:nvSpPr>
        <p:spPr>
          <a:xfrm>
            <a:off x="228600" y="1030792"/>
            <a:ext cx="8686800" cy="5638800"/>
          </a:xfrm>
        </p:spPr>
        <p:txBody>
          <a:bodyPr/>
          <a:lstStyle/>
          <a:p>
            <a:pPr marL="361950" indent="-361950" defTabSz="982663">
              <a:lnSpc>
                <a:spcPts val="3000"/>
              </a:lnSpc>
              <a:spcAft>
                <a:spcPts val="300"/>
              </a:spcAft>
              <a:buFont typeface="+mj-lt"/>
              <a:buAutoNum type="arabicPeriod" startAt="7"/>
              <a:tabLst/>
            </a:pPr>
            <a:r>
              <a:rPr lang="en-US" sz="2800" dirty="0" smtClean="0"/>
              <a:t>* Write </a:t>
            </a:r>
            <a:r>
              <a:rPr lang="en-US" sz="2800" dirty="0"/>
              <a:t>a program that calculates the value of given arithmetical expression. The expression can contain the following elements only:</a:t>
            </a:r>
          </a:p>
          <a:p>
            <a:pPr marL="542925" indent="350838" defTabSz="982663">
              <a:lnSpc>
                <a:spcPts val="3000"/>
              </a:lnSpc>
              <a:spcBef>
                <a:spcPct val="20000"/>
              </a:spcBef>
              <a:spcAft>
                <a:spcPts val="300"/>
              </a:spcAft>
              <a:tabLst/>
            </a:pPr>
            <a:r>
              <a:rPr lang="en-US" sz="2600" dirty="0"/>
              <a:t>Real numbers, e.g. </a:t>
            </a:r>
            <a:r>
              <a:rPr lang="en-US" sz="2600" dirty="0">
                <a:solidFill>
                  <a:schemeClr val="accent5">
                    <a:lumMod val="20000"/>
                    <a:lumOff val="80000"/>
                  </a:schemeClr>
                </a:solidFill>
                <a:latin typeface="Consolas" pitchFamily="49" charset="0"/>
                <a:cs typeface="Consolas" pitchFamily="49" charset="0"/>
              </a:rPr>
              <a:t>5</a:t>
            </a:r>
            <a:r>
              <a:rPr lang="en-US" sz="2600" dirty="0"/>
              <a:t>, </a:t>
            </a:r>
            <a:r>
              <a:rPr lang="en-US" sz="2600" dirty="0">
                <a:solidFill>
                  <a:schemeClr val="accent5">
                    <a:lumMod val="20000"/>
                    <a:lumOff val="80000"/>
                  </a:schemeClr>
                </a:solidFill>
                <a:latin typeface="Consolas" pitchFamily="49" charset="0"/>
                <a:cs typeface="Consolas" pitchFamily="49" charset="0"/>
              </a:rPr>
              <a:t>18.33</a:t>
            </a:r>
            <a:r>
              <a:rPr lang="en-US" sz="2600" dirty="0"/>
              <a:t>, </a:t>
            </a:r>
            <a:r>
              <a:rPr lang="en-US" sz="2600" dirty="0">
                <a:solidFill>
                  <a:schemeClr val="accent5">
                    <a:lumMod val="20000"/>
                    <a:lumOff val="80000"/>
                  </a:schemeClr>
                </a:solidFill>
                <a:latin typeface="Consolas" pitchFamily="49" charset="0"/>
                <a:cs typeface="Consolas" pitchFamily="49" charset="0"/>
              </a:rPr>
              <a:t>3.14159</a:t>
            </a:r>
            <a:r>
              <a:rPr lang="en-US" sz="2600" dirty="0"/>
              <a:t>, </a:t>
            </a:r>
            <a:r>
              <a:rPr lang="en-US" sz="2600" dirty="0">
                <a:solidFill>
                  <a:schemeClr val="accent5">
                    <a:lumMod val="20000"/>
                    <a:lumOff val="80000"/>
                  </a:schemeClr>
                </a:solidFill>
                <a:latin typeface="Consolas" pitchFamily="49" charset="0"/>
                <a:cs typeface="Consolas" pitchFamily="49" charset="0"/>
              </a:rPr>
              <a:t>12.6</a:t>
            </a:r>
          </a:p>
          <a:p>
            <a:pPr marL="542925" indent="350838" defTabSz="982663">
              <a:lnSpc>
                <a:spcPts val="3000"/>
              </a:lnSpc>
              <a:spcBef>
                <a:spcPct val="20000"/>
              </a:spcBef>
              <a:spcAft>
                <a:spcPts val="300"/>
              </a:spcAft>
              <a:tabLst/>
            </a:pPr>
            <a:r>
              <a:rPr lang="en-US" sz="2600" dirty="0"/>
              <a:t>Arithmetic operators: </a:t>
            </a:r>
            <a:r>
              <a:rPr lang="en-US" sz="2600" dirty="0">
                <a:solidFill>
                  <a:schemeClr val="accent5">
                    <a:lumMod val="20000"/>
                    <a:lumOff val="80000"/>
                  </a:schemeClr>
                </a:solidFill>
                <a:latin typeface="Consolas" pitchFamily="49" charset="0"/>
                <a:cs typeface="Consolas" pitchFamily="49" charset="0"/>
              </a:rPr>
              <a:t>+</a:t>
            </a:r>
            <a:r>
              <a:rPr lang="en-US" sz="2600" dirty="0"/>
              <a:t>, </a:t>
            </a:r>
            <a:r>
              <a:rPr lang="en-US" sz="2600" dirty="0">
                <a:solidFill>
                  <a:schemeClr val="accent5">
                    <a:lumMod val="20000"/>
                    <a:lumOff val="80000"/>
                  </a:schemeClr>
                </a:solidFill>
                <a:latin typeface="Consolas" pitchFamily="49" charset="0"/>
                <a:cs typeface="Consolas" pitchFamily="49" charset="0"/>
              </a:rPr>
              <a:t>-</a:t>
            </a:r>
            <a:r>
              <a:rPr lang="en-US" sz="2600" dirty="0"/>
              <a:t>, </a:t>
            </a:r>
            <a:r>
              <a:rPr lang="en-US" sz="2600" dirty="0">
                <a:solidFill>
                  <a:schemeClr val="accent5">
                    <a:lumMod val="20000"/>
                    <a:lumOff val="80000"/>
                  </a:schemeClr>
                </a:solidFill>
                <a:latin typeface="Consolas" pitchFamily="49" charset="0"/>
                <a:cs typeface="Consolas" pitchFamily="49" charset="0"/>
              </a:rPr>
              <a:t>*</a:t>
            </a:r>
            <a:r>
              <a:rPr lang="en-US" sz="2600" dirty="0"/>
              <a:t>, </a:t>
            </a:r>
            <a:r>
              <a:rPr lang="en-US" sz="2600" dirty="0" smtClean="0">
                <a:solidFill>
                  <a:schemeClr val="accent5">
                    <a:lumMod val="20000"/>
                    <a:lumOff val="80000"/>
                  </a:schemeClr>
                </a:solidFill>
                <a:latin typeface="Consolas" pitchFamily="49" charset="0"/>
                <a:cs typeface="Consolas" pitchFamily="49" charset="0"/>
              </a:rPr>
              <a:t>/</a:t>
            </a:r>
            <a:r>
              <a:rPr lang="en-US" sz="2600" dirty="0" smtClean="0"/>
              <a:t> (standard priorities)</a:t>
            </a:r>
            <a:endParaRPr lang="en-US" sz="2600" dirty="0"/>
          </a:p>
          <a:p>
            <a:pPr marL="542925" indent="350838" defTabSz="982663">
              <a:lnSpc>
                <a:spcPts val="3000"/>
              </a:lnSpc>
              <a:spcBef>
                <a:spcPct val="20000"/>
              </a:spcBef>
              <a:spcAft>
                <a:spcPts val="300"/>
              </a:spcAft>
              <a:tabLst/>
            </a:pPr>
            <a:r>
              <a:rPr lang="en-US" sz="2600" dirty="0"/>
              <a:t>Mathematical functions: </a:t>
            </a:r>
            <a:r>
              <a:rPr lang="en-US" sz="2600" noProof="1">
                <a:solidFill>
                  <a:schemeClr val="accent5">
                    <a:lumMod val="20000"/>
                    <a:lumOff val="80000"/>
                  </a:schemeClr>
                </a:solidFill>
                <a:latin typeface="Consolas" pitchFamily="49" charset="0"/>
                <a:cs typeface="Consolas" pitchFamily="49" charset="0"/>
              </a:rPr>
              <a:t>ln(x)</a:t>
            </a:r>
            <a:r>
              <a:rPr lang="en-US" sz="2600" noProof="1"/>
              <a:t>, </a:t>
            </a:r>
            <a:r>
              <a:rPr lang="en-US" sz="2600" noProof="1">
                <a:solidFill>
                  <a:schemeClr val="accent5">
                    <a:lumMod val="20000"/>
                    <a:lumOff val="80000"/>
                  </a:schemeClr>
                </a:solidFill>
                <a:latin typeface="Consolas" pitchFamily="49" charset="0"/>
                <a:cs typeface="Consolas" pitchFamily="49" charset="0"/>
              </a:rPr>
              <a:t>sqrt(x)</a:t>
            </a:r>
            <a:r>
              <a:rPr lang="en-US" sz="2600" noProof="1"/>
              <a:t>, </a:t>
            </a:r>
            <a:r>
              <a:rPr lang="en-US" sz="2600" noProof="1">
                <a:solidFill>
                  <a:schemeClr val="accent5">
                    <a:lumMod val="20000"/>
                    <a:lumOff val="80000"/>
                  </a:schemeClr>
                </a:solidFill>
                <a:latin typeface="Consolas" pitchFamily="49" charset="0"/>
                <a:cs typeface="Consolas" pitchFamily="49" charset="0"/>
              </a:rPr>
              <a:t>pow(x,y)</a:t>
            </a:r>
          </a:p>
          <a:p>
            <a:pPr marL="542925" indent="350838" defTabSz="982663">
              <a:lnSpc>
                <a:spcPts val="3000"/>
              </a:lnSpc>
              <a:spcBef>
                <a:spcPct val="20000"/>
              </a:spcBef>
              <a:spcAft>
                <a:spcPts val="300"/>
              </a:spcAft>
              <a:tabLst/>
            </a:pPr>
            <a:r>
              <a:rPr lang="en-US" sz="2600" dirty="0" smtClean="0"/>
              <a:t>Brackets (for </a:t>
            </a:r>
            <a:r>
              <a:rPr lang="en-US" sz="2600" dirty="0"/>
              <a:t>changing the </a:t>
            </a:r>
            <a:r>
              <a:rPr lang="en-US" sz="2600" dirty="0" smtClean="0"/>
              <a:t>default priorities)</a:t>
            </a:r>
            <a:endParaRPr lang="en-US" sz="2600" dirty="0"/>
          </a:p>
          <a:p>
            <a:pPr marL="361950" indent="-361950" defTabSz="982663">
              <a:lnSpc>
                <a:spcPts val="3000"/>
              </a:lnSpc>
              <a:spcAft>
                <a:spcPts val="300"/>
              </a:spcAft>
              <a:buFontTx/>
              <a:buNone/>
              <a:tabLst/>
            </a:pPr>
            <a:r>
              <a:rPr lang="en-US" sz="2800" dirty="0"/>
              <a:t>	Examples:</a:t>
            </a:r>
          </a:p>
          <a:p>
            <a:pPr marL="542925" lvl="1" indent="-542925" defTabSz="982663">
              <a:lnSpc>
                <a:spcPts val="3000"/>
              </a:lnSpc>
              <a:spcBef>
                <a:spcPct val="20000"/>
              </a:spcBef>
              <a:spcAft>
                <a:spcPts val="300"/>
              </a:spcAft>
              <a:buFontTx/>
              <a:buNone/>
            </a:pPr>
            <a:r>
              <a:rPr lang="en-US" sz="2100" noProof="1" smtClean="0">
                <a:latin typeface="Consolas" pitchFamily="49" charset="0"/>
                <a:cs typeface="Consolas" pitchFamily="49" charset="0"/>
              </a:rPr>
              <a:t>	(3+5.3)</a:t>
            </a:r>
            <a:r>
              <a:rPr lang="en-US" sz="2100" noProof="1" smtClean="0">
                <a:cs typeface="Consolas" pitchFamily="49" charset="0"/>
              </a:rPr>
              <a:t> </a:t>
            </a:r>
            <a:r>
              <a:rPr lang="en-US" sz="2100" noProof="1" smtClean="0">
                <a:latin typeface="Consolas" pitchFamily="49" charset="0"/>
                <a:cs typeface="Consolas" pitchFamily="49" charset="0"/>
              </a:rPr>
              <a:t>*</a:t>
            </a:r>
            <a:r>
              <a:rPr lang="en-US" sz="2100" noProof="1" smtClean="0">
                <a:cs typeface="Consolas" pitchFamily="49" charset="0"/>
              </a:rPr>
              <a:t> </a:t>
            </a:r>
            <a:r>
              <a:rPr lang="en-US" sz="2100" noProof="1" smtClean="0">
                <a:latin typeface="Consolas" pitchFamily="49" charset="0"/>
                <a:cs typeface="Consolas" pitchFamily="49" charset="0"/>
              </a:rPr>
              <a:t>2.7</a:t>
            </a:r>
            <a:r>
              <a:rPr lang="en-US" sz="2100" noProof="1" smtClean="0">
                <a:cs typeface="Consolas" pitchFamily="49" charset="0"/>
              </a:rPr>
              <a:t> </a:t>
            </a:r>
            <a:r>
              <a:rPr lang="en-US" sz="2100" noProof="1" smtClean="0">
                <a:latin typeface="Consolas" pitchFamily="49" charset="0"/>
                <a:cs typeface="Consolas" pitchFamily="49" charset="0"/>
              </a:rPr>
              <a:t>-</a:t>
            </a:r>
            <a:r>
              <a:rPr lang="en-US" sz="2100" noProof="1" smtClean="0">
                <a:cs typeface="Consolas" pitchFamily="49" charset="0"/>
              </a:rPr>
              <a:t> </a:t>
            </a:r>
            <a:r>
              <a:rPr lang="en-US" sz="2100" noProof="1" smtClean="0">
                <a:latin typeface="Consolas" pitchFamily="49" charset="0"/>
                <a:cs typeface="Consolas" pitchFamily="49" charset="0"/>
              </a:rPr>
              <a:t>ln(22)</a:t>
            </a:r>
            <a:r>
              <a:rPr lang="en-US" sz="2100" noProof="1" smtClean="0">
                <a:cs typeface="Consolas" pitchFamily="49" charset="0"/>
              </a:rPr>
              <a:t> </a:t>
            </a:r>
            <a:r>
              <a:rPr lang="en-US" sz="2100" noProof="1" smtClean="0">
                <a:latin typeface="Consolas" pitchFamily="49" charset="0"/>
                <a:cs typeface="Consolas" pitchFamily="49" charset="0"/>
              </a:rPr>
              <a:t>/</a:t>
            </a:r>
            <a:r>
              <a:rPr lang="en-US" sz="2100" noProof="1" smtClean="0">
                <a:cs typeface="Consolas" pitchFamily="49" charset="0"/>
              </a:rPr>
              <a:t> </a:t>
            </a:r>
            <a:r>
              <a:rPr lang="en-US" sz="2100" noProof="1" smtClean="0">
                <a:latin typeface="Consolas" pitchFamily="49" charset="0"/>
                <a:cs typeface="Consolas" pitchFamily="49" charset="0"/>
              </a:rPr>
              <a:t>pow(2.2,</a:t>
            </a:r>
            <a:r>
              <a:rPr lang="en-US" sz="2100" noProof="1" smtClean="0">
                <a:cs typeface="Consolas" pitchFamily="49" charset="0"/>
              </a:rPr>
              <a:t> </a:t>
            </a:r>
            <a:r>
              <a:rPr lang="en-US" sz="2100" noProof="1" smtClean="0">
                <a:latin typeface="Consolas" pitchFamily="49" charset="0"/>
                <a:cs typeface="Consolas" pitchFamily="49" charset="0"/>
              </a:rPr>
              <a:t>-1.7)</a:t>
            </a:r>
            <a:r>
              <a:rPr lang="en-US" sz="2100" noProof="1" smtClean="0">
                <a:cs typeface="Consolas" pitchFamily="49" charset="0"/>
              </a:rPr>
              <a:t> </a:t>
            </a:r>
            <a:r>
              <a:rPr lang="en-US" sz="2100" noProof="1" smtClean="0">
                <a:latin typeface="Consolas" pitchFamily="49" charset="0"/>
                <a:cs typeface="Consolas" pitchFamily="49" charset="0"/>
                <a:sym typeface="Wingdings" pitchFamily="2" charset="2"/>
              </a:rPr>
              <a:t></a:t>
            </a:r>
            <a:r>
              <a:rPr lang="en-US" sz="2100" noProof="1" smtClean="0">
                <a:cs typeface="Consolas" pitchFamily="49" charset="0"/>
                <a:sym typeface="Wingdings" pitchFamily="2" charset="2"/>
              </a:rPr>
              <a:t> </a:t>
            </a:r>
            <a:r>
              <a:rPr lang="en-US" sz="2100" noProof="1" smtClean="0">
                <a:latin typeface="Consolas" pitchFamily="49" charset="0"/>
                <a:cs typeface="Consolas" pitchFamily="49" charset="0"/>
                <a:sym typeface="Wingdings" pitchFamily="2" charset="2"/>
              </a:rPr>
              <a:t>~</a:t>
            </a:r>
            <a:r>
              <a:rPr lang="en-US" sz="2100" noProof="1" smtClean="0">
                <a:cs typeface="Consolas" pitchFamily="49" charset="0"/>
                <a:sym typeface="Wingdings" pitchFamily="2" charset="2"/>
              </a:rPr>
              <a:t> </a:t>
            </a:r>
            <a:r>
              <a:rPr lang="en-US" sz="2100" noProof="1" smtClean="0">
                <a:latin typeface="Consolas" pitchFamily="49" charset="0"/>
                <a:cs typeface="Consolas" pitchFamily="49" charset="0"/>
                <a:sym typeface="Wingdings" pitchFamily="2" charset="2"/>
              </a:rPr>
              <a:t>10.6</a:t>
            </a:r>
          </a:p>
          <a:p>
            <a:pPr marL="542925" lvl="1" indent="-542925" defTabSz="982663">
              <a:lnSpc>
                <a:spcPts val="3000"/>
              </a:lnSpc>
              <a:spcBef>
                <a:spcPct val="20000"/>
              </a:spcBef>
              <a:spcAft>
                <a:spcPts val="300"/>
              </a:spcAft>
              <a:buFontTx/>
              <a:buNone/>
            </a:pPr>
            <a:r>
              <a:rPr lang="en-US" sz="2100" noProof="1" smtClean="0">
                <a:latin typeface="Consolas" pitchFamily="49" charset="0"/>
                <a:cs typeface="Consolas" pitchFamily="49" charset="0"/>
              </a:rPr>
              <a:t>	pow(2,</a:t>
            </a:r>
            <a:r>
              <a:rPr lang="en-US" sz="2100" noProof="1" smtClean="0">
                <a:cs typeface="Consolas" pitchFamily="49" charset="0"/>
              </a:rPr>
              <a:t> </a:t>
            </a:r>
            <a:r>
              <a:rPr lang="en-US" sz="2100" noProof="1" smtClean="0">
                <a:latin typeface="Consolas" pitchFamily="49" charset="0"/>
                <a:cs typeface="Consolas" pitchFamily="49" charset="0"/>
              </a:rPr>
              <a:t>3.14)</a:t>
            </a:r>
            <a:r>
              <a:rPr lang="en-US" sz="2100" noProof="1" smtClean="0">
                <a:cs typeface="Consolas" pitchFamily="49" charset="0"/>
              </a:rPr>
              <a:t> </a:t>
            </a:r>
            <a:r>
              <a:rPr lang="en-US" sz="2100" noProof="1" smtClean="0">
                <a:latin typeface="Consolas" pitchFamily="49" charset="0"/>
                <a:cs typeface="Consolas" pitchFamily="49" charset="0"/>
              </a:rPr>
              <a:t>*</a:t>
            </a:r>
            <a:r>
              <a:rPr lang="en-US" sz="2100" noProof="1" smtClean="0">
                <a:cs typeface="Consolas" pitchFamily="49" charset="0"/>
              </a:rPr>
              <a:t> </a:t>
            </a:r>
            <a:r>
              <a:rPr lang="en-US" sz="2100" noProof="1" smtClean="0">
                <a:latin typeface="Consolas" pitchFamily="49" charset="0"/>
                <a:cs typeface="Consolas" pitchFamily="49" charset="0"/>
              </a:rPr>
              <a:t>(3</a:t>
            </a:r>
            <a:r>
              <a:rPr lang="en-US" sz="2100" noProof="1" smtClean="0">
                <a:cs typeface="Consolas" pitchFamily="49" charset="0"/>
              </a:rPr>
              <a:t> </a:t>
            </a:r>
            <a:r>
              <a:rPr lang="en-US" sz="2100" noProof="1" smtClean="0">
                <a:latin typeface="Consolas" pitchFamily="49" charset="0"/>
                <a:cs typeface="Consolas" pitchFamily="49" charset="0"/>
              </a:rPr>
              <a:t>-</a:t>
            </a:r>
            <a:r>
              <a:rPr lang="en-US" sz="2100" noProof="1" smtClean="0">
                <a:cs typeface="Consolas" pitchFamily="49" charset="0"/>
              </a:rPr>
              <a:t> </a:t>
            </a:r>
            <a:r>
              <a:rPr lang="en-US" sz="2100" noProof="1" smtClean="0">
                <a:latin typeface="Consolas" pitchFamily="49" charset="0"/>
                <a:cs typeface="Consolas" pitchFamily="49" charset="0"/>
              </a:rPr>
              <a:t>(3</a:t>
            </a:r>
            <a:r>
              <a:rPr lang="en-US" sz="2100" noProof="1" smtClean="0">
                <a:cs typeface="Consolas" pitchFamily="49" charset="0"/>
              </a:rPr>
              <a:t> </a:t>
            </a:r>
            <a:r>
              <a:rPr lang="en-US" sz="2100" noProof="1" smtClean="0">
                <a:latin typeface="Consolas" pitchFamily="49" charset="0"/>
                <a:cs typeface="Consolas" pitchFamily="49" charset="0"/>
              </a:rPr>
              <a:t>*</a:t>
            </a:r>
            <a:r>
              <a:rPr lang="en-US" sz="2100" noProof="1" smtClean="0">
                <a:cs typeface="Consolas" pitchFamily="49" charset="0"/>
              </a:rPr>
              <a:t> </a:t>
            </a:r>
            <a:r>
              <a:rPr lang="en-US" sz="2100" noProof="1" smtClean="0">
                <a:latin typeface="Consolas" pitchFamily="49" charset="0"/>
                <a:cs typeface="Consolas" pitchFamily="49" charset="0"/>
              </a:rPr>
              <a:t>sqrt(2)</a:t>
            </a:r>
            <a:r>
              <a:rPr lang="en-US" sz="2100" noProof="1" smtClean="0">
                <a:cs typeface="Consolas" pitchFamily="49" charset="0"/>
              </a:rPr>
              <a:t> </a:t>
            </a:r>
            <a:r>
              <a:rPr lang="en-US" sz="2100" noProof="1" smtClean="0">
                <a:latin typeface="Consolas" pitchFamily="49" charset="0"/>
                <a:cs typeface="Consolas" pitchFamily="49" charset="0"/>
              </a:rPr>
              <a:t>-</a:t>
            </a:r>
            <a:r>
              <a:rPr lang="en-US" sz="2100" noProof="1" smtClean="0">
                <a:cs typeface="Consolas" pitchFamily="49" charset="0"/>
              </a:rPr>
              <a:t> </a:t>
            </a:r>
            <a:r>
              <a:rPr lang="en-US" sz="2100" noProof="1" smtClean="0">
                <a:latin typeface="Consolas" pitchFamily="49" charset="0"/>
                <a:cs typeface="Consolas" pitchFamily="49" charset="0"/>
              </a:rPr>
              <a:t>3.2)</a:t>
            </a:r>
            <a:r>
              <a:rPr lang="en-US" sz="2100" noProof="1" smtClean="0">
                <a:cs typeface="Consolas" pitchFamily="49" charset="0"/>
              </a:rPr>
              <a:t> </a:t>
            </a:r>
            <a:r>
              <a:rPr lang="en-US" sz="2100" noProof="1" smtClean="0">
                <a:latin typeface="Consolas" pitchFamily="49" charset="0"/>
                <a:cs typeface="Consolas" pitchFamily="49" charset="0"/>
              </a:rPr>
              <a:t>+</a:t>
            </a:r>
            <a:r>
              <a:rPr lang="en-US" sz="2100" noProof="1" smtClean="0">
                <a:cs typeface="Consolas" pitchFamily="49" charset="0"/>
              </a:rPr>
              <a:t> </a:t>
            </a:r>
            <a:r>
              <a:rPr lang="en-US" sz="2100" noProof="1" smtClean="0">
                <a:latin typeface="Consolas" pitchFamily="49" charset="0"/>
                <a:cs typeface="Consolas" pitchFamily="49" charset="0"/>
              </a:rPr>
              <a:t>1.5*0.3)</a:t>
            </a:r>
            <a:r>
              <a:rPr lang="en-US" sz="2100" noProof="1" smtClean="0">
                <a:cs typeface="Consolas" pitchFamily="49" charset="0"/>
              </a:rPr>
              <a:t> </a:t>
            </a:r>
            <a:r>
              <a:rPr lang="en-US" sz="2100" noProof="1" smtClean="0">
                <a:latin typeface="Consolas" pitchFamily="49" charset="0"/>
                <a:cs typeface="Consolas" pitchFamily="49" charset="0"/>
                <a:sym typeface="Wingdings" pitchFamily="2" charset="2"/>
              </a:rPr>
              <a:t></a:t>
            </a:r>
            <a:r>
              <a:rPr lang="en-US" sz="2100" noProof="1" smtClean="0">
                <a:cs typeface="Consolas" pitchFamily="49" charset="0"/>
                <a:sym typeface="Wingdings" pitchFamily="2" charset="2"/>
              </a:rPr>
              <a:t> </a:t>
            </a:r>
            <a:r>
              <a:rPr lang="en-US" sz="2100" noProof="1" smtClean="0">
                <a:latin typeface="Consolas" pitchFamily="49" charset="0"/>
                <a:cs typeface="Consolas" pitchFamily="49" charset="0"/>
                <a:sym typeface="Wingdings" pitchFamily="2" charset="2"/>
              </a:rPr>
              <a:t>~ 21.22</a:t>
            </a:r>
          </a:p>
          <a:p>
            <a:pPr marL="361950" indent="-361950" defTabSz="982663">
              <a:lnSpc>
                <a:spcPts val="3000"/>
              </a:lnSpc>
              <a:spcAft>
                <a:spcPts val="300"/>
              </a:spcAft>
              <a:buFontTx/>
              <a:buNone/>
              <a:tabLst/>
            </a:pPr>
            <a:r>
              <a:rPr lang="en-US" sz="2800" dirty="0"/>
              <a:t>	Hint: Use </a:t>
            </a:r>
            <a:r>
              <a:rPr lang="en-US" sz="2800" dirty="0" smtClean="0"/>
              <a:t>the classical </a:t>
            </a:r>
            <a:r>
              <a:rPr lang="en-US" sz="2800" dirty="0" smtClean="0">
                <a:hlinkClick r:id="rId3"/>
              </a:rPr>
              <a:t>"shunting yard" algorithm</a:t>
            </a:r>
            <a:r>
              <a:rPr lang="en-US" sz="2800" dirty="0" smtClean="0"/>
              <a:t> and </a:t>
            </a:r>
            <a:r>
              <a:rPr lang="en-US" sz="2800" dirty="0" smtClean="0">
                <a:hlinkClick r:id="rId4"/>
              </a:rPr>
              <a:t>"reverse Polish notation"</a:t>
            </a:r>
            <a:r>
              <a:rPr lang="en-US" sz="2800" dirty="0" smtClean="0"/>
              <a:t>.</a:t>
            </a:r>
            <a:endParaRPr lang="en-US" sz="2800" dirty="0"/>
          </a:p>
        </p:txBody>
      </p:sp>
    </p:spTree>
    <p:extLst>
      <p:ext uri="{BB962C8B-B14F-4D97-AF65-F5344CB8AC3E}">
        <p14:creationId xmlns:p14="http://schemas.microsoft.com/office/powerpoint/2010/main" val="326080702"/>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a:xfrm>
            <a:off x="228600" y="1066800"/>
            <a:ext cx="8686800" cy="5638800"/>
          </a:xfrm>
        </p:spPr>
        <p:txBody>
          <a:bodyPr/>
          <a:lstStyle/>
          <a:p>
            <a:r>
              <a:rPr lang="en-US" dirty="0" smtClean="0"/>
              <a:t>“C# Programming @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2"/>
              </a:rPr>
              <a:t>csharpfundamentals.telerik.com</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3" tooltip="Telerik Software Academy - Free Programming Courses"/>
              </a:rPr>
              <a:t>academy.telerik.com</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yware Academy @ Facebook"/>
              </a:rPr>
              <a:t>facebook.com/TelerikAcademy</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23898" y="5218092"/>
            <a:ext cx="1162902" cy="1268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8941" y="2667000"/>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48587" y="4003901"/>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hlinkClick r:id="rId2"/>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62025" y="1123558"/>
            <a:ext cx="1124775" cy="1124775"/>
          </a:xfrm>
          <a:prstGeom prst="rect">
            <a:avLst/>
          </a:prstGeom>
        </p:spPr>
      </p:pic>
    </p:spTree>
    <p:extLst>
      <p:ext uri="{BB962C8B-B14F-4D97-AF65-F5344CB8AC3E}">
        <p14:creationId xmlns:p14="http://schemas.microsoft.com/office/powerpoint/2010/main" val="4958793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p:txBody>
          <a:bodyPr/>
          <a:lstStyle/>
          <a:p>
            <a:r>
              <a:rPr lang="en-US" dirty="0"/>
              <a:t>What is </a:t>
            </a:r>
            <a:r>
              <a:rPr lang="en-US" dirty="0" smtClean="0"/>
              <a:t>a Class</a:t>
            </a:r>
            <a:r>
              <a:rPr lang="en-US" dirty="0"/>
              <a:t>?</a:t>
            </a:r>
            <a:endParaRPr lang="bg-BG" dirty="0"/>
          </a:p>
        </p:txBody>
      </p:sp>
      <p:sp>
        <p:nvSpPr>
          <p:cNvPr id="630787" name="Rectangle 3"/>
          <p:cNvSpPr>
            <a:spLocks noGrp="1" noChangeArrowheads="1"/>
          </p:cNvSpPr>
          <p:nvPr>
            <p:ph idx="1"/>
          </p:nvPr>
        </p:nvSpPr>
        <p:spPr>
          <a:xfrm>
            <a:off x="228600" y="1066800"/>
            <a:ext cx="8610600" cy="5638800"/>
          </a:xfrm>
          <a:noFill/>
          <a:ln/>
          <a:effectLst/>
        </p:spPr>
        <p:txBody>
          <a:bodyPr lIns="91440" tIns="45720" rIns="91440" bIns="45720"/>
          <a:lstStyle/>
          <a:p>
            <a:pPr>
              <a:lnSpc>
                <a:spcPct val="100000"/>
              </a:lnSpc>
            </a:pPr>
            <a:r>
              <a:rPr lang="en-US" dirty="0" smtClean="0"/>
              <a:t>The formal definition of </a:t>
            </a:r>
            <a:r>
              <a:rPr lang="en-US" dirty="0" smtClean="0">
                <a:solidFill>
                  <a:schemeClr val="accent5">
                    <a:lumMod val="20000"/>
                    <a:lumOff val="80000"/>
                  </a:schemeClr>
                </a:solidFill>
              </a:rPr>
              <a:t>class</a:t>
            </a:r>
            <a:r>
              <a:rPr lang="en-US" dirty="0" smtClean="0"/>
              <a:t>:</a:t>
            </a:r>
          </a:p>
          <a:p>
            <a:pPr>
              <a:lnSpc>
                <a:spcPts val="4400"/>
              </a:lnSpc>
            </a:pPr>
            <a:endParaRPr lang="en-US" dirty="0" smtClean="0"/>
          </a:p>
          <a:p>
            <a:pPr>
              <a:lnSpc>
                <a:spcPts val="4400"/>
              </a:lnSpc>
            </a:pPr>
            <a:endParaRPr lang="en-US" dirty="0" smtClean="0"/>
          </a:p>
          <a:p>
            <a:pPr>
              <a:lnSpc>
                <a:spcPts val="4400"/>
              </a:lnSpc>
            </a:pPr>
            <a:endParaRPr lang="en-US" dirty="0" smtClean="0"/>
          </a:p>
          <a:p>
            <a:pPr>
              <a:lnSpc>
                <a:spcPts val="4400"/>
              </a:lnSpc>
            </a:pPr>
            <a:endParaRPr lang="en-US" dirty="0"/>
          </a:p>
          <a:p>
            <a:pPr algn="r">
              <a:lnSpc>
                <a:spcPct val="100000"/>
              </a:lnSpc>
              <a:spcBef>
                <a:spcPts val="1800"/>
              </a:spcBef>
              <a:buFontTx/>
              <a:buNone/>
            </a:pPr>
            <a:r>
              <a:rPr lang="en-US" sz="2800" dirty="0"/>
              <a:t>Definition by </a:t>
            </a:r>
            <a:r>
              <a:rPr lang="en-US" sz="2800" dirty="0" smtClean="0"/>
              <a:t>Google</a:t>
            </a:r>
            <a:endParaRPr lang="en-US" sz="3400" dirty="0"/>
          </a:p>
        </p:txBody>
      </p:sp>
      <p:sp>
        <p:nvSpPr>
          <p:cNvPr id="7" name="Text Placeholder 6"/>
          <p:cNvSpPr>
            <a:spLocks noGrp="1"/>
          </p:cNvSpPr>
          <p:nvPr/>
        </p:nvSpPr>
        <p:spPr>
          <a:xfrm>
            <a:off x="838200" y="1905000"/>
            <a:ext cx="74676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gn="just"/>
            <a:r>
              <a:rPr lang="en-US" sz="3200" dirty="0" smtClean="0">
                <a:solidFill>
                  <a:schemeClr val="accent5">
                    <a:lumMod val="20000"/>
                    <a:lumOff val="80000"/>
                  </a:schemeClr>
                </a:solidFill>
                <a:latin typeface="+mn-lt"/>
              </a:rPr>
              <a:t>Classes</a:t>
            </a:r>
            <a:r>
              <a:rPr lang="en-US" sz="3200" dirty="0" smtClean="0">
                <a:solidFill>
                  <a:schemeClr val="tx1">
                    <a:lumMod val="40000"/>
                    <a:lumOff val="60000"/>
                  </a:schemeClr>
                </a:solidFill>
                <a:latin typeface="+mn-lt"/>
              </a:rPr>
              <a:t> act as templates from which an instance of an object is created at run time. Classes define the properties of the object and the methods used to control the object's behavior.</a:t>
            </a:r>
            <a:endParaRPr lang="en-US" sz="3200" dirty="0">
              <a:solidFill>
                <a:schemeClr val="tx1">
                  <a:lumMod val="40000"/>
                  <a:lumOff val="60000"/>
                </a:schemeClr>
              </a:solidFill>
              <a:latin typeface="+mn-lt"/>
            </a:endParaRPr>
          </a:p>
        </p:txBody>
      </p:sp>
    </p:spTree>
    <p:extLst>
      <p:ext uri="{BB962C8B-B14F-4D97-AF65-F5344CB8AC3E}">
        <p14:creationId xmlns:p14="http://schemas.microsoft.com/office/powerpoint/2010/main" val="187465844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p:txBody>
          <a:bodyPr/>
          <a:lstStyle/>
          <a:p>
            <a:r>
              <a:rPr lang="en-US" dirty="0"/>
              <a:t>Classes</a:t>
            </a:r>
            <a:endParaRPr lang="bg-BG" dirty="0"/>
          </a:p>
        </p:txBody>
      </p:sp>
      <p:sp>
        <p:nvSpPr>
          <p:cNvPr id="602115" name="Rectangle 3"/>
          <p:cNvSpPr>
            <a:spLocks noGrp="1" noChangeArrowheads="1"/>
          </p:cNvSpPr>
          <p:nvPr>
            <p:ph idx="1"/>
          </p:nvPr>
        </p:nvSpPr>
        <p:spPr>
          <a:xfrm>
            <a:off x="228600" y="838200"/>
            <a:ext cx="8686800" cy="5791200"/>
          </a:xfrm>
        </p:spPr>
        <p:txBody>
          <a:bodyPr/>
          <a:lstStyle/>
          <a:p>
            <a:pPr>
              <a:lnSpc>
                <a:spcPct val="100000"/>
              </a:lnSpc>
              <a:spcBef>
                <a:spcPts val="500"/>
              </a:spcBef>
            </a:pPr>
            <a:r>
              <a:rPr kumimoji="0" lang="en-US" dirty="0"/>
              <a:t>Classes provide the structure for objects</a:t>
            </a:r>
          </a:p>
          <a:p>
            <a:pPr lvl="1">
              <a:lnSpc>
                <a:spcPct val="100000"/>
              </a:lnSpc>
              <a:spcBef>
                <a:spcPts val="500"/>
              </a:spcBef>
            </a:pPr>
            <a:r>
              <a:rPr kumimoji="0" lang="en-US" dirty="0"/>
              <a:t>Define their </a:t>
            </a:r>
            <a:r>
              <a:rPr kumimoji="0" lang="en-US" dirty="0" smtClean="0"/>
              <a:t>prototype, act as template</a:t>
            </a:r>
            <a:endParaRPr kumimoji="0" lang="en-US" dirty="0"/>
          </a:p>
          <a:p>
            <a:pPr>
              <a:lnSpc>
                <a:spcPct val="100000"/>
              </a:lnSpc>
              <a:spcBef>
                <a:spcPts val="500"/>
              </a:spcBef>
            </a:pPr>
            <a:r>
              <a:rPr kumimoji="0" lang="en-US" dirty="0"/>
              <a:t>Classes define:</a:t>
            </a:r>
          </a:p>
          <a:p>
            <a:pPr lvl="1">
              <a:lnSpc>
                <a:spcPct val="100000"/>
              </a:lnSpc>
              <a:spcBef>
                <a:spcPts val="500"/>
              </a:spcBef>
            </a:pPr>
            <a:r>
              <a:rPr kumimoji="0" lang="en-US" dirty="0"/>
              <a:t>Set of </a:t>
            </a:r>
            <a:r>
              <a:rPr kumimoji="0" lang="en-US" dirty="0">
                <a:solidFill>
                  <a:schemeClr val="accent5">
                    <a:lumMod val="20000"/>
                    <a:lumOff val="80000"/>
                  </a:schemeClr>
                </a:solidFill>
              </a:rPr>
              <a:t>attributes</a:t>
            </a:r>
          </a:p>
          <a:p>
            <a:pPr lvl="2">
              <a:lnSpc>
                <a:spcPct val="100000"/>
              </a:lnSpc>
              <a:spcBef>
                <a:spcPts val="500"/>
              </a:spcBef>
            </a:pPr>
            <a:r>
              <a:rPr lang="en-US" dirty="0" smtClean="0"/>
              <a:t>Represented by variables and properties</a:t>
            </a:r>
            <a:endParaRPr kumimoji="0" lang="en-US" dirty="0" smtClean="0"/>
          </a:p>
          <a:p>
            <a:pPr lvl="2">
              <a:lnSpc>
                <a:spcPct val="100000"/>
              </a:lnSpc>
              <a:spcBef>
                <a:spcPts val="500"/>
              </a:spcBef>
            </a:pPr>
            <a:r>
              <a:rPr kumimoji="0" lang="en-US" dirty="0" smtClean="0"/>
              <a:t>Hold their </a:t>
            </a:r>
            <a:r>
              <a:rPr kumimoji="0" lang="en-US" dirty="0">
                <a:solidFill>
                  <a:schemeClr val="accent5">
                    <a:lumMod val="20000"/>
                    <a:lumOff val="80000"/>
                  </a:schemeClr>
                </a:solidFill>
              </a:rPr>
              <a:t>state</a:t>
            </a:r>
          </a:p>
          <a:p>
            <a:pPr lvl="1">
              <a:lnSpc>
                <a:spcPct val="100000"/>
              </a:lnSpc>
              <a:spcBef>
                <a:spcPts val="500"/>
              </a:spcBef>
            </a:pPr>
            <a:r>
              <a:rPr kumimoji="0" lang="en-US" dirty="0" smtClean="0"/>
              <a:t>Set of actions (</a:t>
            </a:r>
            <a:r>
              <a:rPr kumimoji="0" lang="en-US" dirty="0" smtClean="0">
                <a:solidFill>
                  <a:schemeClr val="accent5">
                    <a:lumMod val="20000"/>
                    <a:lumOff val="80000"/>
                  </a:schemeClr>
                </a:solidFill>
              </a:rPr>
              <a:t>behavior</a:t>
            </a:r>
            <a:r>
              <a:rPr lang="en-US" dirty="0" smtClean="0"/>
              <a:t>)</a:t>
            </a:r>
            <a:endParaRPr kumimoji="0" lang="en-US" dirty="0">
              <a:solidFill>
                <a:schemeClr val="accent5">
                  <a:lumMod val="20000"/>
                  <a:lumOff val="80000"/>
                </a:schemeClr>
              </a:solidFill>
            </a:endParaRPr>
          </a:p>
          <a:p>
            <a:pPr lvl="2">
              <a:lnSpc>
                <a:spcPct val="100000"/>
              </a:lnSpc>
              <a:spcBef>
                <a:spcPts val="500"/>
              </a:spcBef>
            </a:pPr>
            <a:r>
              <a:rPr kumimoji="0" lang="en-US" dirty="0"/>
              <a:t>Represented by methods</a:t>
            </a:r>
          </a:p>
          <a:p>
            <a:pPr>
              <a:lnSpc>
                <a:spcPct val="100000"/>
              </a:lnSpc>
              <a:spcBef>
                <a:spcPts val="500"/>
              </a:spcBef>
            </a:pPr>
            <a:r>
              <a:rPr kumimoji="0" lang="en-US" dirty="0"/>
              <a:t>A class defines the methods and types of data associated with an object</a:t>
            </a:r>
          </a:p>
        </p:txBody>
      </p:sp>
    </p:spTree>
    <p:extLst>
      <p:ext uri="{BB962C8B-B14F-4D97-AF65-F5344CB8AC3E}">
        <p14:creationId xmlns:p14="http://schemas.microsoft.com/office/powerpoint/2010/main" val="390928512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1305</TotalTime>
  <Words>3739</Words>
  <Application>Microsoft Office PowerPoint</Application>
  <PresentationFormat>On-screen Show (4:3)</PresentationFormat>
  <Paragraphs>701</Paragraphs>
  <Slides>72</Slides>
  <Notes>22</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Telerik Academy</vt:lpstr>
      <vt:lpstr>Using Classes and Objects</vt:lpstr>
      <vt:lpstr>Table of Contents</vt:lpstr>
      <vt:lpstr>Table of Contents (2)</vt:lpstr>
      <vt:lpstr>Classes and Objects</vt:lpstr>
      <vt:lpstr>What are Objects?</vt:lpstr>
      <vt:lpstr>What are Objects? (2)</vt:lpstr>
      <vt:lpstr>Objects Represent</vt:lpstr>
      <vt:lpstr>What is a Class?</vt:lpstr>
      <vt:lpstr>Classes</vt:lpstr>
      <vt:lpstr>Classes – Example</vt:lpstr>
      <vt:lpstr>Objects</vt:lpstr>
      <vt:lpstr>Objects – Example</vt:lpstr>
      <vt:lpstr>Classes in C#</vt:lpstr>
      <vt:lpstr>Classes in C#</vt:lpstr>
      <vt:lpstr>Classes in C# – Examples</vt:lpstr>
      <vt:lpstr>Declaring Objects</vt:lpstr>
      <vt:lpstr>Fields and Properties </vt:lpstr>
      <vt:lpstr>Fields</vt:lpstr>
      <vt:lpstr>Accessing Fields</vt:lpstr>
      <vt:lpstr>Properties</vt:lpstr>
      <vt:lpstr>Properties (2)</vt:lpstr>
      <vt:lpstr>Accessing Properties and Fields – Example</vt:lpstr>
      <vt:lpstr>Accessing Properties and Fields</vt:lpstr>
      <vt:lpstr>Instance and Static Members</vt:lpstr>
      <vt:lpstr>Instance and Static Members</vt:lpstr>
      <vt:lpstr>Accessing Members – Syntax</vt:lpstr>
      <vt:lpstr>Instance and Static Members – Examples</vt:lpstr>
      <vt:lpstr>Methods</vt:lpstr>
      <vt:lpstr>Methods</vt:lpstr>
      <vt:lpstr>Instance Methods</vt:lpstr>
      <vt:lpstr>Calling Instance Methods –  Examples</vt:lpstr>
      <vt:lpstr>Calling Instance Methods</vt:lpstr>
      <vt:lpstr>Static Methods</vt:lpstr>
      <vt:lpstr>Calling Static Methods – Examples</vt:lpstr>
      <vt:lpstr>Calling Static Methods</vt:lpstr>
      <vt:lpstr>Constructors</vt:lpstr>
      <vt:lpstr>Constructors (2)</vt:lpstr>
      <vt:lpstr>Parameterless Constructors</vt:lpstr>
      <vt:lpstr>Constructor with Parameters</vt:lpstr>
      <vt:lpstr>Generating Random Numbers</vt:lpstr>
      <vt:lpstr>More Constructor Examples</vt:lpstr>
      <vt:lpstr>Creating DateTime Objects</vt:lpstr>
      <vt:lpstr>Enumerations</vt:lpstr>
      <vt:lpstr>Enumerations</vt:lpstr>
      <vt:lpstr>Enumerations</vt:lpstr>
      <vt:lpstr>PowerPoint Presentation</vt:lpstr>
      <vt:lpstr>Structures</vt:lpstr>
      <vt:lpstr>PowerPoint Presentation</vt:lpstr>
      <vt:lpstr>What is a Namespace?</vt:lpstr>
      <vt:lpstr>Full Class Names</vt:lpstr>
      <vt:lpstr>Including Namespaces</vt:lpstr>
      <vt:lpstr>The Random Class</vt:lpstr>
      <vt:lpstr>The Random Class</vt:lpstr>
      <vt:lpstr>Password Generator – Example </vt:lpstr>
      <vt:lpstr>Password Generator (2)</vt:lpstr>
      <vt:lpstr>Password Generator Class</vt:lpstr>
      <vt:lpstr>Password Generator Class (2)</vt:lpstr>
      <vt:lpstr>Password Generator Class (3)</vt:lpstr>
      <vt:lpstr>.NET Common Type System</vt:lpstr>
      <vt:lpstr>Common Type System (CTS)</vt:lpstr>
      <vt:lpstr>CTS and Different Languages</vt:lpstr>
      <vt:lpstr>System.Object: CTS Base Type</vt:lpstr>
      <vt:lpstr>Value and Reference Types</vt:lpstr>
      <vt:lpstr>Value and Reference Types – Examples</vt:lpstr>
      <vt:lpstr>Value and Reference Types</vt:lpstr>
      <vt:lpstr>Summary</vt:lpstr>
      <vt:lpstr>Summary (2)</vt:lpstr>
      <vt:lpstr>Using Classes and Objects</vt:lpstr>
      <vt:lpstr>Exercises</vt:lpstr>
      <vt:lpstr>Exercises (2)</vt:lpstr>
      <vt:lpstr>Exercises (3)</vt:lpstr>
      <vt:lpstr>Free Trainings @ Telerik Academy</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Classes and Objects</dc:title>
  <dc:subject>Telerik Software Academy</dc:subject>
  <dc:creator>Svetlin Nakov</dc:creator>
  <cp:keywords>classes, objects, OOP, C#, C# course, programming, course, telerik software academy, free courses for developers</cp:keywords>
  <cp:lastModifiedBy>Georgi Georgiev</cp:lastModifiedBy>
  <cp:revision>312</cp:revision>
  <dcterms:created xsi:type="dcterms:W3CDTF">2007-12-08T16:03:35Z</dcterms:created>
  <dcterms:modified xsi:type="dcterms:W3CDTF">2014-01-06T17:38:48Z</dcterms:modified>
  <cp:category>software engineering</cp:category>
</cp:coreProperties>
</file>