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391" r:id="rId2"/>
    <p:sldId id="410" r:id="rId3"/>
    <p:sldId id="392" r:id="rId4"/>
    <p:sldId id="393" r:id="rId5"/>
    <p:sldId id="394" r:id="rId6"/>
    <p:sldId id="395" r:id="rId7"/>
    <p:sldId id="396" r:id="rId8"/>
    <p:sldId id="397" r:id="rId9"/>
    <p:sldId id="411" r:id="rId10"/>
    <p:sldId id="398" r:id="rId11"/>
    <p:sldId id="399" r:id="rId12"/>
    <p:sldId id="412" r:id="rId13"/>
    <p:sldId id="400" r:id="rId14"/>
    <p:sldId id="401" r:id="rId15"/>
    <p:sldId id="413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333" r:id="rId25"/>
  </p:sldIdLst>
  <p:sldSz cx="9144000" cy="6858000" type="screen4x3"/>
  <p:notesSz cx="6881813" cy="9296400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9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662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hyperlink" Target="http://www.nakov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sharpfundamentals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.crockford.com/code.html" TargetMode="External"/><Relationship Id="rId2" Type="http://schemas.openxmlformats.org/officeDocument/2006/relationships/hyperlink" Target="http://msdn.microsoft.com/en-us/library/ms229042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oogle-styleguide.googlecode.com/svn/trunk/javascriptguide.x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codecourse.telerik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6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00200"/>
            <a:ext cx="8305800" cy="1524000"/>
          </a:xfrm>
        </p:spPr>
        <p:txBody>
          <a:bodyPr/>
          <a:lstStyle/>
          <a:p>
            <a:r>
              <a:rPr lang="en-US" dirty="0" smtClean="0"/>
              <a:t>What Is High-Quality Programming Code?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8392" y="3240880"/>
            <a:ext cx="7696200" cy="569120"/>
          </a:xfrm>
        </p:spPr>
        <p:txBody>
          <a:bodyPr/>
          <a:lstStyle/>
          <a:p>
            <a:r>
              <a:rPr lang="en-US" dirty="0" smtClean="0"/>
              <a:t>Code Correctness, Readability, Maintainability</a:t>
            </a:r>
            <a:endParaRPr lang="en-US" dirty="0"/>
          </a:p>
        </p:txBody>
      </p:sp>
      <p:pic>
        <p:nvPicPr>
          <p:cNvPr id="7" name="Picture 4" descr="http://gioco.net/matrice/matrix1.jpg"/>
          <p:cNvPicPr>
            <a:picLocks noChangeAspect="1" noChangeArrowheads="1"/>
          </p:cNvPicPr>
          <p:nvPr/>
        </p:nvPicPr>
        <p:blipFill>
          <a:blip r:embed="rId2" cstate="print">
            <a:lum contras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98408" y="4466352"/>
            <a:ext cx="4459792" cy="19344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softEdge rad="12700"/>
          </a:effec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1247392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6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3800" y="407513"/>
            <a:ext cx="1045253" cy="996562"/>
          </a:xfrm>
          <a:prstGeom prst="rect">
            <a:avLst/>
          </a:prstGeom>
        </p:spPr>
      </p:pic>
      <p:sp>
        <p:nvSpPr>
          <p:cNvPr id="39" name="Text Placeholder 4"/>
          <p:cNvSpPr>
            <a:spLocks noGrp="1"/>
          </p:cNvSpPr>
          <p:nvPr/>
        </p:nvSpPr>
        <p:spPr>
          <a:xfrm>
            <a:off x="413905" y="4572000"/>
            <a:ext cx="385329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40" name="Text Placeholder 5"/>
          <p:cNvSpPr>
            <a:spLocks noGrp="1"/>
          </p:cNvSpPr>
          <p:nvPr/>
        </p:nvSpPr>
        <p:spPr>
          <a:xfrm>
            <a:off x="452006" y="5833646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41" name="Text Placeholder 6"/>
          <p:cNvSpPr>
            <a:spLocks noGrp="1"/>
          </p:cNvSpPr>
          <p:nvPr/>
        </p:nvSpPr>
        <p:spPr>
          <a:xfrm>
            <a:off x="452006" y="6138446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/>
        </p:nvSpPr>
        <p:spPr>
          <a:xfrm>
            <a:off x="426606" y="5029200"/>
            <a:ext cx="383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43" name="Text Placeholder 5"/>
          <p:cNvSpPr>
            <a:spLocks noGrp="1"/>
          </p:cNvSpPr>
          <p:nvPr/>
        </p:nvSpPr>
        <p:spPr>
          <a:xfrm>
            <a:off x="452006" y="5405735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hlinkClick r:id="rId7"/>
              </a:rPr>
              <a:t>www.nakov.com</a:t>
            </a:r>
            <a:endParaRPr lang="en-US" sz="18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3000" y="4419602"/>
            <a:ext cx="2797986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7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conventions</a:t>
            </a:r>
            <a:r>
              <a:rPr lang="en-US" sz="2800" dirty="0" smtClean="0"/>
              <a:t> are formal guidelines about the style of the source code: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Code formatting conventions</a:t>
            </a:r>
          </a:p>
          <a:p>
            <a:pPr lvl="2">
              <a:lnSpc>
                <a:spcPct val="110000"/>
              </a:lnSpc>
            </a:pPr>
            <a:r>
              <a:rPr lang="en-US" sz="2600" dirty="0" smtClean="0"/>
              <a:t>Indentation, whitespace, etc.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Naming conventions</a:t>
            </a:r>
          </a:p>
          <a:p>
            <a:pPr lvl="2">
              <a:lnSpc>
                <a:spcPct val="110000"/>
              </a:lnSpc>
            </a:pP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sz="2600" dirty="0" smtClean="0"/>
              <a:t> or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camelCase</a:t>
            </a:r>
            <a:r>
              <a:rPr lang="en-US" sz="2600" dirty="0" smtClean="0"/>
              <a:t>, prefixes, suffixes, etc.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Best practices</a:t>
            </a:r>
          </a:p>
          <a:p>
            <a:pPr lvl="2">
              <a:lnSpc>
                <a:spcPct val="110000"/>
              </a:lnSpc>
            </a:pPr>
            <a:r>
              <a:rPr lang="en-US" sz="2600" dirty="0" smtClean="0"/>
              <a:t>Classes, interfaces, enumerations, structures, inheritance, exceptions, properties, events, constructors, fields, operators, etc.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050" name="Picture 2" descr="http://www.chairmanking.com/wp-content/uploads/2009/08/platinum-300x239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23738" y="1676400"/>
            <a:ext cx="2486862" cy="198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470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Conventions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Microsoft has official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</a:t>
            </a:r>
            <a:r>
              <a:rPr lang="en-US" dirty="0" smtClean="0"/>
              <a:t> code conventions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Design Guidelines for Developing Class Libraries: </a:t>
            </a:r>
            <a:r>
              <a:rPr lang="en-US" sz="2500" dirty="0" smtClean="0">
                <a:hlinkClick r:id="rId2"/>
              </a:rPr>
              <a:t>http://msdn.microsoft.com/en-us/library/ms229042.aspx</a:t>
            </a:r>
            <a:endParaRPr lang="en-US" sz="2500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Semi-official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 smtClean="0"/>
              <a:t> code conventions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javascript.crockford.com/code.html</a:t>
            </a:r>
            <a:r>
              <a:rPr lang="en-US" sz="2400" dirty="0" smtClean="0"/>
              <a:t>, </a:t>
            </a:r>
            <a:r>
              <a:rPr lang="en-US" sz="2400" dirty="0" smtClean="0">
                <a:hlinkClick r:id="rId4"/>
              </a:rPr>
              <a:t>http</a:t>
            </a:r>
            <a:r>
              <a:rPr lang="en-US" sz="2400" dirty="0">
                <a:hlinkClick r:id="rId4"/>
              </a:rPr>
              <a:t>://google-styleguide.googlecode.com/svn/trunk/javascriptguide.xml</a:t>
            </a: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Large organization follow strict conventions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Code conventions can vary in different teams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High-quality code goes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beyond code conventions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Software quality is a way of thinking!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5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800599"/>
            <a:ext cx="8229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Managing Complexity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128742"/>
            <a:ext cx="2743438" cy="3353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09784"/>
            <a:ext cx="2450804" cy="3133616"/>
          </a:xfrm>
          <a:prstGeom prst="rect">
            <a:avLst/>
          </a:prstGeom>
        </p:spPr>
      </p:pic>
      <p:pic>
        <p:nvPicPr>
          <p:cNvPr id="3074" name="Picture 2" descr="atom, cellular, dna, physics, scienc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2200" y="1066800"/>
            <a:ext cx="39624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01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Managing complexity </a:t>
            </a:r>
            <a:r>
              <a:rPr lang="en-US" sz="3000" dirty="0" smtClean="0"/>
              <a:t>has central role in software construction</a:t>
            </a:r>
          </a:p>
          <a:p>
            <a:pPr lvl="1"/>
            <a:r>
              <a:rPr lang="en-US" sz="2800" dirty="0" smtClean="0"/>
              <a:t>Minimize the amount of complexity that anyone’s brain has to deal with at certain time </a:t>
            </a:r>
          </a:p>
          <a:p>
            <a:r>
              <a:rPr lang="en-US" sz="3000" dirty="0" smtClean="0"/>
              <a:t>Architecture and design challenges</a:t>
            </a:r>
          </a:p>
          <a:p>
            <a:pPr lvl="1"/>
            <a:r>
              <a:rPr lang="en-US" sz="2800" dirty="0" smtClean="0"/>
              <a:t>Design modules and classes to reduce complexity</a:t>
            </a:r>
          </a:p>
          <a:p>
            <a:r>
              <a:rPr lang="en-US" sz="3000" dirty="0" smtClean="0"/>
              <a:t>Code construction challenges</a:t>
            </a:r>
          </a:p>
          <a:p>
            <a:pPr lvl="1"/>
            <a:r>
              <a:rPr lang="en-US" sz="2800" dirty="0" smtClean="0"/>
              <a:t>Apply good software construction practices: classes, methods, variables, naming, statements, error handling, formatting, comments, etc.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19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Managing Complexity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Key to being an effective programmer: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Maximizing the portion of a program that you 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safely ignore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While working on any one section of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Most practices discussed later propose ways to achieve this important goal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68962" name="Picture 2" descr="http://www.klisia.net/blog/uploaded_images/complexity-71064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7391400" cy="16648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2984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105399"/>
            <a:ext cx="8229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Code Quality: Characteristics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5754" y="990601"/>
            <a:ext cx="5952492" cy="40420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097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5105400" cy="914400"/>
          </a:xfrm>
        </p:spPr>
        <p:txBody>
          <a:bodyPr/>
          <a:lstStyle/>
          <a:p>
            <a:r>
              <a:rPr lang="en-US" dirty="0" smtClean="0"/>
              <a:t>Key Characteristics of High-Quality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70008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Correct behavior</a:t>
            </a:r>
          </a:p>
          <a:p>
            <a:pPr lvl="1"/>
            <a:r>
              <a:rPr lang="en-US" dirty="0" smtClean="0"/>
              <a:t>Conforming to the requirements</a:t>
            </a:r>
          </a:p>
          <a:p>
            <a:pPr lvl="1"/>
            <a:r>
              <a:rPr lang="en-US" dirty="0" smtClean="0"/>
              <a:t>Stable, no hangs, no crashes</a:t>
            </a:r>
          </a:p>
          <a:p>
            <a:pPr lvl="1"/>
            <a:r>
              <a:rPr lang="en-US" dirty="0" smtClean="0"/>
              <a:t>Bug free – works as expected</a:t>
            </a:r>
          </a:p>
          <a:p>
            <a:pPr lvl="1"/>
            <a:r>
              <a:rPr lang="en-US" dirty="0" smtClean="0"/>
              <a:t>Correct response to incorrect usage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Readable</a:t>
            </a:r>
            <a:r>
              <a:rPr lang="en-US" dirty="0"/>
              <a:t> – easy to </a:t>
            </a:r>
            <a:r>
              <a:rPr lang="en-US" dirty="0" smtClean="0"/>
              <a:t>read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Understandable</a:t>
            </a:r>
            <a:r>
              <a:rPr lang="en-US" dirty="0"/>
              <a:t> – </a:t>
            </a:r>
            <a:r>
              <a:rPr lang="en-US" dirty="0" smtClean="0"/>
              <a:t>self-documenting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Maintainable</a:t>
            </a:r>
            <a:r>
              <a:rPr lang="en-US" dirty="0" smtClean="0"/>
              <a:t> – easy to modify when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8194" name="Picture 2" descr="http://www.axialis.fr/objects/ip_icon_02_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1493283"/>
            <a:ext cx="1676400" cy="1676400"/>
          </a:xfrm>
          <a:prstGeom prst="rect">
            <a:avLst/>
          </a:prstGeom>
          <a:noFill/>
        </p:spPr>
      </p:pic>
      <p:pic>
        <p:nvPicPr>
          <p:cNvPr id="8196" name="Picture 4" descr="http://www.nextecinc.com/images/maintai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3546157"/>
            <a:ext cx="1524000" cy="2016443"/>
          </a:xfrm>
          <a:prstGeom prst="roundRect">
            <a:avLst>
              <a:gd name="adj" fmla="val 11809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733578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5105400" cy="914400"/>
          </a:xfrm>
        </p:spPr>
        <p:txBody>
          <a:bodyPr/>
          <a:lstStyle/>
          <a:p>
            <a:r>
              <a:rPr lang="en-US" dirty="0" smtClean="0"/>
              <a:t>Key Characteristics of High-Quality Code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Good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identifiers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Good names for variables, constants, methods, parameters, classes, structures, fields, properties, interfaces, structures, enumerations, namespaces,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High-quality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classes</a:t>
            </a:r>
            <a:r>
              <a:rPr lang="en-US" dirty="0" smtClean="0"/>
              <a:t>, interfaces and class hierarchies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Good abstraction and encapsulation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Simplicity, reusability, minimal complexity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Strong cohesion, loose coupling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15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5105400" cy="914400"/>
          </a:xfrm>
        </p:spPr>
        <p:txBody>
          <a:bodyPr/>
          <a:lstStyle/>
          <a:p>
            <a:r>
              <a:rPr lang="en-US" dirty="0" smtClean="0"/>
              <a:t>Key Characteristics of High-Quality Code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High-quality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Reduced complexity, improved readability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Good method names and parameter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Strong cohesion, loose coupling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Variables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constants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Minimal variable scope, span, live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Simple expressions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Correctly used constants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Correctly organized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146" name="Picture 2" descr="data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4953000"/>
            <a:ext cx="2209800" cy="1449119"/>
          </a:xfrm>
          <a:prstGeom prst="roundRect">
            <a:avLst>
              <a:gd name="adj" fmla="val 966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648221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5105400" cy="914400"/>
          </a:xfrm>
        </p:spPr>
        <p:txBody>
          <a:bodyPr/>
          <a:lstStyle/>
          <a:p>
            <a:r>
              <a:rPr lang="en-US" dirty="0" smtClean="0"/>
              <a:t>Key Characteristics of High-Quality Code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700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Correctly used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control structures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Simple statements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Simple conditional statements and simple conditions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 organized loops without deep nesting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Good code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formatting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Reflecting the logical structure of the program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Good formatting of classes, methods, blocks, whitespace, long lines, alignment,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122" name="Picture 2" descr="http://static.flickr.com/37/97033289_57fab34574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3200" y="1447800"/>
            <a:ext cx="2151894" cy="7827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8997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Why Quality Is Important</a:t>
            </a:r>
            <a:r>
              <a:rPr lang="en-US" dirty="0" smtClean="0"/>
              <a:t>?</a:t>
            </a:r>
          </a:p>
          <a:p>
            <a:pPr>
              <a:lnSpc>
                <a:spcPct val="110000"/>
              </a:lnSpc>
            </a:pPr>
            <a:r>
              <a:rPr lang="en-US" dirty="0"/>
              <a:t>Software </a:t>
            </a:r>
            <a:r>
              <a:rPr lang="en-US" dirty="0" smtClean="0"/>
              <a:t>Quality: External and Internal</a:t>
            </a:r>
          </a:p>
          <a:p>
            <a:pPr>
              <a:lnSpc>
                <a:spcPct val="110000"/>
              </a:lnSpc>
            </a:pPr>
            <a:r>
              <a:rPr lang="en-US" dirty="0"/>
              <a:t>What is </a:t>
            </a:r>
            <a:r>
              <a:rPr lang="en-US" dirty="0" smtClean="0"/>
              <a:t>High-Quality Code?</a:t>
            </a:r>
          </a:p>
          <a:p>
            <a:pPr>
              <a:lnSpc>
                <a:spcPct val="110000"/>
              </a:lnSpc>
            </a:pPr>
            <a:r>
              <a:rPr lang="en-US" dirty="0"/>
              <a:t>Code Conventions</a:t>
            </a:r>
          </a:p>
          <a:p>
            <a:pPr>
              <a:lnSpc>
                <a:spcPct val="110000"/>
              </a:lnSpc>
            </a:pPr>
            <a:r>
              <a:rPr lang="en-US" dirty="0"/>
              <a:t>Managing Complexity</a:t>
            </a:r>
          </a:p>
          <a:p>
            <a:pPr>
              <a:lnSpc>
                <a:spcPct val="110000"/>
              </a:lnSpc>
            </a:pPr>
            <a:r>
              <a:rPr lang="en-US" dirty="0"/>
              <a:t>Characteristics of </a:t>
            </a:r>
            <a:r>
              <a:rPr lang="en-US" dirty="0" smtClean="0"/>
              <a:t>Quality </a:t>
            </a:r>
            <a:r>
              <a:rPr lang="en-US" dirty="0"/>
              <a:t>Code</a:t>
            </a:r>
            <a:endParaRPr lang="en-US" dirty="0" smtClean="0"/>
          </a:p>
        </p:txBody>
      </p:sp>
      <p:pic>
        <p:nvPicPr>
          <p:cNvPr id="1026" name="Picture 2" descr="Books 1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38862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33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5105400" cy="914400"/>
          </a:xfrm>
        </p:spPr>
        <p:txBody>
          <a:bodyPr/>
          <a:lstStyle/>
          <a:p>
            <a:r>
              <a:rPr lang="en-US" dirty="0" smtClean="0"/>
              <a:t>Key Characteristics of High-Quality Code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79008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High-quality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documentation</a:t>
            </a:r>
            <a:r>
              <a:rPr lang="en-US" dirty="0" smtClean="0"/>
              <a:t> and comments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Effective comments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Self-documenting code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Defensive programming </a:t>
            </a:r>
            <a:r>
              <a:rPr lang="en-US" dirty="0" smtClean="0"/>
              <a:t>and exceptions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Ubiquitous use of defensive programming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 organized exception handling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Code tuning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optimization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Quality code instead of good performance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performance when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4098" name="Picture 2" descr="http://www.designnetworks.co.uk/images/documentat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1861984"/>
            <a:ext cx="2209800" cy="1033616"/>
          </a:xfrm>
          <a:prstGeom prst="roundRect">
            <a:avLst>
              <a:gd name="adj" fmla="val 11806"/>
            </a:avLst>
          </a:prstGeom>
          <a:noFill/>
        </p:spPr>
      </p:pic>
      <p:pic>
        <p:nvPicPr>
          <p:cNvPr id="4101" name="Picture 5" descr="C:\Trash\car-tu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4267200"/>
            <a:ext cx="1524000" cy="1146048"/>
          </a:xfrm>
          <a:prstGeom prst="roundRect">
            <a:avLst>
              <a:gd name="adj" fmla="val 11406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124501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5105400" cy="914400"/>
          </a:xfrm>
        </p:spPr>
        <p:txBody>
          <a:bodyPr/>
          <a:lstStyle/>
          <a:p>
            <a:r>
              <a:rPr lang="en-US" dirty="0" smtClean="0"/>
              <a:t>Key Characteristics of High-Quality Code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Following the corporate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conventions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Formatting and style, naming, etc.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Domain-specific best practices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reviewed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Testable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 designed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Tests for all scenarios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High code coverage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Passed code reviews and inspections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2050" name="Picture 2" descr="http://www.epa.gov/radon/images/hmbuy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2743200"/>
            <a:ext cx="1828800" cy="17556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59405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What Is High-Quality Programming Code?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765843" y="13410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65848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07947" y="6198513"/>
            <a:ext cx="38074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hlinkClick r:id="rId2"/>
              </a:rPr>
              <a:t>http://codecourse.telerik.com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346304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short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essay</a:t>
            </a:r>
            <a:r>
              <a:rPr lang="en-US" dirty="0" smtClean="0"/>
              <a:t> (1-2 pages) on the topic:</a:t>
            </a:r>
            <a:br>
              <a:rPr lang="en-US" dirty="0" smtClean="0"/>
            </a:br>
            <a:r>
              <a:rPr lang="en-US" dirty="0" smtClean="0"/>
              <a:t>"What is a High-Quality Programming Code?“</a:t>
            </a:r>
          </a:p>
          <a:p>
            <a:pPr lvl="1"/>
            <a:r>
              <a:rPr lang="en-US" dirty="0" smtClean="0"/>
              <a:t>English / Bulgarian </a:t>
            </a:r>
            <a:r>
              <a:rPr lang="en-US" dirty="0" smtClean="0">
                <a:sym typeface="Wingdings" panose="05000000000000000000" pitchFamily="2" charset="2"/>
              </a:rPr>
              <a:t> your choice</a:t>
            </a:r>
            <a:endParaRPr lang="en-US" dirty="0" smtClean="0"/>
          </a:p>
          <a:p>
            <a:pPr lvl="1"/>
            <a:r>
              <a:rPr lang="en-US" dirty="0" smtClean="0"/>
              <a:t>Submit a Word / PDF file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71600" y="3581400"/>
            <a:ext cx="6248400" cy="2833358"/>
            <a:chOff x="1371600" y="3276600"/>
            <a:chExt cx="6248400" cy="283335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3276600"/>
              <a:ext cx="6248400" cy="2833358"/>
            </a:xfrm>
            <a:prstGeom prst="roundRect">
              <a:avLst>
                <a:gd name="adj" fmla="val 9961"/>
              </a:avLst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 rot="21406457">
              <a:off x="3911288" y="3553388"/>
              <a:ext cx="346120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dirty="0" smtClean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latin typeface="Berlin Sans FB Demi" pitchFamily="34" charset="0"/>
                </a:rPr>
                <a:t>Coding Essay</a:t>
              </a:r>
              <a:endParaRPr lang="en-U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Berlin Sans FB Dem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411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What is High-Quality Programming Code?</a:t>
            </a:r>
          </a:p>
        </p:txBody>
      </p:sp>
      <p:pic>
        <p:nvPicPr>
          <p:cNvPr id="176130" name="Picture 2" descr="http://www.aitsoft.net/img/Solu/b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3962401"/>
            <a:ext cx="3416300" cy="2219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6132" name="Picture 4" descr="http://www.maegogstudios.com/images/cod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3962401"/>
            <a:ext cx="3429000" cy="2182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43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Why Quality Is Important?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5791200"/>
            <a:ext cx="8534400" cy="609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What does this code do? Is it correct?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371600"/>
            <a:ext cx="81534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value=010, i=5, w;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switch(value){case 10:w=5;Console.WriteLine(w);break;case 9:i=0;break;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case 8:Console.WriteLine("8 ");break;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default:Console.WriteLine("def ");{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   Console.WriteLine("hoho ");	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for (int k = 0; k &lt; i; k++, Console.WriteLine(k - 'f'));break;} { Console.WriteLine("loop!");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75108" name="Picture 4" descr="http://www.uspsoig.gov/images/question_mark3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7792" y="1255208"/>
            <a:ext cx="1295400" cy="129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196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2208"/>
            <a:ext cx="7086600" cy="914400"/>
          </a:xfrm>
        </p:spPr>
        <p:txBody>
          <a:bodyPr/>
          <a:lstStyle/>
          <a:p>
            <a:r>
              <a:rPr lang="en-US" dirty="0" smtClean="0"/>
              <a:t>Why Quality Is Important? (2)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161314"/>
            <a:ext cx="8534400" cy="609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Now the code is formatted, but is still unclear.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053568"/>
            <a:ext cx="8077200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value = 010, i = 5, w;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(value)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10: w = 5; Console.WriteLine(w); 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9: i = 0; 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8: Console.WriteLine("8 "); 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default: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Console.WriteLine("def 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Console.WriteLine("hoho 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k = 0; k &lt; i; k++,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Console.WriteLine(k - 'f')) 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Console.WriteLine("loop!");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74084" name="Picture 4" descr="http://www.sfgate.com/c/pictures/2005/08/19/mn_fog001_frl.jp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9162" y="914400"/>
            <a:ext cx="2253838" cy="15013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7419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 quality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Does the software behave correctly?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Are the produced results correct?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Does the software run</a:t>
            </a:r>
            <a:r>
              <a:rPr lang="bg-BG" dirty="0" smtClean="0"/>
              <a:t> </a:t>
            </a:r>
            <a:r>
              <a:rPr lang="en-US" dirty="0" smtClean="0"/>
              <a:t>fast?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Is the software UI easy-to-use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Is the code secure enough?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Internal quality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Is the code easy to read and understand?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Is the code well structured?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Is the code easy to modify?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73058" name="Picture 2" descr="http://www.matrix-machine.com/data_images/external_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1447800"/>
            <a:ext cx="1600200" cy="2628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3060" name="Picture 4" descr="http://findbiologydegrees.com/biology-img/microbiology.jpg"/>
          <p:cNvPicPr>
            <a:picLocks noChangeAspect="1" noChangeArrowheads="1"/>
          </p:cNvPicPr>
          <p:nvPr/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46168" y="5334000"/>
            <a:ext cx="1716832" cy="121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999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What is High-Quality Programming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High-quality programming code: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Easy to read and understand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Easy to modify and maintain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Correct behavior in all cases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Well tested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 architectured and designed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 documented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Self-documenting code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 formatted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72034" name="Picture 2" descr="http://www.jfpconsulting.co.uk/Images/Quality_control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36323" y="2133601"/>
            <a:ext cx="2350477" cy="175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2038" name="Picture 6" descr="http://supercomm.bdmetrics.com/ProductLogo.ashx?id=377136&amp;refresh=406123779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17192" y="4724400"/>
            <a:ext cx="2209800" cy="1657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4025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What is High-Quality Programming Code?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High-quality programming code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Strong cohesion at all levels: modules, classes, methods, etc.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Single unit is responsible for single task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Loose coupling between modules, classes, methods, etc.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Units are independent one of another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Good formatting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Good names for classes, methods, variables, etc.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Self-documenting code style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Code Conventions</a:t>
            </a:r>
          </a:p>
        </p:txBody>
      </p:sp>
      <p:pic>
        <p:nvPicPr>
          <p:cNvPr id="2050" name="Picture 2" descr="User File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3352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older document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8800" y="336368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gt, softwar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0" y="43433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64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1755</TotalTime>
  <Words>996</Words>
  <Application>Microsoft Office PowerPoint</Application>
  <PresentationFormat>On-screen Show (4:3)</PresentationFormat>
  <Paragraphs>206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Berlin Sans FB Demi</vt:lpstr>
      <vt:lpstr>Calibri</vt:lpstr>
      <vt:lpstr>Cambria</vt:lpstr>
      <vt:lpstr>Consolas</vt:lpstr>
      <vt:lpstr>Corbel</vt:lpstr>
      <vt:lpstr>Wingdings</vt:lpstr>
      <vt:lpstr>Wingdings 2</vt:lpstr>
      <vt:lpstr>Telerik Academy</vt:lpstr>
      <vt:lpstr>What Is High-Quality Programming Code?</vt:lpstr>
      <vt:lpstr>Table of Contents</vt:lpstr>
      <vt:lpstr>What is High-Quality Programming Code?</vt:lpstr>
      <vt:lpstr>Why Quality Is Important?</vt:lpstr>
      <vt:lpstr>Why Quality Is Important? (2)</vt:lpstr>
      <vt:lpstr>Software Quality</vt:lpstr>
      <vt:lpstr>What is High-Quality Programming Code?</vt:lpstr>
      <vt:lpstr>What is High-Quality Programming Code? (2)</vt:lpstr>
      <vt:lpstr>Code Conventions</vt:lpstr>
      <vt:lpstr>Code Conventions</vt:lpstr>
      <vt:lpstr>Code Conventions (2)</vt:lpstr>
      <vt:lpstr>Managing Complexity</vt:lpstr>
      <vt:lpstr>Managing Complexity</vt:lpstr>
      <vt:lpstr>Managing Complexity (2)</vt:lpstr>
      <vt:lpstr>Code Quality: Characteristics</vt:lpstr>
      <vt:lpstr>Key Characteristics of High-Quality Code</vt:lpstr>
      <vt:lpstr>Key Characteristics of High-Quality Code (2)</vt:lpstr>
      <vt:lpstr>Key Characteristics of High-Quality Code (3)</vt:lpstr>
      <vt:lpstr>Key Characteristics of High-Quality Code (4)</vt:lpstr>
      <vt:lpstr>Key Characteristics of High-Quality Code (5)</vt:lpstr>
      <vt:lpstr>Key Characteristics of High-Quality Code (6)</vt:lpstr>
      <vt:lpstr>What Is High-Quality Programming Code?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High-Quality Programming Code?</dc:title>
  <dc:subject>Telerik Software Academy</dc:subject>
  <dc:creator>Svetlin Nakov</dc:creator>
  <cp:keywords>code, code quality, high-quality code, C#, course, telerik software academy, free courses for developers, OOP, object-oriented programming</cp:keywords>
  <cp:lastModifiedBy>Nikolay Kostov</cp:lastModifiedBy>
  <cp:revision>526</cp:revision>
  <dcterms:created xsi:type="dcterms:W3CDTF">2007-12-08T16:03:35Z</dcterms:created>
  <dcterms:modified xsi:type="dcterms:W3CDTF">2013-04-08T12:29:03Z</dcterms:modified>
  <cp:category>software engineering, code quality</cp:category>
</cp:coreProperties>
</file>