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33" r:id="rId4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117" d="100"/>
          <a:sy n="117" d="100"/>
        </p:scale>
        <p:origin x="7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20-Jan-14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20-Jan-14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C424DA-7BA2-45FF-BE9A-1DFDEE8CAB8C}" type="slidenum">
              <a:rPr lang="en-US"/>
              <a:pPr/>
              <a:t>13</a:t>
            </a:fld>
            <a:r>
              <a:rPr lang="en-US" dirty="0"/>
              <a:t>##</a:t>
            </a:r>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0355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F398A5-76F1-4F89-B195-D20EAF081762}" type="slidenum">
              <a:rPr lang="en-US"/>
              <a:pPr/>
              <a:t>14</a:t>
            </a:fld>
            <a:r>
              <a:rPr lang="en-US" dirty="0"/>
              <a:t>##</a:t>
            </a:r>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8554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15</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7543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16</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702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17</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8548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DDABA3-5382-48D1-94EC-1651B196C235}" type="slidenum">
              <a:rPr lang="en-US"/>
              <a:pPr/>
              <a:t>18</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5680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19</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661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20</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451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21</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9237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23</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27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7C95E61-8B48-4534-9139-FB9A581BED15}" type="slidenum">
              <a:rPr lang="en-US"/>
              <a:pPr/>
              <a:t>2</a:t>
            </a:fld>
            <a:r>
              <a:rPr lang="en-US" dirty="0"/>
              <a:t>##</a:t>
            </a:r>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81480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524B3F-307C-46D2-B2A1-9A0C3BF3E426}" type="slidenum">
              <a:rPr lang="en-US"/>
              <a:pPr/>
              <a:t>24</a:t>
            </a:fld>
            <a:r>
              <a:rPr lang="en-US" dirty="0"/>
              <a:t>##</a:t>
            </a:r>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2625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25</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9900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26</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30243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DB17E8-3CA4-4ECA-A466-92E529222AEA}" type="slidenum">
              <a:rPr lang="en-US"/>
              <a:pPr/>
              <a:t>28</a:t>
            </a:fld>
            <a:r>
              <a:rPr lang="en-US" dirty="0"/>
              <a:t>##</a:t>
            </a:r>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6445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BDEC5F-A820-4C1A-AE57-56124B9DFBD3}" type="slidenum">
              <a:rPr lang="en-US"/>
              <a:pPr/>
              <a:t>29</a:t>
            </a:fld>
            <a:r>
              <a:rPr lang="en-US" dirty="0"/>
              <a:t>##</a:t>
            </a:r>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648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B6CEA00-236F-49E8-9320-6F1A3663A681}" type="slidenum">
              <a:rPr lang="en-US"/>
              <a:pPr/>
              <a:t>30</a:t>
            </a:fld>
            <a:r>
              <a:rPr lang="en-US" dirty="0"/>
              <a:t>##</a:t>
            </a:r>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35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31</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8564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13A83B8-2519-41A8-83DC-21AD8F4CC80D}" type="slidenum">
              <a:rPr lang="en-US"/>
              <a:pPr/>
              <a:t>32</a:t>
            </a:fld>
            <a:r>
              <a:rPr lang="en-US" dirty="0"/>
              <a:t>##</a:t>
            </a:r>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92703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BDD92AE-254A-448F-B235-F9EFA2042F54}" type="slidenum">
              <a:rPr lang="en-US"/>
              <a:pPr/>
              <a:t>33</a:t>
            </a:fld>
            <a:r>
              <a:rPr lang="en-US" dirty="0"/>
              <a:t>##</a:t>
            </a:r>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0796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F0BA62-3ACE-41F1-A92A-05FBE87679B7}" type="slidenum">
              <a:rPr lang="en-US"/>
              <a:pPr/>
              <a:t>35</a:t>
            </a:fld>
            <a:r>
              <a:rPr lang="en-US" dirty="0"/>
              <a:t>##</a:t>
            </a:r>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3073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10201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38</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extLst>
      <p:ext uri="{BB962C8B-B14F-4D97-AF65-F5344CB8AC3E}">
        <p14:creationId xmlns:p14="http://schemas.microsoft.com/office/powerpoint/2010/main" val="7037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4</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8619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1D6CF6-A71C-4D1E-8FAD-621F3D856F7D}" type="slidenum">
              <a:rPr lang="en-US"/>
              <a:pPr/>
              <a:t>5</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4294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04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63BD6D-9D7D-45EA-A389-0928B22EF8A7}" type="slidenum">
              <a:rPr lang="en-US"/>
              <a:pPr/>
              <a:t>8</a:t>
            </a:fld>
            <a:r>
              <a:rPr lang="en-US" dirty="0"/>
              <a:t>##</a:t>
            </a:r>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3643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11</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54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12</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170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csharpfundamentals.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4.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http://loneranger2008.files.wordpress.com/2008/05/lightning-gallery-18.jpg"/>
          <p:cNvPicPr>
            <a:picLocks noChangeAspect="1" noChangeArrowheads="1"/>
          </p:cNvPicPr>
          <p:nvPr/>
        </p:nvPicPr>
        <p:blipFill>
          <a:blip r:embed="rId3" cstate="screen">
            <a:clrChange>
              <a:clrFrom>
                <a:srgbClr val="020A2F"/>
              </a:clrFrom>
              <a:clrTo>
                <a:srgbClr val="020A2F">
                  <a:alpha val="0"/>
                </a:srgbClr>
              </a:clrTo>
            </a:clrChange>
            <a:extLst>
              <a:ext uri="{28A0092B-C50C-407E-A947-70E740481C1C}">
                <a14:useLocalDpi xmlns:a14="http://schemas.microsoft.com/office/drawing/2010/main" val="0"/>
              </a:ext>
            </a:extLst>
          </a:blip>
          <a:srcRect/>
          <a:stretch>
            <a:fillRect/>
          </a:stretch>
        </p:blipFill>
        <p:spPr bwMode="auto">
          <a:xfrm flipH="1">
            <a:off x="1447800" y="457200"/>
            <a:ext cx="7239000" cy="2057400"/>
          </a:xfrm>
          <a:prstGeom prst="rect">
            <a:avLst/>
          </a:prstGeom>
          <a:noFill/>
          <a:effectLst>
            <a:softEdge rad="127000"/>
          </a:effectLst>
        </p:spPr>
      </p:pic>
      <p:sp>
        <p:nvSpPr>
          <p:cNvPr id="2" name="Title 1"/>
          <p:cNvSpPr>
            <a:spLocks noGrp="1"/>
          </p:cNvSpPr>
          <p:nvPr>
            <p:ph type="ctrTitle"/>
          </p:nvPr>
        </p:nvSpPr>
        <p:spPr>
          <a:xfrm>
            <a:off x="457200" y="1752600"/>
            <a:ext cx="8229600" cy="1524000"/>
          </a:xfrm>
        </p:spPr>
        <p:txBody>
          <a:bodyPr/>
          <a:lstStyle/>
          <a:p>
            <a:r>
              <a:rPr lang="en-US" dirty="0"/>
              <a:t>Exception Handling</a:t>
            </a:r>
          </a:p>
        </p:txBody>
      </p:sp>
      <p:sp>
        <p:nvSpPr>
          <p:cNvPr id="3" name="Subtitle 2"/>
          <p:cNvSpPr>
            <a:spLocks noGrp="1"/>
          </p:cNvSpPr>
          <p:nvPr>
            <p:ph type="subTitle" idx="1"/>
          </p:nvPr>
        </p:nvSpPr>
        <p:spPr>
          <a:xfrm>
            <a:off x="457200" y="3349736"/>
            <a:ext cx="8229600" cy="569120"/>
          </a:xfrm>
        </p:spPr>
        <p:txBody>
          <a:bodyPr/>
          <a:lstStyle/>
          <a:p>
            <a:r>
              <a:rPr lang="en-US" dirty="0"/>
              <a:t>Handling Errors during the Program Execution</a:t>
            </a:r>
          </a:p>
        </p:txBody>
      </p:sp>
      <p:sp>
        <p:nvSpPr>
          <p:cNvPr id="12" name="TextBox 10"/>
          <p:cNvSpPr txBox="1"/>
          <p:nvPr/>
        </p:nvSpPr>
        <p:spPr>
          <a:xfrm rot="21108038">
            <a:off x="1645315" y="459998"/>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4"/>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7921" y="4626204"/>
            <a:ext cx="1690210" cy="1611475"/>
          </a:xfrm>
          <a:prstGeom prst="rect">
            <a:avLst/>
          </a:prstGeom>
        </p:spPr>
      </p:pic>
      <p:pic>
        <p:nvPicPr>
          <p:cNvPr id="21" name="Picture 2" descr="http://ralphlosey.files.wordpress.com/2008/08/quantum_computing.jpg?w=297&amp;h=210"/>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019800" y="4556062"/>
            <a:ext cx="2560133" cy="1768538"/>
          </a:xfrm>
          <a:prstGeom prst="roundRect">
            <a:avLst>
              <a:gd name="adj" fmla="val 9598"/>
            </a:avLst>
          </a:prstGeom>
          <a:noFill/>
          <a:effectLst>
            <a:softEdge rad="12700"/>
          </a:effectLst>
        </p:spPr>
      </p:pic>
      <p:sp>
        <p:nvSpPr>
          <p:cNvPr id="18" name="Text Placeholder 6"/>
          <p:cNvSpPr>
            <a:spLocks noGrp="1"/>
          </p:cNvSpPr>
          <p:nvPr/>
        </p:nvSpPr>
        <p:spPr>
          <a:xfrm>
            <a:off x="228600" y="5575753"/>
            <a:ext cx="3597652"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r>
              <a:rPr lang="en-US" sz="2000" dirty="0">
                <a:solidFill>
                  <a:schemeClr val="tx2">
                    <a:lumMod val="20000"/>
                    <a:lumOff val="80000"/>
                  </a:schemeClr>
                </a:solidFill>
              </a:rPr>
              <a:t>Learning &amp; Development Team</a:t>
            </a:r>
          </a:p>
        </p:txBody>
      </p:sp>
      <p:sp>
        <p:nvSpPr>
          <p:cNvPr id="22" name="Text Placeholder 7"/>
          <p:cNvSpPr>
            <a:spLocks noGrp="1"/>
          </p:cNvSpPr>
          <p:nvPr/>
        </p:nvSpPr>
        <p:spPr>
          <a:xfrm>
            <a:off x="228600" y="5880553"/>
            <a:ext cx="3990513" cy="369332"/>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a:hlinkClick r:id="rId7"/>
              </a:rPr>
              <a:t>http://academy.telerik.com</a:t>
            </a:r>
            <a:r>
              <a:rPr lang="en-US" sz="1800" dirty="0"/>
              <a:t> </a:t>
            </a:r>
          </a:p>
        </p:txBody>
      </p:sp>
      <p:sp>
        <p:nvSpPr>
          <p:cNvPr id="23" name="Text Placeholder 13"/>
          <p:cNvSpPr>
            <a:spLocks noGrp="1"/>
          </p:cNvSpPr>
          <p:nvPr/>
        </p:nvSpPr>
        <p:spPr>
          <a:xfrm>
            <a:off x="228600" y="5201110"/>
            <a:ext cx="3990513"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spcBef>
                <a:spcPct val="0"/>
              </a:spcBef>
              <a:buNone/>
            </a:pPr>
            <a:r>
              <a:rPr lang="en-US" sz="2400" dirty="0">
                <a:solidFill>
                  <a:schemeClr val="tx2">
                    <a:lumMod val="50000"/>
                  </a:schemeClr>
                </a:solidFill>
                <a:latin typeface="Corbel" pitchFamily="34" charset="0"/>
              </a:rPr>
              <a:t>Telerik Software Academy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43748" name="Rectangle 4"/>
          <p:cNvSpPr>
            <a:spLocks noChangeArrowheads="1"/>
          </p:cNvSpPr>
          <p:nvPr/>
        </p:nvSpPr>
        <p:spPr bwMode="auto">
          <a:xfrm>
            <a:off x="539750" y="998577"/>
            <a:ext cx="80645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Example</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{0}\n{1}",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671856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lnSpc>
                <a:spcPct val="100000"/>
              </a:lnSpc>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45796" name="Rectangle 4"/>
          <p:cNvSpPr>
            <a:spLocks noChangeArrowheads="1"/>
          </p:cNvSpPr>
          <p:nvPr/>
        </p:nvSpPr>
        <p:spPr bwMode="auto">
          <a:xfrm>
            <a:off x="609601" y="3352800"/>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Tree>
    <p:extLst>
      <p:ext uri="{BB962C8B-B14F-4D97-AF65-F5344CB8AC3E}">
        <p14:creationId xmlns:p14="http://schemas.microsoft.com/office/powerpoint/2010/main" val="94694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pPr>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pPr>
              <a:lnSpc>
                <a:spcPct val="100000"/>
              </a:lnSpc>
            </a:pPr>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47844" name="Rectangle 4"/>
          <p:cNvSpPr>
            <a:spLocks noChangeArrowheads="1"/>
          </p:cNvSpPr>
          <p:nvPr/>
        </p:nvSpPr>
        <p:spPr bwMode="auto">
          <a:xfrm>
            <a:off x="627063" y="3276600"/>
            <a:ext cx="790733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981200" y="5295900"/>
            <a:ext cx="5238750" cy="1181100"/>
          </a:xfrm>
          <a:prstGeom prst="roundRect">
            <a:avLst>
              <a:gd name="adj" fmla="val 1613"/>
            </a:avLst>
          </a:prstGeom>
          <a:noFill/>
          <a:ln w="9525">
            <a:noFill/>
            <a:miter lim="800000"/>
            <a:headEnd/>
            <a:tailEnd/>
          </a:ln>
        </p:spPr>
      </p:pic>
    </p:spTree>
    <p:extLst>
      <p:ext uri="{BB962C8B-B14F-4D97-AF65-F5344CB8AC3E}">
        <p14:creationId xmlns:p14="http://schemas.microsoft.com/office/powerpoint/2010/main" val="309041570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ctrTitle"/>
          </p:nvPr>
        </p:nvSpPr>
        <p:spPr>
          <a:xfrm>
            <a:off x="688974" y="4572000"/>
            <a:ext cx="7693026" cy="736600"/>
          </a:xfrm>
        </p:spPr>
        <p:txBody>
          <a:bodyPr/>
          <a:lstStyle/>
          <a:p>
            <a:pPr>
              <a:lnSpc>
                <a:spcPct val="110000"/>
              </a:lnSpc>
            </a:pPr>
            <a:r>
              <a:rPr lang="en-US" dirty="0"/>
              <a:t>Exception Properties</a:t>
            </a:r>
            <a:endParaRPr lang="bg-BG" dirty="0"/>
          </a:p>
        </p:txBody>
      </p:sp>
      <p:sp>
        <p:nvSpPr>
          <p:cNvPr id="631811" name="Rectangle 3"/>
          <p:cNvSpPr>
            <a:spLocks noChangeArrowheads="1"/>
          </p:cNvSpPr>
          <p:nvPr/>
        </p:nvSpPr>
        <p:spPr bwMode="auto">
          <a:xfrm>
            <a:off x="1292225" y="5489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46082" name="Picture 2" descr="http://static.flickr.com/2473/3884326164_19b7f14915.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0108" y="1216024"/>
            <a:ext cx="4345492" cy="2911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115980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a:xfrm>
            <a:off x="1187450" y="4403724"/>
            <a:ext cx="6480175" cy="1539876"/>
          </a:xfrm>
        </p:spPr>
        <p:txBody>
          <a:bodyPr/>
          <a:lstStyle/>
          <a:p>
            <a:pPr>
              <a:lnSpc>
                <a:spcPct val="100000"/>
              </a:lnSpc>
            </a:pPr>
            <a:r>
              <a:rPr lang="en-US" dirty="0" smtClean="0"/>
              <a:t>The Hierarchy of</a:t>
            </a:r>
            <a:r>
              <a:rPr lang="bg-BG" dirty="0" smtClean="0"/>
              <a:t> </a:t>
            </a:r>
            <a:r>
              <a:rPr lang="en-US" dirty="0" smtClean="0"/>
              <a:t>Exceptions</a:t>
            </a:r>
            <a:endParaRPr lang="bg-BG" dirty="0"/>
          </a:p>
        </p:txBody>
      </p:sp>
      <p:pic>
        <p:nvPicPr>
          <p:cNvPr id="44034" name="Picture 2" descr="http://www.kudermann.de/diplom/LIB/ILL/other/hierarchy.jpg"/>
          <p:cNvPicPr>
            <a:picLocks noChangeAspect="1" noChangeArrowheads="1"/>
          </p:cNvPicPr>
          <p:nvPr/>
        </p:nvPicPr>
        <p:blipFill>
          <a:blip r:embed="rId3" cstate="print">
            <a:extLst>
              <a:ext uri="{28A0092B-C50C-407E-A947-70E740481C1C}">
                <a14:useLocalDpi xmlns:a14="http://schemas.microsoft.com/office/drawing/2010/main" val="0"/>
              </a:ext>
            </a:extLst>
          </a:blip>
          <a:srcRect l="-6617" t="-7651" r="-7762" b="-5257"/>
          <a:stretch>
            <a:fillRect/>
          </a:stretch>
        </p:blipFill>
        <p:spPr bwMode="auto">
          <a:xfrm>
            <a:off x="2888839" y="1075174"/>
            <a:ext cx="3083162" cy="2963426"/>
          </a:xfrm>
          <a:prstGeom prst="roundRect">
            <a:avLst>
              <a:gd name="adj" fmla="val 8684"/>
            </a:avLst>
          </a:prstGeom>
          <a:solidFill>
            <a:srgbClr val="FFFFFF"/>
          </a:solidFill>
        </p:spPr>
      </p:pic>
    </p:spTree>
    <p:extLst>
      <p:ext uri="{BB962C8B-B14F-4D97-AF65-F5344CB8AC3E}">
        <p14:creationId xmlns:p14="http://schemas.microsoft.com/office/powerpoint/2010/main" val="37001862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sp>
        <p:nvSpPr>
          <p:cNvPr id="549890" name="Rectangle 2"/>
          <p:cNvSpPr>
            <a:spLocks noGrp="1" noChangeArrowheads="1"/>
          </p:cNvSpPr>
          <p:nvPr>
            <p:ph idx="1"/>
          </p:nvPr>
        </p:nvSpPr>
        <p:spPr>
          <a:xfrm>
            <a:off x="323850" y="1066800"/>
            <a:ext cx="8496300" cy="5383213"/>
          </a:xfrm>
        </p:spPr>
        <p:txBody>
          <a:bodyPr/>
          <a:lstStyle/>
          <a:p>
            <a:pPr>
              <a:lnSpc>
                <a:spcPct val="100000"/>
              </a:lnSpc>
            </a:pPr>
            <a:r>
              <a:rPr lang="en-US" dirty="0"/>
              <a:t>Exceptions </a:t>
            </a:r>
            <a:r>
              <a:rPr lang="en-US" dirty="0" smtClean="0"/>
              <a:t>in .NET Framework are organized in a hierarchy</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49892" name="Picture 4" descr="Exceptions-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l="-2039" t="-4600" r="-1981" b="-4447"/>
          <a:stretch>
            <a:fillRect/>
          </a:stretch>
        </p:blipFill>
        <p:spPr bwMode="auto">
          <a:xfrm>
            <a:off x="452176" y="2345453"/>
            <a:ext cx="8259745" cy="4009292"/>
          </a:xfrm>
          <a:prstGeom prst="roundRect">
            <a:avLst>
              <a:gd name="adj" fmla="val 4241"/>
            </a:avLst>
          </a:prstGeom>
          <a:solidFill>
            <a:schemeClr val="accent5">
              <a:lumMod val="20000"/>
              <a:lumOff val="80000"/>
            </a:schemeClr>
          </a:solidFill>
          <a:ln w="3175" algn="ctr">
            <a:noFill/>
            <a:miter lim="800000"/>
            <a:headEnd/>
            <a:tailEnd/>
          </a:ln>
          <a:effectLst/>
        </p:spPr>
      </p:pic>
    </p:spTree>
    <p:extLst>
      <p:ext uri="{BB962C8B-B14F-4D97-AF65-F5344CB8AC3E}">
        <p14:creationId xmlns:p14="http://schemas.microsoft.com/office/powerpoint/2010/main" val="35425689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idx="1"/>
          </p:nvPr>
        </p:nvSpPr>
        <p:spPr>
          <a:xfrm>
            <a:off x="228600" y="1066800"/>
            <a:ext cx="8686800" cy="5387975"/>
          </a:xfrm>
        </p:spPr>
        <p:txBody>
          <a:bodyPr/>
          <a:lstStyle/>
          <a:p>
            <a:pPr>
              <a:lnSpc>
                <a:spcPct val="110000"/>
              </a:lnSpc>
            </a:pPr>
            <a:r>
              <a:rPr lang="en-US" sz="3000" dirty="0" smtClean="0"/>
              <a:t>.NET exceptions inherit from </a:t>
            </a:r>
            <a:r>
              <a:rPr lang="en-US" sz="3000" noProof="1" smtClean="0">
                <a:solidFill>
                  <a:schemeClr val="accent5">
                    <a:lumMod val="20000"/>
                    <a:lumOff val="80000"/>
                  </a:schemeClr>
                </a:solidFill>
                <a:latin typeface="Consolas" pitchFamily="49" charset="0"/>
                <a:cs typeface="Consolas" pitchFamily="49" charset="0"/>
              </a:rPr>
              <a:t>System.Exception</a:t>
            </a:r>
          </a:p>
          <a:p>
            <a:pPr>
              <a:lnSpc>
                <a:spcPct val="110000"/>
              </a:lnSpc>
            </a:pPr>
            <a:r>
              <a:rPr lang="en-US" sz="3000" dirty="0" smtClean="0"/>
              <a:t>The </a:t>
            </a:r>
            <a:r>
              <a:rPr lang="en-US" sz="3000" dirty="0"/>
              <a:t>system exceptions </a:t>
            </a:r>
            <a:r>
              <a:rPr lang="en-US" sz="3000" dirty="0" smtClean="0"/>
              <a:t>inherit from </a:t>
            </a:r>
            <a:r>
              <a:rPr lang="en-US" sz="3000" noProof="1" smtClean="0">
                <a:solidFill>
                  <a:schemeClr val="accent5">
                    <a:lumMod val="20000"/>
                    <a:lumOff val="80000"/>
                  </a:schemeClr>
                </a:solidFill>
                <a:latin typeface="Consolas" pitchFamily="49" charset="0"/>
                <a:cs typeface="Consolas" pitchFamily="49" charset="0"/>
              </a:rPr>
              <a:t>System.SystemException</a:t>
            </a:r>
            <a:r>
              <a:rPr lang="en-US" sz="3000" dirty="0" smtClean="0"/>
              <a:t>, e.g.</a:t>
            </a:r>
            <a:endParaRPr lang="bg-BG" sz="3000" dirty="0"/>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System.ArgumentException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System.NullReferenceException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System.OutOfMemoryException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System.StackOverflowException</a:t>
            </a:r>
          </a:p>
          <a:p>
            <a:pPr>
              <a:lnSpc>
                <a:spcPct val="110000"/>
              </a:lnSpc>
            </a:pPr>
            <a:r>
              <a:rPr lang="en-US" sz="3000" dirty="0" smtClean="0"/>
              <a:t>User-defined exceptions should </a:t>
            </a:r>
            <a:r>
              <a:rPr lang="en-US" sz="3000" dirty="0"/>
              <a:t>inherit </a:t>
            </a:r>
            <a:r>
              <a:rPr lang="en-US" sz="3000" dirty="0" smtClean="0"/>
              <a:t>from </a:t>
            </a:r>
            <a:r>
              <a:rPr lang="en-US" sz="3000" noProof="1" smtClean="0">
                <a:solidFill>
                  <a:schemeClr val="accent5">
                    <a:lumMod val="20000"/>
                    <a:lumOff val="80000"/>
                  </a:schemeClr>
                </a:solidFill>
                <a:latin typeface="Consolas" pitchFamily="49" charset="0"/>
                <a:cs typeface="Consolas" pitchFamily="49" charset="0"/>
              </a:rPr>
              <a:t>System.ApplicationException</a:t>
            </a:r>
            <a:endParaRPr lang="bg-BG" sz="30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31945463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idx="1"/>
          </p:nvPr>
        </p:nvSpPr>
        <p:spPr>
          <a:xfrm>
            <a:off x="323850" y="1123950"/>
            <a:ext cx="8496300" cy="5429250"/>
          </a:xfrm>
        </p:spPr>
        <p:txBody>
          <a:bodyPr/>
          <a:lstStyle/>
          <a:p>
            <a:pPr>
              <a:lnSpc>
                <a:spcPct val="100000"/>
              </a:lnSpc>
              <a:spcBef>
                <a:spcPct val="20000"/>
              </a:spcBef>
            </a:pPr>
            <a:r>
              <a:rPr lang="en-US" sz="3000" dirty="0"/>
              <a:t>When </a:t>
            </a:r>
            <a:r>
              <a:rPr lang="en-US" sz="3000" dirty="0" smtClean="0"/>
              <a:t>catching an </a:t>
            </a:r>
            <a:r>
              <a:rPr lang="en-US" sz="3000" dirty="0"/>
              <a:t>exception of a particular class, </a:t>
            </a:r>
            <a:r>
              <a:rPr lang="en-US" sz="3000" dirty="0" smtClean="0"/>
              <a:t>all </a:t>
            </a:r>
            <a:r>
              <a:rPr lang="en-US" sz="3000" dirty="0"/>
              <a:t>its inheritors </a:t>
            </a:r>
            <a:r>
              <a:rPr lang="en-US" sz="3000" dirty="0" smtClean="0"/>
              <a:t>(child </a:t>
            </a:r>
            <a:r>
              <a:rPr lang="en-US" sz="3000" dirty="0"/>
              <a:t>exceptions) </a:t>
            </a:r>
            <a:r>
              <a:rPr lang="en-US" sz="3000" dirty="0" smtClean="0"/>
              <a:t>are caught too</a:t>
            </a:r>
            <a:endParaRPr lang="en-US" sz="3000" dirty="0"/>
          </a:p>
          <a:p>
            <a:pPr>
              <a:lnSpc>
                <a:spcPct val="100000"/>
              </a:lnSpc>
              <a:spcBef>
                <a:spcPct val="20000"/>
              </a:spcBef>
            </a:pPr>
            <a:r>
              <a:rPr lang="en-US" sz="3000" dirty="0" smtClean="0"/>
              <a:t>Example:</a:t>
            </a:r>
            <a:endParaRPr lang="en-US" sz="30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ts val="0"/>
              </a:spcBef>
              <a:buFontTx/>
              <a:buNone/>
            </a:pPr>
            <a:endParaRPr lang="en-US" sz="2600" dirty="0" smtClean="0"/>
          </a:p>
          <a:p>
            <a:pPr>
              <a:lnSpc>
                <a:spcPct val="100000"/>
              </a:lnSpc>
              <a:buFontTx/>
              <a:buNone/>
            </a:pPr>
            <a:r>
              <a:rPr lang="bg-BG" sz="2600" dirty="0"/>
              <a:t>	</a:t>
            </a:r>
            <a:r>
              <a:rPr lang="en-US" sz="2700" dirty="0"/>
              <a:t>Handles</a:t>
            </a:r>
            <a:r>
              <a:rPr lang="bg-BG" sz="2700" dirty="0"/>
              <a:t> </a:t>
            </a:r>
            <a:r>
              <a:rPr lang="en-US" sz="2700" noProof="1" smtClean="0">
                <a:solidFill>
                  <a:schemeClr val="accent5">
                    <a:lumMod val="20000"/>
                    <a:lumOff val="80000"/>
                  </a:schemeClr>
                </a:solidFill>
                <a:latin typeface="Consolas" pitchFamily="49" charset="0"/>
                <a:cs typeface="Consolas" pitchFamily="49" charset="0"/>
              </a:rPr>
              <a:t>ArithmeticException</a:t>
            </a:r>
            <a:r>
              <a:rPr lang="bg-BG" sz="2700" dirty="0" smtClean="0"/>
              <a:t> </a:t>
            </a:r>
            <a:r>
              <a:rPr lang="en-US" sz="2700" dirty="0"/>
              <a:t>and</a:t>
            </a:r>
            <a:r>
              <a:rPr lang="bg-BG" sz="2700" dirty="0"/>
              <a:t> </a:t>
            </a:r>
            <a:r>
              <a:rPr lang="en-US" sz="2700" dirty="0" smtClean="0"/>
              <a:t>its descendants </a:t>
            </a:r>
            <a:r>
              <a:rPr lang="en-US" sz="2700" noProof="1" smtClean="0">
                <a:solidFill>
                  <a:schemeClr val="accent5">
                    <a:lumMod val="20000"/>
                    <a:lumOff val="80000"/>
                  </a:schemeClr>
                </a:solidFill>
                <a:latin typeface="Consolas" pitchFamily="49" charset="0"/>
                <a:cs typeface="Consolas" pitchFamily="49" charset="0"/>
              </a:rPr>
              <a:t>DivideByZeroException</a:t>
            </a:r>
            <a:r>
              <a:rPr lang="bg-BG" sz="2700" dirty="0" smtClean="0"/>
              <a:t> </a:t>
            </a:r>
            <a:r>
              <a:rPr lang="en-US" sz="2700" dirty="0"/>
              <a:t>and</a:t>
            </a:r>
            <a:r>
              <a:rPr lang="bg-BG" sz="2700" dirty="0"/>
              <a:t> </a:t>
            </a:r>
            <a:r>
              <a:rPr lang="en-US" sz="2700" noProof="1" smtClean="0">
                <a:solidFill>
                  <a:schemeClr val="accent5">
                    <a:lumMod val="20000"/>
                    <a:lumOff val="80000"/>
                  </a:schemeClr>
                </a:solidFill>
                <a:latin typeface="Consolas" pitchFamily="49" charset="0"/>
                <a:cs typeface="Consolas" pitchFamily="49" charset="0"/>
              </a:rPr>
              <a:t>OverflowException</a:t>
            </a:r>
            <a:endParaRPr lang="en-US" sz="2700"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53988" name="Rectangle 4"/>
          <p:cNvSpPr>
            <a:spLocks noChangeArrowheads="1"/>
          </p:cNvSpPr>
          <p:nvPr/>
        </p:nvSpPr>
        <p:spPr bwMode="auto">
          <a:xfrm>
            <a:off x="900113" y="2953365"/>
            <a:ext cx="7326312"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 some works that can cause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Handle the caught arithmetic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162800" y="24193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16300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dirty="0"/>
              <a:t>Find the </a:t>
            </a:r>
            <a:r>
              <a:rPr lang="en-US" dirty="0" smtClean="0"/>
              <a:t>Mistake!</a:t>
            </a:r>
            <a:endParaRPr lang="bg-BG"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56035" name="Rectangle 3"/>
          <p:cNvSpPr>
            <a:spLocks noChangeArrowheads="1"/>
          </p:cNvSpPr>
          <p:nvPr/>
        </p:nvSpPr>
        <p:spPr bwMode="auto">
          <a:xfrm>
            <a:off x="507441" y="873978"/>
            <a:ext cx="81581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Console.ReadLine();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parse the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("Invalid integer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(OverflowException)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AutoShape 7"/>
          <p:cNvSpPr>
            <a:spLocks noChangeArrowheads="1"/>
          </p:cNvSpPr>
          <p:nvPr/>
        </p:nvSpPr>
        <p:spPr bwMode="auto">
          <a:xfrm>
            <a:off x="3810000" y="2012196"/>
            <a:ext cx="3048000" cy="527804"/>
          </a:xfrm>
          <a:prstGeom prst="wedgeRoundRectCallout">
            <a:avLst>
              <a:gd name="adj1" fmla="val -61358"/>
              <a:gd name="adj2" fmla="val 11888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should be last</a:t>
            </a:r>
          </a:p>
        </p:txBody>
      </p:sp>
      <p:sp>
        <p:nvSpPr>
          <p:cNvPr id="5" name="AutoShape 7"/>
          <p:cNvSpPr>
            <a:spLocks noChangeArrowheads="1"/>
          </p:cNvSpPr>
          <p:nvPr/>
        </p:nvSpPr>
        <p:spPr bwMode="auto">
          <a:xfrm>
            <a:off x="4775200" y="3701296"/>
            <a:ext cx="3048000" cy="527804"/>
          </a:xfrm>
          <a:prstGeom prst="wedgeRoundRectCallout">
            <a:avLst>
              <a:gd name="adj1" fmla="val -64984"/>
              <a:gd name="adj2" fmla="val 465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Unreachable code</a:t>
            </a:r>
          </a:p>
        </p:txBody>
      </p:sp>
      <p:sp>
        <p:nvSpPr>
          <p:cNvPr id="6" name="AutoShape 7"/>
          <p:cNvSpPr>
            <a:spLocks noChangeArrowheads="1"/>
          </p:cNvSpPr>
          <p:nvPr/>
        </p:nvSpPr>
        <p:spPr bwMode="auto">
          <a:xfrm>
            <a:off x="5067300" y="4940300"/>
            <a:ext cx="3048000" cy="527804"/>
          </a:xfrm>
          <a:prstGeom prst="wedgeRoundRectCallout">
            <a:avLst>
              <a:gd name="adj1" fmla="val -64654"/>
              <a:gd name="adj2" fmla="val -3532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cs typeface="Consolas" pitchFamily="49" charset="0"/>
              </a:rPr>
              <a:t>Unreachable code</a:t>
            </a:r>
          </a:p>
        </p:txBody>
      </p:sp>
    </p:spTree>
    <p:extLst>
      <p:ext uri="{BB962C8B-B14F-4D97-AF65-F5344CB8AC3E}">
        <p14:creationId xmlns:p14="http://schemas.microsoft.com/office/powerpoint/2010/main" val="3296478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idx="1"/>
          </p:nvPr>
        </p:nvSpPr>
        <p:spPr>
          <a:xfrm>
            <a:off x="323850" y="1143000"/>
            <a:ext cx="8496300" cy="5381625"/>
          </a:xfrm>
        </p:spPr>
        <p:txBody>
          <a:bodyPr/>
          <a:lstStyle/>
          <a:p>
            <a:pPr>
              <a:lnSpc>
                <a:spcPct val="100000"/>
              </a:lnSpc>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100000"/>
              </a:lnSpc>
            </a:pPr>
            <a:r>
              <a:rPr lang="en-US" sz="3000" dirty="0"/>
              <a:t>Unmanaged code can throw other exceptions</a:t>
            </a:r>
          </a:p>
          <a:p>
            <a:pPr>
              <a:lnSpc>
                <a:spcPct val="100000"/>
              </a:lnSpc>
            </a:pPr>
            <a:r>
              <a:rPr lang="en-US" sz="3000" dirty="0"/>
              <a:t>For handling all exceptions </a:t>
            </a:r>
            <a:r>
              <a:rPr lang="en-US" sz="3000" dirty="0" smtClean="0"/>
              <a:t>(even unmanaged) use </a:t>
            </a:r>
            <a:r>
              <a:rPr lang="en-US" sz="3000" dirty="0"/>
              <a:t>the construction:</a:t>
            </a:r>
            <a:endParaRPr lang="bg-BG"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60132" name="Rectangle 4"/>
          <p:cNvSpPr>
            <a:spLocks noChangeArrowheads="1"/>
          </p:cNvSpPr>
          <p:nvPr/>
        </p:nvSpPr>
        <p:spPr bwMode="auto">
          <a:xfrm>
            <a:off x="762000" y="4016276"/>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screen">
            <a:lum bright="10000" contrast="20000"/>
            <a:extLst>
              <a:ext uri="{28A0092B-C50C-407E-A947-70E740481C1C}">
                <a14:useLocalDpi xmlns:a14="http://schemas.microsoft.com/office/drawing/2010/main" val="0"/>
              </a:ext>
            </a:extLst>
          </a:blip>
          <a:srcRect/>
          <a:stretch>
            <a:fillRect/>
          </a:stretch>
        </p:blipFill>
        <p:spPr bwMode="auto">
          <a:xfrm>
            <a:off x="7239000" y="3692254"/>
            <a:ext cx="1447800" cy="1695622"/>
          </a:xfrm>
          <a:prstGeom prst="roundRect">
            <a:avLst>
              <a:gd name="adj" fmla="val 13197"/>
            </a:avLst>
          </a:prstGeom>
          <a:noFill/>
        </p:spPr>
      </p:pic>
    </p:spTree>
    <p:extLst>
      <p:ext uri="{BB962C8B-B14F-4D97-AF65-F5344CB8AC3E}">
        <p14:creationId xmlns:p14="http://schemas.microsoft.com/office/powerpoint/2010/main" val="42397003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smtClean="0"/>
              <a:t>Table of Contents</a:t>
            </a:r>
            <a:endParaRPr lang="bg-BG" dirty="0"/>
          </a:p>
        </p:txBody>
      </p:sp>
      <p:sp>
        <p:nvSpPr>
          <p:cNvPr id="444419" name="Rectangle 3"/>
          <p:cNvSpPr>
            <a:spLocks noGrp="1" noChangeArrowheads="1"/>
          </p:cNvSpPr>
          <p:nvPr>
            <p:ph idx="1"/>
          </p:nvPr>
        </p:nvSpPr>
        <p:spPr/>
        <p:txBody>
          <a:bodyPr/>
          <a:lstStyle/>
          <a:p>
            <a:pPr marL="452438" indent="-452438">
              <a:lnSpc>
                <a:spcPct val="100000"/>
              </a:lnSpc>
              <a:buFontTx/>
              <a:buAutoNum type="arabicPeriod"/>
            </a:pPr>
            <a:r>
              <a:rPr lang="en-US" dirty="0"/>
              <a:t>What </a:t>
            </a:r>
            <a:r>
              <a:rPr lang="en-US" dirty="0" smtClean="0"/>
              <a:t>are Exceptions?</a:t>
            </a:r>
            <a:endParaRPr lang="bg-BG" dirty="0"/>
          </a:p>
          <a:p>
            <a:pPr marL="452438" indent="-452438">
              <a:lnSpc>
                <a:spcPct val="100000"/>
              </a:lnSpc>
              <a:buFontTx/>
              <a:buAutoNum type="arabicPeriod"/>
            </a:pPr>
            <a:r>
              <a:rPr lang="en-US" dirty="0"/>
              <a:t>Handling Exceptions</a:t>
            </a:r>
            <a:endParaRPr lang="bg-BG" dirty="0"/>
          </a:p>
          <a:p>
            <a:pPr marL="452438" indent="-452438">
              <a:lnSpc>
                <a:spcPct val="100000"/>
              </a:lnSpc>
              <a:buFontTx/>
              <a:buAutoNum type="arabicPeriod"/>
            </a:pPr>
            <a:r>
              <a:rPr lang="en-US" dirty="0" smtClean="0"/>
              <a:t>The </a:t>
            </a:r>
            <a:r>
              <a:rPr lang="en-US" noProof="1" smtClean="0">
                <a:latin typeface="Consolas" pitchFamily="49" charset="0"/>
                <a:cs typeface="Consolas" pitchFamily="49" charset="0"/>
              </a:rPr>
              <a:t>System.Exception</a:t>
            </a:r>
            <a:r>
              <a:rPr lang="en-US" dirty="0" smtClean="0"/>
              <a:t> Class</a:t>
            </a:r>
          </a:p>
          <a:p>
            <a:pPr marL="452438" indent="-452438">
              <a:lnSpc>
                <a:spcPct val="100000"/>
              </a:lnSpc>
              <a:buFontTx/>
              <a:buAutoNum type="arabicPeriod"/>
            </a:pPr>
            <a:r>
              <a:rPr lang="en-US" dirty="0" smtClean="0"/>
              <a:t>Types </a:t>
            </a:r>
            <a:r>
              <a:rPr lang="en-US" dirty="0"/>
              <a:t>of </a:t>
            </a:r>
            <a:r>
              <a:rPr lang="en-US" dirty="0" smtClean="0"/>
              <a:t>Exceptions and their		 Hierarchy</a:t>
            </a:r>
            <a:endParaRPr lang="ru-RU" dirty="0"/>
          </a:p>
          <a:p>
            <a:pPr marL="452438" indent="-452438">
              <a:lnSpc>
                <a:spcPct val="100000"/>
              </a:lnSpc>
              <a:buFontTx/>
              <a:buAutoNum type="arabicPeriod"/>
            </a:pPr>
            <a:r>
              <a:rPr lang="en-US" dirty="0" smtClean="0"/>
              <a:t>Raising </a:t>
            </a:r>
            <a:r>
              <a:rPr lang="ru-RU" dirty="0" smtClean="0"/>
              <a:t>(</a:t>
            </a:r>
            <a:r>
              <a:rPr lang="en-US" dirty="0"/>
              <a:t>Throwing</a:t>
            </a:r>
            <a:r>
              <a:rPr lang="ru-RU" dirty="0"/>
              <a:t>)</a:t>
            </a:r>
            <a:r>
              <a:rPr lang="en-US" dirty="0"/>
              <a:t> Exceptions</a:t>
            </a:r>
            <a:endParaRPr lang="ru-RU" dirty="0"/>
          </a:p>
          <a:p>
            <a:pPr marL="452438" indent="-452438">
              <a:lnSpc>
                <a:spcPct val="100000"/>
              </a:lnSpc>
              <a:buFontTx/>
              <a:buAutoNum type="arabicPeriod"/>
            </a:pPr>
            <a:r>
              <a:rPr lang="en-US" dirty="0" smtClean="0"/>
              <a:t>Best 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 name="Picture 5" descr="C:\Users\nakov\AppData\Local\Microsoft\Windows\Temporary Internet Files\Content.IE5\PNSQKAF4\MPj04395270000[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353401"/>
            <a:ext cx="1752600" cy="3828199"/>
          </a:xfrm>
          <a:prstGeom prst="roundRect">
            <a:avLst>
              <a:gd name="adj" fmla="val 10360"/>
            </a:avLst>
          </a:prstGeom>
          <a:noFill/>
        </p:spPr>
      </p:pic>
    </p:spTree>
    <p:extLst>
      <p:ext uri="{BB962C8B-B14F-4D97-AF65-F5344CB8AC3E}">
        <p14:creationId xmlns:p14="http://schemas.microsoft.com/office/powerpoint/2010/main" val="1291334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676400"/>
            <a:ext cx="6232526" cy="736600"/>
          </a:xfrm>
        </p:spPr>
        <p:txBody>
          <a:bodyPr/>
          <a:lstStyle/>
          <a:p>
            <a:pPr>
              <a:lnSpc>
                <a:spcPct val="110000"/>
              </a:lnSpc>
            </a:pPr>
            <a:r>
              <a:rPr lang="en-US" dirty="0"/>
              <a:t>Throwing Exceptions</a:t>
            </a:r>
            <a:endParaRPr lang="bg-BG" dirty="0"/>
          </a:p>
        </p:txBody>
      </p:sp>
      <p:pic>
        <p:nvPicPr>
          <p:cNvPr id="31746" name="Picture 2" descr="http://www.visitbritain.co.uk/Images/putting-the-shot_tcm19-2793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2971800"/>
            <a:ext cx="3810000" cy="2998033"/>
          </a:xfrm>
          <a:prstGeom prst="roundRect">
            <a:avLst>
              <a:gd name="adj" fmla="val 6612"/>
            </a:avLst>
          </a:prstGeom>
          <a:noFill/>
        </p:spPr>
      </p:pic>
    </p:spTree>
    <p:extLst>
      <p:ext uri="{BB962C8B-B14F-4D97-AF65-F5344CB8AC3E}">
        <p14:creationId xmlns:p14="http://schemas.microsoft.com/office/powerpoint/2010/main" val="13685267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idx="1"/>
          </p:nvPr>
        </p:nvSpPr>
        <p:spPr>
          <a:xfrm>
            <a:off x="338138" y="1143000"/>
            <a:ext cx="8435975" cy="5381625"/>
          </a:xfrm>
        </p:spPr>
        <p:txBody>
          <a:bodyPr/>
          <a:lstStyle/>
          <a:p>
            <a:pPr>
              <a:lnSpc>
                <a:spcPct val="100000"/>
              </a:lnSpc>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lnSpc>
                <a:spcPct val="100000"/>
              </a:lnSpc>
            </a:pPr>
            <a:r>
              <a:rPr lang="en-US" sz="3200" dirty="0" smtClean="0"/>
              <a:t>Used to notify the calling code in case of error or unusual situation</a:t>
            </a:r>
          </a:p>
          <a:p>
            <a:pPr>
              <a:lnSpc>
                <a:spcPct val="100000"/>
              </a:lnSpc>
            </a:pPr>
            <a:r>
              <a:rPr lang="en-US" dirty="0" smtClean="0"/>
              <a:t>When an exception is thrown:</a:t>
            </a:r>
          </a:p>
          <a:p>
            <a:pPr lvl="1">
              <a:lnSpc>
                <a:spcPct val="100000"/>
              </a:lnSpc>
            </a:pPr>
            <a:r>
              <a:rPr lang="en-US" dirty="0" smtClean="0"/>
              <a:t>The </a:t>
            </a:r>
            <a:r>
              <a:rPr lang="en-US" dirty="0"/>
              <a:t>program </a:t>
            </a:r>
            <a:r>
              <a:rPr lang="en-US" dirty="0" smtClean="0"/>
              <a:t>execution stops</a:t>
            </a:r>
          </a:p>
          <a:p>
            <a:pPr lvl="1">
              <a:lnSpc>
                <a:spcPct val="100000"/>
              </a:lnSpc>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latin typeface="Consolas" pitchFamily="49" charset="0"/>
                <a:cs typeface="Consolas" pitchFamily="49" charset="0"/>
              </a:rPr>
              <a:t>catch</a:t>
            </a:r>
            <a:r>
              <a:rPr lang="en-US" dirty="0"/>
              <a:t> block is reached </a:t>
            </a:r>
            <a:r>
              <a:rPr lang="en-US" dirty="0" smtClean="0"/>
              <a:t>to handle it</a:t>
            </a:r>
          </a:p>
          <a:p>
            <a:pPr>
              <a:lnSpc>
                <a:spcPct val="100000"/>
              </a:lnSpc>
            </a:pPr>
            <a:r>
              <a:rPr lang="en-US" dirty="0" smtClean="0"/>
              <a:t>Unhandled exceptions display error message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4542418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114895" y="5704561"/>
            <a:ext cx="2257579" cy="810540"/>
          </a:xfrm>
          <a:prstGeom prst="rect">
            <a:avLst/>
          </a:prstGeom>
          <a:noFill/>
        </p:spPr>
      </p:pic>
    </p:spTree>
    <p:extLst>
      <p:ext uri="{BB962C8B-B14F-4D97-AF65-F5344CB8AC3E}">
        <p14:creationId xmlns:p14="http://schemas.microsoft.com/office/powerpoint/2010/main" val="1749551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idx="1"/>
          </p:nvPr>
        </p:nvSpPr>
        <p:spPr/>
        <p:txBody>
          <a:bodyPr/>
          <a:lstStyle/>
          <a:p>
            <a:pPr>
              <a:lnSpc>
                <a:spcPct val="100000"/>
              </a:lnSpc>
              <a:spcBef>
                <a:spcPct val="30000"/>
              </a:spcBef>
            </a:pPr>
            <a:r>
              <a:rPr lang="en-US" sz="3000" dirty="0"/>
              <a:t>Throwing an </a:t>
            </a:r>
            <a:r>
              <a:rPr lang="en-US" sz="3000" dirty="0" smtClean="0"/>
              <a:t>exception with an error message:</a:t>
            </a:r>
            <a:endParaRPr lang="en-US" sz="3000" dirty="0"/>
          </a:p>
          <a:p>
            <a:pPr>
              <a:lnSpc>
                <a:spcPct val="100000"/>
              </a:lnSpc>
              <a:spcBef>
                <a:spcPct val="30000"/>
              </a:spcBef>
            </a:pPr>
            <a:endParaRPr lang="bg-BG" sz="3000" dirty="0"/>
          </a:p>
          <a:p>
            <a:pPr>
              <a:lnSpc>
                <a:spcPct val="100000"/>
              </a:lnSpc>
              <a:spcBef>
                <a:spcPct val="0"/>
              </a:spcBef>
            </a:pPr>
            <a:r>
              <a:rPr lang="en-US" sz="3000" dirty="0" smtClean="0"/>
              <a:t>Exceptions can accept message and cause:</a:t>
            </a:r>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64228" name="Rectangle 4"/>
          <p:cNvSpPr>
            <a:spLocks noChangeArrowheads="1"/>
          </p:cNvSpPr>
          <p:nvPr/>
        </p:nvSpPr>
        <p:spPr bwMode="auto">
          <a:xfrm>
            <a:off x="677862" y="173349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9318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67128511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Re-Throwing Exceptions</a:t>
            </a:r>
            <a:endParaRPr lang="bg-BG" dirty="0"/>
          </a:p>
        </p:txBody>
      </p:sp>
      <p:sp>
        <p:nvSpPr>
          <p:cNvPr id="637955" name="Rectangle 3"/>
          <p:cNvSpPr>
            <a:spLocks noGrp="1" noChangeArrowheads="1"/>
          </p:cNvSpPr>
          <p:nvPr>
            <p:ph idx="1"/>
          </p:nvPr>
        </p:nvSpPr>
        <p:spPr>
          <a:xfrm>
            <a:off x="338138" y="990600"/>
            <a:ext cx="8435975" cy="5522913"/>
          </a:xfrm>
        </p:spPr>
        <p:txBody>
          <a:bodyPr/>
          <a:lstStyle/>
          <a:p>
            <a:pPr>
              <a:lnSpc>
                <a:spcPct val="100000"/>
              </a:lnSpc>
            </a:pPr>
            <a:r>
              <a:rPr lang="en-US" dirty="0" smtClean="0"/>
              <a:t>Caught exceptions can be re-thrown again: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 name="Rectangle 3"/>
          <p:cNvSpPr>
            <a:spLocks noChangeArrowheads="1"/>
          </p:cNvSpPr>
          <p:nvPr/>
        </p:nvSpPr>
        <p:spPr bwMode="auto">
          <a:xfrm>
            <a:off x="754062" y="1785878"/>
            <a:ext cx="7551738"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Console.WriteLine("Parse failed!");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fe; // Re-throw the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762000" y="5029200"/>
            <a:ext cx="7551738"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 Re-throws the last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13561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66275" name="Rectangle 3"/>
          <p:cNvSpPr>
            <a:spLocks noChangeArrowheads="1"/>
          </p:cNvSpPr>
          <p:nvPr/>
        </p:nvSpPr>
        <p:spPr bwMode="auto">
          <a:xfrm>
            <a:off x="703264" y="1224742"/>
            <a:ext cx="7754936" cy="50998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2227000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828800"/>
            <a:ext cx="6232526" cy="736600"/>
          </a:xfrm>
        </p:spPr>
        <p:txBody>
          <a:bodyPr/>
          <a:lstStyle/>
          <a:p>
            <a:pPr>
              <a:lnSpc>
                <a:spcPct val="110000"/>
              </a:lnSpc>
            </a:pPr>
            <a:r>
              <a:rPr lang="en-US" dirty="0"/>
              <a:t>Throwing Exceptions</a:t>
            </a:r>
            <a:endParaRPr lang="bg-BG" dirty="0"/>
          </a:p>
        </p:txBody>
      </p:sp>
      <p:sp>
        <p:nvSpPr>
          <p:cNvPr id="3" name="Rectangle 3"/>
          <p:cNvSpPr>
            <a:spLocks noChangeArrowheads="1"/>
          </p:cNvSpPr>
          <p:nvPr/>
        </p:nvSpPr>
        <p:spPr bwMode="auto">
          <a:xfrm>
            <a:off x="1292225" y="2822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122" name="Picture 2" descr="http://www.theunionleader.com/uploads/media-items/2008/may/512throw.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315200" y="3577626"/>
            <a:ext cx="1123950" cy="2238375"/>
          </a:xfrm>
          <a:prstGeom prst="roundRect">
            <a:avLst>
              <a:gd name="adj" fmla="val 11872"/>
            </a:avLst>
          </a:prstGeom>
          <a:noFill/>
        </p:spPr>
      </p:pic>
      <p:pic>
        <p:nvPicPr>
          <p:cNvPr id="5124" name="Picture 4" descr="http://newsimg.bbc.co.uk/media/images/40716000/jpg/_40716330_overarm_throw203_get.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781425" y="4359722"/>
            <a:ext cx="1933575" cy="1447800"/>
          </a:xfrm>
          <a:prstGeom prst="roundRect">
            <a:avLst>
              <a:gd name="adj" fmla="val 8338"/>
            </a:avLst>
          </a:prstGeom>
          <a:noFill/>
        </p:spPr>
      </p:pic>
      <p:pic>
        <p:nvPicPr>
          <p:cNvPr id="5126" name="Picture 6" descr="http://www.tribuneindia.com/2005/20050709/sp.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9600" y="3425226"/>
            <a:ext cx="1981200" cy="2371725"/>
          </a:xfrm>
          <a:prstGeom prst="roundRect">
            <a:avLst>
              <a:gd name="adj" fmla="val 6015"/>
            </a:avLst>
          </a:prstGeom>
          <a:noFill/>
        </p:spPr>
      </p:pic>
    </p:spTree>
    <p:extLst>
      <p:ext uri="{BB962C8B-B14F-4D97-AF65-F5344CB8AC3E}">
        <p14:creationId xmlns:p14="http://schemas.microsoft.com/office/powerpoint/2010/main" val="73876069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Choosing the Exception </a:t>
            </a:r>
            <a:r>
              <a:rPr lang="en-US" dirty="0" smtClean="0"/>
              <a:t>Type</a:t>
            </a:r>
            <a:endParaRPr lang="en-US" dirty="0"/>
          </a:p>
        </p:txBody>
      </p:sp>
      <p:sp>
        <p:nvSpPr>
          <p:cNvPr id="8" name="Content Placeholder 7"/>
          <p:cNvSpPr>
            <a:spLocks noGrp="1"/>
          </p:cNvSpPr>
          <p:nvPr>
            <p:ph idx="1"/>
          </p:nvPr>
        </p:nvSpPr>
        <p:spPr/>
        <p:txBody>
          <a:bodyPr/>
          <a:lstStyle/>
          <a:p>
            <a:pPr>
              <a:lnSpc>
                <a:spcPct val="100000"/>
              </a:lnSpc>
            </a:pPr>
            <a:r>
              <a:rPr lang="en-US" sz="3000" dirty="0" smtClean="0"/>
              <a:t>When an invalid parameter is passed to a method: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ArgumentException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ArgumentNullException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ArgumentOutOfRangeException</a:t>
            </a:r>
          </a:p>
          <a:p>
            <a:pPr>
              <a:lnSpc>
                <a:spcPct val="100000"/>
              </a:lnSpc>
            </a:pPr>
            <a:r>
              <a:rPr lang="en-US" sz="3000" dirty="0" smtClean="0"/>
              <a:t>When requested operation is not supported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NotSupportedException</a:t>
            </a:r>
          </a:p>
          <a:p>
            <a:pPr>
              <a:lnSpc>
                <a:spcPct val="100000"/>
              </a:lnSpc>
            </a:pPr>
            <a:r>
              <a:rPr lang="en-US" dirty="0" smtClean="0"/>
              <a:t>When a method is still not implemented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NotImplementedException</a:t>
            </a:r>
          </a:p>
          <a:p>
            <a:pPr>
              <a:lnSpc>
                <a:spcPct val="100000"/>
              </a:lnSpc>
            </a:pPr>
            <a:r>
              <a:rPr lang="en-US" sz="3000" dirty="0" smtClean="0"/>
              <a:t>If no suitable standard exception class is available</a:t>
            </a:r>
          </a:p>
          <a:p>
            <a:pPr lvl="1">
              <a:lnSpc>
                <a:spcPct val="100000"/>
              </a:lnSpc>
            </a:pPr>
            <a:r>
              <a:rPr lang="en-US" sz="2800" dirty="0" smtClean="0"/>
              <a:t>Create own exception class (inherit </a:t>
            </a:r>
            <a:r>
              <a:rPr lang="en-US" sz="2800" dirty="0" smtClean="0">
                <a:solidFill>
                  <a:schemeClr val="accent5">
                    <a:lumMod val="20000"/>
                    <a:lumOff val="80000"/>
                  </a:schemeClr>
                </a:solidFill>
                <a:latin typeface="Consolas" pitchFamily="49" charset="0"/>
                <a:cs typeface="Consolas" pitchFamily="49" charset="0"/>
              </a:rPr>
              <a:t>Exception</a:t>
            </a:r>
            <a:r>
              <a:rPr lang="en-US" sz="2800" dirty="0" smtClean="0"/>
              <a: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04259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ctrTitle"/>
          </p:nvPr>
        </p:nvSpPr>
        <p:spPr>
          <a:xfrm>
            <a:off x="838200" y="1600200"/>
            <a:ext cx="7451726" cy="736600"/>
          </a:xfrm>
        </p:spPr>
        <p:txBody>
          <a:bodyPr/>
          <a:lstStyle/>
          <a:p>
            <a:pPr>
              <a:lnSpc>
                <a:spcPct val="110000"/>
              </a:lnSpc>
              <a:tabLst>
                <a:tab pos="7264400" algn="l"/>
              </a:tabLst>
            </a:pPr>
            <a:r>
              <a:rPr lang="en-US" dirty="0" smtClean="0"/>
              <a:t>Using Try-Finally Blocks</a:t>
            </a:r>
            <a:endParaRPr lang="bg-BG" dirty="0"/>
          </a:p>
        </p:txBody>
      </p:sp>
      <p:pic>
        <p:nvPicPr>
          <p:cNvPr id="21506" name="Picture 2" descr="http://p2pexeem.net/fanimages/finish.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8096" y="2819400"/>
            <a:ext cx="2971800" cy="3207253"/>
          </a:xfrm>
          <a:prstGeom prst="roundRect">
            <a:avLst>
              <a:gd name="adj" fmla="val 7876"/>
            </a:avLst>
          </a:prstGeom>
          <a:noFill/>
          <a:effectLst>
            <a:softEdge rad="31750"/>
          </a:effectLst>
        </p:spPr>
      </p:pic>
    </p:spTree>
    <p:extLst>
      <p:ext uri="{BB962C8B-B14F-4D97-AF65-F5344CB8AC3E}">
        <p14:creationId xmlns:p14="http://schemas.microsoft.com/office/powerpoint/2010/main" val="7564199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sz="3800" dirty="0"/>
              <a:t>The</a:t>
            </a:r>
            <a:r>
              <a:rPr lang="bg-BG" sz="3800" dirty="0"/>
              <a:t> </a:t>
            </a:r>
            <a:r>
              <a:rPr lang="en-US" sz="3800" dirty="0">
                <a:latin typeface="Consolas" pitchFamily="49" charset="0"/>
                <a:cs typeface="Consolas" pitchFamily="49" charset="0"/>
              </a:rPr>
              <a:t>try-finally</a:t>
            </a:r>
            <a:r>
              <a:rPr lang="en-US" sz="3800" dirty="0"/>
              <a:t> </a:t>
            </a:r>
            <a:r>
              <a:rPr lang="en-US" sz="3800" dirty="0" smtClean="0"/>
              <a:t>Statement</a:t>
            </a:r>
            <a:endParaRPr lang="bg-BG" sz="3800" dirty="0"/>
          </a:p>
        </p:txBody>
      </p:sp>
      <p:sp>
        <p:nvSpPr>
          <p:cNvPr id="644099" name="Rectangle 3"/>
          <p:cNvSpPr>
            <a:spLocks noGrp="1" noChangeArrowheads="1"/>
          </p:cNvSpPr>
          <p:nvPr>
            <p:ph idx="1"/>
          </p:nvPr>
        </p:nvSpPr>
        <p:spPr>
          <a:xfrm>
            <a:off x="228600" y="990600"/>
            <a:ext cx="8686800" cy="5638800"/>
          </a:xfrm>
        </p:spPr>
        <p:txBody>
          <a:bodyPr/>
          <a:lstStyle/>
          <a:p>
            <a:r>
              <a:rPr lang="en-US" sz="3000" dirty="0"/>
              <a:t>The </a:t>
            </a:r>
            <a:r>
              <a:rPr lang="en-US" sz="3000" dirty="0" smtClean="0"/>
              <a:t>statement:</a:t>
            </a:r>
            <a:endParaRPr lang="en-US" sz="3000" dirty="0"/>
          </a:p>
          <a:p>
            <a:pPr lvl="1">
              <a:lnSpc>
                <a:spcPct val="100000"/>
              </a:lnSpc>
            </a:pPr>
            <a:endParaRPr lang="en-US" dirty="0"/>
          </a:p>
          <a:p>
            <a:pPr lvl="1">
              <a:lnSpc>
                <a:spcPct val="100000"/>
              </a:lnSpc>
              <a:buFontTx/>
              <a:buNone/>
            </a:pPr>
            <a:endParaRPr lang="en-US" dirty="0"/>
          </a:p>
          <a:p>
            <a:endParaRPr lang="en-US" sz="3000" dirty="0"/>
          </a:p>
          <a:p>
            <a:endParaRPr lang="en-US" sz="3000" dirty="0"/>
          </a:p>
          <a:p>
            <a:pPr>
              <a:spcBef>
                <a:spcPts val="1800"/>
              </a:spcBef>
            </a:pPr>
            <a:r>
              <a:rPr lang="en-US" sz="3000" dirty="0" smtClean="0"/>
              <a:t>Ensures execution </a:t>
            </a:r>
            <a:r>
              <a:rPr lang="en-US" sz="3000" dirty="0"/>
              <a:t>of </a:t>
            </a:r>
            <a:r>
              <a:rPr lang="en-US" sz="3000" dirty="0" smtClean="0"/>
              <a:t>given </a:t>
            </a:r>
            <a:r>
              <a:rPr lang="en-US" sz="3000" dirty="0"/>
              <a:t>block </a:t>
            </a:r>
            <a:r>
              <a:rPr lang="en-US" sz="3000" dirty="0" smtClean="0"/>
              <a:t>in all cases</a:t>
            </a:r>
          </a:p>
          <a:p>
            <a:pPr lvl="1"/>
            <a:r>
              <a:rPr lang="en-US" sz="2800" dirty="0" smtClean="0"/>
              <a:t>When exception is raised or not in </a:t>
            </a:r>
            <a:r>
              <a:rPr lang="en-US" sz="2800" dirty="0"/>
              <a:t>the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a:t>
            </a:r>
            <a:r>
              <a:rPr lang="en-US" sz="2800" dirty="0"/>
              <a:t> </a:t>
            </a:r>
            <a:r>
              <a:rPr lang="en-US" sz="2800" dirty="0" smtClean="0"/>
              <a:t>block</a:t>
            </a:r>
            <a:endParaRPr lang="en-US" sz="2800" dirty="0"/>
          </a:p>
          <a:p>
            <a:r>
              <a:rPr lang="en-US" sz="3000" dirty="0"/>
              <a:t>Used for execution of cleaning-up code</a:t>
            </a:r>
            <a:r>
              <a:rPr lang="en-US" sz="3000" dirty="0" smtClean="0"/>
              <a:t>, e.g</a:t>
            </a:r>
            <a:r>
              <a:rPr lang="en-US" sz="3000" dirty="0"/>
              <a:t>. releasing resources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44100" name="Rectangle 4"/>
          <p:cNvSpPr>
            <a:spLocks noChangeArrowheads="1"/>
          </p:cNvSpPr>
          <p:nvPr/>
        </p:nvSpPr>
        <p:spPr bwMode="auto">
          <a:xfrm>
            <a:off x="827088" y="1752600"/>
            <a:ext cx="7326312"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cause an exception</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finally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This block will always execute</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725530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dirty="0" smtClean="0"/>
              <a:t>What are Exceptions?</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518784" y="3276600"/>
            <a:ext cx="4114800" cy="2895600"/>
          </a:xfrm>
          <a:prstGeom prst="roundRect">
            <a:avLst>
              <a:gd name="adj" fmla="val 5794"/>
            </a:avLst>
          </a:prstGeom>
          <a:noFill/>
        </p:spPr>
      </p:pic>
    </p:spTree>
    <p:extLst>
      <p:ext uri="{BB962C8B-B14F-4D97-AF65-F5344CB8AC3E}">
        <p14:creationId xmlns:p14="http://schemas.microsoft.com/office/powerpoint/2010/main" val="285332099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1828800" y="31958"/>
            <a:ext cx="7086600" cy="882442"/>
          </a:xfrm>
        </p:spPr>
        <p:txBody>
          <a:bodyPr/>
          <a:lstStyle/>
          <a:p>
            <a:r>
              <a:rPr lang="en-US" dirty="0">
                <a:latin typeface="Consolas" pitchFamily="49" charset="0"/>
                <a:cs typeface="Consolas" pitchFamily="49" charset="0"/>
              </a:rPr>
              <a:t>try-finally</a:t>
            </a:r>
            <a:r>
              <a:rPr lang="en-US" dirty="0"/>
              <a:t>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646147" name="Rectangle 3"/>
          <p:cNvSpPr>
            <a:spLocks noChangeArrowheads="1"/>
          </p:cNvSpPr>
          <p:nvPr/>
        </p:nvSpPr>
        <p:spPr bwMode="auto">
          <a:xfrm>
            <a:off x="381000" y="914400"/>
            <a:ext cx="8382000" cy="55981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TestTryFinally()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Console.WriteLine("Code executed before 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str = Console.ReadLine();</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was successful.");</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 Exit from the current method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failed!");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cleanup code is always executed.");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code is after the try-finally block.");</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614466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447800"/>
            <a:ext cx="6232526" cy="736600"/>
          </a:xfrm>
        </p:spPr>
        <p:txBody>
          <a:bodyPr/>
          <a:lstStyle/>
          <a:p>
            <a:pPr>
              <a:lnSpc>
                <a:spcPct val="110000"/>
              </a:lnSpc>
            </a:pPr>
            <a:r>
              <a:rPr lang="en-US" dirty="0" smtClean="0"/>
              <a:t>Try-Finally</a:t>
            </a:r>
            <a:endParaRPr lang="bg-BG" dirty="0"/>
          </a:p>
        </p:txBody>
      </p:sp>
      <p:sp>
        <p:nvSpPr>
          <p:cNvPr id="3" name="Rectangle 3"/>
          <p:cNvSpPr>
            <a:spLocks noChangeArrowheads="1"/>
          </p:cNvSpPr>
          <p:nvPr/>
        </p:nvSpPr>
        <p:spPr bwMode="auto">
          <a:xfrm>
            <a:off x="1322369" y="2441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79874" name="Picture 2" descr="http://cherishthepossibilities.com/images/ManFinishLine.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727936" y="3532683"/>
            <a:ext cx="1676400" cy="2487117"/>
          </a:xfrm>
          <a:prstGeom prst="roundRect">
            <a:avLst>
              <a:gd name="adj" fmla="val 7651"/>
            </a:avLst>
          </a:prstGeom>
          <a:noFill/>
        </p:spPr>
      </p:pic>
      <p:pic>
        <p:nvPicPr>
          <p:cNvPr id="2050" name="Picture 2" descr="checkered, finish, flag, goal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593434" y="2770734"/>
            <a:ext cx="1864766" cy="2182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mistry, laboratory, science, tes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538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ctrTitle"/>
          </p:nvPr>
        </p:nvSpPr>
        <p:spPr>
          <a:xfrm>
            <a:off x="681578" y="4673600"/>
            <a:ext cx="7776622" cy="965200"/>
          </a:xfrm>
        </p:spPr>
        <p:txBody>
          <a:bodyPr/>
          <a:lstStyle/>
          <a:p>
            <a:pPr>
              <a:lnSpc>
                <a:spcPct val="110000"/>
              </a:lnSpc>
            </a:pPr>
            <a:r>
              <a:rPr lang="en-US" dirty="0" smtClean="0"/>
              <a:t>Exceptions: Best Practices</a:t>
            </a:r>
            <a:endParaRPr lang="bg-BG" dirty="0"/>
          </a:p>
        </p:txBody>
      </p:sp>
      <p:pic>
        <p:nvPicPr>
          <p:cNvPr id="15362" name="Picture 2" descr="http://www.nzcbesd.org.nz/images/section_image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98208" y="1066800"/>
            <a:ext cx="4343400" cy="3113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59098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dirty="0" smtClean="0"/>
              <a:t>Exceptions – Best Practices</a:t>
            </a:r>
            <a:r>
              <a:rPr lang="bg-BG" dirty="0" smtClean="0"/>
              <a:t> </a:t>
            </a:r>
            <a:endParaRPr lang="bg-BG" dirty="0"/>
          </a:p>
        </p:txBody>
      </p:sp>
      <p:sp>
        <p:nvSpPr>
          <p:cNvPr id="590851" name="Rectangle 3"/>
          <p:cNvSpPr>
            <a:spLocks noGrp="1" noChangeArrowheads="1"/>
          </p:cNvSpPr>
          <p:nvPr>
            <p:ph idx="1"/>
          </p:nvPr>
        </p:nvSpPr>
        <p:spPr>
          <a:xfrm>
            <a:off x="228600" y="990600"/>
            <a:ext cx="8686800" cy="5715000"/>
          </a:xfrm>
        </p:spPr>
        <p:txBody>
          <a:bodyPr/>
          <a:lstStyle/>
          <a:p>
            <a:pPr>
              <a:lnSpc>
                <a:spcPct val="100000"/>
              </a:lnSpc>
            </a:pPr>
            <a:r>
              <a:rPr lang="en-US" dirty="0">
                <a:solidFill>
                  <a:schemeClr val="accent5">
                    <a:lumMod val="20000"/>
                    <a:lumOff val="80000"/>
                  </a:schemeClr>
                </a:solidFill>
                <a:latin typeface="Consolas" pitchFamily="49" charset="0"/>
                <a:cs typeface="Consolas" pitchFamily="49" charset="0"/>
              </a:rPr>
              <a:t>catch</a:t>
            </a:r>
            <a:r>
              <a:rPr lang="en-US" dirty="0"/>
              <a:t> blocks should begin with the exceptions lowest in the </a:t>
            </a:r>
            <a:r>
              <a:rPr lang="en-US" dirty="0" smtClean="0"/>
              <a:t>hierarchy</a:t>
            </a:r>
          </a:p>
          <a:p>
            <a:pPr lvl="1">
              <a:lnSpc>
                <a:spcPct val="100000"/>
              </a:lnSpc>
            </a:pPr>
            <a:r>
              <a:rPr lang="en-US" dirty="0" smtClean="0"/>
              <a:t>And </a:t>
            </a:r>
            <a:r>
              <a:rPr lang="en-US" dirty="0"/>
              <a:t>continue with the more general </a:t>
            </a:r>
            <a:r>
              <a:rPr lang="en-US" dirty="0" smtClean="0"/>
              <a:t>exceptions</a:t>
            </a:r>
          </a:p>
          <a:p>
            <a:pPr lvl="1">
              <a:lnSpc>
                <a:spcPct val="100000"/>
              </a:lnSpc>
            </a:pPr>
            <a:r>
              <a:rPr lang="en-US" dirty="0" smtClean="0"/>
              <a:t>Otherwise a compilation error will occur</a:t>
            </a:r>
            <a:endParaRPr lang="en-US" dirty="0"/>
          </a:p>
          <a:p>
            <a:pPr>
              <a:lnSpc>
                <a:spcPct val="100000"/>
              </a:lnSpc>
            </a:pPr>
            <a:r>
              <a:rPr lang="en-US" dirty="0"/>
              <a:t>Each </a:t>
            </a:r>
            <a:r>
              <a:rPr lang="en-US" dirty="0">
                <a:solidFill>
                  <a:schemeClr val="accent5">
                    <a:lumMod val="20000"/>
                    <a:lumOff val="80000"/>
                  </a:schemeClr>
                </a:solidFill>
                <a:latin typeface="Consolas" pitchFamily="49" charset="0"/>
                <a:cs typeface="Consolas" pitchFamily="49" charset="0"/>
              </a:rPr>
              <a:t>catch</a:t>
            </a:r>
            <a:r>
              <a:rPr lang="en-US" dirty="0">
                <a:solidFill>
                  <a:schemeClr val="hlink"/>
                </a:solidFill>
              </a:rPr>
              <a:t> </a:t>
            </a:r>
            <a:r>
              <a:rPr lang="en-US" dirty="0"/>
              <a:t>block should handle only these exceptions which it </a:t>
            </a:r>
            <a:r>
              <a:rPr lang="en-US" dirty="0" smtClean="0"/>
              <a:t>expects</a:t>
            </a:r>
            <a:endParaRPr lang="en-US" dirty="0"/>
          </a:p>
          <a:p>
            <a:pPr lvl="1">
              <a:lnSpc>
                <a:spcPct val="100000"/>
              </a:lnSpc>
            </a:pPr>
            <a:r>
              <a:rPr lang="en-US" dirty="0" smtClean="0"/>
              <a:t>If a method is not competent to handle an exception, it should be left unhandled</a:t>
            </a:r>
          </a:p>
          <a:p>
            <a:pPr lvl="1">
              <a:lnSpc>
                <a:spcPct val="100000"/>
              </a:lnSpc>
            </a:pPr>
            <a:r>
              <a:rPr lang="en-US" dirty="0" smtClean="0"/>
              <a:t>Handling </a:t>
            </a:r>
            <a:r>
              <a:rPr lang="en-US" dirty="0"/>
              <a:t>all </a:t>
            </a:r>
            <a:r>
              <a:rPr lang="en-US" dirty="0" smtClean="0"/>
              <a:t>exceptions disregarding their type is popular bad practice (anti-pattern)!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23201801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 Best Practices</a:t>
            </a:r>
            <a:r>
              <a:rPr lang="bg-BG" dirty="0"/>
              <a:t> </a:t>
            </a:r>
            <a:r>
              <a:rPr lang="en-US" dirty="0" smtClean="0"/>
              <a:t> (2)</a:t>
            </a:r>
            <a:endParaRPr lang="en-US" dirty="0"/>
          </a:p>
        </p:txBody>
      </p:sp>
      <p:sp>
        <p:nvSpPr>
          <p:cNvPr id="3" name="Content Placeholder 2"/>
          <p:cNvSpPr>
            <a:spLocks noGrp="1"/>
          </p:cNvSpPr>
          <p:nvPr>
            <p:ph idx="1"/>
          </p:nvPr>
        </p:nvSpPr>
        <p:spPr>
          <a:xfrm>
            <a:off x="152399" y="939800"/>
            <a:ext cx="8640031" cy="5638800"/>
          </a:xfrm>
        </p:spPr>
        <p:txBody>
          <a:bodyPr/>
          <a:lstStyle/>
          <a:p>
            <a:r>
              <a:rPr lang="en-US" dirty="0"/>
              <a:t>When raising an exception always pass to the constructor good explanation message</a:t>
            </a:r>
            <a:endParaRPr lang="bg-BG" dirty="0"/>
          </a:p>
          <a:p>
            <a:pPr>
              <a:lnSpc>
                <a:spcPct val="100000"/>
              </a:lnSpc>
            </a:pPr>
            <a:r>
              <a:rPr lang="en-US" dirty="0"/>
              <a:t>When </a:t>
            </a:r>
            <a:r>
              <a:rPr lang="en-US" dirty="0" smtClean="0"/>
              <a:t>throwing an exception </a:t>
            </a:r>
            <a:r>
              <a:rPr lang="en-US" dirty="0"/>
              <a:t>always pass </a:t>
            </a:r>
            <a:r>
              <a:rPr lang="en-US" dirty="0" smtClean="0"/>
              <a:t>a good description of the problem</a:t>
            </a:r>
            <a:endParaRPr lang="en-US" dirty="0"/>
          </a:p>
          <a:p>
            <a:pPr lvl="1">
              <a:lnSpc>
                <a:spcPct val="100000"/>
              </a:lnSpc>
            </a:pPr>
            <a:r>
              <a:rPr lang="en-US" dirty="0" smtClean="0">
                <a:solidFill>
                  <a:schemeClr val="accent5">
                    <a:lumMod val="20000"/>
                    <a:lumOff val="80000"/>
                  </a:schemeClr>
                </a:solidFill>
              </a:rPr>
              <a:t>Exception message</a:t>
            </a:r>
            <a:r>
              <a:rPr lang="en-US" dirty="0" smtClean="0"/>
              <a:t> </a:t>
            </a:r>
            <a:r>
              <a:rPr lang="en-US" dirty="0"/>
              <a:t>should explain what causes the problem and how to solve </a:t>
            </a:r>
            <a:r>
              <a:rPr lang="en-US" dirty="0" smtClean="0"/>
              <a:t>it</a:t>
            </a:r>
            <a:endParaRPr lang="en-US" dirty="0"/>
          </a:p>
          <a:p>
            <a:pPr lvl="1">
              <a:lnSpc>
                <a:spcPct val="100000"/>
              </a:lnSpc>
            </a:pPr>
            <a:r>
              <a:rPr lang="en-US" dirty="0" smtClean="0"/>
              <a:t>Good: "</a:t>
            </a:r>
            <a:r>
              <a:rPr lang="en-US" i="1" dirty="0" smtClean="0"/>
              <a:t>Size </a:t>
            </a:r>
            <a:r>
              <a:rPr lang="en-US" i="1" dirty="0"/>
              <a:t>should be integer in range [</a:t>
            </a:r>
            <a:r>
              <a:rPr lang="en-US" i="1" dirty="0" smtClean="0"/>
              <a:t>1…15]</a:t>
            </a:r>
            <a:r>
              <a:rPr lang="en-US" dirty="0" smtClean="0"/>
              <a:t>"</a:t>
            </a:r>
          </a:p>
          <a:p>
            <a:pPr lvl="1">
              <a:lnSpc>
                <a:spcPct val="100000"/>
              </a:lnSpc>
            </a:pPr>
            <a:r>
              <a:rPr lang="en-US" dirty="0" smtClean="0"/>
              <a:t>Good: "</a:t>
            </a:r>
            <a:r>
              <a:rPr lang="en-US" i="1" dirty="0" smtClean="0"/>
              <a:t>Invalid </a:t>
            </a:r>
            <a:r>
              <a:rPr lang="en-US" i="1" dirty="0"/>
              <a:t>state. First call Initialize</a:t>
            </a:r>
            <a:r>
              <a:rPr lang="en-US" i="1" dirty="0" smtClean="0"/>
              <a:t>()</a:t>
            </a:r>
            <a:r>
              <a:rPr lang="en-US" dirty="0" smtClean="0"/>
              <a:t>"</a:t>
            </a:r>
          </a:p>
          <a:p>
            <a:pPr lvl="1">
              <a:lnSpc>
                <a:spcPct val="100000"/>
              </a:lnSpc>
            </a:pPr>
            <a:r>
              <a:rPr lang="en-US" dirty="0"/>
              <a:t>Bad: "</a:t>
            </a:r>
            <a:r>
              <a:rPr lang="en-US" i="1" dirty="0">
                <a:solidFill>
                  <a:schemeClr val="accent2">
                    <a:lumMod val="40000"/>
                    <a:lumOff val="60000"/>
                  </a:schemeClr>
                </a:solidFill>
              </a:rPr>
              <a:t>Unexpected error</a:t>
            </a:r>
            <a:r>
              <a:rPr lang="en-US" dirty="0"/>
              <a:t>"</a:t>
            </a:r>
          </a:p>
          <a:p>
            <a:pPr lvl="1">
              <a:lnSpc>
                <a:spcPct val="100000"/>
              </a:lnSpc>
            </a:pPr>
            <a:r>
              <a:rPr lang="en-US" dirty="0"/>
              <a:t>Bad: </a:t>
            </a:r>
            <a:r>
              <a:rPr lang="en-US" dirty="0" smtClean="0"/>
              <a:t>"</a:t>
            </a:r>
            <a:r>
              <a:rPr lang="en-US" i="1" dirty="0" smtClean="0">
                <a:solidFill>
                  <a:schemeClr val="accent2">
                    <a:lumMod val="40000"/>
                    <a:lumOff val="60000"/>
                  </a:schemeClr>
                </a:solidFill>
              </a:rPr>
              <a:t>Invalid argument</a:t>
            </a:r>
            <a:r>
              <a:rPr lang="en-US" dirty="0" smtClean="0"/>
              <a:t>"</a:t>
            </a:r>
            <a:endParaRPr lang="en-US" dirty="0"/>
          </a:p>
          <a:p>
            <a:pPr lvl="1">
              <a:lnSpc>
                <a:spcPct val="100000"/>
              </a:lnSpc>
            </a:pPr>
            <a:endParaRPr lang="en-US" dirty="0"/>
          </a:p>
          <a:p>
            <a:pPr lvl="1">
              <a:lnSpc>
                <a:spcPct val="100000"/>
              </a:lnSpc>
            </a:pPr>
            <a:endParaRPr lang="en-US" dirty="0"/>
          </a:p>
          <a:p>
            <a:pPr lvl="1">
              <a:lnSpc>
                <a:spcPct val="100000"/>
              </a:lnSpc>
            </a:pP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3" name="Picture 2" descr="accept, accord, check, correct, green, ok, success, ye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1" y="4511200"/>
            <a:ext cx="1041400" cy="10005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ancel, close, cross, delete, exit, no, remov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573" y="5664200"/>
            <a:ext cx="923327"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797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Exceptions – Best</a:t>
            </a:r>
            <a:r>
              <a:rPr lang="bg-BG" dirty="0" smtClean="0"/>
              <a:t> </a:t>
            </a:r>
            <a:r>
              <a:rPr lang="en-US" dirty="0" smtClean="0"/>
              <a:t>Practices (3)</a:t>
            </a:r>
            <a:endParaRPr lang="bg-BG" dirty="0"/>
          </a:p>
        </p:txBody>
      </p:sp>
      <p:sp>
        <p:nvSpPr>
          <p:cNvPr id="594947" name="Rectangle 3"/>
          <p:cNvSpPr>
            <a:spLocks noGrp="1" noChangeArrowheads="1"/>
          </p:cNvSpPr>
          <p:nvPr>
            <p:ph idx="1"/>
          </p:nvPr>
        </p:nvSpPr>
        <p:spPr/>
        <p:txBody>
          <a:bodyPr/>
          <a:lstStyle/>
          <a:p>
            <a:pPr>
              <a:lnSpc>
                <a:spcPct val="110000"/>
              </a:lnSpc>
            </a:pPr>
            <a:r>
              <a:rPr lang="en-US" dirty="0"/>
              <a:t>Exceptions can decrease the application </a:t>
            </a:r>
            <a:r>
              <a:rPr lang="en-US" dirty="0" smtClean="0"/>
              <a:t>performance</a:t>
            </a:r>
          </a:p>
          <a:p>
            <a:pPr lvl="1">
              <a:lnSpc>
                <a:spcPct val="110000"/>
              </a:lnSpc>
            </a:pPr>
            <a:r>
              <a:rPr lang="en-US" dirty="0" smtClean="0"/>
              <a:t>Throw exceptions only in situations which are really </a:t>
            </a:r>
            <a:r>
              <a:rPr lang="en-US" dirty="0" smtClean="0">
                <a:solidFill>
                  <a:schemeClr val="accent5">
                    <a:lumMod val="20000"/>
                    <a:lumOff val="80000"/>
                  </a:schemeClr>
                </a:solidFill>
              </a:rPr>
              <a:t>exceptional</a:t>
            </a:r>
            <a:r>
              <a:rPr lang="en-US" dirty="0" smtClean="0"/>
              <a:t> and should be handled</a:t>
            </a:r>
          </a:p>
          <a:p>
            <a:pPr lvl="1">
              <a:lnSpc>
                <a:spcPct val="110000"/>
              </a:lnSpc>
            </a:pPr>
            <a:r>
              <a:rPr lang="en-US" dirty="0" smtClean="0"/>
              <a:t>Do not throw exceptions in the normal program control flow (e.g. for invalid user input)</a:t>
            </a:r>
            <a:endParaRPr lang="en-US" dirty="0"/>
          </a:p>
          <a:p>
            <a:pPr>
              <a:lnSpc>
                <a:spcPct val="110000"/>
              </a:lnSpc>
            </a:pPr>
            <a:r>
              <a:rPr lang="en-US" dirty="0" smtClean="0"/>
              <a:t>CLR could throw exceptions at </a:t>
            </a:r>
            <a:r>
              <a:rPr lang="en-US" dirty="0"/>
              <a:t>any time with no way to predict </a:t>
            </a:r>
            <a:r>
              <a:rPr lang="en-US" dirty="0" smtClean="0"/>
              <a:t>them</a:t>
            </a:r>
          </a:p>
          <a:p>
            <a:pPr lvl="1">
              <a:lnSpc>
                <a:spcPct val="110000"/>
              </a:lnSpc>
            </a:pPr>
            <a:r>
              <a:rPr lang="en-US" dirty="0" smtClean="0"/>
              <a:t>E.g. </a:t>
            </a:r>
            <a:r>
              <a:rPr lang="bg-BG" noProof="1" smtClean="0">
                <a:solidFill>
                  <a:schemeClr val="accent5">
                    <a:lumMod val="20000"/>
                    <a:lumOff val="80000"/>
                  </a:schemeClr>
                </a:solidFill>
                <a:latin typeface="Consolas" pitchFamily="49" charset="0"/>
                <a:cs typeface="Consolas" pitchFamily="49" charset="0"/>
              </a:rPr>
              <a:t>System.OutOfMemoryException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16379393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Exceptions provide flexible error handling mechanism in .NET Framework</a:t>
            </a:r>
          </a:p>
          <a:p>
            <a:pPr lvl="1">
              <a:lnSpc>
                <a:spcPct val="100000"/>
              </a:lnSpc>
            </a:pPr>
            <a:r>
              <a:rPr lang="en-US" dirty="0" smtClean="0"/>
              <a:t>Allow errors to be handled at multiple levels</a:t>
            </a:r>
          </a:p>
          <a:p>
            <a:pPr lvl="1">
              <a:lnSpc>
                <a:spcPct val="100000"/>
              </a:lnSpc>
            </a:pPr>
            <a:r>
              <a:rPr lang="en-US" dirty="0" smtClean="0"/>
              <a:t>Each exception handler processes only errors of particular type (and its child types)</a:t>
            </a:r>
          </a:p>
          <a:p>
            <a:pPr lvl="2">
              <a:lnSpc>
                <a:spcPct val="100000"/>
              </a:lnSpc>
            </a:pPr>
            <a:r>
              <a:rPr lang="en-US" dirty="0" smtClean="0"/>
              <a:t>Other types of errors are processed by some other handlers later</a:t>
            </a:r>
          </a:p>
          <a:p>
            <a:pPr lvl="1">
              <a:lnSpc>
                <a:spcPct val="100000"/>
              </a:lnSpc>
            </a:pPr>
            <a:r>
              <a:rPr lang="en-US" dirty="0" smtClean="0"/>
              <a:t>Unhandled exceptions cause error messages</a:t>
            </a:r>
          </a:p>
          <a:p>
            <a:pPr>
              <a:lnSpc>
                <a:spcPct val="100000"/>
              </a:lnSpc>
            </a:pPr>
            <a:r>
              <a:rPr lang="en-US" dirty="0" smtClean="0"/>
              <a:t>Try-finally ensures given code block is always executed (even when an exception is thrown)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2553379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dirty="0" smtClean="0"/>
              <a:t>Exceptions </a:t>
            </a:r>
            <a:r>
              <a:rPr lang="en-US" dirty="0"/>
              <a:t>Handling</a:t>
            </a:r>
            <a:endParaRPr lang="bg-BG" dirty="0"/>
          </a:p>
        </p:txBody>
      </p:sp>
      <p:sp>
        <p:nvSpPr>
          <p:cNvPr id="14" name="TextBox 5"/>
          <p:cNvSpPr txBox="1"/>
          <p:nvPr/>
        </p:nvSpPr>
        <p:spPr>
          <a:xfrm>
            <a:off x="4901698" y="6350000"/>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smtClean="0">
                <a:hlinkClick r:id="rId2"/>
              </a:rPr>
              <a:t>http://csharpfundamentals.telerik.com</a:t>
            </a:r>
            <a:endParaRPr lang="en-US" sz="1800" b="1" dirty="0"/>
          </a:p>
        </p:txBody>
      </p:sp>
    </p:spTree>
    <p:extLst>
      <p:ext uri="{BB962C8B-B14F-4D97-AF65-F5344CB8AC3E}">
        <p14:creationId xmlns:p14="http://schemas.microsoft.com/office/powerpoint/2010/main" val="38903155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 method </a:t>
            </a:r>
            <a:r>
              <a:rPr lang="en-US" sz="2800" noProof="1" smtClean="0">
                <a:solidFill>
                  <a:schemeClr val="accent5">
                    <a:lumMod val="20000"/>
                    <a:lumOff val="80000"/>
                  </a:schemeClr>
                </a:solidFill>
                <a:latin typeface="Consolas" pitchFamily="49" charset="0"/>
                <a:cs typeface="Consolas" pitchFamily="49" charset="0"/>
              </a:rPr>
              <a:t>ReadNumber(int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start,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end)</a:t>
            </a:r>
            <a:r>
              <a:rPr lang="en-US" sz="2800" smtClean="0"/>
              <a:t> </a:t>
            </a:r>
            <a:r>
              <a:rPr lang="en-US" sz="2800" smtClean="0"/>
              <a:t>that enters </a:t>
            </a:r>
            <a:r>
              <a:rPr lang="en-US" sz="2800" dirty="0" smtClean="0"/>
              <a:t>an integer number </a:t>
            </a:r>
            <a:r>
              <a:rPr lang="en-US" sz="2800" dirty="0" smtClean="0"/>
              <a:t>in a </a:t>
            </a:r>
            <a:r>
              <a:rPr lang="en-US" sz="2800" dirty="0" smtClean="0"/>
              <a:t>given range [start…end]. If an invalid number or non-number text is entered, the method should throw an exception. Using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spcBef>
                <a:spcPts val="0"/>
              </a:spcBef>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10</a:t>
            </a:r>
            <a:r>
              <a:rPr lang="en-US" sz="2800" dirty="0" smtClean="0"/>
              <a:t>, such that 1 &lt; a</a:t>
            </a:r>
            <a:r>
              <a:rPr lang="en-US" sz="2800" baseline="-25000" dirty="0" smtClean="0"/>
              <a:t>1</a:t>
            </a:r>
            <a:r>
              <a:rPr lang="en-US" sz="2800" dirty="0" smtClean="0"/>
              <a:t> &lt; … &lt; a</a:t>
            </a:r>
            <a:r>
              <a:rPr lang="en-US" sz="2800" baseline="-25000" dirty="0" smtClean="0"/>
              <a:t>10</a:t>
            </a:r>
            <a:r>
              <a:rPr lang="en-US" sz="2800" dirty="0" smtClean="0"/>
              <a:t> &lt; 100</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86209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enters file name along with its full file path (e.g. </a:t>
            </a:r>
            <a:r>
              <a:rPr lang="en-US" sz="2800" dirty="0" smtClean="0">
                <a:solidFill>
                  <a:schemeClr val="accent5">
                    <a:lumMod val="20000"/>
                    <a:lumOff val="80000"/>
                  </a:schemeClr>
                </a:solidFill>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(e.g. </a:t>
            </a:r>
            <a:r>
              <a:rPr lang="en-US" sz="2800" dirty="0" smtClean="0">
                <a:hlinkClick r:id="rId3"/>
              </a:rPr>
              <a:t>http://www.devbg.org/img/Logo-BASD.jpg</a:t>
            </a:r>
            <a:r>
              <a:rPr lang="en-US" sz="2800" dirty="0" smtClean="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273649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idx="1"/>
          </p:nvPr>
        </p:nvSpPr>
        <p:spPr/>
        <p:txBody>
          <a:bodyPr/>
          <a:lstStyle/>
          <a:p>
            <a:pPr>
              <a:lnSpc>
                <a:spcPct val="100000"/>
              </a:lnSpc>
            </a:pPr>
            <a:r>
              <a:rPr lang="en-US" dirty="0"/>
              <a:t>The </a:t>
            </a:r>
            <a:r>
              <a:rPr lang="en-US" dirty="0">
                <a:solidFill>
                  <a:schemeClr val="accent5">
                    <a:lumMod val="20000"/>
                    <a:lumOff val="80000"/>
                  </a:schemeClr>
                </a:solidFill>
              </a:rPr>
              <a:t>exceptions</a:t>
            </a:r>
            <a:r>
              <a:rPr lang="en-US" dirty="0"/>
              <a:t> in .NET </a:t>
            </a:r>
            <a:r>
              <a:rPr lang="en-US" dirty="0" smtClean="0"/>
              <a:t>Framework are </a:t>
            </a:r>
            <a:r>
              <a:rPr lang="en-US" dirty="0"/>
              <a:t>classic implementation of the OOP exception model</a:t>
            </a:r>
          </a:p>
          <a:p>
            <a:pPr>
              <a:lnSpc>
                <a:spcPct val="100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ct val="100000"/>
              </a:lnSpc>
            </a:pPr>
            <a:r>
              <a:rPr lang="en-US" dirty="0"/>
              <a:t>Substitute procedure-oriented approach, </a:t>
            </a:r>
            <a:br>
              <a:rPr lang="en-US" dirty="0"/>
            </a:br>
            <a:r>
              <a:rPr lang="en-US" dirty="0"/>
              <a:t>in which each function returns error </a:t>
            </a:r>
            <a:r>
              <a:rPr lang="en-US" dirty="0" smtClean="0"/>
              <a:t>code</a:t>
            </a:r>
          </a:p>
          <a:p>
            <a:pPr>
              <a:lnSpc>
                <a:spcPct val="100000"/>
              </a:lnSpc>
            </a:pPr>
            <a:r>
              <a:rPr lang="en-US" dirty="0" smtClean="0"/>
              <a:t>Simplify code construction and maintenance</a:t>
            </a:r>
            <a:endParaRPr lang="bg-BG" dirty="0" smtClean="0"/>
          </a:p>
          <a:p>
            <a:pPr>
              <a:lnSpc>
                <a:spcPct val="100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2700356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1295400" y="4191000"/>
            <a:ext cx="6548978" cy="898524"/>
          </a:xfrm>
        </p:spPr>
        <p:txBody>
          <a:bodyPr/>
          <a:lstStyle/>
          <a:p>
            <a:pPr>
              <a:lnSpc>
                <a:spcPct val="110000"/>
              </a:lnSpc>
            </a:pPr>
            <a:r>
              <a:rPr lang="en-US" dirty="0"/>
              <a:t>Handling Exceptions</a:t>
            </a:r>
            <a:endParaRPr lang="bg-BG" dirty="0"/>
          </a:p>
        </p:txBody>
      </p:sp>
      <p:sp>
        <p:nvSpPr>
          <p:cNvPr id="4" name="Rectangle 3"/>
          <p:cNvSpPr>
            <a:spLocks noChangeArrowheads="1"/>
          </p:cNvSpPr>
          <p:nvPr/>
        </p:nvSpPr>
        <p:spPr bwMode="auto">
          <a:xfrm>
            <a:off x="1322459" y="5188549"/>
            <a:ext cx="64917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Catching and Processing Errors</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8370" name="Picture 2" descr="http://umbrellajournal.com/Computer4.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084008" y="1219200"/>
            <a:ext cx="2971800" cy="2638958"/>
          </a:xfrm>
          <a:prstGeom prst="roundRect">
            <a:avLst>
              <a:gd name="adj" fmla="val 6005"/>
            </a:avLst>
          </a:prstGeom>
          <a:noFill/>
        </p:spPr>
      </p:pic>
    </p:spTree>
    <p:extLst>
      <p:ext uri="{BB962C8B-B14F-4D97-AF65-F5344CB8AC3E}">
        <p14:creationId xmlns:p14="http://schemas.microsoft.com/office/powerpoint/2010/main" val="27564894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idx="1"/>
          </p:nvPr>
        </p:nvSpPr>
        <p:spPr/>
        <p:txBody>
          <a:bodyPr/>
          <a:lstStyle/>
          <a:p>
            <a:pPr>
              <a:lnSpc>
                <a:spcPct val="100000"/>
              </a:lnSpc>
            </a:pPr>
            <a:r>
              <a:rPr lang="en-US" dirty="0"/>
              <a:t>In C# the exceptions can be handled by the</a:t>
            </a:r>
            <a:r>
              <a:rPr lang="en-US" dirty="0">
                <a:solidFill>
                  <a:schemeClr val="tx2"/>
                </a:solidFill>
              </a:rPr>
              <a:t> </a:t>
            </a:r>
            <a:r>
              <a:rPr lang="en-US" dirty="0" smtClean="0">
                <a:solidFill>
                  <a:schemeClr val="accent5">
                    <a:lumMod val="20000"/>
                    <a:lumOff val="80000"/>
                  </a:schemeClr>
                </a:solidFill>
                <a:latin typeface="Consolas" pitchFamily="49" charset="0"/>
                <a:cs typeface="Consolas" pitchFamily="49" charset="0"/>
              </a:rPr>
              <a:t>try-catch-finally</a:t>
            </a:r>
            <a:r>
              <a:rPr lang="en-US" dirty="0" smtClean="0"/>
              <a:t> construction</a:t>
            </a: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spcBef>
                <a:spcPts val="1800"/>
              </a:spcBef>
            </a:pPr>
            <a:r>
              <a:rPr lang="ru-RU" dirty="0" smtClean="0">
                <a:solidFill>
                  <a:schemeClr val="accent5">
                    <a:lumMod val="20000"/>
                    <a:lumOff val="80000"/>
                  </a:schemeClr>
                </a:solidFill>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1460" name="Rectangle 4"/>
          <p:cNvSpPr>
            <a:spLocks noChangeArrowheads="1"/>
          </p:cNvSpPr>
          <p:nvPr/>
        </p:nvSpPr>
        <p:spPr bwMode="auto">
          <a:xfrm>
            <a:off x="685800" y="2292965"/>
            <a:ext cx="7631113"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catch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2326754"/>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33508" name="Rectangle 4"/>
          <p:cNvSpPr>
            <a:spLocks noChangeArrowheads="1"/>
          </p:cNvSpPr>
          <p:nvPr/>
        </p:nvSpPr>
        <p:spPr bwMode="auto">
          <a:xfrm>
            <a:off x="623888" y="1144720"/>
            <a:ext cx="7910512" cy="517988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descr="http://alieneyes.files.wordpress.com/2008/04/explosion.jpg"/>
          <p:cNvPicPr>
            <a:picLocks noChangeAspect="1" noChangeArrowheads="1"/>
          </p:cNvPicPr>
          <p:nvPr/>
        </p:nvPicPr>
        <p:blipFill>
          <a:blip r:embed="rId2" cstate="screen">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759980" y="1323976"/>
            <a:ext cx="1622020" cy="1495424"/>
          </a:xfrm>
          <a:prstGeom prst="rect">
            <a:avLst/>
          </a:prstGeom>
          <a:noFill/>
        </p:spPr>
      </p:pic>
    </p:spTree>
    <p:extLst>
      <p:ext uri="{BB962C8B-B14F-4D97-AF65-F5344CB8AC3E}">
        <p14:creationId xmlns:p14="http://schemas.microsoft.com/office/powerpoint/2010/main" val="41566748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ctrTitle"/>
          </p:nvPr>
        </p:nvSpPr>
        <p:spPr>
          <a:xfrm>
            <a:off x="1219200" y="1524000"/>
            <a:ext cx="3352800" cy="1524000"/>
          </a:xfrm>
        </p:spPr>
        <p:txBody>
          <a:bodyPr/>
          <a:lstStyle/>
          <a:p>
            <a:pPr>
              <a:lnSpc>
                <a:spcPct val="100000"/>
              </a:lnSpc>
            </a:pPr>
            <a:r>
              <a:rPr lang="en-US" dirty="0" smtClean="0"/>
              <a:t>Handling Exceptions</a:t>
            </a:r>
            <a:endParaRPr lang="bg-BG" dirty="0"/>
          </a:p>
        </p:txBody>
      </p:sp>
      <p:sp>
        <p:nvSpPr>
          <p:cNvPr id="618499" name="Rectangle 3"/>
          <p:cNvSpPr>
            <a:spLocks noChangeArrowheads="1"/>
          </p:cNvSpPr>
          <p:nvPr/>
        </p:nvSpPr>
        <p:spPr bwMode="auto">
          <a:xfrm>
            <a:off x="1138219" y="3336024"/>
            <a:ext cx="3433549"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3250" name="Picture 2" descr="http://tubulamarok.free.fr/magma/explosion.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322379" y="2514600"/>
            <a:ext cx="3164396" cy="3733800"/>
          </a:xfrm>
          <a:prstGeom prst="roundRect">
            <a:avLst>
              <a:gd name="adj" fmla="val 6086"/>
            </a:avLst>
          </a:prstGeom>
          <a:noFill/>
        </p:spPr>
      </p:pic>
      <p:pic>
        <p:nvPicPr>
          <p:cNvPr id="1026" name="Picture 2" descr="bom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3282">
            <a:off x="1849916" y="4314793"/>
            <a:ext cx="1835117" cy="1835117"/>
          </a:xfrm>
          <a:prstGeom prst="rect">
            <a:avLst/>
          </a:prstGeom>
          <a:noFill/>
          <a:effectLst>
            <a:glow rad="190500">
              <a:schemeClr val="accent5">
                <a:satMod val="175000"/>
                <a:alpha val="2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5967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idx="1"/>
          </p:nvPr>
        </p:nvSpPr>
        <p:spPr>
          <a:xfrm>
            <a:off x="228600" y="1143000"/>
            <a:ext cx="8686800" cy="5562600"/>
          </a:xfrm>
        </p:spPr>
        <p:txBody>
          <a:bodyPr/>
          <a:lstStyle/>
          <a:p>
            <a:pPr>
              <a:lnSpc>
                <a:spcPct val="100000"/>
              </a:lnSpc>
            </a:pPr>
            <a:r>
              <a:rPr lang="en-US" sz="3000" dirty="0" smtClean="0"/>
              <a:t>Exceptions </a:t>
            </a:r>
            <a:r>
              <a:rPr lang="en-US" sz="3000" dirty="0"/>
              <a:t>in</a:t>
            </a:r>
            <a:r>
              <a:rPr lang="ru-RU" sz="3000" dirty="0"/>
              <a:t> .NET </a:t>
            </a:r>
            <a:r>
              <a:rPr lang="en-US" sz="3000" dirty="0"/>
              <a:t>are objects</a:t>
            </a:r>
            <a:endParaRPr lang="ru-RU" sz="3000" dirty="0"/>
          </a:p>
          <a:p>
            <a:pPr>
              <a:lnSpc>
                <a:spcPct val="1000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ct val="100000"/>
              </a:lnSpc>
            </a:pPr>
            <a:r>
              <a:rPr lang="en-US" sz="2800" dirty="0"/>
              <a:t>Contains information for the cause of the error </a:t>
            </a:r>
            <a:r>
              <a:rPr lang="en-US" sz="2800" dirty="0" smtClean="0"/>
              <a:t>/ unusual </a:t>
            </a:r>
            <a:r>
              <a:rPr lang="en-US" sz="2800" dirty="0"/>
              <a:t>situation</a:t>
            </a:r>
            <a:endParaRPr lang="ru-RU" sz="28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64879659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2643</Words>
  <Application>Microsoft Office PowerPoint</Application>
  <PresentationFormat>On-screen Show (4:3)</PresentationFormat>
  <Paragraphs>473</Paragraphs>
  <Slides>40</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Cambria</vt:lpstr>
      <vt:lpstr>Consolas</vt:lpstr>
      <vt:lpstr>Corbel</vt:lpstr>
      <vt:lpstr>Wingdings 2</vt:lpstr>
      <vt:lpstr>Telerik Academy</vt:lpstr>
      <vt:lpstr>Exception Handling</vt:lpstr>
      <vt:lpstr>Table of Contents</vt:lpstr>
      <vt:lpstr>What are Exceptions?</vt:lpstr>
      <vt:lpstr>What are Exceptions?</vt:lpstr>
      <vt:lpstr>Handling Exceptions</vt:lpstr>
      <vt:lpstr>Handling Exceptions</vt:lpstr>
      <vt:lpstr>Handling Exceptions – Example</vt:lpstr>
      <vt:lpstr>Handling Exceptions</vt:lpstr>
      <vt:lpstr>The System.Exception Class</vt:lpstr>
      <vt:lpstr>Exception Properties – Example</vt:lpstr>
      <vt:lpstr>Exception Properties</vt:lpstr>
      <vt:lpstr>Exception Properties (2)</vt:lpstr>
      <vt:lpstr>Exception Properties</vt:lpstr>
      <vt:lpstr>The Hierarchy of Exceptions</vt:lpstr>
      <vt:lpstr>Exception Hierarchy</vt:lpstr>
      <vt:lpstr>Types of Exceptions</vt:lpstr>
      <vt:lpstr>Handling Exceptions</vt:lpstr>
      <vt:lpstr>Find the Mistake!</vt:lpstr>
      <vt:lpstr>Handling All Exceptions</vt:lpstr>
      <vt:lpstr>Throwing Exceptions</vt:lpstr>
      <vt:lpstr>Throwing Exceptions</vt:lpstr>
      <vt:lpstr>How Exceptions Work?</vt:lpstr>
      <vt:lpstr>Using throw Keyword</vt:lpstr>
      <vt:lpstr>Re-Throwing Exceptions</vt:lpstr>
      <vt:lpstr>Throwing Exceptions – Example</vt:lpstr>
      <vt:lpstr>Throwing Exceptions</vt:lpstr>
      <vt:lpstr>Choosing the Exception Type</vt:lpstr>
      <vt:lpstr>Using Try-Finally Blocks</vt:lpstr>
      <vt:lpstr>The try-finally Statement</vt:lpstr>
      <vt:lpstr>try-finally – Example</vt:lpstr>
      <vt:lpstr>Try-Finally</vt:lpstr>
      <vt:lpstr>Exceptions: Best Practices</vt:lpstr>
      <vt:lpstr>Exceptions – Best Practices </vt:lpstr>
      <vt:lpstr>Exceptions – Best Practices  (2)</vt:lpstr>
      <vt:lpstr>Exceptions – Best Practices (3)</vt:lpstr>
      <vt:lpstr>Summary</vt:lpstr>
      <vt:lpstr>Exceptions Handling</vt:lpstr>
      <vt:lpstr>Exercises</vt:lpstr>
      <vt:lpstr>Exercises (2)</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Vladislav Karamfilov</cp:lastModifiedBy>
  <cp:revision>310</cp:revision>
  <dcterms:created xsi:type="dcterms:W3CDTF">2007-12-08T16:03:35Z</dcterms:created>
  <dcterms:modified xsi:type="dcterms:W3CDTF">2014-01-20T19:22:53Z</dcterms:modified>
  <cp:category>software engineering</cp:category>
</cp:coreProperties>
</file>