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0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460" r:id="rId31"/>
    <p:sldId id="812" r:id="rId32"/>
    <p:sldId id="835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66" d="100"/>
          <a:sy n="66" d="100"/>
        </p:scale>
        <p:origin x="84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er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1524000"/>
          </a:xfrm>
        </p:spPr>
        <p:txBody>
          <a:bodyPr/>
          <a:lstStyle/>
          <a:p>
            <a:r>
              <a:rPr lang="en-US" dirty="0" smtClean="0"/>
              <a:t>Sorting and</a:t>
            </a:r>
            <a:br>
              <a:rPr lang="en-US" dirty="0" smtClean="0"/>
            </a:br>
            <a:r>
              <a:rPr lang="en-US" dirty="0" smtClean="0"/>
              <a:t>Searching Algorithms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5840" y="4734443"/>
            <a:ext cx="1763490" cy="19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00797"/>
            <a:ext cx="2057400" cy="1923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docs.google.com/drawings/pub?id=19rpn5BY3JJOSpRPAJ9hpAoQeHVymxGxFNueuYCogmI4&amp;w=620&amp;h=3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866815"/>
            <a:ext cx="3468803" cy="22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048"/>
            <a:ext cx="2743200" cy="1478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8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First </a:t>
            </a:r>
            <a:r>
              <a:rPr lang="en-US" dirty="0"/>
              <a:t>divides a large list into two smaller sub-lists then recursively sort the sub-lists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and average 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921528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05083" y="3622324"/>
            <a:ext cx="3900486" cy="527804"/>
          </a:xfrm>
          <a:prstGeom prst="wedgeRoundRectCallout">
            <a:avLst>
              <a:gd name="adj1" fmla="val -87450"/>
              <a:gd name="adj2" fmla="val 24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Divide </a:t>
            </a:r>
            <a:r>
              <a:rPr lang="en-US" dirty="0"/>
              <a:t>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</a:t>
            </a:r>
            <a:r>
              <a:rPr lang="en-US" dirty="0" smtClean="0"/>
              <a:t>(list </a:t>
            </a:r>
            <a:r>
              <a:rPr lang="en-US" dirty="0"/>
              <a:t>of 1 element </a:t>
            </a:r>
            <a:r>
              <a:rPr lang="en-US" dirty="0" smtClean="0"/>
              <a:t>is sorted)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>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average and worst case</a:t>
            </a:r>
            <a:r>
              <a:rPr lang="en-US" dirty="0"/>
              <a:t>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Depends; worst case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Yes; Method</a:t>
            </a:r>
            <a:r>
              <a:rPr lang="en-US" dirty="0"/>
              <a:t>: </a:t>
            </a:r>
            <a:r>
              <a:rPr lang="en-US" dirty="0" smtClean="0"/>
              <a:t>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</a:t>
            </a:r>
            <a:r>
              <a:rPr lang="en-US" dirty="0" smtClean="0"/>
              <a:t>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914400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80" y="3532095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Specialized </a:t>
            </a:r>
            <a:r>
              <a:rPr lang="en-US" dirty="0"/>
              <a:t>tree-based data structure that satisfies the heap </a:t>
            </a:r>
            <a:r>
              <a:rPr lang="en-US" dirty="0" smtClean="0"/>
              <a:t>property: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nodes are always greater </a:t>
            </a:r>
            <a:r>
              <a:rPr lang="en-US" dirty="0" smtClean="0"/>
              <a:t>(less) than </a:t>
            </a:r>
            <a:r>
              <a:rPr lang="en-US" dirty="0"/>
              <a:t>or equal to the </a:t>
            </a:r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implied </a:t>
            </a:r>
            <a:r>
              <a:rPr lang="en-US" dirty="0" smtClean="0"/>
              <a:t>ordering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siblings or </a:t>
            </a:r>
            <a:r>
              <a:rPr lang="en-US" dirty="0" smtClean="0"/>
              <a:t>cousins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n.wikipedia.org/wiki/Heap_(</a:t>
            </a:r>
            <a:r>
              <a:rPr lang="en-US" dirty="0" err="1" smtClean="0">
                <a:hlinkClick r:id="rId2"/>
              </a:rPr>
              <a:t>data_structure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2223"/>
              </p:ext>
            </p:extLst>
          </p:nvPr>
        </p:nvGraphicFramePr>
        <p:xfrm>
          <a:off x="735105" y="4114800"/>
          <a:ext cx="48768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divided into two </a:t>
            </a:r>
            <a:r>
              <a:rPr lang="en-US" dirty="0" smtClean="0"/>
              <a:t>parts</a:t>
            </a:r>
          </a:p>
          <a:p>
            <a:pPr lvl="1"/>
            <a:r>
              <a:rPr lang="en-US" dirty="0"/>
              <a:t>In the first step, a heap is built out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sorted array is created by repeatedly removing the largest element from the </a:t>
            </a:r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Best</a:t>
            </a:r>
            <a:r>
              <a:rPr lang="en-US" dirty="0"/>
              <a:t>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Constant -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Stable: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Method</a:t>
            </a:r>
            <a:r>
              <a:rPr lang="en-US" dirty="0"/>
              <a:t>: Selection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for sorting a collection of objects according to keys that are small integers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</a:t>
            </a:r>
            <a:r>
              <a:rPr lang="en-US" dirty="0" smtClean="0"/>
              <a:t>sorted</a:t>
            </a:r>
          </a:p>
          <a:p>
            <a:r>
              <a:rPr lang="en-US" dirty="0" smtClean="0"/>
              <a:t>Stable: Yes</a:t>
            </a:r>
            <a:endParaRPr lang="bg-BG" dirty="0" smtClean="0"/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en.wikipedia.org/wiki/Counting_sort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Partitioning </a:t>
            </a:r>
            <a:r>
              <a:rPr lang="en-US" dirty="0"/>
              <a:t>an array into a number of </a:t>
            </a:r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bucket is </a:t>
            </a:r>
            <a:r>
              <a:rPr lang="en-US" dirty="0" smtClean="0"/>
              <a:t>then sorted individually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</a:t>
            </a:r>
            <a:r>
              <a:rPr lang="en-US" sz="2800" dirty="0" smtClean="0">
                <a:solidFill>
                  <a:srgbClr val="EBFFD2"/>
                </a:solidFill>
              </a:rPr>
              <a:t>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r>
              <a:rPr lang="en-US" dirty="0" smtClean="0">
                <a:hlinkClick r:id="rId2"/>
              </a:rPr>
              <a:t>http://en.wikipedia.org/wiki/Bucket_sort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22098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3810000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Comparison of Sorting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There are hundreds of 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7423"/>
              </p:ext>
            </p:extLst>
          </p:nvPr>
        </p:nvGraphicFramePr>
        <p:xfrm>
          <a:off x="305005" y="1752600"/>
          <a:ext cx="8533991" cy="471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/>
                <a:gridCol w="1311593"/>
                <a:gridCol w="1311593"/>
                <a:gridCol w="1311593"/>
                <a:gridCol w="1060767"/>
                <a:gridCol w="1067118"/>
                <a:gridCol w="13481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worst case is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sz="6000" dirty="0" smtClean="0"/>
              <a:t>Searching</a:t>
            </a:r>
            <a:endParaRPr lang="en-US" dirty="0"/>
          </a:p>
        </p:txBody>
      </p:sp>
      <p:pic>
        <p:nvPicPr>
          <p:cNvPr id="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223">
            <a:off x="1314831" y="4007514"/>
            <a:ext cx="2574070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8168">
            <a:off x="5712734" y="3941386"/>
            <a:ext cx="2103558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9890">
            <a:off x="959227" y="1053522"/>
            <a:ext cx="2381875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RqPqPZF8ZOO-LtKrSntMfmbj0d-YX_-veD6KzhPDIu8vQYOXop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145">
            <a:off x="6002861" y="977769"/>
            <a:ext cx="2059523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Sorting and classification</a:t>
            </a:r>
          </a:p>
          <a:p>
            <a:pPr lvl="1"/>
            <a:r>
              <a:rPr lang="en-US" dirty="0" smtClean="0"/>
              <a:t>Review of the most popular</a:t>
            </a:r>
            <a:br>
              <a:rPr lang="en-US" dirty="0" smtClean="0"/>
            </a:br>
            <a:r>
              <a:rPr lang="en-US" dirty="0" smtClean="0"/>
              <a:t>sorting algorithms</a:t>
            </a:r>
            <a:endParaRPr lang="en-US" dirty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Interpolation search</a:t>
            </a:r>
          </a:p>
          <a:p>
            <a:r>
              <a:rPr lang="en-US" dirty="0" smtClean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91" y="957336"/>
            <a:ext cx="2814563" cy="2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724996" y="35821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for finding an item with specified properties among a collection of </a:t>
            </a:r>
            <a:r>
              <a:rPr lang="en-US" dirty="0" smtClean="0"/>
              <a:t>items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</a:t>
            </a:r>
            <a:r>
              <a:rPr lang="en-US" dirty="0" smtClean="0"/>
              <a:t>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</a:t>
            </a:r>
            <a:r>
              <a:rPr lang="en-US" dirty="0" smtClean="0"/>
              <a:t>equations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try </a:t>
            </a:r>
            <a:r>
              <a:rPr lang="en-US" dirty="0"/>
              <a:t>to exploit partial knowledge about </a:t>
            </a:r>
            <a:r>
              <a:rPr lang="en-US" dirty="0" smtClean="0"/>
              <a:t>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</a:t>
            </a:r>
            <a:r>
              <a:rPr lang="en-US" dirty="0" smtClean="0"/>
              <a:t>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</a:t>
            </a:r>
            <a:r>
              <a:rPr lang="en-US" dirty="0" smtClean="0"/>
              <a:t>max (min)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http://www.racinelibrary.info/wordpress/wp-content/uploads/2011/04/Site-Icons-Search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226795" cy="106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finding a particular value in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every one of </a:t>
            </a:r>
            <a:r>
              <a:rPr lang="en-US" dirty="0" smtClean="0"/>
              <a:t>the elements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at a time </a:t>
            </a:r>
            <a:r>
              <a:rPr lang="en-US" dirty="0" smtClean="0"/>
              <a:t>in sequence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the desired one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191000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02" y="5132295"/>
            <a:ext cx="4000500" cy="138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791200"/>
          </a:xfrm>
        </p:spPr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the position of a specified value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</a:t>
            </a:r>
            <a:r>
              <a:rPr lang="en-US" dirty="0" smtClean="0"/>
              <a:t>data structure</a:t>
            </a:r>
          </a:p>
          <a:p>
            <a:r>
              <a:rPr lang="en-US" dirty="0"/>
              <a:t>In each step, </a:t>
            </a: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input with the middle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repeats its action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(imax &lt; 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 midpoint to cut set in half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(imax &gt;= imin)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imin = imid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imax = imid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for searching for a given key value in an indexed array that has been ordered by the values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Parallels </a:t>
            </a:r>
            <a:r>
              <a:rPr lang="en-US" dirty="0"/>
              <a:t>how humans search through a telephone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where in the remaining search space the sought item might </a:t>
            </a:r>
            <a:r>
              <a:rPr lang="en-US" dirty="0" smtClean="0"/>
              <a:t>be</a:t>
            </a:r>
          </a:p>
          <a:p>
            <a:pPr lvl="2"/>
            <a:r>
              <a:rPr lang="en-US" dirty="0" smtClean="0"/>
              <a:t>Binary search always chooses the middle element</a:t>
            </a:r>
          </a:p>
          <a:p>
            <a:r>
              <a:rPr lang="en-US" dirty="0" smtClean="0"/>
              <a:t>Average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 smtClean="0"/>
              <a:t>, Worst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1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toFind){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 = sortedArray.length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toFind)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toFind - sortedArray[low]) * (high - low)) 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range is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possible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&lt;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&gt;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685800"/>
          </a:xfrm>
        </p:spPr>
        <p:txBody>
          <a:bodyPr/>
          <a:lstStyle/>
          <a:p>
            <a:r>
              <a:rPr lang="en-US" sz="6000" dirty="0" smtClean="0"/>
              <a:t>Shuffling</a:t>
            </a:r>
            <a:endParaRPr lang="en-US" sz="6000" dirty="0"/>
          </a:p>
        </p:txBody>
      </p:sp>
      <p:pic>
        <p:nvPicPr>
          <p:cNvPr id="3074" name="Picture 2" descr="http://cdn.tutsplus.com/gamedev.tutsplus.com/authors/michael-james-williams/Fisher-Yates_Shuffle_Algorithm_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80010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4343400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procedure used to randomize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Generating random permutation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95600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</a:t>
            </a:r>
            <a:r>
              <a:rPr lang="en-US" dirty="0" smtClean="0"/>
              <a:t>shuffle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01" y="1017687"/>
            <a:ext cx="8610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a[i] with random element in a[i..n-1]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i + RandomProvider.Instance.Next(0, n -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RandomProvider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Random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Random();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sz="6000" dirty="0" smtClean="0"/>
              <a:t>Sorting</a:t>
            </a:r>
            <a:endParaRPr lang="en-US" dirty="0"/>
          </a:p>
        </p:txBody>
      </p:sp>
      <p:pic>
        <p:nvPicPr>
          <p:cNvPr id="4" name="Picture 2" descr="File:Sorting stability playing cards.sv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">
            <a:off x="6163720" y="3634908"/>
            <a:ext cx="1390919" cy="2299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4" name="Picture 2" descr="http://blog.pagerduty.com/wp-content/uploads/sorting-leg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1">
            <a:off x="1153693" y="1051536"/>
            <a:ext cx="2317145" cy="17378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6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067">
            <a:off x="6059079" y="589453"/>
            <a:ext cx="2057400" cy="1923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54673">
            <a:off x="1402030" y="4207183"/>
            <a:ext cx="2209800" cy="176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Sorting and 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9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that puts elements of a list in a certain </a:t>
            </a:r>
            <a:r>
              <a:rPr lang="en-US" dirty="0" smtClean="0"/>
              <a:t>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</a:t>
            </a:r>
            <a:r>
              <a:rPr lang="en-US" dirty="0" smtClean="0"/>
              <a:t>of </a:t>
            </a:r>
            <a:r>
              <a:rPr lang="en-US" dirty="0"/>
              <a:t>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Efficient </a:t>
            </a:r>
            <a:r>
              <a:rPr lang="en-US" dirty="0"/>
              <a:t>sorting is important </a:t>
            </a:r>
            <a:r>
              <a:rPr lang="en-US" dirty="0" smtClean="0"/>
              <a:t>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Producing </a:t>
            </a:r>
            <a:r>
              <a:rPr lang="en-US" dirty="0"/>
              <a:t>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Canonicalizing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Optimizing </a:t>
            </a:r>
            <a:r>
              <a:rPr lang="en-US" dirty="0"/>
              <a:t>the use of other </a:t>
            </a:r>
            <a:r>
              <a:rPr lang="en-US" dirty="0" smtClean="0"/>
              <a:t>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presents many </a:t>
            </a:r>
            <a:r>
              <a:rPr lang="en-US" dirty="0"/>
              <a:t>important 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</a:t>
            </a:r>
            <a:r>
              <a:rPr lang="en-US" dirty="0" smtClean="0"/>
              <a:t>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/>
              <a:t>Memory </a:t>
            </a:r>
            <a:r>
              <a:rPr lang="en-US" dirty="0" smtClean="0"/>
              <a:t>usage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Recursive </a:t>
            </a:r>
            <a:r>
              <a:rPr lang="en-US" dirty="0"/>
              <a:t>or non-recursive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</a:t>
            </a:r>
            <a:r>
              <a:rPr lang="en-US" dirty="0" smtClean="0"/>
              <a:t>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</a:t>
            </a:r>
            <a:r>
              <a:rPr lang="en-US" dirty="0" smtClean="0"/>
              <a:t>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</a:t>
            </a:r>
            <a:r>
              <a:rPr lang="en-US" dirty="0" smtClean="0"/>
              <a:t>quicksort</a:t>
            </a:r>
            <a:r>
              <a:rPr lang="en-US" dirty="0"/>
              <a:t>), </a:t>
            </a:r>
            <a:r>
              <a:rPr lang="en-US" dirty="0" smtClean="0"/>
              <a:t>selection (</a:t>
            </a:r>
            <a:r>
              <a:rPr lang="en-US" dirty="0" err="1" smtClean="0"/>
              <a:t>heapsort</a:t>
            </a:r>
            <a:r>
              <a:rPr lang="en-US" dirty="0" smtClean="0"/>
              <a:t>), </a:t>
            </a:r>
            <a:r>
              <a:rPr lang="en-US" dirty="0"/>
              <a:t>merging, serial or </a:t>
            </a:r>
            <a:r>
              <a:rPr lang="en-US" dirty="0" smtClean="0"/>
              <a:t>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 </a:t>
            </a:r>
            <a:r>
              <a:rPr lang="en-US" dirty="0"/>
              <a:t>the relative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records with </a:t>
            </a:r>
            <a:r>
              <a:rPr lang="en-US" dirty="0" smtClean="0"/>
              <a:t>equal</a:t>
            </a:r>
            <a:r>
              <a:rPr lang="bg-BG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 smtClean="0"/>
              <a:t>When sorting </a:t>
            </a:r>
            <a:r>
              <a:rPr lang="en-US" dirty="0"/>
              <a:t>only part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examined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determining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worst and average </a:t>
            </a:r>
            <a:r>
              <a:rPr lang="en-US" dirty="0"/>
              <a:t>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(constant, only for the min element)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No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913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i = j+1; i &lt; n;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(a[i] &lt;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j) swap(a[j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stepping through the </a:t>
            </a:r>
            <a:r>
              <a:rPr lang="en-US" dirty="0" smtClean="0"/>
              <a:t>list, comparing </a:t>
            </a:r>
            <a:r>
              <a:rPr lang="en-US" dirty="0"/>
              <a:t>each pair of adjacent items and </a:t>
            </a:r>
            <a:r>
              <a:rPr lang="en-US" dirty="0" smtClean="0"/>
              <a:t>swap </a:t>
            </a:r>
            <a:r>
              <a:rPr lang="en-US" dirty="0"/>
              <a:t>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14" y="3563470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Builds </a:t>
            </a:r>
            <a:r>
              <a:rPr lang="en-US" dirty="0"/>
              <a:t>the final sorted array 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</a:t>
            </a:r>
            <a:r>
              <a:rPr lang="en-US" dirty="0" smtClean="0"/>
              <a:t>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en.wikipedia.org/wiki/Insertion_sort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953" y="2743200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← 1 to i ← length(A)-1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A[i]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i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&gt; 0 and valueToInsert &lt; A[holePos - 1]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A[holePos - 1]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shift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larger value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holePos - 1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hole position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valueToInsert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</TotalTime>
  <Words>2039</Words>
  <Application>Microsoft Office PowerPoint</Application>
  <PresentationFormat>On-screen Show (4:3)</PresentationFormat>
  <Paragraphs>448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Sample Implementation</vt:lpstr>
      <vt:lpstr>Shuffling</vt:lpstr>
      <vt:lpstr>Shuffling</vt:lpstr>
      <vt:lpstr>Fisher–Yates shuffle algorithm</vt:lpstr>
      <vt:lpstr>Sorting and Searching Algorithms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Nikolay Kostov</dc:creator>
  <cp:keywords>code, quality, code quality, C#, JS, programming</cp:keywords>
  <cp:lastModifiedBy>Evlogi Hristov</cp:lastModifiedBy>
  <cp:revision>1871</cp:revision>
  <dcterms:created xsi:type="dcterms:W3CDTF">2007-12-08T16:03:35Z</dcterms:created>
  <dcterms:modified xsi:type="dcterms:W3CDTF">2014-08-29T14:43:35Z</dcterms:modified>
  <cp:category>quality code, software engineering</cp:category>
</cp:coreProperties>
</file>