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05-Sep-14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96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4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moiz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ynamic_programm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Brief Introduction in Problem Solving using Dynamic Programming and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052657" cy="405419"/>
          </a:xfrm>
        </p:spPr>
        <p:txBody>
          <a:bodyPr/>
          <a:lstStyle/>
          <a:p>
            <a:r>
              <a:rPr lang="en-US" dirty="0" smtClean="0"/>
              <a:t>Data Structures &amp;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Dynamic Programming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17" y="2782913"/>
            <a:ext cx="2023072" cy="2587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3" y="3382742"/>
            <a:ext cx="2702527" cy="202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64" y="3382741"/>
            <a:ext cx="2319036" cy="1987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3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How dynamic programming (DP) works?</a:t>
            </a:r>
          </a:p>
          <a:p>
            <a:pPr lvl="1"/>
            <a:r>
              <a:rPr lang="en-US" dirty="0" smtClean="0"/>
              <a:t>Approach to solve problems</a:t>
            </a:r>
          </a:p>
          <a:p>
            <a:pPr lvl="1"/>
            <a:r>
              <a:rPr lang="en-US" dirty="0" smtClean="0"/>
              <a:t>Store partial solutions of the smaller problems</a:t>
            </a:r>
          </a:p>
          <a:p>
            <a:pPr lvl="1"/>
            <a:r>
              <a:rPr lang="en-US" dirty="0" smtClean="0"/>
              <a:t>Usually they are solved bottom-up</a:t>
            </a:r>
          </a:p>
          <a:p>
            <a:r>
              <a:rPr lang="en-US" dirty="0"/>
              <a:t>Steps to </a:t>
            </a:r>
            <a:r>
              <a:rPr lang="en-US" dirty="0" smtClean="0"/>
              <a:t>designing </a:t>
            </a:r>
            <a:r>
              <a:rPr lang="en-US" dirty="0"/>
              <a:t>a </a:t>
            </a:r>
            <a:r>
              <a:rPr lang="en-US" dirty="0" smtClean="0"/>
              <a:t>DP algorithm: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Characterize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optimal substructure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Recursively </a:t>
            </a:r>
            <a:r>
              <a:rPr lang="en-US" sz="2700" dirty="0"/>
              <a:t>define the value of an optimal solution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Compute the value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 up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(if needed)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 </a:t>
            </a:r>
            <a:r>
              <a:rPr lang="en-US" sz="2700" dirty="0" smtClean="0"/>
              <a:t>an optimal solution</a:t>
            </a:r>
            <a:endParaRPr lang="bg-BG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smtClean="0"/>
              <a:t>DP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en-US" dirty="0" smtClean="0"/>
              <a:t>has the </a:t>
            </a:r>
            <a:r>
              <a:rPr lang="en-US" dirty="0"/>
              <a:t>following </a:t>
            </a:r>
            <a:r>
              <a:rPr lang="en-US" dirty="0" smtClean="0"/>
              <a:t>characteristics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subproblems</a:t>
            </a:r>
            <a:endParaRPr lang="en-US" dirty="0"/>
          </a:p>
          <a:p>
            <a:pPr lvl="2"/>
            <a:r>
              <a:rPr lang="en-US" dirty="0"/>
              <a:t>We </a:t>
            </a:r>
            <a:r>
              <a:rPr lang="en-US" dirty="0" smtClean="0"/>
              <a:t>break </a:t>
            </a:r>
            <a:r>
              <a:rPr lang="en-US" dirty="0"/>
              <a:t>the original problem to smaller </a:t>
            </a:r>
            <a:r>
              <a:rPr lang="en-US" dirty="0" smtClean="0"/>
              <a:t>sub-problems </a:t>
            </a:r>
            <a:r>
              <a:rPr lang="en-US" dirty="0"/>
              <a:t>that have the same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/>
              <a:t>Optimal substructure of the problems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optimal solution to the problem contains within optimal solutions to its </a:t>
            </a:r>
            <a:r>
              <a:rPr lang="en-US" dirty="0" smtClean="0"/>
              <a:t>sub-problems</a:t>
            </a:r>
          </a:p>
          <a:p>
            <a:pPr lvl="1"/>
            <a:r>
              <a:rPr lang="en-US" dirty="0"/>
              <a:t>Overlapping sub-problems </a:t>
            </a:r>
          </a:p>
          <a:p>
            <a:pPr lvl="2"/>
            <a:r>
              <a:rPr lang="en-US" dirty="0" smtClean="0"/>
              <a:t>There </a:t>
            </a:r>
            <a:r>
              <a:rPr lang="en-US" dirty="0"/>
              <a:t>exist some places where we solve the same </a:t>
            </a:r>
            <a:r>
              <a:rPr lang="en-US" dirty="0" smtClean="0"/>
              <a:t>sub-problem </a:t>
            </a:r>
            <a:r>
              <a:rPr lang="en-US" dirty="0"/>
              <a:t>more than once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can be divided into 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with a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required at each </a:t>
            </a:r>
            <a:r>
              <a:rPr lang="en-US" dirty="0" smtClean="0"/>
              <a:t>level</a:t>
            </a:r>
          </a:p>
          <a:p>
            <a:r>
              <a:rPr lang="en-US" dirty="0"/>
              <a:t>Each </a:t>
            </a:r>
            <a:r>
              <a:rPr lang="en-US" dirty="0" smtClean="0"/>
              <a:t>level has </a:t>
            </a:r>
            <a:r>
              <a:rPr lang="en-US" dirty="0"/>
              <a:t>a number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associated with </a:t>
            </a:r>
            <a:r>
              <a:rPr lang="en-US" dirty="0" smtClean="0"/>
              <a:t>it</a:t>
            </a:r>
          </a:p>
          <a:p>
            <a:r>
              <a:rPr lang="en-US" dirty="0"/>
              <a:t>The decision at one </a:t>
            </a:r>
            <a:r>
              <a:rPr lang="en-US" dirty="0" smtClean="0"/>
              <a:t>level transforms </a:t>
            </a:r>
            <a:r>
              <a:rPr lang="en-US" dirty="0"/>
              <a:t>one state into a state in the next </a:t>
            </a:r>
            <a:r>
              <a:rPr lang="en-US" dirty="0" smtClean="0"/>
              <a:t>level</a:t>
            </a:r>
          </a:p>
          <a:p>
            <a:r>
              <a:rPr lang="en-US" dirty="0"/>
              <a:t>Given the current state, the optimal decision for each of the remaining states does not depend on the previous states or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90600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smtClean="0"/>
              <a:t>DP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Divide-and-Conquer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r>
              <a:rPr lang="en-US" dirty="0"/>
              <a:t>Using Divide-and-Conquer to solve </a:t>
            </a:r>
            <a:r>
              <a:rPr lang="en-US" dirty="0" smtClean="0"/>
              <a:t>problems (that can be solved using DP)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inefficient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same common </a:t>
            </a:r>
            <a:r>
              <a:rPr lang="en-US" dirty="0" smtClean="0"/>
              <a:t>sub-problems </a:t>
            </a:r>
            <a:r>
              <a:rPr lang="en-US" dirty="0"/>
              <a:t>have to be solved many </a:t>
            </a:r>
            <a:r>
              <a:rPr lang="en-US" dirty="0" smtClean="0"/>
              <a:t>times</a:t>
            </a:r>
          </a:p>
          <a:p>
            <a:r>
              <a:rPr lang="en-US" dirty="0"/>
              <a:t>DP will solve each of them once and their answers are stored in a table for future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Technique known as “memoization”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Fibonacci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0"/>
            <a:ext cx="8229600" cy="797720"/>
          </a:xfrm>
        </p:spPr>
        <p:txBody>
          <a:bodyPr/>
          <a:lstStyle/>
          <a:p>
            <a:r>
              <a:rPr lang="en-US" dirty="0" smtClean="0"/>
              <a:t>From "divide and conquer" to 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066800"/>
            <a:ext cx="3848100" cy="288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Fibonacci numbers are </a:t>
            </a:r>
            <a:r>
              <a:rPr lang="en-US" dirty="0"/>
              <a:t>the numbers in the following integer </a:t>
            </a:r>
            <a:r>
              <a:rPr lang="en-US" dirty="0" smtClean="0"/>
              <a:t>sequence:</a:t>
            </a:r>
          </a:p>
          <a:p>
            <a:pPr lvl="1"/>
            <a:r>
              <a:rPr lang="en-US" dirty="0" smtClean="0"/>
              <a:t>0, 1, 1, 2, 3, 5, 8, 13, 21, 34, 55, 89, 144, …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two numbers </a:t>
            </a:r>
            <a:r>
              <a:rPr lang="en-US" dirty="0" smtClean="0"/>
              <a:t>are </a:t>
            </a:r>
            <a:r>
              <a:rPr lang="en-US" dirty="0"/>
              <a:t>0 and 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subsequent number is the sum of the previous </a:t>
            </a:r>
            <a:r>
              <a:rPr lang="en-US" dirty="0" smtClean="0"/>
              <a:t>two numbers</a:t>
            </a:r>
          </a:p>
          <a:p>
            <a:r>
              <a:rPr lang="en-US" dirty="0"/>
              <a:t>In mathematical </a:t>
            </a:r>
            <a:r>
              <a:rPr lang="en-US" dirty="0" smtClean="0"/>
              <a:t>terms: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+ F</a:t>
            </a:r>
            <a:r>
              <a:rPr lang="en-US" baseline="-25000" dirty="0" smtClean="0"/>
              <a:t>n-2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 = 0, F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</p:txBody>
      </p:sp>
      <p:pic>
        <p:nvPicPr>
          <p:cNvPr id="2051" name="Picture 3" descr="C:\Users\Nikolay\Desktop\800px-Fibonacci_spiral_34.svg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20055"/>
            <a:ext cx="3581400" cy="22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Approach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find the n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 using recursion (“divide and conquer”)</a:t>
            </a:r>
          </a:p>
          <a:p>
            <a:r>
              <a:rPr lang="en-US" dirty="0" smtClean="0"/>
              <a:t>Directly applying the recurrence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2895600"/>
            <a:ext cx="7696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1)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Fibonacci(n - 1) + Fibonacci(n - 2);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9" name="Picture 7" descr="D:\Dynamic programming\fibonac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64662"/>
            <a:ext cx="2827224" cy="15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64662"/>
            <a:ext cx="2124429" cy="15885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9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and Memoization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We can save the results from each function call</a:t>
            </a:r>
          </a:p>
          <a:p>
            <a:r>
              <a:rPr lang="en-US" dirty="0" smtClean="0"/>
              <a:t>Every time when we call the function we check if the value is already calculated</a:t>
            </a:r>
          </a:p>
          <a:p>
            <a:r>
              <a:rPr lang="en-US" dirty="0" smtClean="0"/>
              <a:t>This saves a lot of useless calculations!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en.wikipedia.org/wiki/Memoization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121765"/>
            <a:ext cx="792480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(memo[n] !=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memo[n];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0)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1) return 1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memo[n]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Fibonacci(n - 1) + Fibonacci(n - 2);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memo[n];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and DP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7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ibonacci number using the dynamic programming approach?</a:t>
            </a:r>
          </a:p>
          <a:p>
            <a:pPr lvl="1"/>
            <a:r>
              <a:rPr lang="en-US" dirty="0" smtClean="0"/>
              <a:t>We can start solving the Fibonacci problem from bottom-up calculating partial solutions</a:t>
            </a:r>
          </a:p>
          <a:p>
            <a:pPr lvl="1"/>
            <a:r>
              <a:rPr lang="en-US" dirty="0" smtClean="0"/>
              <a:t>We know the answer for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dirty="0" smtClean="0"/>
              <a:t> and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7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dirty="0" smtClean="0"/>
              <a:t> number of the Fibonacci sequence</a:t>
            </a:r>
          </a:p>
          <a:p>
            <a:pPr lvl="1">
              <a:lnSpc>
                <a:spcPts val="2800"/>
              </a:lnSpc>
            </a:pPr>
            <a:endParaRPr lang="en-US" dirty="0"/>
          </a:p>
          <a:p>
            <a:pPr lvl="1">
              <a:lnSpc>
                <a:spcPts val="2800"/>
              </a:lnSpc>
            </a:pPr>
            <a:endParaRPr lang="en-US" dirty="0"/>
          </a:p>
          <a:p>
            <a:pPr lvl="1"/>
            <a:r>
              <a:rPr lang="en-US" dirty="0" smtClean="0"/>
              <a:t>And we know the formula to calculate each of the next numbers (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i-1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+ 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i-2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9600" y="4524375"/>
          <a:ext cx="1309254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1452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6222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21945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86715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2437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18160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829300" y="4524375"/>
          <a:ext cx="140017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0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err="1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sz="1900" b="1" kern="1200" baseline="30000" dirty="0" err="1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endParaRPr lang="bg-BG" sz="1900" b="1" kern="1200" baseline="30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  <a:r>
                        <a:rPr lang="en-US" sz="1900" b="1" kern="1200" baseline="-25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i-1</a:t>
                      </a:r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 F</a:t>
                      </a:r>
                      <a:r>
                        <a:rPr lang="en-US" sz="1900" b="1" kern="1200" baseline="-25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i-2</a:t>
                      </a:r>
                      <a:endParaRPr lang="bg-BG" sz="1900" b="1" kern="1200" baseline="-25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889298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baseline="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900" b="1" kern="1200" baseline="30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endParaRPr lang="bg-BG" sz="1900" b="1" kern="1200" baseline="30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22947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10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 smtClean="0"/>
              <a:t>Minimum and Maximum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Divide-and-Conquer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Dynamic Programming</a:t>
            </a:r>
            <a:br>
              <a:rPr lang="en-US" dirty="0" smtClean="0"/>
            </a:br>
            <a:r>
              <a:rPr lang="en-US" dirty="0" smtClean="0"/>
              <a:t>Concepts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Fibonacci Numbers</a:t>
            </a:r>
          </a:p>
          <a:p>
            <a:pPr marL="442913" indent="-442913">
              <a:buFontTx/>
              <a:buAutoNum type="arabicPeriod"/>
            </a:pPr>
            <a:r>
              <a:rPr lang="en-US" dirty="0"/>
              <a:t>Longest </a:t>
            </a:r>
            <a:r>
              <a:rPr lang="en-US" dirty="0" smtClean="0"/>
              <a:t>Increasing</a:t>
            </a:r>
            <a:br>
              <a:rPr lang="en-US" dirty="0" smtClean="0"/>
            </a:br>
            <a:r>
              <a:rPr lang="en-US" dirty="0" smtClean="0"/>
              <a:t>Subsequence</a:t>
            </a:r>
            <a:endParaRPr lang="en-US" dirty="0"/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Longest Common</a:t>
            </a:r>
            <a:br>
              <a:rPr lang="en-US" dirty="0" smtClean="0"/>
            </a:br>
            <a:r>
              <a:rPr lang="en-US" dirty="0" smtClean="0"/>
              <a:t>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985853" cy="1981200"/>
          </a:xfrm>
          <a:prstGeom prst="roundRect">
            <a:avLst>
              <a:gd name="adj" fmla="val 2561"/>
            </a:avLst>
          </a:prstGeom>
          <a:noFill/>
          <a:ln w="6350">
            <a:solidFill>
              <a:schemeClr val="accent5">
                <a:lumMod val="60000"/>
                <a:lumOff val="40000"/>
                <a:alpha val="2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7567" t="4876" b="11446"/>
          <a:stretch/>
        </p:blipFill>
        <p:spPr>
          <a:xfrm>
            <a:off x="5562599" y="1295400"/>
            <a:ext cx="2985853" cy="2369372"/>
          </a:xfrm>
          <a:prstGeom prst="roundRect">
            <a:avLst>
              <a:gd name="adj" fmla="val 2561"/>
            </a:avLst>
          </a:prstGeom>
          <a:noFill/>
          <a:ln w="6350">
            <a:solidFill>
              <a:schemeClr val="accent5">
                <a:lumMod val="60000"/>
                <a:lumOff val="4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225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Fibonacci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Recurrent solution</a:t>
            </a:r>
          </a:p>
          <a:p>
            <a:pPr lvl="1"/>
            <a:r>
              <a:rPr lang="en-US" dirty="0" smtClean="0"/>
              <a:t>Complexity: </a:t>
            </a:r>
            <a:r>
              <a:rPr lang="el-GR" dirty="0" smtClean="0"/>
              <a:t>~</a:t>
            </a:r>
            <a:r>
              <a:rPr lang="en-US" dirty="0" smtClean="0"/>
              <a:t> O</a:t>
            </a:r>
            <a:r>
              <a:rPr lang="el-GR" dirty="0" smtClean="0"/>
              <a:t>(1.6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DP or </a:t>
            </a:r>
            <a:r>
              <a:rPr lang="en-US" noProof="1" smtClean="0"/>
              <a:t>memoization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/>
              <a:t>Complexity: </a:t>
            </a:r>
            <a:r>
              <a:rPr lang="el-GR" dirty="0" smtClean="0"/>
              <a:t>~</a:t>
            </a:r>
            <a:r>
              <a:rPr lang="en-US" dirty="0" smtClean="0"/>
              <a:t> O(n)</a:t>
            </a:r>
          </a:p>
          <a:p>
            <a:r>
              <a:rPr lang="en-US" dirty="0" smtClean="0"/>
              <a:t>Dynamic programming solutions is way faster than the recurrent solution</a:t>
            </a:r>
          </a:p>
          <a:p>
            <a:pPr lvl="1"/>
            <a:r>
              <a:rPr lang="en-US" dirty="0" smtClean="0"/>
              <a:t>If we want to find the 36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number:</a:t>
            </a:r>
          </a:p>
          <a:p>
            <a:pPr lvl="2"/>
            <a:r>
              <a:rPr lang="en-US" dirty="0" smtClean="0"/>
              <a:t>Recurrent solution </a:t>
            </a:r>
            <a:r>
              <a:rPr lang="en-US" dirty="0"/>
              <a:t>takes </a:t>
            </a:r>
            <a:r>
              <a:rPr lang="el-GR" dirty="0" smtClean="0"/>
              <a:t>~</a:t>
            </a:r>
            <a:r>
              <a:rPr lang="en-US" dirty="0" smtClean="0"/>
              <a:t>48 315 633 steps</a:t>
            </a:r>
          </a:p>
          <a:p>
            <a:pPr lvl="2"/>
            <a:r>
              <a:rPr lang="en-US" dirty="0" smtClean="0"/>
              <a:t>Dynamic programming solution takes </a:t>
            </a:r>
            <a:r>
              <a:rPr lang="el-GR" dirty="0" smtClean="0"/>
              <a:t>~</a:t>
            </a:r>
            <a:r>
              <a:rPr lang="en-US" dirty="0" smtClean="0"/>
              <a:t>36 steps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Moving Problem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5238750" cy="34861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Problem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DP problems there is a moving object with some restrictions</a:t>
            </a:r>
          </a:p>
          <a:p>
            <a:r>
              <a:rPr lang="en-US" dirty="0" smtClean="0"/>
              <a:t>For example - in how many </a:t>
            </a:r>
            <a:br>
              <a:rPr lang="en-US" dirty="0" smtClean="0"/>
            </a:br>
            <a:r>
              <a:rPr lang="en-US" dirty="0" smtClean="0"/>
              <a:t>ways you can reach from top</a:t>
            </a:r>
            <a:br>
              <a:rPr lang="en-US" dirty="0" smtClean="0"/>
            </a:br>
            <a:r>
              <a:rPr lang="en-US" dirty="0" smtClean="0"/>
              <a:t>left corner of a grid to the</a:t>
            </a:r>
            <a:br>
              <a:rPr lang="en-US" dirty="0" smtClean="0"/>
            </a:br>
            <a:r>
              <a:rPr lang="en-US" dirty="0" smtClean="0"/>
              <a:t>bottom right</a:t>
            </a:r>
          </a:p>
          <a:p>
            <a:r>
              <a:rPr lang="en-US" dirty="0" smtClean="0"/>
              <a:t>You can move only right and down</a:t>
            </a:r>
            <a:endParaRPr lang="en-US" dirty="0"/>
          </a:p>
          <a:p>
            <a:r>
              <a:rPr lang="en-US" dirty="0" smtClean="0"/>
              <a:t>Some cells are unreachable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49" y="1752600"/>
            <a:ext cx="3071813" cy="24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Subset Sum Problem</a:t>
            </a:r>
            <a:endParaRPr lang="bg-BG" dirty="0"/>
          </a:p>
        </p:txBody>
      </p:sp>
      <p:pic>
        <p:nvPicPr>
          <p:cNvPr id="1026" name="Picture 2" descr="C:\Telerik\subsetsum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4" y="2133600"/>
            <a:ext cx="3567112" cy="334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621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</a:t>
            </a:r>
            <a:r>
              <a:rPr lang="en-US" dirty="0" smtClean="0"/>
              <a:t>Problems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set of integers, is there a non-empty subset whose sum is </a:t>
            </a:r>
            <a:r>
              <a:rPr lang="en-US" dirty="0" smtClean="0"/>
              <a:t>zero?</a:t>
            </a:r>
          </a:p>
          <a:p>
            <a:r>
              <a:rPr lang="en-US" dirty="0" smtClean="0"/>
              <a:t>Given </a:t>
            </a:r>
            <a:r>
              <a:rPr lang="en-US" dirty="0"/>
              <a:t>a set of integers and an integer </a:t>
            </a:r>
            <a:r>
              <a:rPr lang="en-US" dirty="0" smtClean="0"/>
              <a:t>S, </a:t>
            </a:r>
            <a:r>
              <a:rPr lang="en-US" dirty="0"/>
              <a:t>does any non-empty subset sum to </a:t>
            </a:r>
            <a:r>
              <a:rPr lang="en-US" dirty="0" smtClean="0"/>
              <a:t>S?</a:t>
            </a:r>
          </a:p>
          <a:p>
            <a:r>
              <a:rPr lang="en-US" dirty="0" smtClean="0"/>
              <a:t>Given </a:t>
            </a:r>
            <a:r>
              <a:rPr lang="en-US" dirty="0"/>
              <a:t>a set of </a:t>
            </a:r>
            <a:r>
              <a:rPr lang="en-US" dirty="0" smtClean="0"/>
              <a:t>integers,</a:t>
            </a:r>
            <a:br>
              <a:rPr lang="en-US" dirty="0" smtClean="0"/>
            </a:br>
            <a:r>
              <a:rPr lang="en-US" dirty="0" smtClean="0"/>
              <a:t>find all possible sums</a:t>
            </a:r>
            <a:endParaRPr lang="en-US" dirty="0"/>
          </a:p>
          <a:p>
            <a:r>
              <a:rPr lang="en-US" dirty="0"/>
              <a:t>Can you equally </a:t>
            </a:r>
            <a:r>
              <a:rPr lang="en-US" dirty="0" smtClean="0"/>
              <a:t>separate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of coins?</a:t>
            </a:r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48075"/>
            <a:ext cx="2431070" cy="25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772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Solving the subset sum problem: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 },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start with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Step 1: obtain all possible sums of { 3 }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} </a:t>
            </a:r>
            <a:r>
              <a:rPr lang="bg-BG" sz="2800" dirty="0" smtClean="0"/>
              <a:t>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0+3</a:t>
            </a:r>
            <a:r>
              <a:rPr lang="en-US" sz="2800" dirty="0" smtClean="0"/>
              <a:t> }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Step 2: </a:t>
            </a:r>
            <a:r>
              <a:rPr lang="en-US" sz="3000" dirty="0"/>
              <a:t>obtain all possible sums of </a:t>
            </a:r>
            <a:r>
              <a:rPr lang="en-US" sz="3000" dirty="0" smtClean="0"/>
              <a:t>{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}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 } </a:t>
            </a:r>
            <a:r>
              <a:rPr lang="bg-BG" sz="2800" dirty="0" smtClean="0"/>
              <a:t>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0+5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3+5</a:t>
            </a:r>
            <a:r>
              <a:rPr lang="en-US" sz="2800" dirty="0" smtClean="0"/>
              <a:t> } = </a:t>
            </a:r>
            <a:r>
              <a:rPr lang="en-US" sz="2800" dirty="0"/>
              <a:t>{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 smtClean="0"/>
              <a:t> } 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Step </a:t>
            </a:r>
            <a:r>
              <a:rPr lang="en-US" sz="3000" dirty="0" smtClean="0"/>
              <a:t>3: </a:t>
            </a:r>
            <a:r>
              <a:rPr lang="en-US" sz="3000" dirty="0"/>
              <a:t>obtain all possible sums of </a:t>
            </a:r>
            <a:r>
              <a:rPr lang="en-US" sz="3000" dirty="0" smtClean="0"/>
              <a:t>{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3000" dirty="0" smtClean="0"/>
              <a:t> }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/>
              <a:t> = {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 smtClean="0"/>
              <a:t> }</a:t>
            </a:r>
            <a:r>
              <a:rPr lang="bg-BG" sz="2800" dirty="0" smtClean="0"/>
              <a:t> 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8-1</a:t>
            </a:r>
            <a:r>
              <a:rPr lang="en-US" sz="2800" dirty="0" smtClean="0"/>
              <a:t> } =</a:t>
            </a:r>
            <a:br>
              <a:rPr lang="en-US" sz="2800" dirty="0" smtClean="0"/>
            </a:br>
            <a:r>
              <a:rPr lang="en-US" sz="2800" dirty="0" smtClean="0"/>
              <a:t>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bg-BG" sz="2800" dirty="0" smtClean="0"/>
              <a:t> </a:t>
            </a:r>
            <a:r>
              <a:rPr lang="en-US" sz="2800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…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Subset Sum Problem – C++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21688"/>
            <a:ext cx="8610600" cy="5355312"/>
          </a:xfrm>
        </p:spPr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newminpos</a:t>
            </a:r>
            <a:r>
              <a:rPr lang="en-US" dirty="0"/>
              <a:t> = </a:t>
            </a:r>
            <a:r>
              <a:rPr lang="en-US" dirty="0" err="1"/>
              <a:t>minpos</a:t>
            </a:r>
            <a:r>
              <a:rPr lang="en-US" dirty="0"/>
              <a:t>, </a:t>
            </a:r>
            <a:r>
              <a:rPr lang="en-US" dirty="0" err="1"/>
              <a:t>newmaxpos</a:t>
            </a:r>
            <a:r>
              <a:rPr lang="en-US" dirty="0"/>
              <a:t> = </a:t>
            </a:r>
            <a:r>
              <a:rPr lang="en-US" dirty="0" err="1"/>
              <a:t>maxpos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newpossible</a:t>
            </a:r>
            <a:r>
              <a:rPr lang="en-US" dirty="0"/>
              <a:t>[OFFSET + OFFSET] = { 0 };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maxpos</a:t>
            </a:r>
            <a:r>
              <a:rPr lang="en-US" dirty="0"/>
              <a:t>; j &gt;= </a:t>
            </a:r>
            <a:r>
              <a:rPr lang="en-US" dirty="0" err="1"/>
              <a:t>minpos</a:t>
            </a:r>
            <a:r>
              <a:rPr lang="en-US" dirty="0"/>
              <a:t>; j--) // j = one possible sum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smtClean="0">
                <a:solidFill>
                  <a:srgbClr val="FFFF00"/>
                </a:solidFill>
              </a:rPr>
              <a:t>possible[</a:t>
            </a:r>
            <a:r>
              <a:rPr lang="en-US" dirty="0" err="1" smtClean="0"/>
              <a:t>j+OFFSET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 smtClean="0"/>
              <a:t>) </a:t>
            </a:r>
            <a:r>
              <a:rPr lang="en-US" dirty="0" err="1"/>
              <a:t>newpossible</a:t>
            </a:r>
            <a:r>
              <a:rPr lang="en-US" dirty="0"/>
              <a:t>[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]+OFFSET] = 1;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newmaxpos</a:t>
            </a:r>
            <a:r>
              <a:rPr lang="en-US" dirty="0"/>
              <a:t>) </a:t>
            </a:r>
            <a:r>
              <a:rPr lang="en-US" dirty="0" err="1"/>
              <a:t>newmaxpos</a:t>
            </a:r>
            <a:r>
              <a:rPr lang="en-US" dirty="0"/>
              <a:t> = 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newminpos</a:t>
            </a:r>
            <a:r>
              <a:rPr lang="en-US" dirty="0"/>
              <a:t>) </a:t>
            </a:r>
            <a:r>
              <a:rPr lang="en-US" dirty="0" err="1"/>
              <a:t>newminpos</a:t>
            </a:r>
            <a:r>
              <a:rPr lang="en-US" dirty="0"/>
              <a:t> = 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minpos</a:t>
            </a:r>
            <a:r>
              <a:rPr lang="en-US" dirty="0"/>
              <a:t> = </a:t>
            </a:r>
            <a:r>
              <a:rPr lang="en-US" dirty="0" err="1"/>
              <a:t>newminpos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maxpos</a:t>
            </a:r>
            <a:r>
              <a:rPr lang="en-US" dirty="0"/>
              <a:t> = </a:t>
            </a:r>
            <a:r>
              <a:rPr lang="en-US" dirty="0" err="1"/>
              <a:t>newmaxpos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maxpos</a:t>
            </a:r>
            <a:r>
              <a:rPr lang="en-US" dirty="0"/>
              <a:t>; j &gt;= </a:t>
            </a:r>
            <a:r>
              <a:rPr lang="en-US" dirty="0" err="1"/>
              <a:t>minpos</a:t>
            </a:r>
            <a:r>
              <a:rPr lang="en-US" dirty="0"/>
              <a:t>; j--)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newpossible</a:t>
            </a:r>
            <a:r>
              <a:rPr lang="en-US" dirty="0"/>
              <a:t>[</a:t>
            </a:r>
            <a:r>
              <a:rPr lang="en-US" dirty="0" err="1"/>
              <a:t>j+OFFSET</a:t>
            </a:r>
            <a:r>
              <a:rPr lang="en-US" dirty="0"/>
              <a:t>] == 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>
                <a:solidFill>
                  <a:srgbClr val="FFFF00"/>
                </a:solidFill>
              </a:rPr>
              <a:t>possible[</a:t>
            </a:r>
            <a:r>
              <a:rPr lang="en-US" dirty="0" err="1"/>
              <a:t>j+OFFSET</a:t>
            </a:r>
            <a:r>
              <a:rPr lang="en-US" dirty="0">
                <a:solidFill>
                  <a:srgbClr val="FFFF00"/>
                </a:solidFill>
              </a:rPr>
              <a:t>]</a:t>
            </a:r>
            <a:r>
              <a:rPr lang="en-US" dirty="0"/>
              <a:t> =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maxpos</a:t>
            </a:r>
            <a:r>
              <a:rPr lang="en-US" dirty="0"/>
              <a:t>) </a:t>
            </a:r>
            <a:r>
              <a:rPr lang="en-US" dirty="0" err="1"/>
              <a:t>maxpos</a:t>
            </a:r>
            <a:r>
              <a:rPr lang="en-US" dirty="0"/>
              <a:t> = 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minpos</a:t>
            </a:r>
            <a:r>
              <a:rPr lang="en-US" dirty="0"/>
              <a:t>) </a:t>
            </a:r>
            <a:r>
              <a:rPr lang="en-US" dirty="0" err="1"/>
              <a:t>minpos</a:t>
            </a:r>
            <a:r>
              <a:rPr lang="en-US" dirty="0"/>
              <a:t> = 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possible[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]+OFFSET</a:t>
            </a:r>
            <a:r>
              <a:rPr lang="en-US" dirty="0">
                <a:solidFill>
                  <a:srgbClr val="FFFF00"/>
                </a:solidFill>
              </a:rPr>
              <a:t>]</a:t>
            </a:r>
            <a:r>
              <a:rPr lang="en-US" dirty="0"/>
              <a:t> = 1;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Subset Sum Problem – Answer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135082"/>
            <a:ext cx="8382000" cy="3970318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 = 5;</a:t>
            </a:r>
          </a:p>
          <a:p>
            <a:endParaRPr lang="en-US" dirty="0"/>
          </a:p>
          <a:p>
            <a:r>
              <a:rPr lang="en-US" dirty="0"/>
              <a:t>if (possible[0+OFFSET]) </a:t>
            </a:r>
            <a:r>
              <a:rPr lang="en-US" dirty="0" err="1"/>
              <a:t>cout</a:t>
            </a:r>
            <a:r>
              <a:rPr lang="en-US" dirty="0"/>
              <a:t> &lt;&lt; "Sum 0 is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 &lt;&lt; "Sum 0 is not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if (possible[S+OFFSET]) </a:t>
            </a:r>
            <a:r>
              <a:rPr lang="en-US" dirty="0" err="1"/>
              <a:t>cout</a:t>
            </a:r>
            <a:r>
              <a:rPr lang="en-US" dirty="0"/>
              <a:t> &lt;&lt; "Sum " &lt;&lt; S &lt;&lt; " is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 &lt;&lt; "Sum " &lt;&lt; S &lt;&lt; " is not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"Possible sums:";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minpos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maxpos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(possible[</a:t>
            </a:r>
            <a:r>
              <a:rPr lang="en-US" dirty="0" err="1"/>
              <a:t>i+OFFSET</a:t>
            </a:r>
            <a:r>
              <a:rPr lang="en-US" dirty="0"/>
              <a:t>] == 1) </a:t>
            </a:r>
            <a:r>
              <a:rPr lang="en-US" dirty="0" err="1"/>
              <a:t>cout</a:t>
            </a:r>
            <a:r>
              <a:rPr lang="en-US" dirty="0"/>
              <a:t> &lt;&lt; " "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5429250"/>
            <a:ext cx="3171825" cy="8953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1524001"/>
          </a:xfrm>
        </p:spPr>
        <p:txBody>
          <a:bodyPr/>
          <a:lstStyle/>
          <a:p>
            <a:r>
              <a:rPr lang="en-US" dirty="0"/>
              <a:t>Longest </a:t>
            </a:r>
            <a:r>
              <a:rPr lang="en-US" dirty="0" smtClean="0"/>
              <a:t>Increasing Subsequence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08" y="2971799"/>
            <a:ext cx="3090692" cy="269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2" y="2971798"/>
            <a:ext cx="2912668" cy="269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3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8775" y="76200"/>
            <a:ext cx="7391400" cy="838200"/>
          </a:xfrm>
        </p:spPr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a subsequence of a given sequence in which the subsequence elements are in sorted order, lowest to highest, and in which the subsequence is as long as </a:t>
            </a:r>
            <a:r>
              <a:rPr lang="en-US" dirty="0" smtClean="0"/>
              <a:t>possible</a:t>
            </a:r>
          </a:p>
          <a:p>
            <a:r>
              <a:rPr lang="en-US" dirty="0"/>
              <a:t>This subsequence is not necessarily contiguous, or </a:t>
            </a:r>
            <a:r>
              <a:rPr lang="en-US" dirty="0" smtClean="0"/>
              <a:t>unique</a:t>
            </a:r>
          </a:p>
          <a:p>
            <a:r>
              <a:rPr lang="en-US" dirty="0"/>
              <a:t>The longest increasing subsequence problem is solvable in time O(n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will review one simple DP </a:t>
            </a:r>
            <a:r>
              <a:rPr lang="en-US" dirty="0"/>
              <a:t>algorithm </a:t>
            </a:r>
            <a:r>
              <a:rPr lang="en-US" dirty="0" smtClean="0"/>
              <a:t>with complexity O(n *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Minimum and Maximum</a:t>
            </a:r>
            <a:endParaRPr lang="bg-BG" dirty="0"/>
          </a:p>
        </p:txBody>
      </p:sp>
      <p:pic>
        <p:nvPicPr>
          <p:cNvPr id="1027" name="Picture 3" descr="C:\Telerik\bd0509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571750"/>
            <a:ext cx="38004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 – C++ Solution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066800"/>
            <a:ext cx="8382000" cy="5355312"/>
          </a:xfrm>
        </p:spPr>
        <p:txBody>
          <a:bodyPr/>
          <a:lstStyle/>
          <a:p>
            <a:r>
              <a:rPr lang="en-US" dirty="0" smtClean="0"/>
              <a:t>L[0</a:t>
            </a:r>
            <a:r>
              <a:rPr lang="en-US" dirty="0"/>
              <a:t>] = </a:t>
            </a:r>
            <a:r>
              <a:rPr lang="en-US" dirty="0" smtClean="0"/>
              <a:t>1; P[0</a:t>
            </a:r>
            <a:r>
              <a:rPr lang="en-US" dirty="0"/>
              <a:t>] = -1;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L[</a:t>
            </a:r>
            <a:r>
              <a:rPr lang="en-US" dirty="0" err="1" smtClean="0"/>
              <a:t>i</a:t>
            </a:r>
            <a:r>
              <a:rPr lang="en-US" dirty="0"/>
              <a:t>] = 1;</a:t>
            </a:r>
          </a:p>
          <a:p>
            <a:r>
              <a:rPr lang="en-US" dirty="0"/>
              <a:t>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/>
              <a:t>] = -1;</a:t>
            </a:r>
          </a:p>
          <a:p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 - 1; j &gt;= 0; j--)</a:t>
            </a:r>
          </a:p>
          <a:p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if </a:t>
            </a:r>
            <a:r>
              <a:rPr lang="en-US" dirty="0"/>
              <a:t>(L[j] + 1 &gt; L[</a:t>
            </a:r>
            <a:r>
              <a:rPr lang="en-US" dirty="0" err="1"/>
              <a:t>i</a:t>
            </a:r>
            <a:r>
              <a:rPr lang="en-US" dirty="0"/>
              <a:t>] &amp;&amp; S[j] &lt; 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L[</a:t>
            </a:r>
            <a:r>
              <a:rPr lang="en-US" dirty="0" err="1" smtClean="0"/>
              <a:t>i</a:t>
            </a:r>
            <a:r>
              <a:rPr lang="en-US" dirty="0"/>
              <a:t>] = L[j] + 1;</a:t>
            </a:r>
          </a:p>
          <a:p>
            <a:r>
              <a:rPr lang="en-US" dirty="0"/>
              <a:t>        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/>
              <a:t>] = j;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if </a:t>
            </a:r>
            <a:r>
              <a:rPr lang="en-US" dirty="0"/>
              <a:t>(L[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maxLength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bestEnd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= L[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933823" y="4946015"/>
          <a:ext cx="480060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40253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6004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err="1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bg-BG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Sequence S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Length L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Predecessor</a:t>
                      </a:r>
                      <a:r>
                        <a:rPr lang="en-US" b="1" baseline="0" dirty="0" smtClean="0"/>
                        <a:t> P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 – Restore the Sequence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1552575"/>
            <a:ext cx="8077075" cy="2862322"/>
          </a:xfrm>
        </p:spPr>
        <p:txBody>
          <a:bodyPr/>
          <a:lstStyle/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"Max length: " &lt;&lt; </a:t>
            </a:r>
            <a:r>
              <a:rPr lang="en-US" dirty="0" err="1"/>
              <a:t>maxLength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"Sequence end index: " &lt;&lt; </a:t>
            </a:r>
            <a:r>
              <a:rPr lang="en-US" dirty="0" err="1"/>
              <a:t>bestEnd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"Longest subsequence:";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ind</a:t>
            </a:r>
            <a:r>
              <a:rPr lang="en-US" dirty="0"/>
              <a:t> = </a:t>
            </a:r>
            <a:r>
              <a:rPr lang="en-US" dirty="0" err="1"/>
              <a:t>bestEnd</a:t>
            </a:r>
            <a:r>
              <a:rPr lang="en-US" dirty="0"/>
              <a:t>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!= -1)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 " &lt;&lt; S[</a:t>
            </a:r>
            <a:r>
              <a:rPr lang="en-US" dirty="0" err="1"/>
              <a:t>ind</a:t>
            </a:r>
            <a:r>
              <a:rPr lang="en-US" dirty="0"/>
              <a:t>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= P[</a:t>
            </a:r>
            <a:r>
              <a:rPr lang="en-US" dirty="0" err="1"/>
              <a:t>ind</a:t>
            </a:r>
            <a:r>
              <a:rPr lang="en-US" dirty="0"/>
              <a:t>];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14600" y="4800600"/>
          <a:ext cx="480060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40253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6004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err="1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bg-BG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Sequence S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Length L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Predecessor</a:t>
                      </a:r>
                      <a:r>
                        <a:rPr lang="en-US" b="1" baseline="0" dirty="0" smtClean="0"/>
                        <a:t> P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3305175" cy="71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838200"/>
            <a:ext cx="4176715" cy="2133600"/>
          </a:xfrm>
        </p:spPr>
        <p:txBody>
          <a:bodyPr/>
          <a:lstStyle/>
          <a:p>
            <a:r>
              <a:rPr lang="en-US" dirty="0"/>
              <a:t>Longest </a:t>
            </a:r>
            <a:r>
              <a:rPr lang="en-US" dirty="0" smtClean="0"/>
              <a:t>Common Subsequence </a:t>
            </a:r>
            <a:endParaRPr lang="bg-BG" dirty="0"/>
          </a:p>
        </p:txBody>
      </p:sp>
      <p:pic>
        <p:nvPicPr>
          <p:cNvPr id="7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78" y="3733799"/>
            <a:ext cx="1915811" cy="14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5405436"/>
            <a:ext cx="410051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0" y="3733800"/>
            <a:ext cx="1915810" cy="14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5"/>
          <p:cNvSpPr>
            <a:spLocks noGrp="1"/>
          </p:cNvSpPr>
          <p:nvPr>
            <p:ph type="subTitle" idx="1"/>
          </p:nvPr>
        </p:nvSpPr>
        <p:spPr>
          <a:xfrm>
            <a:off x="457200" y="3012280"/>
            <a:ext cx="4495800" cy="569120"/>
          </a:xfrm>
        </p:spPr>
        <p:txBody>
          <a:bodyPr/>
          <a:lstStyle/>
          <a:p>
            <a:r>
              <a:rPr lang="en-US" dirty="0" smtClean="0"/>
              <a:t>Recursive and DP Approach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2651601" cy="525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0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</a:t>
            </a:r>
            <a:r>
              <a:rPr lang="en-US" dirty="0" smtClean="0"/>
              <a:t>Subsequence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sequences </a:t>
            </a:r>
            <a:r>
              <a:rPr lang="en-US" dirty="0">
                <a:solidFill>
                  <a:srgbClr val="D2AA00"/>
                </a:solidFill>
              </a:rPr>
              <a:t>x[1 . . m</a:t>
            </a:r>
            <a:r>
              <a:rPr lang="en-US" dirty="0" smtClean="0">
                <a:solidFill>
                  <a:srgbClr val="D2AA00"/>
                </a:solidFill>
              </a:rPr>
              <a:t>]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2AA00"/>
                </a:solidFill>
              </a:rPr>
              <a:t>y[1 . . n]</a:t>
            </a:r>
            <a:r>
              <a:rPr lang="en-US" dirty="0"/>
              <a:t>, find </a:t>
            </a:r>
            <a:r>
              <a:rPr lang="en-US" dirty="0">
                <a:solidFill>
                  <a:srgbClr val="D2AA00"/>
                </a:solidFill>
              </a:rPr>
              <a:t>a</a:t>
            </a:r>
            <a:r>
              <a:rPr lang="en-US" dirty="0"/>
              <a:t> longest </a:t>
            </a:r>
            <a:r>
              <a:rPr lang="en-US" dirty="0" smtClean="0"/>
              <a:t>common </a:t>
            </a:r>
            <a:r>
              <a:rPr lang="en-US" dirty="0"/>
              <a:t>subsequence </a:t>
            </a:r>
            <a:r>
              <a:rPr lang="en-US" dirty="0" smtClean="0"/>
              <a:t>(LCS) to </a:t>
            </a:r>
            <a:r>
              <a:rPr lang="en-US" dirty="0"/>
              <a:t>them </a:t>
            </a:r>
            <a:r>
              <a:rPr lang="en-US" dirty="0" smtClean="0"/>
              <a:t>both</a:t>
            </a:r>
          </a:p>
          <a:p>
            <a:r>
              <a:rPr lang="en-US" dirty="0" smtClean="0"/>
              <a:t>For example if we have x = "ABCBDAB" and</a:t>
            </a:r>
            <a:br>
              <a:rPr lang="en-US" dirty="0" smtClean="0"/>
            </a:br>
            <a:r>
              <a:rPr lang="en-US" dirty="0" smtClean="0"/>
              <a:t>y = "BDCABA" their longest common subsequence will be "BCBA"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4572000"/>
            <a:ext cx="82010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2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Recursive Approach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GCCCTAGCG, 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GCGCAATG </a:t>
            </a:r>
            <a:endParaRPr lang="en-US" dirty="0" smtClean="0"/>
          </a:p>
          <a:p>
            <a:pPr lvl="1"/>
            <a:r>
              <a:rPr lang="en-US" dirty="0"/>
              <a:t>Let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the right-most character of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Let C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the right-most character of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Let S</a:t>
            </a:r>
            <a:r>
              <a:rPr lang="en-US" baseline="-25000" dirty="0" smtClean="0"/>
              <a:t>1</a:t>
            </a:r>
            <a:r>
              <a:rPr lang="en-US" dirty="0"/>
              <a:t>' </a:t>
            </a:r>
            <a:r>
              <a:rPr lang="en-US" dirty="0" smtClean="0"/>
              <a:t>=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with C</a:t>
            </a:r>
            <a:r>
              <a:rPr lang="en-US" baseline="-25000" dirty="0"/>
              <a:t>1</a:t>
            </a:r>
            <a:r>
              <a:rPr lang="en-US" dirty="0"/>
              <a:t> "chopped-off</a:t>
            </a:r>
            <a:r>
              <a:rPr lang="en-US" dirty="0" smtClean="0"/>
              <a:t>"</a:t>
            </a:r>
            <a:endParaRPr lang="bg-BG" dirty="0" smtClean="0"/>
          </a:p>
          <a:p>
            <a:pPr lvl="1"/>
            <a:r>
              <a:rPr lang="en-US" dirty="0" smtClean="0"/>
              <a:t>Let S</a:t>
            </a:r>
            <a:r>
              <a:rPr lang="en-US" baseline="-25000" dirty="0" smtClean="0"/>
              <a:t>2</a:t>
            </a:r>
            <a:r>
              <a:rPr lang="en-US" dirty="0"/>
              <a:t>' </a:t>
            </a:r>
            <a:r>
              <a:rPr lang="en-US" dirty="0" smtClean="0"/>
              <a:t>=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with C</a:t>
            </a:r>
            <a:r>
              <a:rPr lang="en-US" baseline="-25000" dirty="0"/>
              <a:t>2</a:t>
            </a:r>
            <a:r>
              <a:rPr lang="en-US" dirty="0"/>
              <a:t> "chopped-off</a:t>
            </a:r>
            <a:r>
              <a:rPr lang="en-US" dirty="0" smtClean="0"/>
              <a:t>"</a:t>
            </a:r>
          </a:p>
          <a:p>
            <a:r>
              <a:rPr lang="en-US" dirty="0"/>
              <a:t>There are three recursive </a:t>
            </a:r>
            <a:r>
              <a:rPr lang="en-US" dirty="0" smtClean="0"/>
              <a:t>subproblems: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', S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')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3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', S</a:t>
            </a:r>
            <a:r>
              <a:rPr lang="en-US" baseline="-25000" dirty="0"/>
              <a:t>2</a:t>
            </a:r>
            <a:r>
              <a:rPr lang="en-US" dirty="0"/>
              <a:t>')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</a:t>
            </a:r>
            <a:r>
              <a:rPr lang="en-US" dirty="0" smtClean="0"/>
              <a:t>Approach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solution to the original problem is whichever of these is the </a:t>
            </a:r>
            <a:r>
              <a:rPr lang="en-US" dirty="0" smtClean="0"/>
              <a:t>longest: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pPr lvl="1"/>
            <a:r>
              <a:rPr lang="en-US" dirty="0"/>
              <a:t>If C</a:t>
            </a:r>
            <a:r>
              <a:rPr lang="en-US" baseline="-25000" dirty="0"/>
              <a:t>1</a:t>
            </a:r>
            <a:r>
              <a:rPr lang="en-US" dirty="0"/>
              <a:t> is not equal to C</a:t>
            </a:r>
            <a:r>
              <a:rPr lang="en-US" baseline="-25000" dirty="0"/>
              <a:t>2</a:t>
            </a:r>
            <a:r>
              <a:rPr lang="en-US" dirty="0"/>
              <a:t>, then L</a:t>
            </a:r>
            <a:r>
              <a:rPr lang="en-US" baseline="-25000" dirty="0"/>
              <a:t>3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equals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then L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appended with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recursive solution requires multiple computations of the same </a:t>
            </a:r>
            <a:r>
              <a:rPr lang="en-US" dirty="0" smtClean="0"/>
              <a:t>sub-problems</a:t>
            </a:r>
          </a:p>
          <a:p>
            <a:r>
              <a:rPr lang="en-US" dirty="0" smtClean="0"/>
              <a:t>This recursive solution can be replaced with DP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LCS table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To compute the LCS efficiently using dynamic </a:t>
            </a:r>
            <a:r>
              <a:rPr lang="en-US" dirty="0" smtClean="0"/>
              <a:t>programming we start </a:t>
            </a:r>
            <a:r>
              <a:rPr lang="en-US" dirty="0"/>
              <a:t>by constructing a table in which </a:t>
            </a:r>
            <a:r>
              <a:rPr lang="en-US" dirty="0" smtClean="0"/>
              <a:t>we </a:t>
            </a:r>
            <a:r>
              <a:rPr lang="en-US" dirty="0"/>
              <a:t>build up partial results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3076" name="Picture 4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67000"/>
            <a:ext cx="4953000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LCS </a:t>
            </a:r>
            <a:r>
              <a:rPr lang="en-US" dirty="0" smtClean="0"/>
              <a:t>table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</a:t>
            </a:r>
            <a:r>
              <a:rPr lang="en-US" dirty="0"/>
              <a:t>fill up the table from top to bottom, and from left to </a:t>
            </a:r>
            <a:r>
              <a:rPr lang="en-US" dirty="0" smtClean="0"/>
              <a:t>right</a:t>
            </a:r>
          </a:p>
          <a:p>
            <a:r>
              <a:rPr lang="en-US" dirty="0" smtClean="0"/>
              <a:t>Each </a:t>
            </a:r>
            <a:r>
              <a:rPr lang="en-US" dirty="0"/>
              <a:t>cell </a:t>
            </a:r>
            <a:r>
              <a:rPr lang="en-US" dirty="0" smtClean="0"/>
              <a:t>= the </a:t>
            </a:r>
            <a:r>
              <a:rPr lang="en-US" dirty="0"/>
              <a:t>length of an LCS of the two string prefixes up to that row and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Each </a:t>
            </a:r>
            <a:r>
              <a:rPr lang="en-US" dirty="0"/>
              <a:t>cell will contain a solution to a </a:t>
            </a:r>
            <a:r>
              <a:rPr lang="en-US" dirty="0" smtClean="0"/>
              <a:t>sub-problem </a:t>
            </a:r>
            <a:r>
              <a:rPr lang="en-US" dirty="0"/>
              <a:t>of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original problem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GCCCTAGCG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GCGCAATG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86225"/>
            <a:ext cx="30480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3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table – base cases filled 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empty string has nothing in common with any other string, therefor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-length strings will have values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in the LCS 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8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4191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81600" y="2876550"/>
            <a:ext cx="3505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(i=0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i&lt;=n; i++)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c[i][0] = 0;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81600" y="4300359"/>
            <a:ext cx="3505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(i=0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i&lt;=m; i++)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c[0][i] = 0;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7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C++ Code Solution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997089"/>
            <a:ext cx="8382000" cy="5632311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LCS(string X, string Y)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/>
              <a:t> m = </a:t>
            </a:r>
            <a:r>
              <a:rPr lang="en-US" dirty="0" err="1"/>
              <a:t>X.length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/>
              <a:t> n = </a:t>
            </a:r>
            <a:r>
              <a:rPr lang="en-US" dirty="0" err="1"/>
              <a:t>Y.length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m;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{</a:t>
            </a:r>
            <a:endParaRPr lang="en-US" dirty="0"/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 1; j &lt;= n; j</a:t>
            </a:r>
            <a:r>
              <a:rPr lang="en-US" dirty="0"/>
              <a:t>++)</a:t>
            </a:r>
          </a:p>
          <a:p>
            <a:r>
              <a:rPr lang="en-US" dirty="0" smtClean="0"/>
              <a:t>        {</a:t>
            </a:r>
            <a:endParaRPr lang="en-US" dirty="0"/>
          </a:p>
          <a:p>
            <a:r>
              <a:rPr lang="en-US" dirty="0" smtClean="0"/>
              <a:t>            if </a:t>
            </a:r>
            <a:r>
              <a:rPr lang="en-US" dirty="0"/>
              <a:t>(X[i-1] == Y[j-1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          {</a:t>
            </a:r>
            <a:endParaRPr lang="en-US" dirty="0"/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/>
              <a:t>][j] = c[i-1][j-1</a:t>
            </a:r>
            <a:r>
              <a:rPr lang="en-US" dirty="0" smtClean="0"/>
              <a:t>] + 1;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  <a:endParaRPr lang="en-US" dirty="0"/>
          </a:p>
          <a:p>
            <a:r>
              <a:rPr lang="en-US" dirty="0" smtClean="0"/>
              <a:t>            else</a:t>
            </a:r>
            <a:br>
              <a:rPr lang="en-US" dirty="0" smtClean="0"/>
            </a:br>
            <a:r>
              <a:rPr lang="en-US" dirty="0" smtClean="0"/>
              <a:t>            {</a:t>
            </a:r>
            <a:endParaRPr lang="en-US" dirty="0"/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/>
              <a:t>][j] = max(c[</a:t>
            </a:r>
            <a:r>
              <a:rPr lang="en-US" dirty="0" err="1"/>
              <a:t>i</a:t>
            </a:r>
            <a:r>
              <a:rPr lang="en-US" dirty="0"/>
              <a:t>][j-1</a:t>
            </a:r>
            <a:r>
              <a:rPr lang="en-US" dirty="0" smtClean="0"/>
              <a:t>], c[i-1</a:t>
            </a:r>
            <a:r>
              <a:rPr lang="en-US" dirty="0"/>
              <a:t>][j</a:t>
            </a:r>
            <a:r>
              <a:rPr lang="en-US" dirty="0" smtClean="0"/>
              <a:t>]);</a:t>
            </a:r>
            <a:br>
              <a:rPr lang="en-US" dirty="0" smtClean="0"/>
            </a:b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return c[m][n];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304925"/>
            <a:ext cx="2209800" cy="22002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6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</a:t>
            </a:r>
            <a:r>
              <a:rPr lang="en-US" dirty="0"/>
              <a:t>of a set of </a:t>
            </a:r>
            <a:r>
              <a:rPr lang="en-US" dirty="0" smtClean="0"/>
              <a:t>N elements</a:t>
            </a:r>
          </a:p>
          <a:p>
            <a:pPr lvl="1"/>
            <a:r>
              <a:rPr lang="en-US" dirty="0" smtClean="0"/>
              <a:t>The first element in list of elements ordered in incremental order (index = 1)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 </a:t>
            </a:r>
            <a:r>
              <a:rPr lang="en-US" dirty="0" smtClean="0"/>
              <a:t>of a set of N elements</a:t>
            </a:r>
          </a:p>
          <a:p>
            <a:pPr lvl="1"/>
            <a:r>
              <a:rPr lang="en-US" dirty="0" smtClean="0"/>
              <a:t>The last element in list of elements ordered in incremental order (index = N)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median </a:t>
            </a:r>
            <a:r>
              <a:rPr lang="en-US" dirty="0"/>
              <a:t>is the “halfway point” of the set</a:t>
            </a:r>
          </a:p>
          <a:p>
            <a:pPr lvl="1"/>
            <a:r>
              <a:rPr lang="en-US" dirty="0" smtClean="0"/>
              <a:t>When N is odd, index = (N+1) / 2 = unique value</a:t>
            </a:r>
          </a:p>
          <a:p>
            <a:pPr lvl="1"/>
            <a:r>
              <a:rPr lang="en-US" dirty="0" smtClean="0"/>
              <a:t>When N is even, index = </a:t>
            </a:r>
            <a:r>
              <a:rPr lang="en-US" dirty="0" smtClean="0">
                <a:latin typeface="Comic Sans MS" pitchFamily="92" charset="0"/>
                <a:sym typeface="Symbol" pitchFamily="92" charset="2"/>
              </a:rPr>
              <a:t></a:t>
            </a:r>
            <a:r>
              <a:rPr lang="en-US" dirty="0" smtClean="0"/>
              <a:t>(</a:t>
            </a:r>
            <a:r>
              <a:rPr lang="en-US" dirty="0"/>
              <a:t>n+1)/</a:t>
            </a:r>
            <a:r>
              <a:rPr lang="en-US" dirty="0" smtClean="0"/>
              <a:t>2</a:t>
            </a:r>
            <a:r>
              <a:rPr lang="en-US" dirty="0" smtClean="0">
                <a:latin typeface="Comic Sans MS" pitchFamily="92" charset="0"/>
                <a:sym typeface="Symbol" pitchFamily="92" charset="2"/>
              </a:rPr>
              <a:t></a:t>
            </a:r>
            <a:r>
              <a:rPr lang="en-US" dirty="0"/>
              <a:t> </a:t>
            </a:r>
            <a:r>
              <a:rPr lang="en-US" dirty="0" smtClean="0"/>
              <a:t>(lower median) or index = </a:t>
            </a:r>
            <a:r>
              <a:rPr lang="en-US" dirty="0">
                <a:latin typeface="Comic Sans MS" pitchFamily="92" charset="0"/>
                <a:sym typeface="Symbol" pitchFamily="92" charset="2"/>
              </a:rPr>
              <a:t></a:t>
            </a:r>
            <a:r>
              <a:rPr lang="en-US" dirty="0"/>
              <a:t>(n+1)/2</a:t>
            </a:r>
            <a:r>
              <a:rPr lang="en-US" dirty="0">
                <a:latin typeface="Comic Sans MS" pitchFamily="92" charset="0"/>
                <a:sym typeface="Symbol" pitchFamily="92" charset="2"/>
              </a:rPr>
              <a:t></a:t>
            </a:r>
            <a:r>
              <a:rPr lang="en-US" dirty="0">
                <a:sym typeface="Symbol" pitchFamily="92" charset="2"/>
              </a:rPr>
              <a:t> </a:t>
            </a:r>
            <a:r>
              <a:rPr lang="en-US" dirty="0" smtClean="0">
                <a:sym typeface="Symbol" pitchFamily="92" charset="2"/>
              </a:rPr>
              <a:t> (upper median)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51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Reconstruct the Answer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2900" y="1371600"/>
            <a:ext cx="4533900" cy="4801314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printLCS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i,int</a:t>
            </a:r>
            <a:r>
              <a:rPr lang="en-US" dirty="0"/>
              <a:t> j)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==0 || j==0) return;</a:t>
            </a:r>
          </a:p>
          <a:p>
            <a:r>
              <a:rPr lang="en-US" dirty="0"/>
              <a:t>    if (X[i-1] == Y[j-1])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</a:t>
            </a:r>
            <a:r>
              <a:rPr lang="en-US" dirty="0" err="1"/>
              <a:t>printLCS</a:t>
            </a:r>
            <a:r>
              <a:rPr lang="en-US" dirty="0"/>
              <a:t>(i-1, j-1);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 &lt;&lt; X[i-1];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 (c[</a:t>
            </a:r>
            <a:r>
              <a:rPr lang="en-US" dirty="0" err="1"/>
              <a:t>i</a:t>
            </a:r>
            <a:r>
              <a:rPr lang="en-US" dirty="0"/>
              <a:t>][j] == c[i-1][j])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printLCS</a:t>
            </a:r>
            <a:r>
              <a:rPr lang="en-US" dirty="0"/>
              <a:t>(i-1, j);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printLCS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j-1);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88" y="1981200"/>
            <a:ext cx="3597622" cy="3582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8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Applications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Areas</a:t>
            </a:r>
          </a:p>
          <a:p>
            <a:pPr lvl="1"/>
            <a:r>
              <a:rPr lang="en-US" sz="3200" dirty="0" smtClean="0"/>
              <a:t>Bioinformatics</a:t>
            </a:r>
            <a:endParaRPr lang="en-US" sz="3200" dirty="0"/>
          </a:p>
          <a:p>
            <a:pPr lvl="1"/>
            <a:r>
              <a:rPr lang="en-US" sz="3200" dirty="0"/>
              <a:t>Control </a:t>
            </a:r>
            <a:r>
              <a:rPr lang="en-US" sz="3200" dirty="0" smtClean="0"/>
              <a:t>theory</a:t>
            </a:r>
            <a:endParaRPr lang="en-US" sz="3200" dirty="0"/>
          </a:p>
          <a:p>
            <a:pPr lvl="1"/>
            <a:r>
              <a:rPr lang="en-US" sz="3200" dirty="0"/>
              <a:t>Information </a:t>
            </a:r>
            <a:r>
              <a:rPr lang="en-US" sz="3200" dirty="0" smtClean="0"/>
              <a:t>theory</a:t>
            </a:r>
            <a:endParaRPr lang="en-US" sz="3200" dirty="0"/>
          </a:p>
          <a:p>
            <a:pPr lvl="1"/>
            <a:r>
              <a:rPr lang="en-US" sz="3200" dirty="0"/>
              <a:t>Operations </a:t>
            </a:r>
            <a:r>
              <a:rPr lang="en-US" sz="3200" dirty="0" smtClean="0"/>
              <a:t>research</a:t>
            </a:r>
            <a:endParaRPr lang="en-US" sz="3200" dirty="0"/>
          </a:p>
          <a:p>
            <a:pPr lvl="1"/>
            <a:r>
              <a:rPr lang="en-US" sz="3200" dirty="0"/>
              <a:t>Computer science: </a:t>
            </a:r>
            <a:endParaRPr lang="en-US" sz="3200" dirty="0" smtClean="0"/>
          </a:p>
          <a:p>
            <a:pPr lvl="2"/>
            <a:r>
              <a:rPr lang="en-US" dirty="0" smtClean="0"/>
              <a:t>Theory</a:t>
            </a:r>
          </a:p>
          <a:p>
            <a:pPr lvl="2"/>
            <a:r>
              <a:rPr lang="en-US" dirty="0" smtClean="0"/>
              <a:t>Graphics</a:t>
            </a:r>
          </a:p>
          <a:p>
            <a:pPr lvl="2"/>
            <a:r>
              <a:rPr lang="en-US" dirty="0" smtClean="0"/>
              <a:t>AI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276600" cy="3284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3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Famous Dynamic Programming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r>
              <a:rPr lang="en-US" dirty="0"/>
              <a:t>Integer Knapsack Problem</a:t>
            </a:r>
          </a:p>
          <a:p>
            <a:r>
              <a:rPr lang="en-US" dirty="0" smtClean="0"/>
              <a:t>Unix </a:t>
            </a:r>
            <a:r>
              <a:rPr lang="en-US" dirty="0"/>
              <a:t>diff for comparing two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Bellman–Ford </a:t>
            </a:r>
            <a:r>
              <a:rPr lang="en-US" dirty="0"/>
              <a:t>algorithm for finding the shortest distance in a </a:t>
            </a:r>
            <a:r>
              <a:rPr lang="en-US" dirty="0" smtClean="0"/>
              <a:t>graph</a:t>
            </a:r>
          </a:p>
          <a:p>
            <a:r>
              <a:rPr lang="en-US" dirty="0"/>
              <a:t>Floyd's All-Pairs shortest path algorithm</a:t>
            </a:r>
            <a:endParaRPr lang="en-US" dirty="0" smtClean="0"/>
          </a:p>
          <a:p>
            <a:r>
              <a:rPr lang="en-US" dirty="0" err="1" smtClean="0"/>
              <a:t>Cocke</a:t>
            </a:r>
            <a:r>
              <a:rPr lang="en-US" dirty="0" smtClean="0"/>
              <a:t>-</a:t>
            </a:r>
            <a:r>
              <a:rPr lang="en-US" dirty="0" err="1" smtClean="0"/>
              <a:t>Kasami</a:t>
            </a:r>
            <a:r>
              <a:rPr lang="en-US" dirty="0" smtClean="0"/>
              <a:t>-Younger </a:t>
            </a:r>
            <a:r>
              <a:rPr lang="en-US" dirty="0"/>
              <a:t>for parsing context free </a:t>
            </a:r>
            <a:r>
              <a:rPr lang="en-US" dirty="0" smtClean="0"/>
              <a:t>grammars</a:t>
            </a:r>
          </a:p>
          <a:p>
            <a:r>
              <a:rPr lang="en-US" dirty="0" smtClean="0">
                <a:hlinkClick r:id="rId2"/>
              </a:rPr>
              <a:t>en.wikipedia.org/wiki/</a:t>
            </a:r>
            <a:r>
              <a:rPr lang="en-US" dirty="0" err="1" smtClean="0">
                <a:hlinkClick r:id="rId2"/>
              </a:rPr>
              <a:t>Dynamic_programming#Algorithms_that_use_dynamic_programming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Divide-and-conquer method for algorithm </a:t>
            </a:r>
            <a:r>
              <a:rPr lang="en-US" sz="3000" dirty="0" smtClean="0"/>
              <a:t>design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Dynamic programming is a way of improving on inefficient divide-and-conquer </a:t>
            </a:r>
            <a:r>
              <a:rPr lang="en-US" sz="3000" dirty="0" smtClean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Dynamic programming is applicable when the </a:t>
            </a:r>
            <a:r>
              <a:rPr lang="en-US" sz="3000" dirty="0" smtClean="0"/>
              <a:t>sub-problems </a:t>
            </a:r>
            <a:r>
              <a:rPr lang="en-US" sz="3000" dirty="0"/>
              <a:t>are dependent, that is, when </a:t>
            </a:r>
            <a:r>
              <a:rPr lang="en-US" sz="3000" dirty="0" smtClean="0"/>
              <a:t>sub-problems </a:t>
            </a:r>
            <a:r>
              <a:rPr lang="en-US" sz="3000" dirty="0"/>
              <a:t>share </a:t>
            </a:r>
            <a:r>
              <a:rPr lang="en-US" sz="3000" dirty="0" smtClean="0"/>
              <a:t>sub-sub-problem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Recurrent functions can be solved efficiently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Longest increasing subsequence and Longest common subsequence problems can be solved efficiently using </a:t>
            </a:r>
            <a:r>
              <a:rPr lang="en-US" sz="3000" dirty="0"/>
              <a:t>d</a:t>
            </a:r>
            <a:r>
              <a:rPr lang="en-US" sz="3000" dirty="0" smtClean="0"/>
              <a:t>ynamic programming approach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Dynamic Programming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5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a program based on dynamic programming to solve the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Knapsack Problem</a:t>
            </a:r>
            <a:r>
              <a:rPr lang="en-US" sz="2800" dirty="0" smtClean="0"/>
              <a:t>": you are given N products, each has weight 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costs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and a knapsack of capacity M and you want to put inside a subset of the products with highest cost and weight ≤ M. The numbers N, M</a:t>
            </a:r>
            <a:r>
              <a:rPr lang="en-US" sz="2800" dirty="0"/>
              <a:t>, W</a:t>
            </a:r>
            <a:r>
              <a:rPr lang="en-US" sz="2800" baseline="-25000" dirty="0"/>
              <a:t>i</a:t>
            </a:r>
            <a:r>
              <a:rPr lang="en-US" sz="2800" dirty="0"/>
              <a:t> and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are integers in the range [1..500]. Example: M=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/>
              <a:t> kg, N=6, products: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beer – weight=3, cost=2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vodka – weight=8, cost=12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cheese – weight=4, cost=5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nuts – weight=1, cost=4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ham </a:t>
            </a:r>
            <a:r>
              <a:rPr lang="en-US" sz="2600" dirty="0"/>
              <a:t>– </a:t>
            </a:r>
            <a:r>
              <a:rPr lang="en-US" sz="2600" dirty="0" smtClean="0"/>
              <a:t>weight=2, cost=3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whiskey –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weight=8, cost=13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829" y="4267200"/>
            <a:ext cx="2917371" cy="1896547"/>
          </a:xfrm>
          <a:prstGeom prst="rect">
            <a:avLst/>
          </a:prstGeom>
          <a:ln w="6350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>
            <a:lvl1pPr marL="355600" indent="-355600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/>
              <a:defRPr sz="28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</a:t>
            </a:r>
            <a:r>
              <a:rPr lang="en-US" dirty="0" smtClean="0"/>
              <a:t>solution:</a:t>
            </a:r>
            <a:endParaRPr lang="en-US" dirty="0"/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/>
              <a:t>nuts + </a:t>
            </a:r>
            <a:r>
              <a:rPr lang="en-US" sz="2600" dirty="0" smtClean="0"/>
              <a:t>whiskey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weight = 9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cost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 program to calculate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Edit Distance</a:t>
            </a:r>
            <a:r>
              <a:rPr lang="en-US" sz="2800" dirty="0" smtClean="0"/>
              <a:t>" (MED) between two words.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MED(x, y)</a:t>
            </a:r>
            <a:r>
              <a:rPr lang="en-US" sz="2800" dirty="0" smtClean="0"/>
              <a:t> is the minimal sum of costs of edit operations used to transform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to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800" dirty="0" smtClean="0"/>
              <a:t>. Sample costs are given below: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(replace a letter) = 1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(delete a letter)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(insert a letter) = 0.8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600" dirty="0" smtClean="0"/>
              <a:t>Example: x = "</a:t>
            </a:r>
            <a:r>
              <a:rPr lang="en-US" sz="2600" noProof="1" smtClean="0"/>
              <a:t>developer</a:t>
            </a:r>
            <a:r>
              <a:rPr lang="en-US" sz="2600" dirty="0" smtClean="0"/>
              <a:t>", y </a:t>
            </a:r>
            <a:r>
              <a:rPr lang="en-US" sz="2600" dirty="0"/>
              <a:t>= </a:t>
            </a:r>
            <a:r>
              <a:rPr lang="en-US" sz="2600" dirty="0" smtClean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 cost = 2.7 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delete ‘d’:  "</a:t>
            </a:r>
            <a:r>
              <a:rPr lang="en-US" sz="2600" noProof="1" smtClean="0"/>
              <a:t>developer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"</a:t>
            </a:r>
            <a:r>
              <a:rPr lang="en-US" sz="2600" noProof="1" smtClean="0"/>
              <a:t>eveloper</a:t>
            </a:r>
            <a:r>
              <a:rPr lang="en-US" sz="2600" dirty="0" smtClean="0"/>
              <a:t>", cost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insert ‘n’:  "</a:t>
            </a:r>
            <a:r>
              <a:rPr lang="en-US" sz="2600" noProof="1" smtClean="0"/>
              <a:t>eveloper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enveloper</a:t>
            </a:r>
            <a:r>
              <a:rPr lang="en-US" sz="2600" dirty="0"/>
              <a:t>", cost = </a:t>
            </a:r>
            <a:r>
              <a:rPr lang="en-US" sz="2600" dirty="0" smtClean="0"/>
              <a:t>0.8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replace ‘r’ </a:t>
            </a:r>
            <a:r>
              <a:rPr lang="en-US" sz="2600" dirty="0" smtClean="0">
                <a:sym typeface="Wingdings" panose="05000000000000000000" pitchFamily="2" charset="2"/>
              </a:rPr>
              <a:t> ‘d’</a:t>
            </a:r>
            <a:r>
              <a:rPr lang="en-US" sz="2600" dirty="0" smtClean="0"/>
              <a:t>:  "</a:t>
            </a:r>
            <a:r>
              <a:rPr lang="en-US" sz="2600" noProof="1" smtClean="0"/>
              <a:t>enveloper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", </a:t>
            </a:r>
            <a:r>
              <a:rPr lang="en-US" sz="2600" dirty="0"/>
              <a:t>cost = </a:t>
            </a:r>
            <a:r>
              <a:rPr lang="en-US" sz="26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 and Max Element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150"/>
            <a:ext cx="8686800" cy="5715000"/>
          </a:xfrm>
        </p:spPr>
        <p:txBody>
          <a:bodyPr/>
          <a:lstStyle/>
          <a:p>
            <a:r>
              <a:rPr lang="en-US" dirty="0" smtClean="0"/>
              <a:t>Minimum element</a:t>
            </a:r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Maximum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7225" y="1483425"/>
            <a:ext cx="7696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FindMin(int[] arr)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arr[0];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 i &lt;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arr.Length;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min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min;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225" y="4314700"/>
            <a:ext cx="7696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 i &lt;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arr.Length;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max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57350"/>
            <a:ext cx="7924800" cy="685800"/>
          </a:xfrm>
        </p:spPr>
        <p:txBody>
          <a:bodyPr/>
          <a:lstStyle/>
          <a:p>
            <a:r>
              <a:rPr lang="en-US" dirty="0" smtClean="0"/>
              <a:t>Divide-and-Conquer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2876550"/>
            <a:ext cx="3914775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0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Divide</a:t>
            </a:r>
            <a:r>
              <a:rPr lang="en-US" dirty="0"/>
              <a:t>: If the input size is too large to deal with in a straightforward </a:t>
            </a:r>
            <a:r>
              <a:rPr lang="en-US" dirty="0" smtClean="0"/>
              <a:t>manner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the problem into two or more disjoint </a:t>
            </a:r>
            <a:r>
              <a:rPr lang="en-US" noProof="1" smtClean="0"/>
              <a:t>subproblems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Conquer</a:t>
            </a:r>
            <a:r>
              <a:rPr lang="en-US" dirty="0"/>
              <a:t>: conquer recursively to solve the </a:t>
            </a:r>
            <a:r>
              <a:rPr lang="en-US" noProof="1" smtClean="0"/>
              <a:t>subproblems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Combine</a:t>
            </a:r>
            <a:r>
              <a:rPr lang="en-US" dirty="0"/>
              <a:t>: Take the solutions to the </a:t>
            </a:r>
            <a:r>
              <a:rPr lang="en-US" noProof="1" smtClean="0"/>
              <a:t>subproblems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"merge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these solutions into a solution for the original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4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br>
              <a:rPr lang="en-US" dirty="0" smtClean="0"/>
            </a:br>
            <a:r>
              <a:rPr lang="en-US" dirty="0" smtClean="0"/>
              <a:t>Sort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subproblems</a:t>
            </a:r>
            <a:br>
              <a:rPr lang="en-US" dirty="0" smtClean="0"/>
            </a:br>
            <a:r>
              <a:rPr lang="en-US" dirty="0" smtClean="0"/>
              <a:t>are independent,</a:t>
            </a:r>
            <a:br>
              <a:rPr lang="en-US" dirty="0" smtClean="0"/>
            </a:br>
            <a:r>
              <a:rPr lang="en-US" dirty="0" smtClean="0"/>
              <a:t>all different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0" y="1066800"/>
            <a:ext cx="63293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MergeSort(int[] 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left, int 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 &gt; 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mid = (right + left) /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MergeSort(arr,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mid);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MergeSort(arr,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(mid+1), 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(mid+1), 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500562" y="4419600"/>
            <a:ext cx="4048125" cy="1885950"/>
            <a:chOff x="4029075" y="4648200"/>
            <a:chExt cx="4048125" cy="1885950"/>
          </a:xfrm>
        </p:grpSpPr>
        <p:sp>
          <p:nvSpPr>
            <p:cNvPr id="7" name="Rounded Rectangle 6"/>
            <p:cNvSpPr/>
            <p:nvPr/>
          </p:nvSpPr>
          <p:spPr>
            <a:xfrm>
              <a:off x="4038600" y="4648200"/>
              <a:ext cx="40290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29075" y="5181600"/>
              <a:ext cx="1828800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48400" y="5181600"/>
              <a:ext cx="18192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292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386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484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290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5295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530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484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722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2390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28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4" name="Straight Arrow Connector 23"/>
            <p:cNvCxnSpPr>
              <a:stCxn id="15" idx="0"/>
            </p:cNvCxnSpPr>
            <p:nvPr/>
          </p:nvCxnSpPr>
          <p:spPr>
            <a:xfrm flipV="1">
              <a:off x="4186238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0"/>
            </p:cNvCxnSpPr>
            <p:nvPr/>
          </p:nvCxnSpPr>
          <p:spPr>
            <a:xfrm flipH="1" flipV="1">
              <a:off x="4552950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0"/>
            </p:cNvCxnSpPr>
            <p:nvPr/>
          </p:nvCxnSpPr>
          <p:spPr>
            <a:xfrm flipV="1">
              <a:off x="5186363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0"/>
            </p:cNvCxnSpPr>
            <p:nvPr/>
          </p:nvCxnSpPr>
          <p:spPr>
            <a:xfrm flipH="1" flipV="1">
              <a:off x="55530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405562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396163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77628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7722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2" idx="0"/>
            </p:cNvCxnSpPr>
            <p:nvPr/>
          </p:nvCxnSpPr>
          <p:spPr>
            <a:xfrm flipV="1">
              <a:off x="4452938" y="5486400"/>
              <a:ext cx="3476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0"/>
            </p:cNvCxnSpPr>
            <p:nvPr/>
          </p:nvCxnSpPr>
          <p:spPr>
            <a:xfrm flipH="1" flipV="1">
              <a:off x="5105400" y="5486400"/>
              <a:ext cx="338138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677025" y="5486400"/>
              <a:ext cx="3476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7329487" y="5486400"/>
              <a:ext cx="338138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0"/>
            </p:cNvCxnSpPr>
            <p:nvPr/>
          </p:nvCxnSpPr>
          <p:spPr>
            <a:xfrm flipV="1">
              <a:off x="4943475" y="4953000"/>
              <a:ext cx="7667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0"/>
            </p:cNvCxnSpPr>
            <p:nvPr/>
          </p:nvCxnSpPr>
          <p:spPr>
            <a:xfrm flipH="1" flipV="1">
              <a:off x="6405562" y="4953000"/>
              <a:ext cx="752476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8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162800" cy="838200"/>
          </a:xfrm>
        </p:spPr>
        <p:txBody>
          <a:bodyPr/>
          <a:lstStyle/>
          <a:p>
            <a:r>
              <a:rPr lang="en-US" dirty="0" smtClean="0"/>
              <a:t>Divide-and-Conquer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</a:p>
          <a:p>
            <a:pPr lvl="1"/>
            <a:r>
              <a:rPr lang="en-US" dirty="0"/>
              <a:t>Closest </a:t>
            </a:r>
            <a:r>
              <a:rPr lang="en-US" dirty="0" smtClean="0"/>
              <a:t>pair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dirty="0" smtClean="0"/>
              <a:t> geometry</a:t>
            </a:r>
          </a:p>
          <a:p>
            <a:r>
              <a:rPr lang="en-US" dirty="0" smtClean="0"/>
              <a:t>Quick sort</a:t>
            </a:r>
            <a:endParaRPr lang="en-US" dirty="0"/>
          </a:p>
          <a:p>
            <a:r>
              <a:rPr lang="en-US" dirty="0"/>
              <a:t>Merging </a:t>
            </a:r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sort</a:t>
            </a:r>
          </a:p>
          <a:p>
            <a:r>
              <a:rPr lang="en-US" dirty="0" smtClean="0"/>
              <a:t>Finding majorant</a:t>
            </a:r>
            <a:endParaRPr lang="en-US" dirty="0"/>
          </a:p>
          <a:p>
            <a:r>
              <a:rPr lang="en-US" dirty="0"/>
              <a:t>Tower of Hanoi</a:t>
            </a:r>
          </a:p>
          <a:p>
            <a:r>
              <a:rPr lang="en-US" dirty="0" smtClean="0"/>
              <a:t>Fast multiplication</a:t>
            </a:r>
          </a:p>
          <a:p>
            <a:pPr lvl="1"/>
            <a:r>
              <a:rPr lang="en-US" noProof="1" smtClean="0"/>
              <a:t>Strassen’s </a:t>
            </a:r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 descr="C:\Users\nkostov\Desktop\500px-Closest_pair_of_poin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kostov\Desktop\cis680323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52550"/>
            <a:ext cx="13239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04" y="3387566"/>
            <a:ext cx="4248821" cy="1870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303</TotalTime>
  <Words>2518</Words>
  <Application>Microsoft Office PowerPoint</Application>
  <PresentationFormat>On-screen Show (4:3)</PresentationFormat>
  <Paragraphs>495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Calibri</vt:lpstr>
      <vt:lpstr>Cambria</vt:lpstr>
      <vt:lpstr>Comic Sans MS</vt:lpstr>
      <vt:lpstr>Consolas</vt:lpstr>
      <vt:lpstr>Corbel</vt:lpstr>
      <vt:lpstr>Symbol</vt:lpstr>
      <vt:lpstr>Wingdings</vt:lpstr>
      <vt:lpstr>Wingdings 2</vt:lpstr>
      <vt:lpstr>Telerik Academy theme</vt:lpstr>
      <vt:lpstr>Dynamic Programming</vt:lpstr>
      <vt:lpstr>Table of Contents</vt:lpstr>
      <vt:lpstr>Minimum and Maximum</vt:lpstr>
      <vt:lpstr>Minimum and Maximum</vt:lpstr>
      <vt:lpstr>Finding Min and Max Element</vt:lpstr>
      <vt:lpstr>Divide-and-Conquer</vt:lpstr>
      <vt:lpstr>Divide-and-Conquer</vt:lpstr>
      <vt:lpstr>Divide-and-Conquer Example</vt:lpstr>
      <vt:lpstr>Divide-and-Conquer Algorithms</vt:lpstr>
      <vt:lpstr>Dynamic Programming</vt:lpstr>
      <vt:lpstr>Dynamic Programming</vt:lpstr>
      <vt:lpstr>Elements of DP</vt:lpstr>
      <vt:lpstr>Common Characteristics</vt:lpstr>
      <vt:lpstr>Difference between DP and Divide-and-Conquer</vt:lpstr>
      <vt:lpstr>Fibonacci Numbers</vt:lpstr>
      <vt:lpstr>Fibonacci sequence</vt:lpstr>
      <vt:lpstr>Divide and Conquer Approach</vt:lpstr>
      <vt:lpstr>Fibonacci and Memoization</vt:lpstr>
      <vt:lpstr>Fibonacci and DP</vt:lpstr>
      <vt:lpstr>Compare Fibonacci Solutions</vt:lpstr>
      <vt:lpstr>Moving Problem</vt:lpstr>
      <vt:lpstr>Moving Problem</vt:lpstr>
      <vt:lpstr>Subset Sum Problem</vt:lpstr>
      <vt:lpstr>Subset Sum Problems</vt:lpstr>
      <vt:lpstr>Subset Sum Problem</vt:lpstr>
      <vt:lpstr>Subset Sum Problem – C++</vt:lpstr>
      <vt:lpstr>Subset Sum Problem – Answer</vt:lpstr>
      <vt:lpstr>Longest Increasing Subsequence</vt:lpstr>
      <vt:lpstr>Longest Increasing Subsequence</vt:lpstr>
      <vt:lpstr>LIS – C++ Solution</vt:lpstr>
      <vt:lpstr>LIS – Restore the Sequence</vt:lpstr>
      <vt:lpstr>Longest Common Subsequence </vt:lpstr>
      <vt:lpstr>Longest Common Subsequence</vt:lpstr>
      <vt:lpstr>LCS – Recursive Approach</vt:lpstr>
      <vt:lpstr>LCS – Recursive Approach (2)</vt:lpstr>
      <vt:lpstr>Initial LCS table</vt:lpstr>
      <vt:lpstr>Initial LCS table (2)</vt:lpstr>
      <vt:lpstr>LCS table – base cases filled in</vt:lpstr>
      <vt:lpstr>LCS – C++ Code Solution</vt:lpstr>
      <vt:lpstr>LCS – Reconstruct the Answer</vt:lpstr>
      <vt:lpstr>DP Applications</vt:lpstr>
      <vt:lpstr>Some Famous Dynamic Programming Algorithms</vt:lpstr>
      <vt:lpstr>Summary</vt:lpstr>
      <vt:lpstr>Dynamic Programming</vt:lpstr>
      <vt:lpstr>Homework</vt:lpstr>
      <vt:lpstr>Homework (2)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Doncho Minkov</cp:lastModifiedBy>
  <cp:revision>9</cp:revision>
  <dcterms:created xsi:type="dcterms:W3CDTF">2014-09-04T14:03:28Z</dcterms:created>
  <dcterms:modified xsi:type="dcterms:W3CDTF">2014-09-05T14:08:08Z</dcterms:modified>
</cp:coreProperties>
</file>