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5"/>
  </p:notesMasterIdLst>
  <p:handoutMasterIdLst>
    <p:handoutMasterId r:id="rId46"/>
  </p:handoutMasterIdLst>
  <p:sldIdLst>
    <p:sldId id="711" r:id="rId2"/>
    <p:sldId id="738" r:id="rId3"/>
    <p:sldId id="712" r:id="rId4"/>
    <p:sldId id="736" r:id="rId5"/>
    <p:sldId id="714" r:id="rId6"/>
    <p:sldId id="737" r:id="rId7"/>
    <p:sldId id="761" r:id="rId8"/>
    <p:sldId id="723" r:id="rId9"/>
    <p:sldId id="739" r:id="rId10"/>
    <p:sldId id="740" r:id="rId11"/>
    <p:sldId id="750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1" r:id="rId20"/>
    <p:sldId id="752" r:id="rId21"/>
    <p:sldId id="753" r:id="rId22"/>
    <p:sldId id="754" r:id="rId23"/>
    <p:sldId id="755" r:id="rId24"/>
    <p:sldId id="756" r:id="rId25"/>
    <p:sldId id="757" r:id="rId26"/>
    <p:sldId id="758" r:id="rId27"/>
    <p:sldId id="741" r:id="rId28"/>
    <p:sldId id="717" r:id="rId29"/>
    <p:sldId id="759" r:id="rId30"/>
    <p:sldId id="718" r:id="rId31"/>
    <p:sldId id="719" r:id="rId32"/>
    <p:sldId id="720" r:id="rId33"/>
    <p:sldId id="721" r:id="rId34"/>
    <p:sldId id="760" r:id="rId35"/>
    <p:sldId id="722" r:id="rId36"/>
    <p:sldId id="726" r:id="rId37"/>
    <p:sldId id="728" r:id="rId38"/>
    <p:sldId id="729" r:id="rId39"/>
    <p:sldId id="730" r:id="rId40"/>
    <p:sldId id="731" r:id="rId41"/>
    <p:sldId id="732" r:id="rId42"/>
    <p:sldId id="460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8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0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2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4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2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#tab-t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iki3.cosc.canterbury.ac.nz/index.php/Intelligent_children_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Refactoring: Improving the Quality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and How to Refactor? Refactoring Patterns</a:t>
            </a:r>
            <a:endParaRPr lang="en-US" dirty="0"/>
          </a:p>
        </p:txBody>
      </p:sp>
      <p:pic>
        <p:nvPicPr>
          <p:cNvPr id="1026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5982" r="6267" b="9018"/>
          <a:stretch/>
        </p:blipFill>
        <p:spPr bwMode="auto">
          <a:xfrm>
            <a:off x="5486400" y="4623030"/>
            <a:ext cx="3076822" cy="1758183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6768">
            <a:off x="4513926" y="4427891"/>
            <a:ext cx="1390153" cy="15165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685800"/>
          </a:xfrm>
        </p:spPr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600200"/>
            <a:ext cx="5410200" cy="4869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92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</a:t>
            </a:r>
            <a:r>
              <a:rPr lang="en-US" dirty="0"/>
              <a:t>structures in the code that </a:t>
            </a:r>
            <a:r>
              <a:rPr lang="en-US" u="sng" dirty="0" smtClean="0"/>
              <a:t>suggest the possibility</a:t>
            </a:r>
            <a:r>
              <a:rPr lang="en-US" dirty="0" smtClean="0"/>
              <a:t> of refactoring</a:t>
            </a:r>
          </a:p>
          <a:p>
            <a:r>
              <a:rPr lang="en-US" dirty="0" smtClean="0"/>
              <a:t>Types of code smells</a:t>
            </a:r>
          </a:p>
          <a:p>
            <a:pPr lvl="2"/>
            <a:r>
              <a:rPr lang="en-US" dirty="0" smtClean="0"/>
              <a:t>The bloaters</a:t>
            </a:r>
          </a:p>
          <a:p>
            <a:pPr lvl="2"/>
            <a:r>
              <a:rPr lang="en-US" dirty="0" smtClean="0"/>
              <a:t>The obfuscators</a:t>
            </a:r>
          </a:p>
          <a:p>
            <a:pPr lvl="2"/>
            <a:r>
              <a:rPr lang="en-US" dirty="0" smtClean="0"/>
              <a:t>Object-oriented abusers</a:t>
            </a:r>
          </a:p>
          <a:p>
            <a:pPr lvl="2"/>
            <a:r>
              <a:rPr lang="en-US" dirty="0" smtClean="0"/>
              <a:t>Change preventers</a:t>
            </a:r>
          </a:p>
          <a:p>
            <a:pPr lvl="2"/>
            <a:r>
              <a:rPr lang="en-US" dirty="0" err="1" smtClean="0"/>
              <a:t>Dispensables</a:t>
            </a:r>
            <a:endParaRPr lang="en-US" dirty="0" smtClean="0"/>
          </a:p>
          <a:p>
            <a:pPr lvl="2"/>
            <a:r>
              <a:rPr lang="en-US" dirty="0" smtClean="0"/>
              <a:t>The couplers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263900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0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Smells: The Bloaters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Long method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Small methods are always better (easy naming, </a:t>
            </a:r>
            <a:r>
              <a:rPr lang="en-US" dirty="0" smtClean="0"/>
              <a:t>testing, understanding, </a:t>
            </a:r>
            <a:r>
              <a:rPr lang="en-US" dirty="0" smtClean="0"/>
              <a:t>less duplicate code)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Large class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Too many instance variables or methods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Violating Single Responsibility principle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Primitive obsession </a:t>
            </a:r>
            <a:r>
              <a:rPr lang="en-US" dirty="0" smtClean="0"/>
              <a:t>(overused </a:t>
            </a:r>
            <a:r>
              <a:rPr lang="en-US" dirty="0" smtClean="0"/>
              <a:t>primitives)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Over-use of primitives, instead of better abstraction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 of them can be extracted in separate class and encapsulate their validation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590800"/>
            <a:ext cx="990600" cy="6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Bloaters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Long parameter </a:t>
            </a:r>
            <a:r>
              <a:rPr lang="en-US" dirty="0" smtClean="0"/>
              <a:t>list (in/out/ref parameters)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indicate procedural rather than OO style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be the method is doing too much things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Data clumps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set of data items that are always used together, but are not organized together</a:t>
            </a:r>
            <a:endParaRPr lang="bg-BG" dirty="0" smtClean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credit card fields in order class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Combinatorial explosion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Ex. </a:t>
            </a:r>
            <a:r>
              <a:rPr lang="en-US" dirty="0" err="1" smtClean="0"/>
              <a:t>ListCars</a:t>
            </a:r>
            <a:r>
              <a:rPr lang="en-US" dirty="0" smtClean="0"/>
              <a:t>, </a:t>
            </a:r>
            <a:r>
              <a:rPr lang="en-US" dirty="0" err="1" smtClean="0"/>
              <a:t>ListByRegion</a:t>
            </a:r>
            <a:r>
              <a:rPr lang="en-US" dirty="0" smtClean="0"/>
              <a:t>, </a:t>
            </a:r>
            <a:r>
              <a:rPr lang="en-US" dirty="0" err="1" smtClean="0"/>
              <a:t>ListByManufacturer</a:t>
            </a:r>
            <a:r>
              <a:rPr lang="en-US" dirty="0" smtClean="0"/>
              <a:t>, </a:t>
            </a:r>
            <a:r>
              <a:rPr lang="en-US" dirty="0" err="1" smtClean="0"/>
              <a:t>ListByManufacturerAndRegion</a:t>
            </a:r>
            <a:r>
              <a:rPr lang="en-US" dirty="0" smtClean="0"/>
              <a:t>, etc.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 may be Interpreter (LINQ)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14800"/>
            <a:ext cx="1316611" cy="8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0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Bloaters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Oddball 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 different way of solving a common problem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using consistency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Substitute algorithm or use 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 doesn't do much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Merge with another class or remove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Required setup/teardown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Requires several lines of code before its use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Use parameter object, factory method, </a:t>
            </a:r>
            <a:r>
              <a:rPr lang="en-US" dirty="0" err="1" smtClean="0"/>
              <a:t>IDisposable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897" y="873659"/>
            <a:ext cx="914400" cy="61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838200"/>
          </a:xfrm>
        </p:spPr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Regions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intend of the code is unclear and needs commenting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code is too long to understand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Solution: organize code, introduce a new class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Should be used to tell WHY, not WHAT or HOW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Good comments: provide additional information, link to issues, explain reasons, give context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Funny comments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0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467600" cy="838200"/>
          </a:xfrm>
        </p:spPr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5812"/>
            <a:ext cx="8686800" cy="59436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Poor/improper names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Should be proper, descriptive and consistent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Vertical separation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You should define variables just before first use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Avoid scrolling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Inconsistency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Follow the POLA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Inconsistency is confusing and distracting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Obscured intent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Code should be as expressive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9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OO Abusers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0106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</a:t>
            </a:r>
            <a:r>
              <a:rPr lang="en-US" dirty="0" smtClean="0"/>
              <a:t>witch statement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Can be replaced with polymorphism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Temporary field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passing data between methods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 depends on subclass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The classes cannot be separated (circular dependency)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broke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Inappropriate static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Strong coupling between static and callers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Static things cannot be replaced or reused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4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 smtClean="0"/>
              <a:t>Code Smells: Change Preventers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Divergent change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class is commonly changed in different ways for different reasons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Violates SRP (single responsibility principle)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Solution: extract class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Shotgun surgery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One change requires changes in many classes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Hard to find them, easy to miss some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Solution: move method, move fields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Ideally there should be one-to-one relationship between </a:t>
            </a:r>
            <a:r>
              <a:rPr lang="en-US" dirty="0" smtClean="0"/>
              <a:t>common changes </a:t>
            </a:r>
            <a:r>
              <a:rPr lang="en-US" dirty="0" smtClean="0"/>
              <a:t>and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9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/>
              <a:t>Code Smells: Change Preventers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Parallel inheritance hierarchies</a:t>
            </a:r>
          </a:p>
          <a:p>
            <a:pPr lvl="1"/>
            <a:r>
              <a:rPr lang="en-US" dirty="0" smtClean="0"/>
              <a:t>New vehicle = new operator</a:t>
            </a:r>
          </a:p>
          <a:p>
            <a:pPr lvl="1"/>
            <a:r>
              <a:rPr lang="en-US" dirty="0" smtClean="0"/>
              <a:t>Frequently share same prefix</a:t>
            </a:r>
          </a:p>
          <a:p>
            <a:pPr lvl="1"/>
            <a:r>
              <a:rPr lang="en-US" dirty="0" smtClean="0"/>
              <a:t>Hard to be completely avoided. We can merge the classes or use the </a:t>
            </a:r>
            <a:r>
              <a:rPr lang="en-US" dirty="0" smtClean="0">
                <a:hlinkClick r:id="rId2"/>
              </a:rPr>
              <a:t>Intelligent children pattern</a:t>
            </a:r>
            <a:endParaRPr lang="en-US" dirty="0" smtClean="0"/>
          </a:p>
          <a:p>
            <a:r>
              <a:rPr lang="en-US" dirty="0" smtClean="0"/>
              <a:t>Inconsistent abstraction level</a:t>
            </a:r>
          </a:p>
          <a:p>
            <a:pPr lvl="1"/>
            <a:r>
              <a:rPr lang="en-US" dirty="0" smtClean="0"/>
              <a:t>E.g. code in a method should be one level of abstraction below the method's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 descr="http://wiki3.cosc.canterbury.ac.nz/images/b/b4/Deferred_state_variable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3034079" cy="1263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</a:p>
          <a:p>
            <a:r>
              <a:rPr lang="en-US" dirty="0" smtClean="0"/>
              <a:t>Refactoring principles</a:t>
            </a:r>
          </a:p>
          <a:p>
            <a:r>
              <a:rPr lang="en-US" dirty="0"/>
              <a:t>Refactoring </a:t>
            </a:r>
            <a:r>
              <a:rPr lang="en-US" dirty="0" smtClean="0"/>
              <a:t>process and tips</a:t>
            </a:r>
          </a:p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Refactorings</a:t>
            </a:r>
          </a:p>
          <a:p>
            <a:pPr lvl="1"/>
            <a:r>
              <a:rPr lang="en-US" dirty="0" smtClean="0"/>
              <a:t>Data level, statement level, method level, class level, system level </a:t>
            </a:r>
            <a:r>
              <a:rPr lang="en-US" dirty="0" err="1" smtClean="0"/>
              <a:t>refactorings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2700"/>
            <a:ext cx="2527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Conditional </a:t>
            </a:r>
            <a:r>
              <a:rPr lang="en-US" dirty="0" smtClean="0"/>
              <a:t>complexity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err="1" smtClean="0"/>
              <a:t>Cyclomatic</a:t>
            </a:r>
            <a:r>
              <a:rPr lang="en-US" dirty="0" smtClean="0"/>
              <a:t> </a:t>
            </a:r>
            <a:r>
              <a:rPr lang="en-US" dirty="0" smtClean="0"/>
              <a:t>complexity</a:t>
            </a:r>
            <a:endParaRPr lang="en-US" dirty="0"/>
          </a:p>
          <a:p>
            <a:pPr lvl="2">
              <a:spcAft>
                <a:spcPts val="300"/>
              </a:spcAft>
            </a:pPr>
            <a:r>
              <a:rPr lang="en-US" dirty="0" smtClean="0"/>
              <a:t>number </a:t>
            </a:r>
            <a:r>
              <a:rPr lang="en-US" dirty="0" smtClean="0"/>
              <a:t>of unique </a:t>
            </a:r>
            <a:r>
              <a:rPr lang="en-US" dirty="0" smtClean="0"/>
              <a:t>paths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 smtClean="0"/>
              <a:t>the code can be </a:t>
            </a:r>
            <a:r>
              <a:rPr lang="en-US" dirty="0" smtClean="0"/>
              <a:t>evaluated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smtClean="0"/>
              <a:t>Symptoms: deep nesting (arrow code) &amp; bug ifs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Solutions: extract method, strategy pattern, state pattern,</a:t>
            </a:r>
            <a:r>
              <a:rPr lang="en-US" dirty="0"/>
              <a:t> decorator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Poorly written tests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Badly written tests can prevent change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Tight </a:t>
            </a:r>
            <a:r>
              <a:rPr lang="en-US" dirty="0" smtClean="0"/>
              <a:t>coupling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/>
              <a:t>Code Smells: Change Preventers</a:t>
            </a:r>
          </a:p>
        </p:txBody>
      </p:sp>
      <p:pic>
        <p:nvPicPr>
          <p:cNvPr id="1026" name="Picture 2" descr="stumble on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2667000" cy="148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4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</a:t>
            </a:r>
            <a:r>
              <a:rPr lang="en-US" dirty="0" err="1" smtClean="0"/>
              <a:t>Dispensables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Lazy class</a:t>
            </a:r>
          </a:p>
          <a:p>
            <a:pPr lvl="1"/>
            <a:r>
              <a:rPr lang="en-US" dirty="0" smtClean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understand and maintained</a:t>
            </a:r>
          </a:p>
          <a:p>
            <a:r>
              <a:rPr lang="en-US" dirty="0" smtClean="0"/>
              <a:t>Data class</a:t>
            </a:r>
          </a:p>
          <a:p>
            <a:pPr lvl="1"/>
            <a:r>
              <a:rPr lang="en-US" dirty="0" smtClean="0"/>
              <a:t>Some classes with only fields and properties</a:t>
            </a:r>
          </a:p>
          <a:p>
            <a:pPr lvl="1"/>
            <a:r>
              <a:rPr lang="en-US" dirty="0" smtClean="0"/>
              <a:t>Missing validation? Class logic split into other classes?</a:t>
            </a:r>
          </a:p>
          <a:p>
            <a:pPr lvl="1"/>
            <a:r>
              <a:rPr lang="en-US" dirty="0" smtClean="0"/>
              <a:t>Solution: move related logic into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</a:t>
            </a:r>
            <a:r>
              <a:rPr lang="en-US" dirty="0" err="1" smtClean="0"/>
              <a:t>Dispensables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Duplicated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Violates the DRY principle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Result of copy-pasted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extract method, extract class, pull-up method, template method pattern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Dead code (code </a:t>
            </a:r>
            <a:r>
              <a:rPr lang="en-US" dirty="0"/>
              <a:t>that is never </a:t>
            </a:r>
            <a:r>
              <a:rPr lang="en-US" dirty="0" smtClean="0"/>
              <a:t>used)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Usually detected by static analysis tools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Speculative generality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"Some day we might need…"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YAGNI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Feature envy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that seems more interested in a class other than the one it actually is in</a:t>
            </a:r>
          </a:p>
          <a:p>
            <a:pPr lvl="1"/>
            <a:r>
              <a:rPr lang="en-US" dirty="0" smtClean="0"/>
              <a:t>Keep together things that change together</a:t>
            </a:r>
          </a:p>
          <a:p>
            <a:r>
              <a:rPr lang="en-US" dirty="0" smtClean="0"/>
              <a:t>Inappropriate intimacy</a:t>
            </a:r>
          </a:p>
          <a:p>
            <a:pPr lvl="1"/>
            <a:r>
              <a:rPr lang="en-US" dirty="0" smtClean="0"/>
              <a:t>Classes that know too much about one another</a:t>
            </a:r>
          </a:p>
          <a:p>
            <a:pPr lvl="1"/>
            <a:r>
              <a:rPr lang="en-US" dirty="0" smtClean="0"/>
              <a:t>Smells: inheritance, bidirectional relationships</a:t>
            </a:r>
          </a:p>
          <a:p>
            <a:pPr lvl="1"/>
            <a:r>
              <a:rPr lang="en-US" dirty="0" smtClean="0"/>
              <a:t>Solutions: move method/field, extract class, change bidirectional to unidirectional association, replace inheritance with delegation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The Law of Demeter (</a:t>
            </a:r>
            <a:r>
              <a:rPr lang="en-US" dirty="0" err="1" smtClean="0"/>
              <a:t>LoD</a:t>
            </a:r>
            <a:r>
              <a:rPr lang="en-US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Principle </a:t>
            </a:r>
            <a:r>
              <a:rPr lang="en-US" dirty="0"/>
              <a:t>of least knowledge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A </a:t>
            </a:r>
            <a:r>
              <a:rPr lang="en-US" dirty="0"/>
              <a:t>given object should assume as little as possible about the structure or properties of anything </a:t>
            </a:r>
            <a:r>
              <a:rPr lang="en-US" dirty="0" smtClean="0"/>
              <a:t>else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Bad </a:t>
            </a:r>
            <a:r>
              <a:rPr lang="en-US" dirty="0"/>
              <a:t>e</a:t>
            </a:r>
            <a:r>
              <a:rPr lang="en-US" dirty="0" smtClean="0"/>
              <a:t>.g.: </a:t>
            </a:r>
            <a:r>
              <a:rPr lang="en-US" dirty="0" err="1" smtClean="0"/>
              <a:t>customer.Wallet.RemoveMoney</a:t>
            </a:r>
            <a:r>
              <a:rPr lang="en-US" dirty="0" smtClean="0"/>
              <a:t>()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Indecent exposure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Some classes or members are public but shouldn't be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Violates encapsulation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Can lead to inappropriate intimacy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3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Message chains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Somemthing.another.someother.other.another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Tight coupling between client and</a:t>
            </a:r>
            <a:br>
              <a:rPr lang="en-US" dirty="0" smtClean="0"/>
            </a:br>
            <a:r>
              <a:rPr lang="en-US" dirty="0" smtClean="0"/>
              <a:t>the structure of the navigation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Middle man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delegation goes too far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we can remove it or inline 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Tramp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Pass data only because something else need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Remove middle man, extract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43" y="2133600"/>
            <a:ext cx="2194357" cy="1184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93" y="3810000"/>
            <a:ext cx="1248407" cy="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9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Couplers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Hidden </a:t>
            </a:r>
            <a:r>
              <a:rPr lang="en-US" dirty="0" smtClean="0"/>
              <a:t>temporal coupling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Occurs </a:t>
            </a:r>
            <a:r>
              <a:rPr lang="en-US" dirty="0"/>
              <a:t>when </a:t>
            </a:r>
            <a:r>
              <a:rPr lang="en-US" dirty="0" smtClean="0"/>
              <a:t>members </a:t>
            </a:r>
            <a:r>
              <a:rPr lang="en-US" dirty="0"/>
              <a:t>of a class </a:t>
            </a:r>
            <a:r>
              <a:rPr lang="en-US" dirty="0" smtClean="0"/>
              <a:t>requires clients </a:t>
            </a:r>
            <a:r>
              <a:rPr lang="en-US" dirty="0"/>
              <a:t>to invoke one member before the other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Operations </a:t>
            </a:r>
            <a:r>
              <a:rPr lang="en-US" dirty="0" smtClean="0"/>
              <a:t>consecutively should not be guessed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</a:t>
            </a:r>
            <a:r>
              <a:rPr lang="en-US" dirty="0" smtClean="0"/>
              <a:t>The use of Pizza </a:t>
            </a:r>
            <a:r>
              <a:rPr lang="en-US" dirty="0" smtClean="0"/>
              <a:t>class should not know the steps of making </a:t>
            </a:r>
            <a:r>
              <a:rPr lang="en-US" dirty="0" smtClean="0"/>
              <a:t>pizza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Builder or T</a:t>
            </a:r>
            <a:r>
              <a:rPr lang="en-US" dirty="0" smtClean="0"/>
              <a:t>emplate Method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Hidden dependencies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Classes should declare their dependencies in their constructor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"new" is glue / Dependency </a:t>
            </a:r>
            <a:r>
              <a:rPr lang="en-US" dirty="0" smtClean="0"/>
              <a:t>Inversion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5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685800"/>
          </a:xfrm>
        </p:spPr>
        <p:txBody>
          <a:bodyPr/>
          <a:lstStyle/>
          <a:p>
            <a:r>
              <a:rPr lang="en-US" dirty="0" smtClean="0"/>
              <a:t>Refactorings</a:t>
            </a:r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81200"/>
            <a:ext cx="5467350" cy="4373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100" dirty="0" smtClean="0"/>
              <a:t>Replace a magic number with a named constant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Rename a variable with more informative name</a:t>
            </a:r>
            <a:endParaRPr lang="bg-BG" sz="31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Replace an expression with a method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To simplify it or avoid code duplication</a:t>
            </a:r>
            <a:endParaRPr lang="bg-BG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Move an expression inline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Introduce an intermediate variable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Introduce </a:t>
            </a:r>
            <a:r>
              <a:rPr lang="en-US" sz="2900" dirty="0" smtClean="0"/>
              <a:t>explanatory variable</a:t>
            </a:r>
            <a:endParaRPr lang="en-US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Convert a multi-use variable to a multiple single-use variables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Create separate variable for each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00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Refactorings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a local variable for local purposes rather than a parameter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</a:t>
            </a:r>
            <a:r>
              <a:rPr lang="en-US" dirty="0"/>
              <a:t>a data primitive to a </a:t>
            </a:r>
            <a:r>
              <a:rPr lang="en-US" dirty="0" smtClean="0"/>
              <a:t>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Additional behavior / validation logic (money)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(constants) to </a:t>
            </a:r>
            <a:r>
              <a:rPr lang="en-US" dirty="0" err="1" smtClean="0"/>
              <a:t>enum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to a class with subclasses with different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Change </a:t>
            </a:r>
            <a:r>
              <a:rPr lang="en-US" dirty="0"/>
              <a:t>an array to an </a:t>
            </a:r>
            <a:r>
              <a:rPr lang="en-US" dirty="0" smtClean="0"/>
              <a:t>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When you use an array with different types in it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a </a:t>
            </a:r>
            <a:r>
              <a:rPr lang="en-US" dirty="0" smtClean="0"/>
              <a:t>collection (list of cards =&gt; deck)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038600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48250"/>
            <a:ext cx="8686800" cy="20556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is a step by step process that  turns the bad code into  good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5736368" y="1143000"/>
            <a:ext cx="2694718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7100" y="1143000"/>
            <a:ext cx="4573586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Refactoring means "to improve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behavior".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4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Decompose a boolean expression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Move a complex boolean expression into a well-named </a:t>
            </a: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function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Consolidate duplicated code in conditionals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Return as soon as you know the answer instead of assigning a return value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break or return instead of</a:t>
            </a:r>
            <a:br>
              <a:rPr lang="en-US" dirty="0" smtClean="0"/>
            </a:br>
            <a:r>
              <a:rPr lang="en-US" dirty="0" smtClean="0"/>
              <a:t>a loop control variable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Replace conditionals with polymorphism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null objects instead of testing for nulls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41229" y="3513826"/>
            <a:ext cx="1869371" cy="18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1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 smtClean="0"/>
              <a:t>Extract </a:t>
            </a:r>
            <a:r>
              <a:rPr lang="en-US" dirty="0"/>
              <a:t>method / Inline </a:t>
            </a:r>
            <a:r>
              <a:rPr lang="en-US" dirty="0" smtClean="0"/>
              <a:t>method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 smtClean="0"/>
              <a:t>Rename method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 smtClean="0"/>
              <a:t>Convert a long routine to a class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 smtClean="0"/>
              <a:t>Add / remove parameter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/>
              <a:t>Combine similar methods by</a:t>
            </a:r>
            <a:br>
              <a:rPr lang="en-US" dirty="0"/>
            </a:br>
            <a:r>
              <a:rPr lang="en-US" dirty="0"/>
              <a:t>parameterizing </a:t>
            </a:r>
            <a:r>
              <a:rPr lang="en-US" dirty="0" smtClean="0"/>
              <a:t>them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 smtClean="0"/>
              <a:t>Substitute a complex algorithm with simpler</a:t>
            </a:r>
            <a:endParaRPr lang="en-US" dirty="0"/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/>
              <a:t>Separate methods whose behavior depends on parameters passed </a:t>
            </a:r>
            <a:r>
              <a:rPr lang="en-US" dirty="0" smtClean="0"/>
              <a:t>in (create new ones)</a:t>
            </a:r>
            <a:endParaRPr lang="en-US" dirty="0"/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/>
              <a:t>Pass a whole object rather than specific fields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dirty="0" smtClean="0"/>
              <a:t>Return </a:t>
            </a:r>
            <a:r>
              <a:rPr lang="en-US" dirty="0" smtClean="0"/>
              <a:t>interface </a:t>
            </a:r>
            <a:r>
              <a:rPr lang="en-US" dirty="0" smtClean="0"/>
              <a:t>types / base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3" y="1066800"/>
            <a:ext cx="21335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Change structure to</a:t>
            </a:r>
            <a:br>
              <a:rPr lang="en-US" dirty="0" smtClean="0"/>
            </a:br>
            <a:r>
              <a:rPr lang="en-US" dirty="0" smtClean="0"/>
              <a:t>class and vice versa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Pull members up / push</a:t>
            </a:r>
            <a:br>
              <a:rPr lang="en-US" dirty="0" smtClean="0"/>
            </a:br>
            <a:r>
              <a:rPr lang="en-US" dirty="0" smtClean="0"/>
              <a:t>members down the hierarchy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Combine similar code into a superclass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Collapse hierarchy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Replace inheritance with </a:t>
            </a:r>
            <a:r>
              <a:rPr lang="en-US" dirty="0" smtClean="0"/>
              <a:t>delegation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Replace "is-a" with "has-a" relationship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Replace delegation with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77" y="1143000"/>
            <a:ext cx="2857723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Interface </a:t>
            </a:r>
            <a:r>
              <a:rPr lang="en-US" dirty="0" smtClean="0"/>
              <a:t>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interface(s) / Keep </a:t>
            </a:r>
            <a:r>
              <a:rPr lang="en-US" dirty="0"/>
              <a:t>i</a:t>
            </a:r>
            <a:r>
              <a:rPr lang="en-US" dirty="0" smtClean="0"/>
              <a:t>nterface segregation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Move a method to another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class to two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Delete a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Hide a delegating class (A calls B and C when A should call B and B call C)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Remove the man in the middle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Introduce (use) an extension 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 smtClean="0"/>
              <a:t>we don’t have access </a:t>
            </a:r>
            <a:r>
              <a:rPr lang="en-US" dirty="0" smtClean="0"/>
              <a:t>to the original 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Alternatively use decorator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Interface </a:t>
            </a:r>
            <a:r>
              <a:rPr lang="en-US" dirty="0" smtClean="0"/>
              <a:t>Refactorings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Encapsulate an exposed member </a:t>
            </a:r>
            <a:r>
              <a:rPr lang="en-US" dirty="0" smtClean="0"/>
              <a:t>variable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 C# always use properties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Define proper access to getters and setters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Remove setters to read-only data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Hide data and routines that are not intended to be used outside of the class / hierarchy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private -&gt; protected -&gt; internal -&gt; public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Use strategy to avoid big class hierarchies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Apply other design patterns to solve common class and class hierarchy problems (façade, adapter,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17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System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Move class (set of classes) to another namespace / assembly</a:t>
            </a:r>
          </a:p>
          <a:p>
            <a:r>
              <a:rPr lang="en-US" dirty="0" smtClean="0"/>
              <a:t>Provide a factory method instead of a simple constructor / Use fluent API</a:t>
            </a:r>
          </a:p>
          <a:p>
            <a:r>
              <a:rPr lang="en-US" dirty="0" smtClean="0"/>
              <a:t>Replace error codes with exceptions</a:t>
            </a:r>
          </a:p>
          <a:p>
            <a:r>
              <a:rPr lang="en-US" dirty="0" smtClean="0"/>
              <a:t>Extract strings to resource files</a:t>
            </a:r>
          </a:p>
          <a:p>
            <a:r>
              <a:rPr lang="en-US" dirty="0" smtClean="0"/>
              <a:t>Use dependency injection</a:t>
            </a:r>
          </a:p>
          <a:p>
            <a:r>
              <a:rPr lang="en-US" dirty="0" smtClean="0"/>
              <a:t>Apply architecture patterns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54627"/>
            <a:ext cx="2430966" cy="219379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6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609600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86150" y="3352800"/>
            <a:ext cx="2209800" cy="29117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02975"/>
            <a:ext cx="2225937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25343"/>
          <a:stretch/>
        </p:blipFill>
        <p:spPr bwMode="auto">
          <a:xfrm>
            <a:off x="6235727" y="4002975"/>
            <a:ext cx="2209800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When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sz="2800" dirty="0" smtClean="0"/>
              <a:t> indicate need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tests guarantee that refactoring does not change the 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repeating code fragments </a:t>
            </a:r>
            <a:r>
              <a:rPr lang="en-US" sz="2800" dirty="0" smtClean="0">
                <a:sym typeface="Wingdings" pitchFamily="2" charset="2"/>
              </a:rPr>
              <a:t> e</a:t>
            </a:r>
            <a:r>
              <a:rPr lang="en-US" sz="2600" dirty="0" smtClean="0"/>
              <a:t>xtract repeating code in separate method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methods </a:t>
            </a:r>
            <a:r>
              <a:rPr lang="en-US" sz="2800" dirty="0" smtClean="0">
                <a:sym typeface="Wingdings" pitchFamily="2" charset="2"/>
              </a:rPr>
              <a:t> split them logically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loop body or deep nesting </a:t>
            </a:r>
            <a:r>
              <a:rPr lang="en-US" sz="2800" dirty="0" smtClean="0">
                <a:sym typeface="Wingdings" pitchFamily="2" charset="2"/>
              </a:rPr>
              <a:t> extract method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 or method has weak cohesion </a:t>
            </a:r>
            <a:r>
              <a:rPr lang="en-US" sz="2800" dirty="0" smtClean="0">
                <a:sym typeface="Wingdings" pitchFamily="2" charset="2"/>
              </a:rPr>
              <a:t> split into several classes / methods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Single change carry out changes in several classes </a:t>
            </a:r>
            <a:r>
              <a:rPr lang="en-US" sz="2800" dirty="0" smtClean="0">
                <a:sym typeface="Wingdings" pitchFamily="2" charset="2"/>
              </a:rPr>
              <a:t> classes have </a:t>
            </a:r>
            <a:r>
              <a:rPr lang="en-US" sz="2800" dirty="0" smtClean="0"/>
              <a:t>tight coupling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consider redesign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Related data are always used together but are not part of a single class </a:t>
            </a:r>
            <a:r>
              <a:rPr lang="en-US" sz="2800" dirty="0" smtClean="0">
                <a:sym typeface="Wingdings" pitchFamily="2" charset="2"/>
              </a:rPr>
              <a:t> group them in a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has too many parameters  create a class to groups parameters together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classes are tightly coupled </a:t>
            </a:r>
            <a:r>
              <a:rPr lang="en-US" sz="2800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Public non-constant fields  make them private and define accessing properties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Magic numbers in the code  consider extracting constants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Bad named class / method / variable  rename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boolean condition  split it to several expressions or method calls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dirty="0" smtClean="0"/>
              <a:t> 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expression  split it into few simple parts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set of constants is used as enumeration  convert it to enumeration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logic is too complex and is hard to understand  extract several more simple methods or even create a new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classes, methods, parameters, variables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Few classes share repeating functionality </a:t>
            </a:r>
            <a:r>
              <a:rPr lang="en-US" sz="2800" dirty="0" smtClean="0">
                <a:sym typeface="Wingdings" pitchFamily="2" charset="2"/>
              </a:rPr>
              <a:t> extract base class and reuse the common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Code is not well formatted  reformat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800" dirty="0" smtClean="0">
                <a:sym typeface="Wingdings" pitchFamily="2" charset="2"/>
              </a:rPr>
              <a:t> definitions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Non-descriptive error messages  improve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Absence of defensive programming  add it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dirty="0" smtClean="0"/>
              <a:t> indicate need of refactoring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Refactor: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make </a:t>
            </a:r>
            <a:r>
              <a:rPr lang="en-US" dirty="0"/>
              <a:t>adding a new function </a:t>
            </a:r>
            <a:r>
              <a:rPr lang="en-US" dirty="0" smtClean="0"/>
              <a:t>easier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 part of the process of fixing bugs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reviewing someone else’s code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Have technical debt (or any problematic code)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doing test-driven development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there are no unit tests, write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3591" y="1219200"/>
            <a:ext cx="131672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Code </a:t>
            </a:r>
            <a:r>
              <a:rPr lang="en-US" dirty="0" smtClean="0"/>
              <a:t>Main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3000" dirty="0"/>
              <a:t>Avoid duplication (DRY)</a:t>
            </a:r>
          </a:p>
          <a:p>
            <a:pPr>
              <a:spcAft>
                <a:spcPts val="300"/>
              </a:spcAft>
            </a:pPr>
            <a:r>
              <a:rPr lang="en-US" sz="3000" dirty="0" smtClean="0"/>
              <a:t>Simplicity – Keep </a:t>
            </a:r>
            <a:r>
              <a:rPr lang="en-US" sz="3000" dirty="0"/>
              <a:t>it </a:t>
            </a:r>
            <a:r>
              <a:rPr lang="en-US" sz="3000" dirty="0" smtClean="0"/>
              <a:t>simple stupid (</a:t>
            </a:r>
            <a:r>
              <a:rPr lang="en-US" sz="3000" dirty="0"/>
              <a:t>KISS)</a:t>
            </a:r>
          </a:p>
          <a:p>
            <a:pPr>
              <a:spcAft>
                <a:spcPts val="300"/>
              </a:spcAft>
            </a:pPr>
            <a:r>
              <a:rPr lang="en-US" sz="3000" dirty="0" smtClean="0"/>
              <a:t>Make </a:t>
            </a:r>
            <a:r>
              <a:rPr lang="en-US" sz="3000" dirty="0" smtClean="0"/>
              <a:t>it expressive (self-documenting, </a:t>
            </a:r>
            <a:r>
              <a:rPr lang="en-US" sz="3000" dirty="0" smtClean="0"/>
              <a:t>comments)</a:t>
            </a:r>
            <a:endParaRPr lang="en-US" sz="3000" dirty="0" smtClean="0"/>
          </a:p>
          <a:p>
            <a:pPr>
              <a:spcAft>
                <a:spcPts val="300"/>
              </a:spcAft>
            </a:pPr>
            <a:r>
              <a:rPr lang="en-US" sz="3000" dirty="0" smtClean="0"/>
              <a:t>Reduce overall </a:t>
            </a:r>
            <a:r>
              <a:rPr lang="en-US" sz="3000" dirty="0" smtClean="0"/>
              <a:t>code (YAGNI)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More code = more bugs</a:t>
            </a:r>
            <a:endParaRPr lang="en-US" sz="2800" dirty="0" smtClean="0"/>
          </a:p>
          <a:p>
            <a:pPr lvl="1">
              <a:spcAft>
                <a:spcPts val="300"/>
              </a:spcAft>
            </a:pPr>
            <a:r>
              <a:rPr lang="en-US" sz="2800" dirty="0"/>
              <a:t>Avoid </a:t>
            </a:r>
            <a:r>
              <a:rPr lang="en-US" sz="2800" dirty="0" smtClean="0"/>
              <a:t>premature optimization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Appropriate </a:t>
            </a:r>
            <a:r>
              <a:rPr lang="en-US" dirty="0" smtClean="0"/>
              <a:t>level of </a:t>
            </a:r>
            <a:r>
              <a:rPr lang="en-US" dirty="0" smtClean="0"/>
              <a:t>abstraction</a:t>
            </a:r>
          </a:p>
          <a:p>
            <a:pPr lvl="1">
              <a:spcAft>
                <a:spcPts val="300"/>
              </a:spcAft>
            </a:pPr>
            <a:r>
              <a:rPr lang="en-US" sz="2800" dirty="0"/>
              <a:t>Hide </a:t>
            </a:r>
            <a:r>
              <a:rPr lang="en-US" sz="2800" dirty="0" smtClean="0"/>
              <a:t>implementation details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Boy scout rule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Leave your code better than you found </a:t>
            </a:r>
            <a:r>
              <a:rPr lang="en-US" sz="2800" dirty="0" smtClean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https://heimdalsecurity.com/blog/wp-content/uploads/YOmDuD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43200"/>
            <a:ext cx="2971800" cy="15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Code Main </a:t>
            </a:r>
            <a:r>
              <a:rPr lang="en-US" dirty="0" smtClean="0"/>
              <a:t>Principles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000" dirty="0"/>
              <a:t>Don’t make me </a:t>
            </a:r>
            <a:r>
              <a:rPr lang="en-US" sz="3000" dirty="0" smtClean="0"/>
              <a:t>think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Code </a:t>
            </a:r>
            <a:r>
              <a:rPr lang="en-US" sz="2800" dirty="0"/>
              <a:t>should surprise the reader as little as possible </a:t>
            </a:r>
            <a:r>
              <a:rPr lang="en-US" sz="2800" dirty="0" smtClean="0"/>
              <a:t>(principle </a:t>
            </a:r>
            <a:r>
              <a:rPr lang="en-US" sz="2800" dirty="0"/>
              <a:t>of least </a:t>
            </a:r>
            <a:r>
              <a:rPr lang="en-US" sz="2800" dirty="0" smtClean="0"/>
              <a:t>astonishment)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Consistency!</a:t>
            </a:r>
            <a:endParaRPr lang="en-US" sz="28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000" dirty="0" smtClean="0"/>
              <a:t>Write code for the maintainer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Unit test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000" dirty="0" smtClean="0"/>
              <a:t>SOLID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Single responsibility principle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Open/closed </a:t>
            </a:r>
            <a:r>
              <a:rPr lang="en-US" sz="2800" dirty="0" smtClean="0"/>
              <a:t>principle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err="1"/>
              <a:t>Liskov</a:t>
            </a:r>
            <a:r>
              <a:rPr lang="en-US" sz="2800" dirty="0"/>
              <a:t> substitution </a:t>
            </a:r>
            <a:r>
              <a:rPr lang="en-US" sz="2800" dirty="0" smtClean="0"/>
              <a:t>principle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Interface segregation </a:t>
            </a:r>
            <a:r>
              <a:rPr lang="en-US" sz="2800" dirty="0" smtClean="0"/>
              <a:t>principle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Dependency inversion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Save the code you start with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 or backup the current code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Make sure you have tests to assure the behavior after the code is refactored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 tests / characterization tests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Do </a:t>
            </a:r>
            <a:r>
              <a:rPr lang="en-US" dirty="0" err="1" smtClean="0"/>
              <a:t>refactorings</a:t>
            </a:r>
            <a:r>
              <a:rPr lang="en-US" dirty="0" smtClean="0"/>
              <a:t> one at a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Keep </a:t>
            </a:r>
            <a:r>
              <a:rPr lang="en-US" dirty="0" err="1" smtClean="0"/>
              <a:t>refactorings</a:t>
            </a:r>
            <a:r>
              <a:rPr lang="en-US" dirty="0" smtClean="0"/>
              <a:t>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Don’t underestimate small </a:t>
            </a:r>
            <a:r>
              <a:rPr lang="en-US" dirty="0" smtClean="0"/>
              <a:t>changes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the tests and they should pass / else revert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mall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Make a checklist</a:t>
            </a:r>
          </a:p>
          <a:p>
            <a:r>
              <a:rPr lang="en-US" dirty="0" smtClean="0"/>
              <a:t>Make a "later"/TODO list</a:t>
            </a:r>
          </a:p>
          <a:p>
            <a:r>
              <a:rPr lang="en-US" dirty="0" smtClean="0"/>
              <a:t>Check-in/commit frequently</a:t>
            </a:r>
          </a:p>
          <a:p>
            <a:r>
              <a:rPr lang="en-US" dirty="0" smtClean="0"/>
              <a:t>Add tests cases</a:t>
            </a:r>
          </a:p>
          <a:p>
            <a:r>
              <a:rPr lang="en-US" dirty="0" smtClean="0"/>
              <a:t>Review the results</a:t>
            </a:r>
          </a:p>
          <a:p>
            <a:pPr lvl="1"/>
            <a:r>
              <a:rPr lang="en-US" dirty="0" smtClean="0"/>
              <a:t>Pair programming</a:t>
            </a:r>
          </a:p>
          <a:p>
            <a:r>
              <a:rPr lang="en-US" dirty="0" smtClean="0"/>
              <a:t>Use tools (Visual Studio + Add-ins)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8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5613</TotalTime>
  <Words>2151</Words>
  <Application>Microsoft Office PowerPoint</Application>
  <PresentationFormat>On-screen Show (4:3)</PresentationFormat>
  <Paragraphs>394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Refactoring: Improving the Quality of Existing Code</vt:lpstr>
      <vt:lpstr>Table of Contents</vt:lpstr>
      <vt:lpstr>What is Refactoring?</vt:lpstr>
      <vt:lpstr>Code Refactoring</vt:lpstr>
      <vt:lpstr>When to Refactor?</vt:lpstr>
      <vt:lpstr>Good Code Main Principles</vt:lpstr>
      <vt:lpstr>Good Code Main Principles (2)</vt:lpstr>
      <vt:lpstr>Refactoring Process</vt:lpstr>
      <vt:lpstr>Refactoring Tips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Change Preventers</vt:lpstr>
      <vt:lpstr>Code Smells: Change Preventers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Code Smells: The Couplers (4)</vt:lpstr>
      <vt:lpstr>Refactorings</vt:lpstr>
      <vt:lpstr>Data Level Refactorings </vt:lpstr>
      <vt:lpstr>Data Level Refactorings (2)</vt:lpstr>
      <vt:lpstr>Statement Level Refactorings </vt:lpstr>
      <vt:lpstr>Method Level Refactorings</vt:lpstr>
      <vt:lpstr>Class Level Refactorings</vt:lpstr>
      <vt:lpstr>Class Interface Refactorings</vt:lpstr>
      <vt:lpstr>Class Interface Refactorings (2)</vt:lpstr>
      <vt:lpstr>System Level Refactorings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Refactoring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Nikolay Kostov</cp:lastModifiedBy>
  <cp:revision>1389</cp:revision>
  <dcterms:created xsi:type="dcterms:W3CDTF">2007-12-08T16:03:35Z</dcterms:created>
  <dcterms:modified xsi:type="dcterms:W3CDTF">2015-07-30T14:21:50Z</dcterms:modified>
  <cp:category>quality code, software engineering</cp:category>
</cp:coreProperties>
</file>