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80"/>
  </p:notesMasterIdLst>
  <p:handoutMasterIdLst>
    <p:handoutMasterId r:id="rId8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368" r:id="rId12"/>
    <p:sldId id="366" r:id="rId13"/>
    <p:sldId id="369" r:id="rId14"/>
    <p:sldId id="370" r:id="rId15"/>
    <p:sldId id="371" r:id="rId16"/>
    <p:sldId id="271" r:id="rId17"/>
    <p:sldId id="274" r:id="rId18"/>
    <p:sldId id="269" r:id="rId19"/>
    <p:sldId id="270" r:id="rId20"/>
    <p:sldId id="276" r:id="rId21"/>
    <p:sldId id="277" r:id="rId22"/>
    <p:sldId id="280" r:id="rId23"/>
    <p:sldId id="281" r:id="rId24"/>
    <p:sldId id="282" r:id="rId25"/>
    <p:sldId id="283" r:id="rId26"/>
    <p:sldId id="284" r:id="rId27"/>
    <p:sldId id="360" r:id="rId28"/>
    <p:sldId id="36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9" r:id="rId42"/>
    <p:sldId id="304" r:id="rId43"/>
    <p:sldId id="305" r:id="rId44"/>
    <p:sldId id="278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21" r:id="rId58"/>
    <p:sldId id="322" r:id="rId59"/>
    <p:sldId id="323" r:id="rId60"/>
    <p:sldId id="324" r:id="rId61"/>
    <p:sldId id="326" r:id="rId62"/>
    <p:sldId id="327" r:id="rId63"/>
    <p:sldId id="328" r:id="rId64"/>
    <p:sldId id="330" r:id="rId65"/>
    <p:sldId id="331" r:id="rId66"/>
    <p:sldId id="333" r:id="rId67"/>
    <p:sldId id="335" r:id="rId68"/>
    <p:sldId id="336" r:id="rId69"/>
    <p:sldId id="337" r:id="rId70"/>
    <p:sldId id="338" r:id="rId71"/>
    <p:sldId id="341" r:id="rId72"/>
    <p:sldId id="342" r:id="rId73"/>
    <p:sldId id="343" r:id="rId74"/>
    <p:sldId id="353" r:id="rId75"/>
    <p:sldId id="354" r:id="rId76"/>
    <p:sldId id="355" r:id="rId77"/>
    <p:sldId id="361" r:id="rId78"/>
    <p:sldId id="362" r:id="rId79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83" d="100"/>
          <a:sy n="83" d="100"/>
        </p:scale>
        <p:origin x="134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022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*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07/16/96</a:t>
            </a: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*</a:t>
            </a:r>
          </a:p>
        </p:txBody>
      </p:sp>
      <p:sp>
        <p:nvSpPr>
          <p:cNvPr id="32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##</a:t>
            </a:r>
          </a:p>
        </p:txBody>
      </p:sp>
      <p:sp>
        <p:nvSpPr>
          <p:cNvPr id="32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b="1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89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59371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24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4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721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50" name="TextBox 4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1" name="TextBox 50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52" name="TextBox 51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3" name="TextBox 52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4" name="TextBox 53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5" name="TextBox 54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6" name="TextBox 55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57" name="TextBox 56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8" name="TextBox 57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9" name="TextBox 58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0" name="TextBox 59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1" name="TextBox 60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2" name="TextBox 61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3" name="TextBox 62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4" name="TextBox 63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5" name="TextBox 64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6" name="TextBox 65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7" name="TextBox 66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8" name="TextBox 67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9" name="Rectangle 68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4943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77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ng"/><Relationship Id="rId18" Type="http://schemas.openxmlformats.org/officeDocument/2006/relationships/hyperlink" Target="http://seocourse.telerik.com/" TargetMode="External"/><Relationship Id="rId26" Type="http://schemas.openxmlformats.org/officeDocument/2006/relationships/hyperlink" Target="http://algoacademy.telerik.com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vccourse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17" Type="http://schemas.openxmlformats.org/officeDocument/2006/relationships/hyperlink" Target="http://www.telerik-kids.com/" TargetMode="External"/><Relationship Id="rId25" Type="http://schemas.openxmlformats.org/officeDocument/2006/relationships/hyperlink" Target="http://codecourse.telerik.com/" TargetMode="External"/><Relationship Id="rId33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kursove-uroci-knigi-obuchenie-programirane-web-design-csharp.info/" TargetMode="External"/><Relationship Id="rId20" Type="http://schemas.openxmlformats.org/officeDocument/2006/relationships/hyperlink" Target="http://schoolacademy.telerik.com/" TargetMode="External"/><Relationship Id="rId29" Type="http://schemas.openxmlformats.org/officeDocument/2006/relationships/hyperlink" Target="http://mobiledevcourse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24" Type="http://schemas.openxmlformats.org/officeDocument/2006/relationships/hyperlink" Target="http://www.nakov.com/" TargetMode="External"/><Relationship Id="rId32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forums.academy.telerik.com/" TargetMode="External"/><Relationship Id="rId23" Type="http://schemas.openxmlformats.org/officeDocument/2006/relationships/hyperlink" Target="http://www.bgcoder.com/" TargetMode="External"/><Relationship Id="rId28" Type="http://schemas.openxmlformats.org/officeDocument/2006/relationships/hyperlink" Target="http://academy.telerik.com/" TargetMode="External"/><Relationship Id="rId10" Type="http://schemas.openxmlformats.org/officeDocument/2006/relationships/image" Target="../media/image1.png"/><Relationship Id="rId19" Type="http://schemas.openxmlformats.org/officeDocument/2006/relationships/hyperlink" Target="http://html5course.telerik.com/" TargetMode="External"/><Relationship Id="rId31" Type="http://schemas.openxmlformats.org/officeDocument/2006/relationships/hyperlink" Target="http://www.minkov.it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Relationship Id="rId22" Type="http://schemas.openxmlformats.org/officeDocument/2006/relationships/hyperlink" Target="http://clouddevcourse.telerik.com/" TargetMode="External"/><Relationship Id="rId27" Type="http://schemas.openxmlformats.org/officeDocument/2006/relationships/hyperlink" Target="http://aspnetcourse.telerik.com/" TargetMode="External"/><Relationship Id="rId30" Type="http://schemas.openxmlformats.org/officeDocument/2006/relationships/hyperlink" Target="http://www.introprogramming.info/" TargetMode="Externa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7" name="TextBox 6">
              <a:hlinkClick r:id="rId15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8" name="TextBox 7">
              <a:hlinkClick r:id="rId16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9" name="TextBox 8">
              <a:hlinkClick r:id="rId17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0" name="TextBox 9">
              <a:hlinkClick r:id="rId18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9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2" name="TextBox 11">
              <a:hlinkClick r:id="rId20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21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22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5" name="TextBox 14">
              <a:hlinkClick r:id="rId23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6" name="TextBox 15">
              <a:hlinkClick r:id="rId24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7" name="TextBox 16">
              <a:hlinkClick r:id="rId25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8" name="TextBox 17">
              <a:hlinkClick r:id="rId26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9" name="TextBox 18">
              <a:hlinkClick r:id="rId27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8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1" name="TextBox 20">
              <a:hlinkClick r:id="rId29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2" name="TextBox 21">
              <a:hlinkClick r:id="rId30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3" name="TextBox 22">
              <a:hlinkClick r:id="rId31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hlinkClick r:id="rId32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33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2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 descr="Telerik Academy for Software Engineers - http://academy.telerik.com" title="Telerik Software Academy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568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atlassian.com/git/tutorials/comparing-workflows/centralized-workflow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atlassian.com/git/tutorials/comparing-workflows/feature-branch-workflo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www.atlassian.com/git/tutorials/comparing-workflows/gitflow-workflow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atlassian.com/git/tutorials/comparing-workflows/forking-workflow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ortoisesvn.tigris.org/" TargetMode="External"/><Relationship Id="rId2" Type="http://schemas.openxmlformats.org/officeDocument/2006/relationships/hyperlink" Target="http://subversion.tigri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tortoisesvn.tigris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jpeg"/><Relationship Id="rId5" Type="http://schemas.openxmlformats.org/officeDocument/2006/relationships/image" Target="../media/image46.jpeg"/><Relationship Id="rId4" Type="http://schemas.openxmlformats.org/officeDocument/2006/relationships/image" Target="../media/image45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2.gif"/><Relationship Id="rId4" Type="http://schemas.openxmlformats.org/officeDocument/2006/relationships/image" Target="../media/image51.gi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12" Type="http://schemas.openxmlformats.org/officeDocument/2006/relationships/image" Target="../media/image1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jpeg"/><Relationship Id="rId10" Type="http://schemas.openxmlformats.org/officeDocument/2006/relationships/image" Target="../media/image16.jpeg"/><Relationship Id="rId4" Type="http://schemas.openxmlformats.org/officeDocument/2006/relationships/image" Target="../media/image11.gif"/><Relationship Id="rId9" Type="http://schemas.openxmlformats.org/officeDocument/2006/relationships/image" Target="../media/image15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ilspy.net/" TargetMode="External"/><Relationship Id="rId2" Type="http://schemas.openxmlformats.org/officeDocument/2006/relationships/hyperlink" Target="http://www.telerik.com/products/decompiler.aspx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9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yck1509.github.io/ConfuserEx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gif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esharper/features/code_refactoring.html" TargetMode="External"/><Relationship Id="rId2" Type="http://schemas.openxmlformats.org/officeDocument/2006/relationships/hyperlink" Target="http://www.telerik.com/products/justcode/refactorings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demaid.net/documentation/#reorganizing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gif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ci.appveyor.com/project/NikolayIT/showcasesystem/history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clouddevcourse.telerik.com/" TargetMode="External"/><Relationship Id="rId4" Type="http://schemas.openxmlformats.org/officeDocument/2006/relationships/image" Target="../media/image81.png"/></Relationships>
</file>

<file path=ppt/slides/_rels/slide7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8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8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8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630504"/>
            <a:ext cx="8229600" cy="1524000"/>
          </a:xfrm>
        </p:spPr>
        <p:txBody>
          <a:bodyPr/>
          <a:lstStyle/>
          <a:p>
            <a:r>
              <a:rPr lang="en-US" sz="6000" dirty="0" smtClean="0"/>
              <a:t>Development Tools</a:t>
            </a:r>
            <a:endParaRPr lang="en-US" sz="60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2203408"/>
            <a:ext cx="8229600" cy="1758992"/>
          </a:xfrm>
        </p:spPr>
        <p:txBody>
          <a:bodyPr/>
          <a:lstStyle/>
          <a:p>
            <a:pPr lvl="0">
              <a:buClr>
                <a:srgbClr val="46A6BD">
                  <a:lumMod val="40000"/>
                  <a:lumOff val="60000"/>
                </a:srgbClr>
              </a:buClr>
            </a:pPr>
            <a:r>
              <a:rPr lang="en-US" sz="2700" dirty="0"/>
              <a:t>Integrated Development Environments, Source Control Repositories, Automated Testing Tools, Bug Tracking, Code Analysis Tools, Build Tools</a:t>
            </a:r>
            <a:r>
              <a:rPr lang="en-US" sz="2700" dirty="0" smtClean="0"/>
              <a:t>,</a:t>
            </a:r>
            <a:br>
              <a:rPr lang="en-US" sz="2700" dirty="0" smtClean="0"/>
            </a:br>
            <a:r>
              <a:rPr lang="en-US" sz="2700" dirty="0" smtClean="0"/>
              <a:t>Project </a:t>
            </a:r>
            <a:r>
              <a:rPr lang="en-US" sz="2700" dirty="0"/>
              <a:t>Hosting </a:t>
            </a:r>
            <a:r>
              <a:rPr lang="en-US" sz="2700" dirty="0" smtClean="0"/>
              <a:t>Sites, Deployment in the Cloud</a:t>
            </a:r>
            <a:endParaRPr lang="en-US" dirty="0"/>
          </a:p>
        </p:txBody>
      </p:sp>
      <p:pic>
        <p:nvPicPr>
          <p:cNvPr id="1026" name="Picture 2" descr="hardware, server, settings, tools ico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648199"/>
            <a:ext cx="2133600" cy="175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admin, tool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773304"/>
            <a:ext cx="160019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/>
              <a:t>Telerik Software Academy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High-Quality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6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What is Source Control System?</a:t>
            </a:r>
            <a:endParaRPr lang="en-US" sz="3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Source control systems </a:t>
            </a:r>
            <a:r>
              <a:rPr lang="en-US" dirty="0" smtClean="0"/>
              <a:t>(version control systems, source control repositories)</a:t>
            </a:r>
          </a:p>
          <a:p>
            <a:pPr lvl="1"/>
            <a:r>
              <a:rPr lang="en-US" dirty="0" smtClean="0"/>
              <a:t>Hold the source code and project assets during the development process</a:t>
            </a:r>
          </a:p>
          <a:p>
            <a:pPr lvl="1"/>
            <a:r>
              <a:rPr lang="en-US" dirty="0" smtClean="0"/>
              <a:t>Allow simultaneous changes in the source code and conflict resolution</a:t>
            </a:r>
          </a:p>
          <a:p>
            <a:pPr lvl="1"/>
            <a:r>
              <a:rPr lang="en-US" dirty="0" smtClean="0"/>
              <a:t>Keep version history of the project </a:t>
            </a:r>
            <a:r>
              <a:rPr lang="en-US" dirty="0" smtClean="0"/>
              <a:t>assets</a:t>
            </a:r>
          </a:p>
          <a:p>
            <a:r>
              <a:rPr lang="en-US" dirty="0" smtClean="0"/>
              <a:t>Some of the most popular source control systems: </a:t>
            </a:r>
            <a:r>
              <a:rPr lang="en-US" dirty="0" err="1" smtClean="0"/>
              <a:t>Git</a:t>
            </a:r>
            <a:r>
              <a:rPr lang="en-US" dirty="0" smtClean="0"/>
              <a:t>, SVN, TFS, CVS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30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839200" cy="58674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 smtClean="0"/>
              <a:t>Distributed </a:t>
            </a:r>
            <a:r>
              <a:rPr lang="en-US" dirty="0"/>
              <a:t>revision control </a:t>
            </a:r>
            <a:r>
              <a:rPr lang="en-US" dirty="0" smtClean="0"/>
              <a:t>system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Support </a:t>
            </a:r>
            <a:r>
              <a:rPr lang="en-US" dirty="0"/>
              <a:t>for distributed, non-linear </a:t>
            </a:r>
            <a:r>
              <a:rPr lang="en-US" dirty="0" smtClean="0"/>
              <a:t>workflows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Very efficient and secure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Initially </a:t>
            </a:r>
            <a:r>
              <a:rPr lang="en-US" dirty="0"/>
              <a:t>designed and developed by Linus </a:t>
            </a:r>
            <a:r>
              <a:rPr lang="en-US" dirty="0" smtClean="0"/>
              <a:t>Torvalds </a:t>
            </a:r>
            <a:r>
              <a:rPr lang="en-US" dirty="0"/>
              <a:t>for Linux kernel development in </a:t>
            </a:r>
            <a:r>
              <a:rPr lang="en-US" dirty="0" smtClean="0"/>
              <a:t>2005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Become </a:t>
            </a:r>
            <a:r>
              <a:rPr lang="en-US" dirty="0"/>
              <a:t>one of the most widely adopted version control system for software </a:t>
            </a:r>
            <a:r>
              <a:rPr lang="en-US" dirty="0" smtClean="0"/>
              <a:t>development</a:t>
            </a:r>
          </a:p>
          <a:p>
            <a:pPr>
              <a:spcAft>
                <a:spcPts val="300"/>
              </a:spcAft>
            </a:pPr>
            <a:r>
              <a:rPr lang="en-US" dirty="0"/>
              <a:t>Independent </a:t>
            </a:r>
            <a:r>
              <a:rPr lang="en-US" dirty="0" smtClean="0"/>
              <a:t>full-fledged working directories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Used by GitHub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Allows variety of workflows to be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231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: </a:t>
            </a:r>
            <a:r>
              <a:rPr lang="en-US" dirty="0"/>
              <a:t>Centralized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dirty="0" smtClean="0"/>
              <a:t>Someone </a:t>
            </a:r>
            <a:r>
              <a:rPr lang="en-US" dirty="0"/>
              <a:t>initializes the central repository</a:t>
            </a:r>
          </a:p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dirty="0" smtClean="0"/>
              <a:t>Everybody </a:t>
            </a:r>
            <a:r>
              <a:rPr lang="en-US" dirty="0"/>
              <a:t>clones the central </a:t>
            </a:r>
            <a:r>
              <a:rPr lang="en-US" dirty="0" smtClean="0"/>
              <a:t>repository</a:t>
            </a:r>
          </a:p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dirty="0"/>
              <a:t>John works on his </a:t>
            </a:r>
            <a:r>
              <a:rPr lang="en-US" dirty="0" smtClean="0"/>
              <a:t>feature</a:t>
            </a:r>
          </a:p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dirty="0"/>
              <a:t>Mary works on her </a:t>
            </a:r>
            <a:r>
              <a:rPr lang="en-US" dirty="0" smtClean="0"/>
              <a:t>feature</a:t>
            </a:r>
          </a:p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dirty="0"/>
              <a:t>John publishes his </a:t>
            </a:r>
            <a:r>
              <a:rPr lang="en-US" dirty="0" smtClean="0"/>
              <a:t>feature</a:t>
            </a:r>
          </a:p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dirty="0"/>
              <a:t>Mary tries to publish her </a:t>
            </a:r>
            <a:r>
              <a:rPr lang="en-US" dirty="0" smtClean="0"/>
              <a:t>feature</a:t>
            </a:r>
          </a:p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dirty="0"/>
              <a:t>Mary rebases on top of John’s commit(s</a:t>
            </a:r>
            <a:r>
              <a:rPr lang="en-US" dirty="0" smtClean="0"/>
              <a:t>)</a:t>
            </a:r>
          </a:p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dirty="0"/>
              <a:t>Mary resolves a merge </a:t>
            </a:r>
            <a:r>
              <a:rPr lang="en-US" dirty="0" smtClean="0"/>
              <a:t>conflict</a:t>
            </a:r>
          </a:p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dirty="0"/>
              <a:t>Mary successfully publishes her feature</a:t>
            </a:r>
          </a:p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dirty="0" smtClean="0">
                <a:hlinkClick r:id="rId2"/>
              </a:rPr>
              <a:t>More info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133600"/>
            <a:ext cx="2462424" cy="193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62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: Feature </a:t>
            </a:r>
            <a:r>
              <a:rPr lang="en-US" dirty="0"/>
              <a:t>Branch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sz="3000" dirty="0" smtClean="0"/>
              <a:t>Still </a:t>
            </a:r>
            <a:r>
              <a:rPr lang="en-US" sz="3000" dirty="0"/>
              <a:t>uses a central </a:t>
            </a:r>
            <a:r>
              <a:rPr lang="en-US" sz="3000" dirty="0" smtClean="0"/>
              <a:t>repository</a:t>
            </a:r>
          </a:p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sz="3000" dirty="0" smtClean="0"/>
              <a:t>Developers </a:t>
            </a:r>
            <a:r>
              <a:rPr lang="en-US" sz="3000" dirty="0"/>
              <a:t>create a </a:t>
            </a:r>
            <a:r>
              <a:rPr lang="en-US" sz="3000" u="sng" dirty="0"/>
              <a:t>new branch</a:t>
            </a:r>
            <a:r>
              <a:rPr lang="en-US" sz="3000" dirty="0"/>
              <a:t> every time they start work on a new </a:t>
            </a:r>
            <a:r>
              <a:rPr lang="en-US" sz="3000" dirty="0" smtClean="0"/>
              <a:t>feature</a:t>
            </a:r>
          </a:p>
          <a:p>
            <a:pPr lvl="1">
              <a:spcBef>
                <a:spcPts val="300"/>
              </a:spcBef>
              <a:spcAft>
                <a:spcPts val="200"/>
              </a:spcAft>
            </a:pPr>
            <a:r>
              <a:rPr lang="en-US" sz="2800" dirty="0" smtClean="0"/>
              <a:t>Instead </a:t>
            </a:r>
            <a:r>
              <a:rPr lang="en-US" sz="2800" dirty="0"/>
              <a:t>of committing </a:t>
            </a:r>
            <a:r>
              <a:rPr lang="en-US" sz="2800" dirty="0" smtClean="0"/>
              <a:t>directly</a:t>
            </a:r>
            <a:br>
              <a:rPr lang="en-US" sz="2800" dirty="0" smtClean="0"/>
            </a:br>
            <a:r>
              <a:rPr lang="en-US" sz="2800" dirty="0" smtClean="0"/>
              <a:t>on </a:t>
            </a:r>
            <a:r>
              <a:rPr lang="en-US" sz="2800" dirty="0"/>
              <a:t>their local master </a:t>
            </a:r>
            <a:r>
              <a:rPr lang="en-US" sz="2800" dirty="0" smtClean="0"/>
              <a:t>branch</a:t>
            </a:r>
          </a:p>
          <a:p>
            <a:pPr lvl="1">
              <a:spcBef>
                <a:spcPts val="300"/>
              </a:spcBef>
              <a:spcAft>
                <a:spcPts val="200"/>
              </a:spcAft>
            </a:pPr>
            <a:r>
              <a:rPr lang="en-US" sz="2800" dirty="0"/>
              <a:t>Feature branches should have descriptive </a:t>
            </a:r>
            <a:r>
              <a:rPr lang="en-US" sz="2800" dirty="0" smtClean="0"/>
              <a:t>names</a:t>
            </a:r>
          </a:p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sz="3000" dirty="0"/>
              <a:t>This makes it possible to share a feature with other developers without touching </a:t>
            </a:r>
            <a:r>
              <a:rPr lang="en-US" sz="3000" dirty="0" smtClean="0"/>
              <a:t>official code</a:t>
            </a:r>
          </a:p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sz="3000" dirty="0" smtClean="0"/>
              <a:t>Branches </a:t>
            </a:r>
            <a:r>
              <a:rPr lang="en-US" sz="3000" dirty="0"/>
              <a:t>make it possible to discuss changes via pull requests</a:t>
            </a:r>
            <a:endParaRPr lang="en-US" sz="3000" dirty="0" smtClean="0"/>
          </a:p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sz="3000" dirty="0" smtClean="0">
                <a:hlinkClick r:id="rId2"/>
              </a:rPr>
              <a:t>More info</a:t>
            </a: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868" y="2209800"/>
            <a:ext cx="2964332" cy="910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5627715"/>
            <a:ext cx="3472214" cy="92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82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: </a:t>
            </a:r>
            <a:r>
              <a:rPr lang="en-US" dirty="0" err="1"/>
              <a:t>Gitflow</a:t>
            </a:r>
            <a:r>
              <a:rPr lang="en-US" dirty="0"/>
              <a:t>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 smtClean="0"/>
              <a:t>Defines </a:t>
            </a:r>
            <a:r>
              <a:rPr lang="en-US" dirty="0"/>
              <a:t>a strict branching model designed around the project </a:t>
            </a:r>
            <a:r>
              <a:rPr lang="en-US" dirty="0" smtClean="0"/>
              <a:t>release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Same but more complicated, for large projects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Assigns </a:t>
            </a:r>
            <a:r>
              <a:rPr lang="en-US" dirty="0"/>
              <a:t>very specific roles to different </a:t>
            </a:r>
            <a:r>
              <a:rPr lang="en-US" dirty="0" smtClean="0"/>
              <a:t>branches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Master and Develop branches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Master stores the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official </a:t>
            </a:r>
            <a:r>
              <a:rPr lang="en-US" dirty="0"/>
              <a:t>release </a:t>
            </a:r>
            <a:r>
              <a:rPr lang="en-US" dirty="0" smtClean="0"/>
              <a:t>history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Develop serves </a:t>
            </a:r>
            <a:r>
              <a:rPr lang="en-US" dirty="0"/>
              <a:t>as </a:t>
            </a:r>
            <a:r>
              <a:rPr lang="en-US" dirty="0" smtClean="0"/>
              <a:t>an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integration for features</a:t>
            </a:r>
          </a:p>
          <a:p>
            <a:pPr>
              <a:spcAft>
                <a:spcPts val="300"/>
              </a:spcAft>
            </a:pPr>
            <a:r>
              <a:rPr lang="en-US" dirty="0" smtClean="0">
                <a:hlinkClick r:id="rId2"/>
              </a:rPr>
              <a:t>More 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962400"/>
            <a:ext cx="3886200" cy="156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43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: Forking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Developers push </a:t>
            </a:r>
            <a:r>
              <a:rPr lang="en-US" dirty="0" smtClean="0"/>
              <a:t>to </a:t>
            </a:r>
            <a:r>
              <a:rPr lang="en-US" i="1" dirty="0" smtClean="0"/>
              <a:t>their</a:t>
            </a:r>
            <a:br>
              <a:rPr lang="en-US" i="1" dirty="0" smtClean="0"/>
            </a:br>
            <a:r>
              <a:rPr lang="en-US" i="1" dirty="0" smtClean="0"/>
              <a:t>own </a:t>
            </a:r>
            <a:r>
              <a:rPr lang="en-US" dirty="0" smtClean="0"/>
              <a:t>server-side repositories</a:t>
            </a:r>
          </a:p>
          <a:p>
            <a:r>
              <a:rPr lang="en-US" dirty="0" smtClean="0"/>
              <a:t>Only </a:t>
            </a:r>
            <a:r>
              <a:rPr lang="en-US" dirty="0"/>
              <a:t>the project </a:t>
            </a:r>
            <a:r>
              <a:rPr lang="en-US" dirty="0" smtClean="0"/>
              <a:t>maintainer</a:t>
            </a:r>
            <a:br>
              <a:rPr lang="en-US" dirty="0" smtClean="0"/>
            </a:br>
            <a:r>
              <a:rPr lang="en-US" dirty="0" smtClean="0"/>
              <a:t>can </a:t>
            </a:r>
            <a:r>
              <a:rPr lang="en-US" dirty="0"/>
              <a:t>push to the official </a:t>
            </a:r>
            <a:r>
              <a:rPr lang="en-US" dirty="0" smtClean="0"/>
              <a:t>repo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the maintainer to accept commits from </a:t>
            </a:r>
            <a:r>
              <a:rPr lang="en-US" dirty="0" smtClean="0"/>
              <a:t>others without </a:t>
            </a:r>
            <a:r>
              <a:rPr lang="en-US" dirty="0"/>
              <a:t>giving them write </a:t>
            </a:r>
            <a:r>
              <a:rPr lang="en-US" dirty="0" smtClean="0"/>
              <a:t>access</a:t>
            </a:r>
          </a:p>
          <a:p>
            <a:r>
              <a:rPr lang="en-US" dirty="0" smtClean="0"/>
              <a:t>An </a:t>
            </a:r>
            <a:r>
              <a:rPr lang="en-US" dirty="0"/>
              <a:t>ideal workflow for open source </a:t>
            </a:r>
            <a:r>
              <a:rPr lang="en-US" dirty="0" smtClean="0"/>
              <a:t>projects</a:t>
            </a:r>
          </a:p>
          <a:p>
            <a:r>
              <a:rPr lang="en-US" dirty="0" smtClean="0"/>
              <a:t>Can be combined with other workflows</a:t>
            </a:r>
          </a:p>
          <a:p>
            <a:r>
              <a:rPr lang="en-US" dirty="0" smtClean="0">
                <a:hlinkClick r:id="rId2"/>
              </a:rPr>
              <a:t>More 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005068"/>
            <a:ext cx="2835189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07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/>
              <a:t>Subversion (SVN)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0198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Subversion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SVN</a:t>
            </a:r>
            <a:r>
              <a:rPr lang="en-US" dirty="0" smtClean="0"/>
              <a:t>)</a:t>
            </a:r>
          </a:p>
          <a:p>
            <a:pPr lvl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Popular and well established system</a:t>
            </a:r>
          </a:p>
          <a:p>
            <a:pPr lvl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Free, open-source, very large community</a:t>
            </a:r>
          </a:p>
          <a:p>
            <a:pPr lvl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TortoiseSVN – the most popular </a:t>
            </a:r>
            <a:r>
              <a:rPr lang="en-US" dirty="0" smtClean="0"/>
              <a:t>client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Two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versioning models</a:t>
            </a:r>
            <a:r>
              <a:rPr lang="en-US" dirty="0"/>
              <a:t>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Lock-Modify-Unlock and </a:t>
            </a:r>
            <a:r>
              <a:rPr lang="en-US" dirty="0" smtClean="0"/>
              <a:t>Copy-Modify-Merge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Official web site: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hlinkClick r:id="rId2"/>
              </a:rPr>
              <a:t>http://subversion.tigris.org/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Runs </a:t>
            </a:r>
            <a:r>
              <a:rPr lang="en-US" dirty="0" smtClean="0"/>
              <a:t>on </a:t>
            </a:r>
            <a:r>
              <a:rPr lang="en-US" dirty="0"/>
              <a:t>Linux, Windows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Console </a:t>
            </a:r>
            <a:r>
              <a:rPr lang="en-US" dirty="0" smtClean="0"/>
              <a:t>client -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svn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GUI client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TortoiseSVN</a:t>
            </a:r>
            <a:r>
              <a:rPr lang="en-US" dirty="0"/>
              <a:t> – </a:t>
            </a:r>
            <a:r>
              <a:rPr lang="bg-BG" sz="2800" dirty="0">
                <a:hlinkClick r:id="rId3"/>
              </a:rPr>
              <a:t>http://tortoisesvn.tigris.org/</a:t>
            </a:r>
            <a:endParaRPr lang="en-US" sz="28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733800"/>
            <a:ext cx="2806995" cy="2177097"/>
          </a:xfrm>
          <a:prstGeom prst="roundRect">
            <a:avLst>
              <a:gd name="adj" fmla="val 1158"/>
            </a:avLst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782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TortoiseSVN</a:t>
            </a:r>
            <a:endParaRPr lang="bg-BG" dirty="0" smtClean="0"/>
          </a:p>
        </p:txBody>
      </p:sp>
      <p:sp>
        <p:nvSpPr>
          <p:cNvPr id="761859" name="Rectangle 3"/>
          <p:cNvSpPr>
            <a:spLocks noGrp="1" noChangeArrowheads="1"/>
          </p:cNvSpPr>
          <p:nvPr>
            <p:ph idx="1"/>
          </p:nvPr>
        </p:nvSpPr>
        <p:spPr>
          <a:xfrm>
            <a:off x="250826" y="1355725"/>
            <a:ext cx="3211740" cy="51847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TortoiseSVN</a:t>
            </a:r>
          </a:p>
          <a:p>
            <a:pPr lvl="1">
              <a:defRPr/>
            </a:pPr>
            <a:r>
              <a:rPr lang="en-US" dirty="0" smtClean="0"/>
              <a:t>Open source GUI client for Subversion</a:t>
            </a:r>
          </a:p>
          <a:p>
            <a:pPr lvl="1">
              <a:defRPr/>
            </a:pPr>
            <a:r>
              <a:rPr lang="en-US" dirty="0" smtClean="0"/>
              <a:t>Integrated in Windows Explorer</a:t>
            </a:r>
          </a:p>
          <a:p>
            <a:pPr lvl="1">
              <a:defRPr/>
            </a:pPr>
            <a:r>
              <a:rPr lang="bg-BG" dirty="0" smtClean="0">
                <a:hlinkClick r:id="rId2"/>
              </a:rPr>
              <a:t>http://tortoisesvn.tigris.org/</a:t>
            </a:r>
            <a:endParaRPr lang="bg-BG" dirty="0" smtClean="0"/>
          </a:p>
        </p:txBody>
      </p:sp>
      <p:pic>
        <p:nvPicPr>
          <p:cNvPr id="6148" name="Picture 5" descr="TortoiseSVN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66" t="-2447" r="-2064" b="-2634"/>
          <a:stretch/>
        </p:blipFill>
        <p:spPr bwMode="auto">
          <a:xfrm>
            <a:off x="3539672" y="1524000"/>
            <a:ext cx="5056718" cy="4625440"/>
          </a:xfrm>
          <a:prstGeom prst="roundRect">
            <a:avLst>
              <a:gd name="adj" fmla="val 2003"/>
            </a:avLst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323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Lock-Modify-Unlock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lock-modify-unlock</a:t>
            </a:r>
            <a:r>
              <a:rPr lang="en-US" dirty="0" smtClean="0"/>
              <a:t> model needs locking files before modification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dirty="0" smtClean="0"/>
              <a:t>One file is modified by at most one person in any given moment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dirty="0" smtClean="0"/>
              <a:t>No conflicts, no need of merge</a:t>
            </a:r>
            <a:endParaRPr lang="bg-BG" dirty="0" smtClean="0"/>
          </a:p>
          <a:p>
            <a:pPr lvl="1"/>
            <a:r>
              <a:rPr lang="en-US" dirty="0" smtClean="0"/>
              <a:t>Suitable for small teams</a:t>
            </a:r>
          </a:p>
          <a:p>
            <a:pPr lvl="2"/>
            <a:r>
              <a:rPr lang="en-US" dirty="0" smtClean="0"/>
              <a:t>When changes almost don't need concurrency</a:t>
            </a:r>
          </a:p>
          <a:p>
            <a:pPr lvl="1"/>
            <a:r>
              <a:rPr lang="en-US" dirty="0" smtClean="0"/>
              <a:t>Basic commands: check out, check-in</a:t>
            </a:r>
          </a:p>
          <a:p>
            <a:pPr lvl="1"/>
            <a:r>
              <a:rPr lang="en-US" dirty="0" smtClean="0"/>
              <a:t>Implemented in: Visual SourceSafe, (TFS, SVN)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Copy-Modify-Merge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Copy-modify-merge</a:t>
            </a:r>
            <a:r>
              <a:rPr lang="en-US" dirty="0" smtClean="0"/>
              <a:t> model does not hold locks during the source code modification</a:t>
            </a:r>
          </a:p>
          <a:p>
            <a:pPr lvl="1"/>
            <a:r>
              <a:rPr lang="en-US" dirty="0" smtClean="0"/>
              <a:t>The same file could be simultaneously edited by multiple developers</a:t>
            </a:r>
          </a:p>
          <a:p>
            <a:pPr lvl="1"/>
            <a:r>
              <a:rPr lang="en-US" dirty="0" smtClean="0"/>
              <a:t>Sometimes requires conflict resolution</a:t>
            </a:r>
          </a:p>
          <a:p>
            <a:pPr lvl="1"/>
            <a:r>
              <a:rPr lang="en-US" dirty="0" smtClean="0"/>
              <a:t>Suitable for large teams and projects</a:t>
            </a:r>
          </a:p>
          <a:p>
            <a:pPr lvl="2"/>
            <a:r>
              <a:rPr lang="en-US" dirty="0" smtClean="0"/>
              <a:t>High concurrency of source code modifications</a:t>
            </a:r>
          </a:p>
          <a:p>
            <a:pPr lvl="1"/>
            <a:r>
              <a:rPr lang="en-US" dirty="0" smtClean="0"/>
              <a:t>Basic commands: update, commit</a:t>
            </a:r>
          </a:p>
          <a:p>
            <a:pPr lvl="1"/>
            <a:r>
              <a:rPr lang="en-US" dirty="0" smtClean="0"/>
              <a:t>Implemented in: SVN, CVS, Git, Mercurial, TFS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43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Integrated Development Environments (IDEs)</a:t>
            </a:r>
          </a:p>
          <a:p>
            <a:r>
              <a:rPr lang="en-US" dirty="0" smtClean="0"/>
              <a:t>Source Control </a:t>
            </a:r>
            <a:r>
              <a:rPr lang="en-US" dirty="0" smtClean="0"/>
              <a:t>Systems (</a:t>
            </a:r>
            <a:r>
              <a:rPr lang="en-US" dirty="0" err="1" smtClean="0"/>
              <a:t>Git</a:t>
            </a:r>
            <a:r>
              <a:rPr lang="en-US" dirty="0" smtClean="0"/>
              <a:t>, SVN, TFS)</a:t>
            </a:r>
            <a:endParaRPr lang="en-US" dirty="0" smtClean="0"/>
          </a:p>
          <a:p>
            <a:r>
              <a:rPr lang="en-US" dirty="0" smtClean="0"/>
              <a:t>Code Generation Tools</a:t>
            </a:r>
          </a:p>
          <a:p>
            <a:r>
              <a:rPr lang="en-US" dirty="0" smtClean="0"/>
              <a:t>Logging Tools</a:t>
            </a:r>
          </a:p>
          <a:p>
            <a:r>
              <a:rPr lang="en-US" dirty="0" smtClean="0"/>
              <a:t>Unit Testing Tools</a:t>
            </a:r>
          </a:p>
          <a:p>
            <a:r>
              <a:rPr lang="en-US" dirty="0" smtClean="0"/>
              <a:t>Bug Tracking / Issue Tracking Systems</a:t>
            </a:r>
          </a:p>
          <a:p>
            <a:r>
              <a:rPr lang="en-US" dirty="0" smtClean="0"/>
              <a:t>Code Analysis Tools</a:t>
            </a:r>
          </a:p>
          <a:p>
            <a:r>
              <a:rPr lang="en-US" dirty="0" smtClean="0"/>
              <a:t>Code Decompilation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5234" name="Picture 2" descr="http://www.uiwp.uiuc.edu/porfolio_2008/erin_ludwick/BOOK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315" y="2362200"/>
            <a:ext cx="2705100" cy="16810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102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Foundation </a:t>
            </a:r>
            <a:r>
              <a:rPr lang="en-US" dirty="0" smtClean="0"/>
              <a:t>Server (TFS)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 Foundation Server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TFS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Works best with Visual Studio</a:t>
            </a:r>
          </a:p>
          <a:p>
            <a:pPr lvl="2"/>
            <a:r>
              <a:rPr lang="en-US" dirty="0" smtClean="0"/>
              <a:t>Hard to use outside of it</a:t>
            </a:r>
          </a:p>
          <a:p>
            <a:pPr lvl="1"/>
            <a:r>
              <a:rPr lang="en-US" dirty="0" smtClean="0"/>
              <a:t>Commercial </a:t>
            </a:r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122" name="Picture 2" descr="Source Control Explor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336" y="3657599"/>
            <a:ext cx="5824064" cy="280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i3-vso.sec.s-msft.com/dynimg/IC69526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84" y="3657599"/>
            <a:ext cx="2674316" cy="280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8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Source Control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CVS</a:t>
            </a:r>
          </a:p>
          <a:p>
            <a:pPr lvl="1"/>
            <a:r>
              <a:rPr lang="en-US" dirty="0" smtClean="0"/>
              <a:t>Was extremely popular in the past</a:t>
            </a:r>
          </a:p>
          <a:p>
            <a:pPr lvl="2"/>
            <a:r>
              <a:rPr lang="en-US" dirty="0" smtClean="0"/>
              <a:t>Now it is obsolete</a:t>
            </a:r>
          </a:p>
          <a:p>
            <a:pPr lvl="1"/>
            <a:r>
              <a:rPr lang="en-US" dirty="0" smtClean="0"/>
              <a:t>Open source, mostly used in UNIX / Linux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Mercurial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Fast, distributed, open source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Perforce</a:t>
            </a:r>
          </a:p>
          <a:p>
            <a:pPr lvl="1"/>
            <a:r>
              <a:rPr lang="en-US" dirty="0" smtClean="0"/>
              <a:t>Very powerful and scalable (pentabytes of code)</a:t>
            </a:r>
          </a:p>
          <a:p>
            <a:pPr lvl="1"/>
            <a:r>
              <a:rPr lang="en-US" dirty="0" smtClean="0"/>
              <a:t>Commercial product (used by SAP)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0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495801"/>
            <a:ext cx="8229600" cy="685800"/>
          </a:xfrm>
        </p:spPr>
        <p:txBody>
          <a:bodyPr/>
          <a:lstStyle/>
          <a:p>
            <a:r>
              <a:rPr lang="en-US" dirty="0" smtClean="0"/>
              <a:t>Code Generation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222080"/>
            <a:ext cx="8229600" cy="569120"/>
          </a:xfrm>
        </p:spPr>
        <p:txBody>
          <a:bodyPr/>
          <a:lstStyle/>
          <a:p>
            <a:r>
              <a:rPr lang="en-US" dirty="0" smtClean="0"/>
              <a:t>Visual Studio T4 Engine, CodeSmith, AndroMDA</a:t>
            </a:r>
            <a:endParaRPr lang="en-US" dirty="0"/>
          </a:p>
        </p:txBody>
      </p:sp>
      <p:pic>
        <p:nvPicPr>
          <p:cNvPr id="74754" name="Picture 2" descr="http://freakytrigger.co.uk/wordpress/wp-content/uploads/creati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31930"/>
            <a:ext cx="4238626" cy="2778070"/>
          </a:xfrm>
          <a:prstGeom prst="roundRect">
            <a:avLst>
              <a:gd name="adj" fmla="val 448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92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Generators –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 generation</a:t>
            </a:r>
          </a:p>
          <a:p>
            <a:pPr lvl="1"/>
            <a:r>
              <a:rPr lang="en-US" dirty="0" smtClean="0"/>
              <a:t>Template based</a:t>
            </a:r>
          </a:p>
          <a:p>
            <a:pPr lvl="2"/>
            <a:r>
              <a:rPr lang="en-US" dirty="0" smtClean="0"/>
              <a:t>Build data access layer by given database schema</a:t>
            </a:r>
          </a:p>
          <a:p>
            <a:pPr lvl="3"/>
            <a:r>
              <a:rPr lang="en-US" dirty="0" smtClean="0"/>
              <a:t>E.g. Visual Studio Data Designer for LINQ-to-SQL</a:t>
            </a:r>
          </a:p>
          <a:p>
            <a:pPr lvl="2"/>
            <a:r>
              <a:rPr lang="en-US" dirty="0" smtClean="0"/>
              <a:t>Build Web application by database schema</a:t>
            </a:r>
          </a:p>
          <a:p>
            <a:pPr lvl="3"/>
            <a:r>
              <a:rPr lang="en-US" dirty="0" smtClean="0"/>
              <a:t>E.g. Django (Python based Web application platform)</a:t>
            </a:r>
          </a:p>
          <a:p>
            <a:pPr lvl="1"/>
            <a:r>
              <a:rPr lang="en-US" dirty="0" smtClean="0"/>
              <a:t>Model based</a:t>
            </a:r>
          </a:p>
          <a:p>
            <a:pPr lvl="2"/>
            <a:r>
              <a:rPr lang="en-US" dirty="0" smtClean="0"/>
              <a:t>Build entire application by high-level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4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T4 Engine</a:t>
            </a:r>
            <a:r>
              <a:rPr lang="en-US" dirty="0" smtClean="0"/>
              <a:t>, CodeSmith</a:t>
            </a:r>
          </a:p>
          <a:p>
            <a:pPr lvl="1"/>
            <a:r>
              <a:rPr lang="en-US" dirty="0" smtClean="0"/>
              <a:t>Template based code generators</a:t>
            </a:r>
          </a:p>
          <a:p>
            <a:pPr lvl="1"/>
            <a:r>
              <a:rPr lang="en-US" dirty="0" smtClean="0"/>
              <a:t>Can generate classes, Web pages and other project assets by set of templates</a:t>
            </a:r>
          </a:p>
          <a:p>
            <a:pPr lvl="2"/>
            <a:r>
              <a:rPr lang="en-US" dirty="0" smtClean="0"/>
              <a:t>E.g. data access layer based on database schema</a:t>
            </a:r>
          </a:p>
          <a:p>
            <a:r>
              <a:rPr lang="en-US" dirty="0" smtClean="0"/>
              <a:t>AndroMDA</a:t>
            </a:r>
          </a:p>
          <a:p>
            <a:pPr lvl="1"/>
            <a:r>
              <a:rPr lang="en-US" dirty="0" smtClean="0"/>
              <a:t>Application generator framework</a:t>
            </a:r>
          </a:p>
          <a:p>
            <a:pPr lvl="1"/>
            <a:r>
              <a:rPr lang="en-US" dirty="0" smtClean="0"/>
              <a:t>Transforms UML models to </a:t>
            </a:r>
            <a:r>
              <a:rPr lang="en-US" dirty="0" smtClean="0">
                <a:sym typeface="Wingdings" pitchFamily="2" charset="2"/>
              </a:rPr>
              <a:t>Java EE applications based on Spring, Hibernate and JSF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T4 Template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Visual Studio T4 Engine</a:t>
            </a:r>
          </a:p>
          <a:p>
            <a:pPr lvl="1"/>
            <a:r>
              <a:rPr lang="en-US" dirty="0" smtClean="0"/>
              <a:t>T4 == Text Template Transformation Toolkit</a:t>
            </a:r>
          </a:p>
          <a:p>
            <a:pPr lvl="1"/>
            <a:r>
              <a:rPr lang="en-US" dirty="0" smtClean="0"/>
              <a:t>Integral part of Visual Studio</a:t>
            </a:r>
          </a:p>
          <a:p>
            <a:pPr lvl="1"/>
            <a:r>
              <a:rPr lang="en-US" dirty="0" smtClean="0"/>
              <a:t>ASP.NET-like syntax</a:t>
            </a:r>
          </a:p>
          <a:p>
            <a:r>
              <a:rPr lang="en-US" dirty="0" smtClean="0"/>
              <a:t>T4 templates consist of:</a:t>
            </a:r>
          </a:p>
          <a:p>
            <a:pPr lvl="1"/>
            <a:r>
              <a:rPr lang="en-US" dirty="0" smtClean="0"/>
              <a:t>Processing directives (e.g. include template)</a:t>
            </a:r>
          </a:p>
          <a:p>
            <a:pPr lvl="1"/>
            <a:r>
              <a:rPr lang="en-US" dirty="0" smtClean="0"/>
              <a:t>Text blocks (static text)</a:t>
            </a:r>
          </a:p>
          <a:p>
            <a:pPr lvl="1"/>
            <a:r>
              <a:rPr lang="en-US" dirty="0" smtClean="0"/>
              <a:t>Code blocks (in C#, VB.NET)</a:t>
            </a:r>
          </a:p>
          <a:p>
            <a:pPr lvl="1"/>
            <a:r>
              <a:rPr lang="en-US" dirty="0" smtClean="0"/>
              <a:t>Compiled to C# and then to .NET assemblies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T4 Template Engine – Architecture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1026" name="Picture 2" descr="Template Transformation Process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47" y="1564237"/>
            <a:ext cx="8232054" cy="44915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796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T4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4988" y="1086372"/>
            <a:ext cx="8075612" cy="3093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template debug="false" hostspecific="false" language="C#"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assembly name="System.Core"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</a:t>
            </a: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namespace="System.Text"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import namespace="System.Collections.Generic"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output extension=".cs"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 </a:t>
            </a: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for(int i = 0; i &lt; 3; i++) {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public int Item&lt;#=i#&gt; { get; set; }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 } #&gt;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383017" y="4299563"/>
            <a:ext cx="379553" cy="6858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6576" y="5105400"/>
            <a:ext cx="8074024" cy="10752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Item0 { get; set; }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Item1 { get; set; }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Item2 { get; set; 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69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T4 </a:t>
            </a:r>
            <a:r>
              <a:rPr lang="en-US" dirty="0" smtClean="0"/>
              <a:t>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794" y="1230898"/>
            <a:ext cx="8380412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template language="C#" hostspecific="true"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output extension=".xml"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import namespace="System.IO"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&lt;#@ import namespace="Microsoft.VisualStudio.TextTemplating" 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?&gt;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&lt;project&gt;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  string </a:t>
            </a: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currentDir = this.Host.ResolvePath(".");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(string dir in Directory.GetFiles(currentDir))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FileInfo fileInfo = new FileInfo(dir);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&lt;file&gt;&lt;#= fileInfo.Name #&gt;&lt;/file&gt;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&lt;#  } #&gt;</a:t>
            </a:r>
            <a:endParaRPr lang="fr-F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&lt;/project&gt;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90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0"/>
            <a:ext cx="5029200" cy="1447800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Visual Studio T4 Template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441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9634" name="Picture 2" descr="http://wellington.pm.org/archive/200606/tdd/images/live_dem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143000"/>
            <a:ext cx="3048000" cy="38179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750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Code Obfuscators</a:t>
            </a:r>
          </a:p>
          <a:p>
            <a:r>
              <a:rPr lang="en-US" dirty="0" smtClean="0"/>
              <a:t>Code Profilers</a:t>
            </a:r>
          </a:p>
          <a:p>
            <a:r>
              <a:rPr lang="en-US" dirty="0" smtClean="0"/>
              <a:t>Refactoring Tools</a:t>
            </a:r>
          </a:p>
          <a:p>
            <a:r>
              <a:rPr lang="en-US" dirty="0" smtClean="0"/>
              <a:t>Automated Build Tools</a:t>
            </a:r>
          </a:p>
          <a:p>
            <a:r>
              <a:rPr lang="en-US" dirty="0" smtClean="0"/>
              <a:t>Continuous Integration Tools</a:t>
            </a:r>
          </a:p>
          <a:p>
            <a:r>
              <a:rPr lang="en-US" dirty="0" smtClean="0"/>
              <a:t>Documentation Generators</a:t>
            </a:r>
          </a:p>
          <a:p>
            <a:r>
              <a:rPr lang="en-US" dirty="0" smtClean="0"/>
              <a:t>Deployment </a:t>
            </a:r>
            <a:r>
              <a:rPr lang="en-US" dirty="0" smtClean="0"/>
              <a:t>in the Public Clouds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94210" name="Picture 2" descr="http://www.oralchelation.net/images/bs00554_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4" y="1155152"/>
            <a:ext cx="1819276" cy="1588048"/>
          </a:xfrm>
          <a:prstGeom prst="roundRect">
            <a:avLst>
              <a:gd name="adj" fmla="val 499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237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http://mialosscontrol.com/images/tools_on_comput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1295400"/>
            <a:ext cx="3543300" cy="2767396"/>
          </a:xfrm>
          <a:prstGeom prst="roundRect">
            <a:avLst>
              <a:gd name="adj" fmla="val 343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876801"/>
            <a:ext cx="8229600" cy="685800"/>
          </a:xfrm>
        </p:spPr>
        <p:txBody>
          <a:bodyPr/>
          <a:lstStyle/>
          <a:p>
            <a:r>
              <a:rPr lang="en-US" dirty="0" smtClean="0"/>
              <a:t>Logging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603080"/>
            <a:ext cx="8229600" cy="569120"/>
          </a:xfrm>
        </p:spPr>
        <p:txBody>
          <a:bodyPr/>
          <a:lstStyle/>
          <a:p>
            <a:r>
              <a:rPr lang="en-US" dirty="0" smtClean="0"/>
              <a:t>Log4J, Log4Net</a:t>
            </a:r>
            <a:endParaRPr lang="en-US" dirty="0"/>
          </a:p>
        </p:txBody>
      </p:sp>
      <p:pic>
        <p:nvPicPr>
          <p:cNvPr id="5122" name="Picture 2" descr="http://materiales506.com/images/Text%20Docu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895600"/>
            <a:ext cx="1447800" cy="1447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logging.apache.org/log4j/1.2/images/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5869">
            <a:off x="1572039" y="1017761"/>
            <a:ext cx="1553180" cy="1042956"/>
          </a:xfrm>
          <a:prstGeom prst="roundRect">
            <a:avLst>
              <a:gd name="adj" fmla="val 8143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logging.apache.org/log4net/images/ls-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956">
            <a:off x="4817253" y="998551"/>
            <a:ext cx="2867026" cy="674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t1.gstatic.com/images?q=tbn:SQH9LmatifhaeM:http://www.balabit.hu/dl/logos/syslog-ng_print.gif&amp;t=1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5324">
            <a:off x="1196466" y="3649458"/>
            <a:ext cx="2437980" cy="566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35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Logging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Logging</a:t>
            </a:r>
            <a:r>
              <a:rPr lang="en-US" dirty="0" smtClean="0"/>
              <a:t> is chronological </a:t>
            </a:r>
            <a:r>
              <a:rPr lang="en-US" dirty="0"/>
              <a:t>and systematic record of data processing events in a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E.g. the Windows Event Log</a:t>
            </a:r>
            <a:endParaRPr lang="en-US" dirty="0"/>
          </a:p>
          <a:p>
            <a:r>
              <a:rPr lang="en-US" dirty="0" smtClean="0"/>
              <a:t>Logs </a:t>
            </a:r>
            <a:r>
              <a:rPr lang="en-US" dirty="0"/>
              <a:t>can be saved to a persistent medium to be studied at a later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Use logging in the development phase:</a:t>
            </a:r>
          </a:p>
          <a:p>
            <a:pPr lvl="1"/>
            <a:r>
              <a:rPr lang="en-US" dirty="0" smtClean="0"/>
              <a:t>Logging can help you debug the code</a:t>
            </a:r>
          </a:p>
          <a:p>
            <a:r>
              <a:rPr lang="en-US" dirty="0" smtClean="0"/>
              <a:t>Use logging in the production environment:</a:t>
            </a:r>
          </a:p>
          <a:p>
            <a:pPr lvl="1"/>
            <a:r>
              <a:rPr lang="en-US" dirty="0" smtClean="0"/>
              <a:t>Helps you troubleshoot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88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Log4J / Log4Net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Log4J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Log4Net</a:t>
            </a:r>
            <a:r>
              <a:rPr lang="en-US" dirty="0" smtClean="0"/>
              <a:t> are a popular logging frameworks for Java / .NET</a:t>
            </a:r>
          </a:p>
          <a:p>
            <a:pPr lvl="1"/>
            <a:r>
              <a:rPr lang="en-US" dirty="0" smtClean="0"/>
              <a:t>Designed to be reliable, fast and extensible</a:t>
            </a:r>
          </a:p>
          <a:p>
            <a:pPr lvl="1"/>
            <a:r>
              <a:rPr lang="en-US" dirty="0" smtClean="0"/>
              <a:t>Simple to understand and to use API</a:t>
            </a:r>
          </a:p>
          <a:p>
            <a:pPr lvl="1"/>
            <a:r>
              <a:rPr lang="en-US" dirty="0" smtClean="0"/>
              <a:t>Allows the developer to control which log statements are output with arbitrary granularity</a:t>
            </a:r>
          </a:p>
          <a:p>
            <a:pPr lvl="1"/>
            <a:r>
              <a:rPr lang="en-US" dirty="0" smtClean="0"/>
              <a:t>Fully configurable at runtime using external configuration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83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Log4j </a:t>
            </a:r>
            <a:r>
              <a:rPr lang="en-US" dirty="0" smtClean="0"/>
              <a:t>/ Log4Net Architecture</a:t>
            </a:r>
            <a:endParaRPr lang="en-US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Log4Net has three main components: loggers, appenders and layouts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Loggers</a:t>
            </a:r>
          </a:p>
          <a:p>
            <a:pPr lvl="2"/>
            <a:r>
              <a:rPr lang="en-US" dirty="0" smtClean="0"/>
              <a:t>Channels for printing logging information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Appenders</a:t>
            </a:r>
          </a:p>
          <a:p>
            <a:pPr lvl="2"/>
            <a:r>
              <a:rPr lang="en-US" dirty="0" smtClean="0"/>
              <a:t>Output destinations (e.g. XML file, database, …)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Layouts</a:t>
            </a:r>
          </a:p>
          <a:p>
            <a:pPr lvl="2"/>
            <a:r>
              <a:rPr lang="en-US" dirty="0" smtClean="0"/>
              <a:t>Formats </a:t>
            </a:r>
            <a:r>
              <a:rPr lang="en-US" dirty="0"/>
              <a:t>that appenders use to write their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105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</a:t>
            </a:r>
            <a:r>
              <a:rPr lang="en-US" dirty="0" smtClean="0"/>
              <a:t>Log4Net – Example</a:t>
            </a:r>
            <a:endParaRPr lang="bg-BG" dirty="0"/>
          </a:p>
        </p:txBody>
      </p:sp>
      <p:sp>
        <p:nvSpPr>
          <p:cNvPr id="440328" name="Rectangle 8"/>
          <p:cNvSpPr>
            <a:spLocks noGrp="1" noChangeArrowheads="1"/>
          </p:cNvSpPr>
          <p:nvPr>
            <p:ph idx="1"/>
          </p:nvPr>
        </p:nvSpPr>
        <p:spPr>
          <a:xfrm>
            <a:off x="323850" y="4800600"/>
            <a:ext cx="8496300" cy="576263"/>
          </a:xfrm>
          <a:noFill/>
          <a:ln/>
        </p:spPr>
        <p:txBody>
          <a:bodyPr/>
          <a:lstStyle/>
          <a:p>
            <a:r>
              <a:rPr lang="en-US" dirty="0"/>
              <a:t>Output from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Log4NetExample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40324" name="Rectangle 4"/>
          <p:cNvSpPr>
            <a:spLocks noChangeArrowheads="1"/>
          </p:cNvSpPr>
          <p:nvPr/>
        </p:nvSpPr>
        <p:spPr bwMode="auto">
          <a:xfrm>
            <a:off x="837063" y="887452"/>
            <a:ext cx="7772400" cy="38369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Log4NetExample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readonly ILog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LogManager.GetLogger(typeof(Log4NetExample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eaLnBrk="0" hangingPunct="0">
              <a:lnSpc>
                <a:spcPts val="26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BasicConfigurator.Configure();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Log.Debug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("Debug msg");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Log.Error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("Error msg");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40329" name="Rectangle 9"/>
          <p:cNvSpPr>
            <a:spLocks noChangeArrowheads="1"/>
          </p:cNvSpPr>
          <p:nvPr/>
        </p:nvSpPr>
        <p:spPr bwMode="auto">
          <a:xfrm>
            <a:off x="681003" y="5461337"/>
            <a:ext cx="785502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2010-12-16 23:25:08 DEBUG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Log4NetExample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Debug msg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2010-12-16 23:25:08 ERROR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Log4NetExample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 msg</a:t>
            </a:r>
          </a:p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212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53000"/>
            <a:ext cx="8229600" cy="685800"/>
          </a:xfrm>
        </p:spPr>
        <p:txBody>
          <a:bodyPr/>
          <a:lstStyle/>
          <a:p>
            <a:r>
              <a:rPr lang="en-US" dirty="0" smtClean="0"/>
              <a:t>Log4Net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755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materiales506.com/images/Text%20Docu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52799"/>
            <a:ext cx="1447800" cy="1447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logging.apache.org/log4net/images/ls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657599"/>
            <a:ext cx="3686175" cy="866776"/>
          </a:xfrm>
          <a:prstGeom prst="roundRect">
            <a:avLst>
              <a:gd name="adj" fmla="val 146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5334000" y="4076699"/>
            <a:ext cx="6858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" name="Picture 2" descr="http://shivasoft.in/blog/wp-content/uploads/2010/09/implementl_log4net_ne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021626"/>
            <a:ext cx="3686176" cy="2254974"/>
          </a:xfrm>
          <a:prstGeom prst="roundRect">
            <a:avLst>
              <a:gd name="adj" fmla="val 146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96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90836"/>
            <a:ext cx="8229600" cy="685800"/>
          </a:xfrm>
        </p:spPr>
        <p:txBody>
          <a:bodyPr/>
          <a:lstStyle/>
          <a:p>
            <a:r>
              <a:rPr lang="en-US" dirty="0" smtClean="0"/>
              <a:t>Unit Testing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17118"/>
            <a:ext cx="8229600" cy="650082"/>
          </a:xfrm>
        </p:spPr>
        <p:txBody>
          <a:bodyPr/>
          <a:lstStyle/>
          <a:p>
            <a:r>
              <a:rPr lang="en-US" dirty="0" smtClean="0"/>
              <a:t>JUnit, NUnit, CppUnit, TestNG, JsUnit, …</a:t>
            </a:r>
            <a:endParaRPr lang="en-US" dirty="0"/>
          </a:p>
        </p:txBody>
      </p:sp>
      <p:pic>
        <p:nvPicPr>
          <p:cNvPr id="63490" name="Picture 2" descr="http://blog.bronto.com/wp-content/uploads/2009/05/testing1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33400"/>
            <a:ext cx="2847974" cy="1743012"/>
          </a:xfrm>
          <a:prstGeom prst="roundRect">
            <a:avLst>
              <a:gd name="adj" fmla="val 47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3492" name="Picture 4" descr="http://www.modulouno.it/Data/Home/Servizi/Testing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648200"/>
            <a:ext cx="2175530" cy="1689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148" name="Picture 4" descr="http://blog.eleventy-two.com/wp-content/uploads/2009/03/logo-junit-org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69" y="1219200"/>
            <a:ext cx="2824566" cy="895288"/>
          </a:xfrm>
          <a:prstGeom prst="roundRect">
            <a:avLst>
              <a:gd name="adj" fmla="val 1003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nunit.org/img/logo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876800"/>
            <a:ext cx="1873470" cy="100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37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Unit test </a:t>
            </a:r>
            <a:r>
              <a:rPr lang="en-US" dirty="0" smtClean="0"/>
              <a:t>is a program that tests pieces of code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Test a single method, class or component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Implement a common use case scenario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Confirm that the code works as expected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Or signal that the code is broken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Unit tests should have high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coverage</a:t>
            </a:r>
            <a:r>
              <a:rPr lang="en-US" dirty="0" smtClean="0"/>
              <a:t>, e.g. 70-80%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Executed in the continuous integration process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Unit tests dramatically decrease the number of defects in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1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</a:t>
            </a:r>
            <a:r>
              <a:rPr lang="en-US" dirty="0" smtClean="0"/>
              <a:t>Test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612776" y="1257139"/>
            <a:ext cx="7845424" cy="50674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rm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sum(int[] array) 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sum = 0;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i=0; i&lt;array.length; i++)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+= array[i];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testSum() 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(sum(new int[]{1,2}) != 3)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TestFailedException("1+2 != 3");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(sum(new int[]{-2}) != -2)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TestFailedException("-2 != -2");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(sum(new int[]{}) != 0)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TestFailedException("0 != 0");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172" name="Picture 4" descr="http://media.if-not-true-then-false.com/2010/02/java-log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3" r="11965"/>
          <a:stretch/>
        </p:blipFill>
        <p:spPr bwMode="auto">
          <a:xfrm>
            <a:off x="7162800" y="1543050"/>
            <a:ext cx="1033153" cy="1428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493903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/>
              <a:t>Unit Testing Frameworks / Tools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Unit testing frameworks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Simplify design, implementation and execution of unit tests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Popular unit testing frameworks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JUnit, TestNG – classical unit testing frameworks for Java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Visual Studio Team Test (</a:t>
            </a:r>
            <a:r>
              <a:rPr lang="en-US" dirty="0"/>
              <a:t>VSTT), </a:t>
            </a:r>
            <a:r>
              <a:rPr lang="en-US" dirty="0" err="1"/>
              <a:t>NUnit</a:t>
            </a:r>
            <a:r>
              <a:rPr lang="en-US" dirty="0"/>
              <a:t>, </a:t>
            </a:r>
            <a:r>
              <a:rPr lang="en-US" dirty="0" err="1" smtClean="0"/>
              <a:t>MbUnit</a:t>
            </a:r>
            <a:r>
              <a:rPr lang="en-US" dirty="0" smtClean="0"/>
              <a:t> – for .NET development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cppUnit, UnitTest++ – for C++ developers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jsUnit – for JavaScript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37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3886200"/>
            <a:ext cx="8229600" cy="1295402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Integrated Development Environments (IDEs)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950120"/>
          </a:xfrm>
        </p:spPr>
        <p:txBody>
          <a:bodyPr/>
          <a:lstStyle/>
          <a:p>
            <a:r>
              <a:rPr lang="en-US" dirty="0" smtClean="0"/>
              <a:t>Visual Studio, Eclipse, IntelliJ IDEA, Netbeans, JDeveloper, Code::Blocks, Bloodshed Dev-C++</a:t>
            </a:r>
            <a:endParaRPr lang="en-US" dirty="0"/>
          </a:p>
        </p:txBody>
      </p:sp>
      <p:pic>
        <p:nvPicPr>
          <p:cNvPr id="1030" name="Picture 6" descr="http://www.christiano.ch/wordpress/wp-content/uploads/2010/04/Logo_Visual_Studio_201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19" t="-13554" r="-4843" b="-13255"/>
          <a:stretch/>
        </p:blipFill>
        <p:spPr bwMode="auto">
          <a:xfrm>
            <a:off x="4934243" y="1670658"/>
            <a:ext cx="3494808" cy="1565156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032" name="Picture 8" descr="http://market.eclipsesource.com/yoxos/doc/org.eclipse.cdt.feature.group/logo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404" y="1021529"/>
            <a:ext cx="1436361" cy="1171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loulou.developpez.com/tutoriels/cpp/codeblocks/images/logo_tut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843" y="533400"/>
            <a:ext cx="2572990" cy="728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linux2000.files.wordpress.com/2008/04/1eclipse_logo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29732" y="1323201"/>
            <a:ext cx="2425285" cy="173973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hetangole.com/blog/wp-content/uploads/2010/10/NetBeans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643" y="613070"/>
            <a:ext cx="1866269" cy="812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1.bp.blogspot.com/_RyhrdnlxJ-4/SbvLTQviPNI/AAAAAAAAF1Y/Go-9Q3o4Pg4/s400/pydev_logo.gif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43" y="908658"/>
            <a:ext cx="1657350" cy="647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karthicklive.com/blog/wp-content/uploads/2009/08/zend-studio-7-karthicklive.com.jp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83838"/>
            <a:ext cx="2140372" cy="752022"/>
          </a:xfrm>
          <a:prstGeom prst="rect">
            <a:avLst/>
          </a:prstGeom>
          <a:ln>
            <a:solidFill>
              <a:srgbClr val="3D5C00">
                <a:alpha val="49804"/>
              </a:srgb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www.sophco.com/Portals/0/Images/VisualBasicLogo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374" y="2898101"/>
            <a:ext cx="1363269" cy="54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blogs.msdn.com/resized-image.ashx/__size/550x0/__key/CommunityServer-Components-UserFiles/00-00-29-90-33-Attached+Files/4341.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3" y="1736554"/>
            <a:ext cx="1219200" cy="69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t2.gstatic.com/images?q=tbn:ANd9GcR00yQP-ZoKp6r51D5LwAxTLQ18mHtRreWCrmUBeXAr2q61e4tD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643" y="1036039"/>
            <a:ext cx="906492" cy="1157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11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/>
              <a:t>Code Coverage &amp; Mocking Tools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coverage </a:t>
            </a:r>
            <a:r>
              <a:rPr lang="en-US" dirty="0" smtClean="0"/>
              <a:t>tools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Code coverage tools check what portion of the source code is covered by the unit tests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CodeCover for Eclipse – for Java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Visual Studio Team Suite – for C#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CoverageMeter – for C++</a:t>
            </a: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Mocking</a:t>
            </a:r>
            <a:r>
              <a:rPr lang="en-US" dirty="0" smtClean="0"/>
              <a:t> tools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Allow testing functionality that is still not implemented9, e.g. through its interface</a:t>
            </a:r>
          </a:p>
          <a:p>
            <a:pPr marL="574675" lvl="2" indent="-282575">
              <a:lnSpc>
                <a:spcPts val="3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Moq, TypeMock, Rhino Mock, JustMock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68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automation</a:t>
            </a:r>
          </a:p>
          <a:p>
            <a:pPr lvl="1"/>
            <a:r>
              <a:rPr lang="en-US" dirty="0" smtClean="0"/>
              <a:t>Replaces manual tests (performed by people) with automated tests (performed by script)</a:t>
            </a:r>
          </a:p>
          <a:p>
            <a:pPr lvl="1"/>
            <a:r>
              <a:rPr lang="en-US" dirty="0" smtClean="0"/>
              <a:t>Automatically run test scenarios and compare the actual outcomes to predicted outcomes</a:t>
            </a:r>
          </a:p>
          <a:p>
            <a:r>
              <a:rPr lang="en-US" dirty="0" smtClean="0"/>
              <a:t>Automated testing tools</a:t>
            </a:r>
          </a:p>
          <a:p>
            <a:pPr lvl="1"/>
            <a:r>
              <a:rPr lang="en-US" dirty="0" smtClean="0"/>
              <a:t>Record and replay test scenarios</a:t>
            </a:r>
          </a:p>
          <a:p>
            <a:r>
              <a:rPr lang="en-US" dirty="0" smtClean="0"/>
              <a:t>Automated testing frameworks</a:t>
            </a:r>
          </a:p>
          <a:p>
            <a:pPr lvl="1"/>
            <a:r>
              <a:rPr lang="en-US" dirty="0" smtClean="0"/>
              <a:t>Allow programmatically simulate user 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3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81376"/>
            <a:ext cx="6096000" cy="1524001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Bug Tracking / Issue Tracking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105400"/>
            <a:ext cx="7010400" cy="1026320"/>
          </a:xfrm>
        </p:spPr>
        <p:txBody>
          <a:bodyPr/>
          <a:lstStyle/>
          <a:p>
            <a:r>
              <a:rPr lang="en-US" dirty="0" smtClean="0"/>
              <a:t>TRAC, Bugzilla, JIRA, TFS, </a:t>
            </a:r>
            <a:r>
              <a:rPr lang="en-US" dirty="0" err="1" smtClean="0"/>
              <a:t>SourceForge</a:t>
            </a:r>
            <a:r>
              <a:rPr lang="en-US" dirty="0" smtClean="0"/>
              <a:t>, </a:t>
            </a:r>
            <a:r>
              <a:rPr lang="en-US" dirty="0" smtClean="0"/>
              <a:t>CodePlex, Project </a:t>
            </a:r>
            <a:r>
              <a:rPr lang="en-US" dirty="0" smtClean="0"/>
              <a:t>Locker, GitHub, </a:t>
            </a:r>
            <a:r>
              <a:rPr lang="en-US" dirty="0" err="1" smtClean="0"/>
              <a:t>TeamPulse</a:t>
            </a:r>
            <a:endParaRPr lang="en-US" dirty="0"/>
          </a:p>
        </p:txBody>
      </p:sp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1143000"/>
            <a:ext cx="2476500" cy="18573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t3.gstatic.com/images?q=tbn:5h1ziP0_-SiQgM:http://www.techprone.com/wp-content/uploads/2009/02/bugtracking.jpg&amp;t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433" y="1143000"/>
            <a:ext cx="3056709" cy="18573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84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Tracking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Bug tracking / issue tracking systems</a:t>
            </a:r>
          </a:p>
          <a:p>
            <a:pPr lvl="1"/>
            <a:r>
              <a:rPr lang="en-US" dirty="0" smtClean="0"/>
              <a:t>Track bugs / issues related to software development,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tickets</a:t>
            </a:r>
          </a:p>
          <a:p>
            <a:r>
              <a:rPr lang="en-US" dirty="0" smtClean="0">
                <a:sym typeface="Wingdings" pitchFamily="2" charset="2"/>
              </a:rPr>
              <a:t>Tickets consist of: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Category: bug / feature request / task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State: </a:t>
            </a:r>
            <a:r>
              <a:rPr lang="en-US" dirty="0" smtClean="0"/>
              <a:t>new </a:t>
            </a:r>
            <a:r>
              <a:rPr lang="en-US" dirty="0" smtClean="0">
                <a:sym typeface="Wingdings" pitchFamily="2" charset="2"/>
              </a:rPr>
              <a:t> assigned  fixed  closed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Priority: critical / high / low / etc.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Owner / responsible person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Summary, description, attachments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2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SCM and ALM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/>
              <a:t>Software Configuration Management (SCM systems (e.g. Rational ClearCase, StarTeam)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Change management for requirements, documents, source code, etc.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Tools, policies, workflow, etc.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Application Lifecycle Management (ALM) systems (e.g. VSTS + TFS, StarTeam, Polarion)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Covers the entire development process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Requirements, planning, project management, architecture, build, QA, test, integration,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0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685800"/>
          </a:xfrm>
        </p:spPr>
        <p:txBody>
          <a:bodyPr/>
          <a:lstStyle/>
          <a:p>
            <a:r>
              <a:rPr lang="en-US" dirty="0" smtClean="0"/>
              <a:t>Code Analysis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631280"/>
            <a:ext cx="7010400" cy="797720"/>
          </a:xfrm>
          <a:ln>
            <a:noFill/>
          </a:ln>
          <a:effectLst>
            <a:softEdge rad="112500"/>
          </a:effectLst>
        </p:spPr>
        <p:txBody>
          <a:bodyPr/>
          <a:lstStyle/>
          <a:p>
            <a:r>
              <a:rPr lang="en-US" dirty="0" smtClean="0"/>
              <a:t>FxCop, StyleCop, Checkstyle, devAdvantage, FindBugs, BoundsChecker, … </a:t>
            </a:r>
            <a:endParaRPr lang="en-US" dirty="0"/>
          </a:p>
        </p:txBody>
      </p:sp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29075"/>
            <a:ext cx="2857500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266" name="Picture 2" descr="http://www.compuville.ca/comp-sys/beta/research_services_2_b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016" y="4029075"/>
            <a:ext cx="4313784" cy="20690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65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Analysis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Code analysis tools</a:t>
            </a:r>
          </a:p>
          <a:p>
            <a:pPr lvl="1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Analyze the source code for bad coding style / unwanted coding </a:t>
            </a:r>
            <a:r>
              <a:rPr lang="en-US" dirty="0" smtClean="0"/>
              <a:t>practices (</a:t>
            </a:r>
            <a:r>
              <a:rPr lang="en-US" dirty="0" err="1" smtClean="0"/>
              <a:t>StyleCop</a:t>
            </a:r>
            <a:r>
              <a:rPr lang="en-US" dirty="0"/>
              <a:t>)</a:t>
            </a:r>
            <a:endParaRPr lang="en-US" dirty="0" smtClean="0"/>
          </a:p>
          <a:p>
            <a:pPr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Static analysis</a:t>
            </a:r>
          </a:p>
          <a:p>
            <a:pPr lvl="1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Examine the source code at compile-time</a:t>
            </a:r>
          </a:p>
          <a:p>
            <a:pPr lvl="1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Could work with the source code or with the compiled assemblies / JAR </a:t>
            </a:r>
            <a:r>
              <a:rPr lang="en-US" dirty="0" smtClean="0"/>
              <a:t>archives</a:t>
            </a:r>
          </a:p>
          <a:p>
            <a:pPr lvl="1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Examples: </a:t>
            </a:r>
            <a:r>
              <a:rPr lang="en-US" dirty="0" err="1" smtClean="0"/>
              <a:t>JustCode</a:t>
            </a:r>
            <a:r>
              <a:rPr lang="en-US" dirty="0" smtClean="0"/>
              <a:t>, </a:t>
            </a:r>
            <a:r>
              <a:rPr lang="en-US" dirty="0" err="1" smtClean="0"/>
              <a:t>ReSharper</a:t>
            </a:r>
            <a:r>
              <a:rPr lang="en-US" dirty="0" smtClean="0"/>
              <a:t>, </a:t>
            </a:r>
            <a:r>
              <a:rPr lang="en-US" dirty="0" err="1" smtClean="0"/>
              <a:t>FxCop</a:t>
            </a:r>
            <a:r>
              <a:rPr lang="en-US" dirty="0" smtClean="0"/>
              <a:t>, VS</a:t>
            </a:r>
            <a:endParaRPr lang="en-US" dirty="0" smtClean="0"/>
          </a:p>
          <a:p>
            <a:pPr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Dynamic analysis</a:t>
            </a:r>
          </a:p>
          <a:p>
            <a:pPr lvl="1"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Analyses the code at runtime (usually done 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instrumentation</a:t>
            </a:r>
            <a:r>
              <a:rPr lang="en-US" dirty="0" smtClean="0"/>
              <a:t>) (profiling, tracing)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1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2743201"/>
            <a:ext cx="5486400" cy="685800"/>
          </a:xfrm>
        </p:spPr>
        <p:txBody>
          <a:bodyPr/>
          <a:lstStyle/>
          <a:p>
            <a:r>
              <a:rPr lang="en-US" dirty="0" err="1" smtClean="0"/>
              <a:t>StyleCop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" y="3469480"/>
            <a:ext cx="54864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47106" name="Picture 2" descr="http://theplasticspoon.blogs.com/the_plastic_spoon/images/2008/04/01/simpsons20cop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447800"/>
            <a:ext cx="2676526" cy="2912060"/>
          </a:xfrm>
          <a:prstGeom prst="roundRect">
            <a:avLst>
              <a:gd name="adj" fmla="val 32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290" name="Picture 2" descr="http://shivasoft.in/blog/wp-content/uploads/2010/05/fxcop.pn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BFCFD"/>
              </a:clrFrom>
              <a:clrTo>
                <a:srgbClr val="FBFC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57200"/>
            <a:ext cx="1393826" cy="1639794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lh6.ggpht.com/rbanks54/SDtj37BrWPI/AAAAAAAAAWY/QlFuZpw_4Ik/image_thumb%5B3%5D.png?imgmax=8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495800"/>
            <a:ext cx="27146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71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http://yurukov.net/blog/wp-content/uploads/2007/11/assembl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805" y="1293875"/>
            <a:ext cx="3138796" cy="2212852"/>
          </a:xfrm>
          <a:prstGeom prst="roundRect">
            <a:avLst>
              <a:gd name="adj" fmla="val 50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314" name="Picture 2" descr="http://www.instructables.com/image/F069UP4FWM6T89F/How-to-Disassemble-a-Motorola-Raz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366" y="1293876"/>
            <a:ext cx="2950468" cy="2212852"/>
          </a:xfrm>
          <a:prstGeom prst="roundRect">
            <a:avLst>
              <a:gd name="adj" fmla="val 50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307680"/>
            <a:ext cx="8229600" cy="685800"/>
          </a:xfrm>
        </p:spPr>
        <p:txBody>
          <a:bodyPr/>
          <a:lstStyle/>
          <a:p>
            <a:r>
              <a:rPr lang="en-US" dirty="0" smtClean="0"/>
              <a:t>Code Decompilation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993480"/>
            <a:ext cx="7010400" cy="797720"/>
          </a:xfrm>
        </p:spPr>
        <p:txBody>
          <a:bodyPr/>
          <a:lstStyle/>
          <a:p>
            <a:r>
              <a:rPr lang="en-US" dirty="0" err="1" smtClean="0"/>
              <a:t>JustDecompile</a:t>
            </a:r>
            <a:r>
              <a:rPr lang="en-US" dirty="0" smtClean="0"/>
              <a:t>, </a:t>
            </a:r>
            <a:r>
              <a:rPr lang="en-US" dirty="0" err="1" smtClean="0"/>
              <a:t>ILSpy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94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Decomplation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err="1" smtClean="0"/>
              <a:t>decompiler</a:t>
            </a:r>
            <a:r>
              <a:rPr lang="en-US" dirty="0" smtClean="0"/>
              <a:t> </a:t>
            </a:r>
            <a:r>
              <a:rPr lang="en-US" dirty="0" smtClean="0"/>
              <a:t>/ code disassembler</a:t>
            </a:r>
          </a:p>
          <a:p>
            <a:pPr lvl="1"/>
            <a:r>
              <a:rPr lang="en-US" dirty="0" smtClean="0"/>
              <a:t>Reconstructs the source code (to some extent) from the compiled code</a:t>
            </a:r>
          </a:p>
          <a:p>
            <a:pPr lvl="1"/>
            <a:r>
              <a:rPr lang="en-US" dirty="0" smtClean="0"/>
              <a:t>.NET assembly </a:t>
            </a:r>
            <a:r>
              <a:rPr lang="en-US" dirty="0" smtClean="0">
                <a:sym typeface="Wingdings" pitchFamily="2" charset="2"/>
              </a:rPr>
              <a:t> C# / VB.NET source code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JAR archive /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.class</a:t>
            </a:r>
            <a:r>
              <a:rPr lang="en-US" dirty="0" smtClean="0"/>
              <a:t> file </a:t>
            </a:r>
            <a:r>
              <a:rPr lang="en-US" dirty="0" smtClean="0">
                <a:sym typeface="Wingdings" pitchFamily="2" charset="2"/>
              </a:rPr>
              <a:t> Java source code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.EXE file  C / C++ / Assembler code</a:t>
            </a:r>
          </a:p>
          <a:p>
            <a:r>
              <a:rPr lang="en-US" dirty="0" smtClean="0">
                <a:sym typeface="Wingdings" pitchFamily="2" charset="2"/>
              </a:rPr>
              <a:t>Reconstructed code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Is not always 100% compilable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Loses private identifier </a:t>
            </a:r>
            <a:r>
              <a:rPr lang="en-US" dirty="0" smtClean="0">
                <a:sym typeface="Wingdings" pitchFamily="2" charset="2"/>
              </a:rPr>
              <a:t>names, comments, etc.</a:t>
            </a:r>
            <a:endParaRPr lang="en-US" dirty="0" smtClean="0">
              <a:sym typeface="Wingdings" pitchFamily="2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 Studio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n-US" dirty="0" smtClean="0"/>
              <a:t>is official .NET development tool from Microsoft</a:t>
            </a:r>
          </a:p>
          <a:p>
            <a:pPr lvl="1"/>
            <a:r>
              <a:rPr lang="en-US" dirty="0" smtClean="0"/>
              <a:t>Multiple languages: C#, </a:t>
            </a:r>
            <a:r>
              <a:rPr lang="en-US" dirty="0" smtClean="0"/>
              <a:t>VB.NET, F#, </a:t>
            </a:r>
            <a:r>
              <a:rPr lang="en-US" dirty="0" smtClean="0"/>
              <a:t>C++, …</a:t>
            </a:r>
          </a:p>
          <a:p>
            <a:pPr lvl="1"/>
            <a:r>
              <a:rPr lang="en-US" dirty="0" smtClean="0"/>
              <a:t>Multiple technologies and platforms: ASP.NET, </a:t>
            </a:r>
            <a:r>
              <a:rPr lang="en-US" dirty="0" smtClean="0"/>
              <a:t>WPF, </a:t>
            </a:r>
            <a:r>
              <a:rPr lang="en-US" dirty="0" err="1" smtClean="0"/>
              <a:t>WiForms</a:t>
            </a:r>
            <a:r>
              <a:rPr lang="en-US" dirty="0" smtClean="0"/>
              <a:t>, </a:t>
            </a:r>
            <a:r>
              <a:rPr lang="en-US" dirty="0" smtClean="0"/>
              <a:t>Silverlight, WWF, </a:t>
            </a:r>
            <a:r>
              <a:rPr lang="en-US" dirty="0"/>
              <a:t>WCF, iOS, </a:t>
            </a:r>
            <a:r>
              <a:rPr lang="en-US" dirty="0" smtClean="0"/>
              <a:t>Windows </a:t>
            </a:r>
            <a:r>
              <a:rPr lang="en-US" dirty="0" smtClean="0"/>
              <a:t>Mobile, Android, </a:t>
            </a:r>
            <a:r>
              <a:rPr lang="en-US" dirty="0" err="1" smtClean="0"/>
              <a:t>NodeJS</a:t>
            </a:r>
            <a:r>
              <a:rPr lang="en-US" dirty="0" smtClean="0"/>
              <a:t>, </a:t>
            </a:r>
            <a:r>
              <a:rPr lang="en-US" dirty="0" err="1" smtClean="0"/>
              <a:t>Xamarin</a:t>
            </a:r>
            <a:r>
              <a:rPr lang="en-U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Very powerful and feature rich</a:t>
            </a:r>
          </a:p>
          <a:p>
            <a:pPr lvl="1"/>
            <a:r>
              <a:rPr lang="en-US" dirty="0" smtClean="0"/>
              <a:t>Write, compile, model, design GUI, forms, data, build, execute, debug, test, deploy, refactor, …</a:t>
            </a:r>
          </a:p>
          <a:p>
            <a:pPr lvl="1"/>
            <a:r>
              <a:rPr lang="en-US" dirty="0" smtClean="0"/>
              <a:t>Commercial product, has free editions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73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Decomplation 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9436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ym typeface="Wingdings" pitchFamily="2" charset="2"/>
              </a:rPr>
              <a:t>Code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decompilers</a:t>
            </a:r>
          </a:p>
          <a:p>
            <a:pPr lvl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ym typeface="Wingdings" pitchFamily="2" charset="2"/>
              </a:rPr>
              <a:t>.NET 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>
                <a:sym typeface="Wingdings" pitchFamily="2" charset="2"/>
                <a:hlinkClick r:id="rId2"/>
              </a:rPr>
              <a:t>JustDecompile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– free, powerful .NET decompiler 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ym typeface="Wingdings" pitchFamily="2" charset="2"/>
                <a:hlinkClick r:id="rId3"/>
              </a:rPr>
              <a:t>ILSpy </a:t>
            </a:r>
            <a:r>
              <a:rPr lang="en-US" dirty="0" smtClean="0">
                <a:sym typeface="Wingdings" pitchFamily="2" charset="2"/>
              </a:rPr>
              <a:t>– powerful, great usability, free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ym typeface="Wingdings" pitchFamily="2" charset="2"/>
              </a:rPr>
              <a:t>ILDASM – part of .NET SDK, decompiles to IL code</a:t>
            </a:r>
          </a:p>
          <a:p>
            <a:pPr lvl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ym typeface="Wingdings" pitchFamily="2" charset="2"/>
              </a:rPr>
              <a:t>Java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DJ Java Decompiler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JD (JD-Core / JD-GUI / JD-Eclipse)</a:t>
            </a:r>
          </a:p>
          <a:p>
            <a:pPr lvl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.EXE file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Boomerang Decompiler </a:t>
            </a:r>
            <a:r>
              <a:rPr lang="en-US" dirty="0" smtClean="0">
                <a:sym typeface="Wingdings" pitchFamily="2" charset="2"/>
              </a:rPr>
              <a:t> outputs C source code</a:t>
            </a:r>
            <a:endParaRPr lang="en-US" dirty="0" smtClean="0"/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IDA Pro – powerful disassembler / debugger</a:t>
            </a:r>
          </a:p>
          <a:p>
            <a:pPr lvl="2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OllyDbg</a:t>
            </a:r>
            <a:r>
              <a:rPr lang="en-US" dirty="0"/>
              <a:t>, </a:t>
            </a:r>
            <a:r>
              <a:rPr lang="en-US" dirty="0" smtClean="0"/>
              <a:t>W32DASM, etc.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1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JustDecompiler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066800"/>
            <a:ext cx="7867650" cy="449580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8098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r>
              <a:rPr lang="en-US" dirty="0" err="1" smtClean="0"/>
              <a:t>JustDecompile</a:t>
            </a:r>
            <a:r>
              <a:rPr lang="en-US" dirty="0" smtClean="0"/>
              <a:t> &amp; ILSpy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1986" name="Picture 2" descr="http://www.yodokurosawa.com/images/reflector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914400"/>
            <a:ext cx="3333750" cy="3295651"/>
          </a:xfrm>
          <a:prstGeom prst="roundRect">
            <a:avLst>
              <a:gd name="adj" fmla="val 339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http://interactiveasp.net/cfs-filesystemfile.ashx/__key/CommunityServer.Blogs.Components.WeblogFiles/natesstuff/ILSpyLogo_5F00_3820997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2807">
            <a:off x="1826225" y="987889"/>
            <a:ext cx="1257300" cy="12573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lh4.ggpht.com/-8gZ4XufQcGc/TfBN3SKi1qI/AAAAAAAAE-w/7Jin553CBM4/JustDecompile%25255B5%25255D.png?imgmax=8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9791">
            <a:off x="6223621" y="876230"/>
            <a:ext cx="1480616" cy="148061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45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smtClean="0"/>
              <a:t>Code Obfuscators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402679"/>
            <a:ext cx="7924800" cy="569120"/>
          </a:xfrm>
        </p:spPr>
        <p:txBody>
          <a:bodyPr/>
          <a:lstStyle/>
          <a:p>
            <a:r>
              <a:rPr lang="en-US" dirty="0" smtClean="0"/>
              <a:t>Making Reverse Engineering </a:t>
            </a:r>
            <a:r>
              <a:rPr lang="en-US" u="sng" dirty="0" smtClean="0"/>
              <a:t>Difficult</a:t>
            </a:r>
            <a:endParaRPr lang="en-US" u="sng" dirty="0"/>
          </a:p>
        </p:txBody>
      </p:sp>
      <p:pic>
        <p:nvPicPr>
          <p:cNvPr id="40962" name="Picture 2" descr="http://bureto.com/images/GORENJE_M_505_E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171950"/>
            <a:ext cx="1924050" cy="1924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0964" name="Picture 4" descr="http://www.nitrogentiremachine.com/test_difficul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191000"/>
            <a:ext cx="1783292" cy="190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362" name="Picture 2" descr="http://www.velvetdicebag.net/images/vdb/obfuscat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609974"/>
            <a:ext cx="2028825" cy="24860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49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Obfuscation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obfuscation</a:t>
            </a:r>
          </a:p>
          <a:p>
            <a:pPr lvl="1"/>
            <a:r>
              <a:rPr lang="en-US" dirty="0" smtClean="0"/>
              <a:t>Transform the source code or compiled .NET / Java code into a difficult to understand form</a:t>
            </a:r>
          </a:p>
          <a:p>
            <a:pPr lvl="1"/>
            <a:r>
              <a:rPr lang="en-US" dirty="0" smtClean="0"/>
              <a:t>Obfuscated code has the same behavior</a:t>
            </a:r>
          </a:p>
          <a:p>
            <a:pPr lvl="1"/>
            <a:r>
              <a:rPr lang="en-US" dirty="0" smtClean="0"/>
              <a:t>Sometimes is a bit slower due to changes and additions in the control logic</a:t>
            </a:r>
          </a:p>
          <a:p>
            <a:pPr lvl="1"/>
            <a:r>
              <a:rPr lang="en-US" dirty="0" smtClean="0"/>
              <a:t>Obfuscated code is the opposite of the high-quality code</a:t>
            </a:r>
          </a:p>
          <a:p>
            <a:pPr lvl="1"/>
            <a:r>
              <a:rPr lang="en-US" dirty="0" smtClean="0"/>
              <a:t>Obfuscation is a form of security through obscurity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72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Obfuscation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/>
              <a:t>Rewrite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-loops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 smtClean="0"/>
              <a:t>-loops followed by a series of cascading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 smtClean="0"/>
              <a:t> statements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Change iteration into recursion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Obfuscate programming constructs (e.g. turn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if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else</a:t>
            </a:r>
            <a:r>
              <a:rPr lang="en-US" dirty="0" smtClean="0"/>
              <a:t> statements into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?:</a:t>
            </a:r>
            <a:r>
              <a:rPr lang="en-US" dirty="0" smtClean="0"/>
              <a:t> operators)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Introduce meaningless identifier names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Remove intermediate variables and literals by repeating them as expressions in the code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Remove literals (e.g. 0 and 1) – use expressions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Randomize code formatting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66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Obfuscation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4114800" cy="1066800"/>
          </a:xfrm>
        </p:spPr>
        <p:txBody>
          <a:bodyPr/>
          <a:lstStyle/>
          <a:p>
            <a:r>
              <a:rPr lang="en-US" sz="3000" dirty="0" smtClean="0"/>
              <a:t>Original source code in C#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2011501"/>
            <a:ext cx="41148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second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3; i &lt;= N; i++)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first + second;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= second;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 = result;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95800" y="838200"/>
            <a:ext cx="38862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Obfuscated and decompiled</a:t>
            </a:r>
            <a:endParaRPr lang="en-US" sz="30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76750" y="2008525"/>
            <a:ext cx="451485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 =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1L;</a:t>
            </a:r>
          </a:p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 =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1L;</a:t>
            </a:r>
          </a:p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___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3; ___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_____; ___++)</a:t>
            </a:r>
            <a:endParaRPr lang="pt-B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____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 +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pt-B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 =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pt-B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__ 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____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pt-B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pt-B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____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145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Obfuscation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.NET obfuscators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hlinkClick r:id="rId2"/>
              </a:rPr>
              <a:t>ConfuserEx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Eazfuscator.NET – free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noProof="1" smtClean="0"/>
              <a:t>{</a:t>
            </a:r>
            <a:r>
              <a:rPr lang="en-US" noProof="1" smtClean="0"/>
              <a:t>smartassembly} </a:t>
            </a:r>
            <a:r>
              <a:rPr lang="en-US" dirty="0" smtClean="0"/>
              <a:t>– commercial license, very powerful – assembly obfuscation + compression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Java obfuscators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ProGuard – free, open-source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yGuard – free, open source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C++ obfuscators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Stunnix C++ Obfuscator – commercial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05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8229600" cy="685800"/>
          </a:xfrm>
        </p:spPr>
        <p:txBody>
          <a:bodyPr/>
          <a:lstStyle/>
          <a:p>
            <a:r>
              <a:rPr lang="en-US" dirty="0" smtClean="0"/>
              <a:t>Code Profilers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133599"/>
            <a:ext cx="8229600" cy="1026320"/>
          </a:xfrm>
        </p:spPr>
        <p:txBody>
          <a:bodyPr/>
          <a:lstStyle/>
          <a:p>
            <a:r>
              <a:rPr lang="en-US" dirty="0" smtClean="0"/>
              <a:t>ANTS Profiler for .NET, YourKit Profiler for .NET, Netbeans Profiler for Java, JProfiler, JProbe</a:t>
            </a:r>
            <a:endParaRPr lang="en-US" dirty="0"/>
          </a:p>
        </p:txBody>
      </p:sp>
      <p:pic>
        <p:nvPicPr>
          <p:cNvPr id="33794" name="Picture 2" descr="http://www.fogale.com/optical_profilers/media/M3D/m3d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501" y="3581400"/>
            <a:ext cx="2071688" cy="27622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410" name="Picture 2" descr="http://www.xlsoft.com/en/products/automatedqa/images/products/aqtime/collage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57" y="3581400"/>
            <a:ext cx="3205143" cy="27622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15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ts val="37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Profilers</a:t>
            </a:r>
            <a:r>
              <a:rPr lang="en-US" dirty="0" smtClean="0"/>
              <a:t> are tools for gathering performance data and finding performance bottlenecks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Implemented by code instrumentation or based on built-in platform debugging / profiling APIs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Gather statistics for method calls, uses of classes, objects, data, memory, threads, etc.</a:t>
            </a:r>
          </a:p>
          <a:p>
            <a:pPr>
              <a:lnSpc>
                <a:spcPts val="3700"/>
              </a:lnSpc>
            </a:pPr>
            <a:r>
              <a:rPr lang="en-US" dirty="0" smtClean="0"/>
              <a:t>CPU profilers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Find performance bottlenecks</a:t>
            </a:r>
          </a:p>
          <a:p>
            <a:pPr>
              <a:lnSpc>
                <a:spcPts val="3700"/>
              </a:lnSpc>
            </a:pPr>
            <a:r>
              <a:rPr lang="en-US" dirty="0" smtClean="0"/>
              <a:t>Memory profilers</a:t>
            </a:r>
          </a:p>
          <a:p>
            <a:pPr lvl="1">
              <a:lnSpc>
                <a:spcPts val="3700"/>
              </a:lnSpc>
            </a:pPr>
            <a:r>
              <a:rPr lang="en-US" dirty="0" smtClean="0"/>
              <a:t>Find memory allocation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6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– Screenshot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25" y="979025"/>
            <a:ext cx="877823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7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JustTrace</a:t>
            </a:r>
            <a:r>
              <a:rPr lang="en-US" dirty="0" smtClean="0"/>
              <a:t> Profiler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150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What is JustTrace?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Designed </a:t>
            </a:r>
            <a:r>
              <a:rPr lang="en-US" dirty="0"/>
              <a:t>for code and memory profiling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Measures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frequency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duration</a:t>
            </a:r>
            <a:r>
              <a:rPr lang="en-US" dirty="0"/>
              <a:t> of function </a:t>
            </a:r>
            <a:r>
              <a:rPr lang="en-US" dirty="0" smtClean="0"/>
              <a:t>calls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Collects </a:t>
            </a:r>
            <a:r>
              <a:rPr lang="en-US" dirty="0"/>
              <a:t>information about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memory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usage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85" y="3505200"/>
            <a:ext cx="8029230" cy="30090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275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231480"/>
            <a:ext cx="8229600" cy="685800"/>
          </a:xfrm>
        </p:spPr>
        <p:txBody>
          <a:bodyPr/>
          <a:lstStyle/>
          <a:p>
            <a:r>
              <a:rPr lang="en-US" dirty="0" smtClean="0"/>
              <a:t>Refactoring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993480"/>
            <a:ext cx="7467600" cy="1026320"/>
          </a:xfrm>
        </p:spPr>
        <p:txBody>
          <a:bodyPr/>
          <a:lstStyle/>
          <a:p>
            <a:r>
              <a:rPr lang="en-US" dirty="0" smtClean="0"/>
              <a:t>JustCode, </a:t>
            </a:r>
            <a:r>
              <a:rPr lang="en-US" dirty="0" err="1" smtClean="0"/>
              <a:t>ReSharper</a:t>
            </a:r>
            <a:r>
              <a:rPr lang="en-US" dirty="0" smtClean="0"/>
              <a:t>, </a:t>
            </a:r>
            <a:r>
              <a:rPr lang="en-US" dirty="0" err="1" smtClean="0"/>
              <a:t>CodeMaid</a:t>
            </a:r>
            <a:r>
              <a:rPr lang="en-US" dirty="0" smtClean="0"/>
              <a:t>, </a:t>
            </a:r>
            <a:r>
              <a:rPr lang="en-US" dirty="0" smtClean="0"/>
              <a:t>IntelliJ IDEA, Visual Studio, Eclipse, Netbeans, JDeveloper</a:t>
            </a:r>
            <a:endParaRPr lang="en-US" dirty="0"/>
          </a:p>
        </p:txBody>
      </p:sp>
      <p:pic>
        <p:nvPicPr>
          <p:cNvPr id="29698" name="Picture 2" descr="http://rlv.zcache.com/refactoring_poster-p228118789330102998tdcp_400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47800"/>
            <a:ext cx="3733800" cy="1981200"/>
          </a:xfrm>
          <a:prstGeom prst="roundRect">
            <a:avLst>
              <a:gd name="adj" fmla="val 570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4495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Refactoring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Improving the design of the existing code without changing its behavior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Typical refactoring patterns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Rename variable / class / method / member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Extract method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Extract constant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Extract interface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Encapsulate </a:t>
            </a:r>
            <a:r>
              <a:rPr lang="en-US" dirty="0" smtClean="0"/>
              <a:t>field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Automated </a:t>
            </a:r>
            <a:r>
              <a:rPr lang="en-US" dirty="0" err="1" smtClean="0"/>
              <a:t>refactorings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here</a:t>
            </a:r>
            <a:r>
              <a:rPr lang="en-US" dirty="0" smtClean="0"/>
              <a:t> and </a:t>
            </a:r>
            <a:r>
              <a:rPr lang="en-US" dirty="0" smtClean="0">
                <a:hlinkClick r:id="rId4"/>
              </a:rPr>
              <a:t>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8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in Visual Studio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82" y="1143000"/>
            <a:ext cx="8316018" cy="482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8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343401"/>
            <a:ext cx="8229600" cy="685800"/>
          </a:xfrm>
        </p:spPr>
        <p:txBody>
          <a:bodyPr/>
          <a:lstStyle/>
          <a:p>
            <a:r>
              <a:rPr lang="en-US" dirty="0" smtClean="0"/>
              <a:t>Automated Build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069680"/>
            <a:ext cx="8229600" cy="569120"/>
          </a:xfrm>
        </p:spPr>
        <p:txBody>
          <a:bodyPr/>
          <a:lstStyle/>
          <a:p>
            <a:r>
              <a:rPr lang="en-US" dirty="0" smtClean="0"/>
              <a:t>CMake, Ant, Maven, MSBuild</a:t>
            </a:r>
            <a:endParaRPr lang="en-US" dirty="0"/>
          </a:p>
        </p:txBody>
      </p:sp>
      <p:pic>
        <p:nvPicPr>
          <p:cNvPr id="25602" name="Picture 2" descr="http://www.a-m-c.com/content/m101/industry_highlight/robotics_fixed/end-polish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0" y="1371600"/>
            <a:ext cx="2305050" cy="22721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434" name="Picture 2" descr="http://www.serena.com/images/products/builder/build-info-graphi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4015842" cy="227212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7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Software Builds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dirty="0" smtClean="0"/>
              <a:t>What means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build</a:t>
            </a:r>
            <a:r>
              <a:rPr lang="en-US" dirty="0" smtClean="0"/>
              <a:t> software?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dirty="0" smtClean="0"/>
              <a:t>The process of compiling and assembling the system's modules to obtain the final product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dirty="0" smtClean="0"/>
              <a:t>Build activities can also include:</a:t>
            </a:r>
          </a:p>
          <a:p>
            <a:pPr lvl="2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dirty="0" smtClean="0"/>
              <a:t>Getting the latest version from the source control repository</a:t>
            </a:r>
          </a:p>
          <a:p>
            <a:pPr lvl="2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dirty="0" smtClean="0"/>
              <a:t>Linking external resources</a:t>
            </a:r>
          </a:p>
          <a:p>
            <a:pPr lvl="2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dirty="0" smtClean="0"/>
              <a:t>Executing unit tests</a:t>
            </a:r>
          </a:p>
          <a:p>
            <a:pPr lvl="2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dirty="0" smtClean="0"/>
              <a:t>Creating installation </a:t>
            </a:r>
            <a:r>
              <a:rPr lang="en-US" dirty="0" smtClean="0"/>
              <a:t>packages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dirty="0" err="1" smtClean="0"/>
              <a:t>MSBuild</a:t>
            </a:r>
            <a:r>
              <a:rPr lang="en-US" dirty="0" smtClean="0"/>
              <a:t> is an example of a build tool</a:t>
            </a:r>
          </a:p>
          <a:p>
            <a:pPr lvl="2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dirty="0" smtClean="0"/>
              <a:t>Automated by Visual Studio / TFS / </a:t>
            </a:r>
            <a:r>
              <a:rPr lang="en-US" dirty="0" err="1" smtClean="0"/>
              <a:t>AppVeyor</a:t>
            </a: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Sample </a:t>
            </a:r>
            <a:r>
              <a:rPr lang="en-US" dirty="0" err="1" smtClean="0"/>
              <a:t>MSBuild</a:t>
            </a:r>
            <a:r>
              <a:rPr lang="en-US" dirty="0" smtClean="0"/>
              <a:t> </a:t>
            </a:r>
            <a:r>
              <a:rPr lang="en-US" dirty="0" smtClean="0"/>
              <a:t>File</a:t>
            </a:r>
            <a:endParaRPr lang="en-US" noProof="1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87412"/>
            <a:ext cx="8686800" cy="55895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.</a:t>
            </a:r>
            <a:r>
              <a:rPr lang="en-US" dirty="0" err="1" smtClean="0"/>
              <a:t>csproj</a:t>
            </a:r>
            <a:r>
              <a:rPr lang="en-US" dirty="0" smtClean="0"/>
              <a:t> file is actually a MS Build file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731140" name="Rectangle 4"/>
          <p:cNvSpPr>
            <a:spLocks noChangeArrowheads="1"/>
          </p:cNvSpPr>
          <p:nvPr/>
        </p:nvSpPr>
        <p:spPr bwMode="auto">
          <a:xfrm>
            <a:off x="609600" y="1639791"/>
            <a:ext cx="7924800" cy="46848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&lt;Project xmlns="http://schemas.microsoft.com/developer/msbuild/2003"&gt;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&lt;PropertyGroup&gt;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&lt;AssemblyName&gt;MSBuildSample&lt;/AssemblyName&gt;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&lt;OutputPath&gt;Bin\&lt;/OutputPath&gt;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&lt;/PropertyGroup&gt;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&lt;ItemGroup&gt;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&lt;Compile Include="helloworld.cs" /&gt;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&lt;/ItemGroup&gt;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&lt;Target Name="Build"&gt;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&lt;MakeDir Directories="$(OutputPath)" Condition="!Exists('$(OutputPath)')" /&gt;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&lt;Csc Sources="@(Compile)" OutputAssembly="$(OutputPath)$(AssemblyName).exe" /&gt;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&lt;/Target&gt;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3061139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kansolutions.net/yahoo_site_admin/assets/images/integration2.302162353_std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157" y="981076"/>
            <a:ext cx="3752462" cy="2295524"/>
          </a:xfrm>
          <a:prstGeom prst="roundRect">
            <a:avLst>
              <a:gd name="adj" fmla="val 403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962400"/>
            <a:ext cx="8229600" cy="685800"/>
          </a:xfrm>
        </p:spPr>
        <p:txBody>
          <a:bodyPr/>
          <a:lstStyle/>
          <a:p>
            <a:r>
              <a:rPr lang="en-US" dirty="0" smtClean="0"/>
              <a:t>Continuous Integration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1335880"/>
          </a:xfrm>
        </p:spPr>
        <p:txBody>
          <a:bodyPr/>
          <a:lstStyle/>
          <a:p>
            <a:r>
              <a:rPr lang="en-US" dirty="0" smtClean="0"/>
              <a:t>CruiseControl, CruiseControl.NET, Hudson, Team Foundation </a:t>
            </a:r>
            <a:r>
              <a:rPr lang="en-US" dirty="0" smtClean="0"/>
              <a:t>Server, </a:t>
            </a:r>
            <a:r>
              <a:rPr lang="en-US" dirty="0" err="1" smtClean="0"/>
              <a:t>AppVeyor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 (CI)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Continuous integration (CI)</a:t>
            </a:r>
          </a:p>
          <a:p>
            <a:pPr lvl="1"/>
            <a:r>
              <a:rPr lang="en-US" dirty="0" smtClean="0"/>
              <a:t>Automating the build and integration process</a:t>
            </a:r>
          </a:p>
          <a:p>
            <a:pPr lvl="1"/>
            <a:r>
              <a:rPr lang="en-US" dirty="0" smtClean="0"/>
              <a:t>Build the entire system each time any new code is checked </a:t>
            </a:r>
            <a:r>
              <a:rPr lang="en-US" dirty="0" smtClean="0"/>
              <a:t>in </a:t>
            </a:r>
            <a:r>
              <a:rPr lang="en-US" dirty="0" smtClean="0"/>
              <a:t>the source control repository</a:t>
            </a:r>
          </a:p>
          <a:p>
            <a:pPr lvl="1"/>
            <a:r>
              <a:rPr lang="en-US" dirty="0" smtClean="0"/>
              <a:t>Run all the automated tests for each build</a:t>
            </a:r>
          </a:p>
          <a:p>
            <a:r>
              <a:rPr lang="en-US" dirty="0" smtClean="0"/>
              <a:t>What does "continuous" mean?</a:t>
            </a:r>
          </a:p>
          <a:p>
            <a:pPr lvl="1"/>
            <a:r>
              <a:rPr lang="en-US" dirty="0" smtClean="0"/>
              <a:t>Ideally – build it after every check-in</a:t>
            </a:r>
          </a:p>
          <a:p>
            <a:pPr lvl="1"/>
            <a:r>
              <a:rPr lang="en-US" dirty="0" smtClean="0"/>
              <a:t>Practically – for larger systems, every 1-2 hours</a:t>
            </a:r>
          </a:p>
          <a:p>
            <a:pPr lvl="1"/>
            <a:r>
              <a:rPr lang="en-US" dirty="0" smtClean="0"/>
              <a:t>Or at least a couple of times a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5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the CI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server – separate machine (or pool)</a:t>
            </a:r>
          </a:p>
          <a:p>
            <a:r>
              <a:rPr lang="en-US" dirty="0" smtClean="0"/>
              <a:t>Source control repository</a:t>
            </a:r>
          </a:p>
          <a:p>
            <a:pPr lvl="1"/>
            <a:r>
              <a:rPr lang="en-US" dirty="0" smtClean="0"/>
              <a:t>Subversion,  Team Foundation Server (TFS), etc.</a:t>
            </a:r>
          </a:p>
          <a:p>
            <a:r>
              <a:rPr lang="en-US" dirty="0" smtClean="0"/>
              <a:t>Automated build system</a:t>
            </a:r>
          </a:p>
          <a:p>
            <a:pPr lvl="1"/>
            <a:r>
              <a:rPr lang="en-US" dirty="0" smtClean="0"/>
              <a:t>Ant, NAnt, MSBuild, Cruise Control, TFS, etc.</a:t>
            </a:r>
          </a:p>
          <a:p>
            <a:r>
              <a:rPr lang="en-US" dirty="0" smtClean="0"/>
              <a:t>Status indicators / notifications to make problems visible right away</a:t>
            </a:r>
          </a:p>
          <a:p>
            <a:pPr lvl="1"/>
            <a:r>
              <a:rPr lang="en-US" dirty="0" smtClean="0"/>
              <a:t>Email notifications / tray build notify utilities</a:t>
            </a:r>
          </a:p>
          <a:p>
            <a:pPr lvl="1"/>
            <a:r>
              <a:rPr lang="en-US" dirty="0" smtClean="0"/>
              <a:t>Public build status monitors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9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667001"/>
            <a:ext cx="8229600" cy="685800"/>
          </a:xfrm>
        </p:spPr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3393280"/>
            <a:ext cx="8229600" cy="569120"/>
          </a:xfrm>
        </p:spPr>
        <p:txBody>
          <a:bodyPr/>
          <a:lstStyle/>
          <a:p>
            <a:r>
              <a:rPr lang="en-US" dirty="0"/>
              <a:t>Live Demo / Code </a:t>
            </a:r>
            <a:r>
              <a:rPr lang="en-US" dirty="0" smtClean="0"/>
              <a:t>Metrics</a:t>
            </a:r>
            <a:r>
              <a:rPr lang="en-US" dirty="0"/>
              <a:t> </a:t>
            </a:r>
            <a:r>
              <a:rPr lang="en-US" dirty="0" smtClean="0"/>
              <a:t>/ Code Duplicates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81500"/>
            <a:ext cx="2857500" cy="1790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http://www.christiano.ch/wordpress/wp-content/uploads/2010/04/Logo_Visual_Studio_201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19" t="-13554" r="-4843" b="-13255"/>
          <a:stretch/>
        </p:blipFill>
        <p:spPr bwMode="auto">
          <a:xfrm>
            <a:off x="4411164" y="4359728"/>
            <a:ext cx="4047036" cy="1812471"/>
          </a:xfrm>
          <a:prstGeom prst="rect">
            <a:avLst/>
          </a:prstGeom>
          <a:solidFill>
            <a:srgbClr val="FFFFFF"/>
          </a:solidFill>
          <a:effectLst>
            <a:softEdge rad="127000"/>
          </a:effectLst>
        </p:spPr>
      </p:pic>
      <p:pic>
        <p:nvPicPr>
          <p:cNvPr id="2050" name="Picture 2" descr="http://blogs.msdn.com/blogfiles/expressate/WindowsLiveWriter/LapresentacindeltrackdeVisualStudio2008d_1236D/DPE%20Mexico%20launch%20-%20Visual%20Studio%202008_SP%20Final%20II_3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38553" y="457198"/>
            <a:ext cx="2340429" cy="179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Visual Studio 2012 logo and wordmark.svg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371600"/>
            <a:ext cx="543559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20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Continuous Integration Systems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CruiseControl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Very popular, powerful, open source CI tool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Extensible, plug-in based, large community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CruiseControl.NET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.NET cloning of CruiseControl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Hudson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Powerful Java based CI server, open source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Team Foundation Server (TFS)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TFS provides build-in continuous </a:t>
            </a:r>
            <a:r>
              <a:rPr lang="en-US" dirty="0" smtClean="0"/>
              <a:t>integration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 err="1" smtClean="0"/>
              <a:t>AppVeyor</a:t>
            </a:r>
            <a:endParaRPr lang="en-US" dirty="0" smtClean="0"/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Cloud-based for .NET / </a:t>
            </a:r>
            <a:r>
              <a:rPr lang="en-US" dirty="0" smtClean="0">
                <a:hlinkClick r:id="rId2"/>
              </a:rPr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2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1"/>
            <a:ext cx="8229600" cy="685800"/>
          </a:xfrm>
        </p:spPr>
        <p:txBody>
          <a:bodyPr/>
          <a:lstStyle/>
          <a:p>
            <a:r>
              <a:rPr lang="en-US" dirty="0" smtClean="0"/>
              <a:t>Documentation Generators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298280"/>
            <a:ext cx="8229600" cy="569120"/>
          </a:xfrm>
        </p:spPr>
        <p:txBody>
          <a:bodyPr/>
          <a:lstStyle/>
          <a:p>
            <a:r>
              <a:rPr lang="en-US" dirty="0" smtClean="0"/>
              <a:t>Javadoc, Sandcastle, Doxygen, JSDoc</a:t>
            </a:r>
            <a:endParaRPr lang="en-US" dirty="0"/>
          </a:p>
        </p:txBody>
      </p:sp>
      <p:pic>
        <p:nvPicPr>
          <p:cNvPr id="14338" name="Picture 2" descr="http://www.ristancase.com/dac/v40/features/images/documentation_generati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914400"/>
            <a:ext cx="2857500" cy="3028950"/>
          </a:xfrm>
          <a:prstGeom prst="roundRect">
            <a:avLst>
              <a:gd name="adj" fmla="val 3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9659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The best source code documentation is the code itself</a:t>
            </a:r>
          </a:p>
          <a:p>
            <a:r>
              <a:rPr lang="en-US" dirty="0" smtClean="0"/>
              <a:t>Special types of comments are used in many platforms</a:t>
            </a:r>
          </a:p>
          <a:p>
            <a:pPr lvl="1"/>
            <a:r>
              <a:rPr lang="en-US" dirty="0" smtClean="0"/>
              <a:t>Used to document the code classes, methods, parameters, return types, exceptions, etc.</a:t>
            </a:r>
          </a:p>
          <a:p>
            <a:pPr lvl="1"/>
            <a:r>
              <a:rPr lang="en-US" dirty="0" smtClean="0"/>
              <a:t>Javadoc comments in Java</a:t>
            </a:r>
          </a:p>
          <a:p>
            <a:pPr lvl="1"/>
            <a:r>
              <a:rPr lang="en-US" dirty="0" smtClean="0"/>
              <a:t>XML documentation in .NET</a:t>
            </a:r>
          </a:p>
          <a:p>
            <a:pPr lvl="1"/>
            <a:r>
              <a:rPr lang="en-US" dirty="0" smtClean="0"/>
              <a:t>Doxygen-style documentation for C, C++, PHP, Python, Java, C#,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8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ts val="3700"/>
              </a:lnSpc>
              <a:spcBef>
                <a:spcPts val="300"/>
              </a:spcBef>
            </a:pPr>
            <a:r>
              <a:rPr lang="en-US" sz="3000" dirty="0" smtClean="0"/>
              <a:t>Javadoc</a:t>
            </a:r>
          </a:p>
          <a:p>
            <a:pPr lvl="1">
              <a:lnSpc>
                <a:spcPts val="3700"/>
              </a:lnSpc>
              <a:spcBef>
                <a:spcPts val="300"/>
              </a:spcBef>
            </a:pPr>
            <a:r>
              <a:rPr lang="en-US" sz="2800" dirty="0" smtClean="0"/>
              <a:t>Transforms Javadoc comments used in Java into HTML documentation</a:t>
            </a:r>
          </a:p>
          <a:p>
            <a:pPr>
              <a:lnSpc>
                <a:spcPts val="3700"/>
              </a:lnSpc>
              <a:spcBef>
                <a:spcPts val="300"/>
              </a:spcBef>
            </a:pPr>
            <a:r>
              <a:rPr lang="en-US" sz="3000" dirty="0" smtClean="0"/>
              <a:t>Sandcastle</a:t>
            </a:r>
          </a:p>
          <a:p>
            <a:pPr lvl="1">
              <a:lnSpc>
                <a:spcPts val="3700"/>
              </a:lnSpc>
              <a:spcBef>
                <a:spcPts val="300"/>
              </a:spcBef>
            </a:pPr>
            <a:r>
              <a:rPr lang="en-US" sz="2800" dirty="0" smtClean="0"/>
              <a:t>Transforms the XML comments used .NET into CHM, HTML, PDF and other formats</a:t>
            </a:r>
          </a:p>
          <a:p>
            <a:pPr>
              <a:lnSpc>
                <a:spcPts val="3700"/>
              </a:lnSpc>
              <a:spcBef>
                <a:spcPts val="300"/>
              </a:spcBef>
            </a:pPr>
            <a:r>
              <a:rPr lang="en-US" sz="3000" dirty="0" smtClean="0"/>
              <a:t>Doxygen</a:t>
            </a:r>
          </a:p>
          <a:p>
            <a:pPr lvl="1">
              <a:lnSpc>
                <a:spcPts val="3700"/>
              </a:lnSpc>
              <a:spcBef>
                <a:spcPts val="300"/>
              </a:spcBef>
            </a:pPr>
            <a:r>
              <a:rPr lang="en-US" sz="2800" dirty="0" smtClean="0"/>
              <a:t>Transforms Doxygen comments into HTML</a:t>
            </a:r>
          </a:p>
          <a:p>
            <a:pPr>
              <a:lnSpc>
                <a:spcPts val="3700"/>
              </a:lnSpc>
              <a:spcBef>
                <a:spcPts val="300"/>
              </a:spcBef>
            </a:pPr>
            <a:r>
              <a:rPr lang="en-US" sz="3000" dirty="0" smtClean="0"/>
              <a:t>JSDoc</a:t>
            </a:r>
          </a:p>
          <a:p>
            <a:pPr lvl="1">
              <a:lnSpc>
                <a:spcPts val="3700"/>
              </a:lnSpc>
              <a:spcBef>
                <a:spcPts val="300"/>
              </a:spcBef>
            </a:pPr>
            <a:r>
              <a:rPr lang="en-US" sz="2800" dirty="0" smtClean="0"/>
              <a:t>Javadoc cloning for JavaScript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3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581400"/>
            <a:ext cx="7924800" cy="1371600"/>
          </a:xfrm>
        </p:spPr>
        <p:txBody>
          <a:bodyPr/>
          <a:lstStyle/>
          <a:p>
            <a:pPr>
              <a:lnSpc>
                <a:spcPts val="5600"/>
              </a:lnSpc>
            </a:pPr>
            <a:r>
              <a:rPr lang="en-US" dirty="0" smtClean="0"/>
              <a:t>Project Deployment</a:t>
            </a:r>
            <a:br>
              <a:rPr lang="en-US" dirty="0" smtClean="0"/>
            </a:br>
            <a:r>
              <a:rPr lang="en-US" dirty="0" smtClean="0"/>
              <a:t>in the Public Clouds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298280"/>
            <a:ext cx="7924800" cy="569120"/>
          </a:xfrm>
        </p:spPr>
        <p:txBody>
          <a:bodyPr/>
          <a:lstStyle/>
          <a:p>
            <a:r>
              <a:rPr lang="en-US" dirty="0" smtClean="0"/>
              <a:t>AWS, GAE, Azure, AppHarbor, </a:t>
            </a:r>
            <a:r>
              <a:rPr lang="en-US" dirty="0" err="1" smtClean="0"/>
              <a:t>PHPFog</a:t>
            </a:r>
            <a:r>
              <a:rPr lang="en-US" dirty="0" smtClean="0"/>
              <a:t>, …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11168" y="1033122"/>
            <a:ext cx="5251632" cy="2167278"/>
            <a:chOff x="3602376" y="71122"/>
            <a:chExt cx="4642032" cy="1557678"/>
          </a:xfrm>
        </p:grpSpPr>
        <p:grpSp>
          <p:nvGrpSpPr>
            <p:cNvPr id="5" name="Group 4"/>
            <p:cNvGrpSpPr/>
            <p:nvPr/>
          </p:nvGrpSpPr>
          <p:grpSpPr>
            <a:xfrm>
              <a:off x="3707904" y="260648"/>
              <a:ext cx="4411340" cy="1202681"/>
              <a:chOff x="2133600" y="279399"/>
              <a:chExt cx="6489700" cy="1270000"/>
            </a:xfrm>
          </p:grpSpPr>
          <p:pic>
            <p:nvPicPr>
              <p:cNvPr id="9" name="Picture 8" descr="http://i979.photobucket.com/albums/ae277/kaydenflow/Clouds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1600" y="279401"/>
                <a:ext cx="3441700" cy="124459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8" descr="http://i979.photobucket.com/albums/ae277/kaydenflow/Clouds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40200" y="279399"/>
                <a:ext cx="2863774" cy="124459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8" descr="http://i979.photobucket.com/albums/ae277/kaydenflow/Clouds.png"/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3600" y="304800"/>
                <a:ext cx="3124200" cy="124459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TextBox 5"/>
            <p:cNvSpPr txBox="1"/>
            <p:nvPr/>
          </p:nvSpPr>
          <p:spPr>
            <a:xfrm rot="21433940">
              <a:off x="3652903" y="397164"/>
              <a:ext cx="269195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lvl="0" algn="ctr">
                <a:defRPr sz="4400" b="1">
                  <a:ln w="18000">
                    <a:solidFill>
                      <a:srgbClr val="CC4757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38100" dir="3600000" sx="102000" sy="102000" algn="tl">
                      <a:prstClr val="black">
                        <a:alpha val="50000"/>
                      </a:prstClr>
                    </a:outerShdw>
                  </a:effectLst>
                  <a:latin typeface="Berlin Sans FB Demi" pitchFamily="34" charset="0"/>
                </a:defRPr>
              </a:lvl1pPr>
            </a:lstStyle>
            <a:p>
              <a:r>
                <a:rPr lang="en-US" sz="4800" spc="20" dirty="0">
                  <a:ln w="18000">
                    <a:solidFill>
                      <a:srgbClr val="CC4757">
                        <a:lumMod val="20000"/>
                        <a:lumOff val="80000"/>
                        <a:alpha val="50000"/>
                      </a:srgbClr>
                    </a:solidFill>
                    <a:prstDash val="solid"/>
                    <a:miter lim="800000"/>
                  </a:ln>
                </a:rPr>
                <a:t>Public</a:t>
              </a:r>
            </a:p>
          </p:txBody>
        </p:sp>
        <p:sp>
          <p:nvSpPr>
            <p:cNvPr id="7" name="Rectangle 6"/>
            <p:cNvSpPr/>
            <p:nvPr/>
          </p:nvSpPr>
          <p:spPr>
            <a:xfrm rot="21443971">
              <a:off x="5945461" y="682873"/>
              <a:ext cx="21336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4000" b="1" dirty="0" smtClean="0">
                  <a:ln w="18000">
                    <a:solidFill>
                      <a:srgbClr val="CC4757">
                        <a:lumMod val="20000"/>
                        <a:lumOff val="80000"/>
                        <a:alpha val="5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38100" dir="3600000" sx="102000" sy="102000" algn="tl">
                      <a:prstClr val="black">
                        <a:alpha val="50000"/>
                      </a:prstClr>
                    </a:outerShdw>
                  </a:effectLst>
                  <a:latin typeface="Berlin Sans FB Demi" pitchFamily="34" charset="0"/>
                </a:rPr>
                <a:t>Clouds</a:t>
              </a:r>
              <a:endParaRPr lang="en-US" sz="4000" b="1" dirty="0">
                <a:ln w="18000">
                  <a:solidFill>
                    <a:srgbClr val="CC4757">
                      <a:lumMod val="20000"/>
                      <a:lumOff val="80000"/>
                      <a:alpha val="5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38100" dir="3600000" sx="102000" sy="102000" algn="tl">
                    <a:prstClr val="black">
                      <a:alpha val="50000"/>
                    </a:prstClr>
                  </a:outerShdw>
                </a:effectLst>
                <a:latin typeface="Berlin Sans FB Demi" pitchFamily="34" charset="0"/>
              </a:endParaRPr>
            </a:p>
          </p:txBody>
        </p:sp>
        <p:sp>
          <p:nvSpPr>
            <p:cNvPr id="8" name="Rectangle 7">
              <a:hlinkClick r:id="rId5"/>
            </p:cNvPr>
            <p:cNvSpPr/>
            <p:nvPr/>
          </p:nvSpPr>
          <p:spPr>
            <a:xfrm>
              <a:off x="3602376" y="71122"/>
              <a:ext cx="4642032" cy="1557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</p:grpSp>
    </p:spTree>
    <p:extLst>
      <p:ext uri="{BB962C8B-B14F-4D97-AF65-F5344CB8AC3E}">
        <p14:creationId xmlns:p14="http://schemas.microsoft.com/office/powerpoint/2010/main" val="158835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988" y="838200"/>
            <a:ext cx="8683500" cy="583116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Cloud </a:t>
            </a:r>
            <a:r>
              <a:rPr lang="en-US" dirty="0"/>
              <a:t>≈ multiple hardware machines combine computing power and resources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Share them between multiple applications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To save costs and use resources more efficiently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Public clouds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Provide computing resources on demand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Publicly in Internet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Paid or free of charge (to some limit)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Azure, Amazon </a:t>
            </a:r>
            <a:r>
              <a:rPr lang="en-US" dirty="0"/>
              <a:t>AWS, Google </a:t>
            </a:r>
            <a:r>
              <a:rPr lang="en-US" dirty="0" smtClean="0"/>
              <a:t>App </a:t>
            </a:r>
            <a:r>
              <a:rPr lang="en-US" dirty="0"/>
              <a:t>Engine</a:t>
            </a:r>
            <a:r>
              <a:rPr lang="en-US" dirty="0" smtClean="0"/>
              <a:t>, </a:t>
            </a:r>
            <a:r>
              <a:rPr lang="en-US" dirty="0"/>
              <a:t>AppHarbor, Rackspace, </a:t>
            </a:r>
            <a:r>
              <a:rPr lang="en-US" dirty="0" smtClean="0"/>
              <a:t>Heroku, …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63940" y="6515100"/>
            <a:ext cx="457200" cy="228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58452FF4-89E3-4D1B-9927-2DBDC00E58D7}" type="slidenum">
              <a:rPr lang="en-US" sz="1000" smtClean="0"/>
              <a:pPr algn="ctr">
                <a:defRPr/>
              </a:pPr>
              <a:t>75</a:t>
            </a:fld>
            <a:endParaRPr lang="en-US" sz="1000" dirty="0"/>
          </a:p>
        </p:txBody>
      </p:sp>
      <p:pic>
        <p:nvPicPr>
          <p:cNvPr id="2050" name="Picture 2" descr="cloud, rain, snow, sun, sunny, weather ico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470400"/>
            <a:ext cx="1142998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96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AppHarbor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AppHarbor</a:t>
            </a:r>
            <a:r>
              <a:rPr lang="en-US" sz="3100" dirty="0" smtClean="0"/>
              <a:t> – cloud platform for .NET apps</a:t>
            </a:r>
          </a:p>
          <a:p>
            <a:pPr lvl="1">
              <a:spcBef>
                <a:spcPts val="900"/>
              </a:spcBef>
            </a:pPr>
            <a:r>
              <a:rPr lang="en-US" sz="2900" dirty="0" smtClean="0"/>
              <a:t>Supports a classical .NET development stack</a:t>
            </a:r>
          </a:p>
          <a:p>
            <a:pPr lvl="2">
              <a:spcBef>
                <a:spcPts val="900"/>
              </a:spcBef>
            </a:pPr>
            <a:r>
              <a:rPr lang="en-US" sz="2700" dirty="0"/>
              <a:t>C</a:t>
            </a:r>
            <a:r>
              <a:rPr lang="en-US" sz="2700" dirty="0" smtClean="0"/>
              <a:t>#, .NET Framework, ASP.NET (Web Forms and MVC), WCF, WWF, ADO.NET Entity Framework, …</a:t>
            </a:r>
          </a:p>
          <a:p>
            <a:pPr lvl="1">
              <a:spcBef>
                <a:spcPts val="900"/>
              </a:spcBef>
            </a:pPr>
            <a:r>
              <a:rPr lang="en-US" sz="2900" dirty="0" smtClean="0"/>
              <a:t>Deployment through Git / SVN / TFS</a:t>
            </a:r>
          </a:p>
          <a:p>
            <a:pPr lvl="2">
              <a:spcBef>
                <a:spcPts val="900"/>
              </a:spcBef>
            </a:pPr>
            <a:r>
              <a:rPr lang="en-US" sz="2700" dirty="0" smtClean="0"/>
              <a:t>Automated build process</a:t>
            </a:r>
            <a:br>
              <a:rPr lang="en-US" sz="2700" dirty="0" smtClean="0"/>
            </a:br>
            <a:r>
              <a:rPr lang="en-US" sz="2700" dirty="0" smtClean="0"/>
              <a:t>(compilation + unit tests)</a:t>
            </a:r>
          </a:p>
          <a:p>
            <a:pPr lvl="1">
              <a:spcBef>
                <a:spcPts val="900"/>
              </a:spcBef>
            </a:pPr>
            <a:r>
              <a:rPr lang="en-US" sz="2900" dirty="0" smtClean="0"/>
              <a:t>Build-in load balancing</a:t>
            </a:r>
          </a:p>
          <a:p>
            <a:pPr lvl="1">
              <a:spcBef>
                <a:spcPts val="900"/>
              </a:spcBef>
            </a:pPr>
            <a:r>
              <a:rPr lang="en-US" sz="2900" dirty="0" smtClean="0"/>
              <a:t>Rich set of add-on services</a:t>
            </a:r>
            <a:endParaRPr lang="en-US" sz="29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63940" y="6515100"/>
            <a:ext cx="457200" cy="228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58452FF4-89E3-4D1B-9927-2DBDC00E58D7}" type="slidenum">
              <a:rPr lang="en-US" sz="1000" smtClean="0"/>
              <a:pPr algn="ctr">
                <a:defRPr/>
              </a:pPr>
              <a:t>76</a:t>
            </a:fld>
            <a:endParaRPr lang="en-US" sz="1000" dirty="0"/>
          </a:p>
        </p:txBody>
      </p:sp>
      <p:pic>
        <p:nvPicPr>
          <p:cNvPr id="9" name="Picture 2" descr="http://support.mongohq.com/images/faqs/appharbor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885" y="4554488"/>
            <a:ext cx="2828315" cy="100811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99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/>
              <a:t>Development Tools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3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sz="3000" dirty="0"/>
              <a:t>JavaScript </a:t>
            </a:r>
            <a:r>
              <a:rPr lang="en-US" sz="3000" dirty="0" smtClean="0"/>
              <a:t>IDEs</a:t>
            </a:r>
          </a:p>
          <a:p>
            <a:pPr lvl="1">
              <a:spcAft>
                <a:spcPts val="300"/>
              </a:spcAft>
            </a:pPr>
            <a:r>
              <a:rPr lang="en-US" sz="2800" dirty="0"/>
              <a:t>WebStorm, Sublime </a:t>
            </a:r>
            <a:r>
              <a:rPr lang="en-US" sz="2800" dirty="0" smtClean="0"/>
              <a:t>Text, VS, Atom, Notepad++</a:t>
            </a:r>
            <a:endParaRPr lang="en-US" sz="2800" dirty="0"/>
          </a:p>
          <a:p>
            <a:pPr>
              <a:spcAft>
                <a:spcPts val="300"/>
              </a:spcAft>
            </a:pPr>
            <a:r>
              <a:rPr lang="en-US" sz="3000" dirty="0" smtClean="0"/>
              <a:t>Java </a:t>
            </a:r>
            <a:r>
              <a:rPr lang="en-US" sz="3000" dirty="0" smtClean="0"/>
              <a:t>IDEs</a:t>
            </a:r>
          </a:p>
          <a:p>
            <a:pPr lvl="1">
              <a:spcAft>
                <a:spcPts val="300"/>
              </a:spcAft>
            </a:pPr>
            <a:r>
              <a:rPr lang="en-US" sz="2800" dirty="0" smtClean="0"/>
              <a:t>Eclipse, </a:t>
            </a:r>
            <a:r>
              <a:rPr lang="en-US" sz="2800" dirty="0" smtClean="0"/>
              <a:t>Android Studio, </a:t>
            </a:r>
            <a:r>
              <a:rPr lang="en-US" sz="2800" dirty="0" smtClean="0"/>
              <a:t>NetBeans</a:t>
            </a:r>
            <a:r>
              <a:rPr lang="en-US" sz="2800" dirty="0" smtClean="0"/>
              <a:t>,</a:t>
            </a:r>
            <a:br>
              <a:rPr lang="en-US" sz="2800" dirty="0" smtClean="0"/>
            </a:br>
            <a:r>
              <a:rPr lang="en-US" sz="2800" dirty="0" smtClean="0"/>
              <a:t>IntelliJ IDEA, </a:t>
            </a:r>
            <a:r>
              <a:rPr lang="en-US" sz="2800" dirty="0" err="1" smtClean="0"/>
              <a:t>Jdeveloper</a:t>
            </a:r>
            <a:endParaRPr lang="en-US" sz="2800" dirty="0"/>
          </a:p>
          <a:p>
            <a:pPr>
              <a:spcAft>
                <a:spcPts val="300"/>
              </a:spcAft>
            </a:pPr>
            <a:r>
              <a:rPr lang="en-US" sz="3000" dirty="0" smtClean="0"/>
              <a:t>C++ IDEs</a:t>
            </a:r>
            <a:endParaRPr lang="en-US" sz="3000" dirty="0" smtClean="0"/>
          </a:p>
          <a:p>
            <a:pPr lvl="1">
              <a:spcAft>
                <a:spcPts val="300"/>
              </a:spcAft>
            </a:pPr>
            <a:r>
              <a:rPr lang="en-US" sz="2800" dirty="0" smtClean="0"/>
              <a:t>Code::Blocks, Bloodshed Dev-C++, VS</a:t>
            </a:r>
          </a:p>
          <a:p>
            <a:pPr>
              <a:spcAft>
                <a:spcPts val="300"/>
              </a:spcAft>
            </a:pPr>
            <a:r>
              <a:rPr lang="en-US" sz="3000" dirty="0" smtClean="0"/>
              <a:t>PHP IDEs – </a:t>
            </a:r>
            <a:r>
              <a:rPr lang="en-US" sz="3000" dirty="0" err="1" smtClean="0"/>
              <a:t>PHPStorm</a:t>
            </a:r>
            <a:r>
              <a:rPr lang="en-US" sz="3000" dirty="0" smtClean="0"/>
              <a:t>, </a:t>
            </a:r>
            <a:r>
              <a:rPr lang="en-US" sz="3000" dirty="0" err="1" smtClean="0"/>
              <a:t>Zend</a:t>
            </a:r>
            <a:r>
              <a:rPr lang="en-US" sz="3000" dirty="0" smtClean="0"/>
              <a:t> Studio, </a:t>
            </a:r>
            <a:r>
              <a:rPr lang="en-US" sz="3000" dirty="0" err="1" smtClean="0"/>
              <a:t>phpDesigner</a:t>
            </a:r>
            <a:endParaRPr lang="en-US" sz="3000" dirty="0"/>
          </a:p>
          <a:p>
            <a:pPr>
              <a:spcAft>
                <a:spcPts val="300"/>
              </a:spcAft>
            </a:pPr>
            <a:r>
              <a:rPr lang="en-US" sz="3000" dirty="0"/>
              <a:t>Ruby </a:t>
            </a:r>
            <a:r>
              <a:rPr lang="en-US" sz="3000" dirty="0" smtClean="0"/>
              <a:t>– </a:t>
            </a:r>
            <a:r>
              <a:rPr lang="en-US" sz="3000" dirty="0" err="1" smtClean="0"/>
              <a:t>RubyMine</a:t>
            </a:r>
            <a:endParaRPr lang="en-US" sz="3000" dirty="0" smtClean="0"/>
          </a:p>
          <a:p>
            <a:r>
              <a:rPr lang="en-US" dirty="0" smtClean="0"/>
              <a:t>Objective C (iOS) – </a:t>
            </a:r>
            <a:r>
              <a:rPr lang="en-US" dirty="0" err="1" smtClean="0"/>
              <a:t>Xcode</a:t>
            </a:r>
            <a:r>
              <a:rPr lang="en-US" dirty="0" smtClean="0"/>
              <a:t>, </a:t>
            </a:r>
            <a:r>
              <a:rPr lang="en-US" dirty="0" err="1" smtClean="0"/>
              <a:t>AppCode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4098" name="Picture 2" descr="http://www.thejavaarcade.com/img/java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246" y="2013909"/>
            <a:ext cx="1319152" cy="13191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4100" name="Picture 4" descr="http://www.vscripts.net/graphics/logocpp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57038" y="3588574"/>
            <a:ext cx="1319151" cy="1091930"/>
          </a:xfrm>
          <a:prstGeom prst="roundRect">
            <a:avLst>
              <a:gd name="adj" fmla="val 860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71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191000"/>
            <a:ext cx="8229600" cy="685800"/>
          </a:xfrm>
        </p:spPr>
        <p:txBody>
          <a:bodyPr/>
          <a:lstStyle/>
          <a:p>
            <a:r>
              <a:rPr lang="en-US" dirty="0" smtClean="0"/>
              <a:t>Source Control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064920"/>
            <a:ext cx="8229600" cy="954880"/>
          </a:xfrm>
        </p:spPr>
        <p:txBody>
          <a:bodyPr/>
          <a:lstStyle/>
          <a:p>
            <a:r>
              <a:rPr lang="en-US" dirty="0" smtClean="0"/>
              <a:t>Subversion (SVN), Team Foundation Server (TFS), CVS, Git, Mercurial, Perforce, …</a:t>
            </a:r>
            <a:endParaRPr lang="en-US" dirty="0"/>
          </a:p>
        </p:txBody>
      </p:sp>
      <p:pic>
        <p:nvPicPr>
          <p:cNvPr id="84994" name="Picture 2" descr="http://unixbeard.net/~richardc/talks/dea//mind_control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990600"/>
            <a:ext cx="2425818" cy="2381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80" name="Picture 8" descr="http://www.discountasp.net/images/logo-visualstudio-tfs.g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13" t="-11988" r="-5713" b="-14286"/>
          <a:stretch/>
        </p:blipFill>
        <p:spPr bwMode="auto">
          <a:xfrm>
            <a:off x="3080657" y="1600200"/>
            <a:ext cx="1698172" cy="938151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3084" name="Picture 12" descr="http://zeldor.biz/wp-content/uploads/2010/06/Git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667000"/>
            <a:ext cx="1905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Charlie the CVS Turtle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126" y="2888796"/>
            <a:ext cx="1385690" cy="76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ramblingengineer.com/wp-content/uploads/2009/08/subversion_logo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49136"/>
            <a:ext cx="1930742" cy="166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85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1797</TotalTime>
  <Words>3227</Words>
  <Application>Microsoft Office PowerPoint</Application>
  <PresentationFormat>On-screen Show (4:3)</PresentationFormat>
  <Paragraphs>601</Paragraphs>
  <Slides>78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7" baseType="lpstr">
      <vt:lpstr>Arial</vt:lpstr>
      <vt:lpstr>Berlin Sans FB Demi</vt:lpstr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Development Tools</vt:lpstr>
      <vt:lpstr>Table of Contents</vt:lpstr>
      <vt:lpstr>Table of Contents (2)</vt:lpstr>
      <vt:lpstr>Integrated Development Environments (IDEs)</vt:lpstr>
      <vt:lpstr>Visual Studio</vt:lpstr>
      <vt:lpstr>Visual Studio – Screenshot</vt:lpstr>
      <vt:lpstr>Visual Studio</vt:lpstr>
      <vt:lpstr>Other IDEs</vt:lpstr>
      <vt:lpstr>Source Control Systems</vt:lpstr>
      <vt:lpstr>What is Source Control System?</vt:lpstr>
      <vt:lpstr>Git</vt:lpstr>
      <vt:lpstr>Git: Centralized Workflow</vt:lpstr>
      <vt:lpstr>Git: Feature Branch Workflow</vt:lpstr>
      <vt:lpstr>Git: Gitflow Workflow</vt:lpstr>
      <vt:lpstr>Git: Forking Workflow</vt:lpstr>
      <vt:lpstr>Subversion (SVN)</vt:lpstr>
      <vt:lpstr>TortoiseSVN</vt:lpstr>
      <vt:lpstr>Lock-Modify-Unlock Model</vt:lpstr>
      <vt:lpstr>Copy-Modify-Merge Model</vt:lpstr>
      <vt:lpstr>Team Foundation Server (TFS)</vt:lpstr>
      <vt:lpstr>Other Source Control Systems</vt:lpstr>
      <vt:lpstr>Code Generation Tools</vt:lpstr>
      <vt:lpstr>Code Generators – Concepts</vt:lpstr>
      <vt:lpstr>Code Generation Tools</vt:lpstr>
      <vt:lpstr>Microsoft T4 Template Engine</vt:lpstr>
      <vt:lpstr>T4 Template Engine – Architecture</vt:lpstr>
      <vt:lpstr>Visual Studio T4 Example</vt:lpstr>
      <vt:lpstr>Visual Studio T4 Example (2)</vt:lpstr>
      <vt:lpstr>Visual Studio T4 Template Engine</vt:lpstr>
      <vt:lpstr>Logging Tools</vt:lpstr>
      <vt:lpstr>Logging</vt:lpstr>
      <vt:lpstr>Log4J / Log4Net</vt:lpstr>
      <vt:lpstr>Log4j / Log4Net Architecture</vt:lpstr>
      <vt:lpstr>Hello Log4Net – Example</vt:lpstr>
      <vt:lpstr>Log4Net</vt:lpstr>
      <vt:lpstr>Unit Testing Tools</vt:lpstr>
      <vt:lpstr>Unit Testing</vt:lpstr>
      <vt:lpstr>Unit Test – Example</vt:lpstr>
      <vt:lpstr>Unit Testing Frameworks / Tools</vt:lpstr>
      <vt:lpstr>Code Coverage &amp; Mocking Tools</vt:lpstr>
      <vt:lpstr>Test Automation</vt:lpstr>
      <vt:lpstr>Bug Tracking / Issue Tracking Systems</vt:lpstr>
      <vt:lpstr>Bug Tracking Systems</vt:lpstr>
      <vt:lpstr>SCM and ALM Systems</vt:lpstr>
      <vt:lpstr>Code Analysis Tools</vt:lpstr>
      <vt:lpstr>Code Analysis Tools</vt:lpstr>
      <vt:lpstr>StyleCop</vt:lpstr>
      <vt:lpstr>Code Decompilation Tools</vt:lpstr>
      <vt:lpstr>Code Decomplation</vt:lpstr>
      <vt:lpstr>Code Decomplation Tools</vt:lpstr>
      <vt:lpstr>JustDecompiler</vt:lpstr>
      <vt:lpstr>JustDecompile &amp; ILSpy</vt:lpstr>
      <vt:lpstr>Code Obfuscators</vt:lpstr>
      <vt:lpstr>Code Obfuscation</vt:lpstr>
      <vt:lpstr>Code Obfuscation Techniques</vt:lpstr>
      <vt:lpstr>Simple Obfuscation – Example</vt:lpstr>
      <vt:lpstr>Obfuscation Tools</vt:lpstr>
      <vt:lpstr>Code Profilers</vt:lpstr>
      <vt:lpstr>Profilers</vt:lpstr>
      <vt:lpstr>JustTrace Profiler</vt:lpstr>
      <vt:lpstr>Refactoring Tools</vt:lpstr>
      <vt:lpstr>Refactoring</vt:lpstr>
      <vt:lpstr>Refactoring in Visual Studio</vt:lpstr>
      <vt:lpstr>Automated Build Tools</vt:lpstr>
      <vt:lpstr>Software Builds</vt:lpstr>
      <vt:lpstr>Sample MSBuild File</vt:lpstr>
      <vt:lpstr>Continuous Integration Tools</vt:lpstr>
      <vt:lpstr>Continuous Integration (CI)</vt:lpstr>
      <vt:lpstr>Components of the CI System</vt:lpstr>
      <vt:lpstr>Continuous Integration Systems</vt:lpstr>
      <vt:lpstr>Documentation Generators</vt:lpstr>
      <vt:lpstr>Documentation Frameworks</vt:lpstr>
      <vt:lpstr>Documentation Generators</vt:lpstr>
      <vt:lpstr>Project Deployment in the Public Clouds</vt:lpstr>
      <vt:lpstr>What is Cloud?</vt:lpstr>
      <vt:lpstr>AppHarbor</vt:lpstr>
      <vt:lpstr>Development Tools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Nikolay Kostov</cp:lastModifiedBy>
  <cp:revision>472</cp:revision>
  <dcterms:created xsi:type="dcterms:W3CDTF">2007-12-08T16:03:35Z</dcterms:created>
  <dcterms:modified xsi:type="dcterms:W3CDTF">2015-08-06T14:27:52Z</dcterms:modified>
  <cp:category>software engineering</cp:category>
</cp:coreProperties>
</file>