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34" r:id="rId2"/>
    <p:sldId id="335" r:id="rId3"/>
    <p:sldId id="444" r:id="rId4"/>
    <p:sldId id="442" r:id="rId5"/>
    <p:sldId id="443" r:id="rId6"/>
    <p:sldId id="446" r:id="rId7"/>
    <p:sldId id="381" r:id="rId8"/>
    <p:sldId id="436" r:id="rId9"/>
    <p:sldId id="383" r:id="rId10"/>
    <p:sldId id="445" r:id="rId11"/>
    <p:sldId id="385" r:id="rId12"/>
    <p:sldId id="384" r:id="rId13"/>
    <p:sldId id="391" r:id="rId14"/>
    <p:sldId id="423" r:id="rId15"/>
    <p:sldId id="447" r:id="rId16"/>
    <p:sldId id="424" r:id="rId17"/>
    <p:sldId id="441" r:id="rId18"/>
    <p:sldId id="427" r:id="rId19"/>
    <p:sldId id="428" r:id="rId20"/>
    <p:sldId id="429" r:id="rId21"/>
    <p:sldId id="430" r:id="rId22"/>
    <p:sldId id="426" r:id="rId23"/>
    <p:sldId id="431" r:id="rId24"/>
    <p:sldId id="388" r:id="rId25"/>
    <p:sldId id="432" r:id="rId26"/>
    <p:sldId id="448" r:id="rId27"/>
    <p:sldId id="433" r:id="rId28"/>
    <p:sldId id="389" r:id="rId29"/>
    <p:sldId id="435" r:id="rId30"/>
    <p:sldId id="434" r:id="rId31"/>
    <p:sldId id="437" r:id="rId32"/>
    <p:sldId id="392" r:id="rId33"/>
    <p:sldId id="394" r:id="rId34"/>
    <p:sldId id="438" r:id="rId35"/>
    <p:sldId id="439" r:id="rId36"/>
    <p:sldId id="380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5" autoAdjust="0"/>
    <p:restoredTop sz="96136" autoAdjust="0"/>
  </p:normalViewPr>
  <p:slideViewPr>
    <p:cSldViewPr>
      <p:cViewPr varScale="1">
        <p:scale>
          <a:sx n="117" d="100"/>
          <a:sy n="117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DBEFE99-FBC7-44E9-BAF0-81194C631906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83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Advanced Software Testing Vol.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Security Testing, Gary McGraw</a:t>
            </a:r>
          </a:p>
          <a:p>
            <a:r>
              <a:rPr lang="en-US" dirty="0" smtClean="0"/>
              <a:t>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Testing,</a:t>
            </a:r>
            <a:r>
              <a:rPr lang="en-US" baseline="0" dirty="0" smtClean="0"/>
              <a:t> Ron Patton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6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11/8/2014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22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11/8/2014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7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8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2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0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vilsit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36" y="4583815"/>
            <a:ext cx="3771900" cy="184797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371600"/>
            <a:ext cx="8280920" cy="15240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ASP.NET</a:t>
            </a:r>
            <a:br>
              <a:rPr lang="en-US" dirty="0" smtClean="0"/>
            </a:br>
            <a:r>
              <a:rPr lang="en-US" dirty="0" smtClean="0"/>
              <a:t>Web Security</a:t>
            </a:r>
            <a:endParaRPr lang="bg-BG" dirty="0" smtClea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794" y="3124200"/>
            <a:ext cx="8187661" cy="800606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Session Hijacking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54805" y="1699538"/>
            <a:ext cx="2881802" cy="1144231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64" y="4795002"/>
            <a:ext cx="1306806" cy="14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lock, padlock, private, safe, safety, securit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94051"/>
            <a:ext cx="1230586" cy="1230587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yptography, key, lock, log in, login, password, security, unloc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12">
            <a:off x="1955356" y="793768"/>
            <a:ext cx="1407153" cy="140715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cker, intruder, killer, thief, us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3657600" y="472222"/>
            <a:ext cx="1512333" cy="1512334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95038" cy="914400"/>
          </a:xfrm>
        </p:spPr>
        <p:txBody>
          <a:bodyPr/>
          <a:lstStyle/>
          <a:p>
            <a:r>
              <a:rPr lang="en-US" dirty="0" smtClean="0"/>
              <a:t>Another SQL </a:t>
            </a:r>
            <a:r>
              <a:rPr lang="en-US" dirty="0"/>
              <a:t>Injection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7038" y="1066800"/>
            <a:ext cx="8686800" cy="553998"/>
          </a:xfrm>
        </p:spPr>
        <p:txBody>
          <a:bodyPr/>
          <a:lstStyle/>
          <a:p>
            <a:r>
              <a:rPr lang="en-US" dirty="0"/>
              <a:t>Original SQL </a:t>
            </a:r>
            <a:r>
              <a:rPr lang="en-US" dirty="0" smtClean="0"/>
              <a:t>Query: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38" y="1676400"/>
            <a:ext cx="7924800" cy="707886"/>
          </a:xfrm>
        </p:spPr>
        <p:txBody>
          <a:bodyPr/>
          <a:lstStyle/>
          <a:p>
            <a:r>
              <a:rPr lang="en-US" noProof="1"/>
              <a:t>String sqlQuery = "SELECT * FROM user WHERE name = '" + username </a:t>
            </a:r>
            <a:r>
              <a:rPr lang="en-US" noProof="1" smtClean="0"/>
              <a:t>+ "' </a:t>
            </a:r>
            <a:r>
              <a:rPr lang="en-US" noProof="1"/>
              <a:t>AND pass='" + password + </a:t>
            </a:r>
            <a:r>
              <a:rPr lang="en-US" noProof="1" smtClean="0"/>
              <a:t>"'"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2" descr="C:\Documents and Settings\mostafa.siraj\My Documents\Common Vulnerabilities Images\login_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1940" y="4724399"/>
            <a:ext cx="2480897" cy="97667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337038" y="2590800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Setting username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John</a:t>
            </a:r>
            <a:r>
              <a:rPr lang="en-US" dirty="0" smtClean="0"/>
              <a:t> &amp; </a:t>
            </a:r>
            <a:r>
              <a:rPr lang="en-US" dirty="0"/>
              <a:t>password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'1'= '1  </a:t>
            </a:r>
            <a:r>
              <a:rPr lang="en-US" dirty="0"/>
              <a:t>produces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718038" y="37338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String sqlQuery = SELECT * FROM user WHERE name = </a:t>
            </a:r>
            <a:r>
              <a:rPr lang="en-US" noProof="1" smtClean="0"/>
              <a:t>'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Admin</a:t>
            </a:r>
            <a:r>
              <a:rPr lang="en-US" noProof="1" smtClean="0"/>
              <a:t>' </a:t>
            </a:r>
            <a:r>
              <a:rPr lang="en-US" noProof="1"/>
              <a:t>AND pass='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' OR '1'='1</a:t>
            </a:r>
            <a:r>
              <a:rPr lang="en-US" noProof="1"/>
              <a:t>'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37038" y="4724400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user Admin exists – he is </a:t>
            </a:r>
            <a:br>
              <a:rPr lang="en-US" dirty="0" smtClean="0"/>
            </a:br>
            <a:r>
              <a:rPr lang="en-US" dirty="0" smtClean="0"/>
              <a:t>logged in without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Ways to prevent the SQL injection: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 smtClean="0"/>
              <a:t> all data coming from the user:</a:t>
            </a:r>
            <a:endParaRPr lang="en-US" dirty="0"/>
          </a:p>
          <a:p>
            <a:pPr lvl="2">
              <a:spcAft>
                <a:spcPts val="300"/>
              </a:spcAft>
            </a:pPr>
            <a:r>
              <a:rPr lang="en-US" dirty="0" smtClean="0"/>
              <a:t>Not recommended: use as last resort only!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Preferred approach: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en-US" dirty="0" smtClean="0"/>
              <a:t>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</a:t>
            </a:r>
            <a:r>
              <a:rPr lang="en-US" dirty="0" smtClean="0"/>
              <a:t>)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2750" y="4419600"/>
            <a:ext cx="8350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TextBoxSearch.Text.Replace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&gt;(searchSql, searchString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460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00" y="685800"/>
            <a:ext cx="5562600" cy="2133600"/>
          </a:xfrm>
        </p:spPr>
        <p:txBody>
          <a:bodyPr/>
          <a:lstStyle/>
          <a:p>
            <a:r>
              <a:rPr lang="en-US" dirty="0" smtClean="0"/>
              <a:t>SQL Injection and Prevention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2667000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71650"/>
            <a:ext cx="7621064" cy="2857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1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en-US" dirty="0"/>
              <a:t>Cross 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What is XSS and How to Prevent It?</a:t>
            </a:r>
            <a:endParaRPr lang="en-US" dirty="0"/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3469788" y="3504162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 smtClean="0">
                <a:solidFill>
                  <a:schemeClr val="bg1"/>
                </a:solidFill>
              </a:rPr>
              <a:t>&lt;</a:t>
            </a:r>
            <a:r>
              <a:rPr lang="en-US" sz="2400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 smtClean="0">
                <a:solidFill>
                  <a:schemeClr val="bg1"/>
                </a:solidFill>
              </a:rPr>
              <a:t>&gt;…</a:t>
            </a:r>
            <a:endParaRPr 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196828">
            <a:off x="3946950" y="1884042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  <a:endParaRPr lang="en-US" sz="2400" b="1" spc="-1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 smtClean="0"/>
              <a:t> the user input (built-in in ASP.NET)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 smtClean="0"/>
              <a:t>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attack</a:t>
            </a:r>
          </a:p>
          <a:p>
            <a:pPr lvl="1"/>
            <a:r>
              <a:rPr lang="en-US" dirty="0" smtClean="0"/>
              <a:t>Cookie theft</a:t>
            </a:r>
          </a:p>
          <a:p>
            <a:pPr lvl="1"/>
            <a:r>
              <a:rPr lang="en-US" dirty="0" smtClean="0"/>
              <a:t>Account hijacking</a:t>
            </a:r>
          </a:p>
          <a:p>
            <a:pPr lvl="1"/>
            <a:r>
              <a:rPr lang="en-US" dirty="0" smtClean="0"/>
              <a:t>Modify content</a:t>
            </a:r>
          </a:p>
          <a:p>
            <a:pPr lvl="1"/>
            <a:r>
              <a:rPr lang="en-US" dirty="0" smtClean="0"/>
              <a:t>Modify user settings</a:t>
            </a:r>
          </a:p>
          <a:p>
            <a:pPr lvl="1"/>
            <a:r>
              <a:rPr lang="en-US" dirty="0" smtClean="0"/>
              <a:t>Download malware</a:t>
            </a:r>
          </a:p>
          <a:p>
            <a:pPr lvl="1"/>
            <a:r>
              <a:rPr lang="en-US" dirty="0" smtClean="0"/>
              <a:t>Submit CRSF attack</a:t>
            </a:r>
          </a:p>
          <a:p>
            <a:pPr lvl="1"/>
            <a:r>
              <a:rPr lang="en-US" dirty="0" smtClean="0"/>
              <a:t>Password prompt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172593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84" y="480060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26" y="312420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788984" y="411480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878678" y="281940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5222766" y="41351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Submits  script on an unsafe form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5972270" y="2454142"/>
            <a:ext cx="179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Execute the script  on visiting the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89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Escaping is a better way to handle the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6388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5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smtClean="0"/>
              <a:t>Request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>
              <a:spcAft>
                <a:spcPts val="8000"/>
              </a:spcAft>
            </a:pPr>
            <a:r>
              <a:rPr lang="en-US" dirty="0" smtClean="0"/>
              <a:t>Disable </a:t>
            </a:r>
            <a:r>
              <a:rPr lang="en-US" dirty="0"/>
              <a:t>the HTTP request validation for all pages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(in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ValidateInput</a:t>
            </a:r>
            <a:r>
              <a:rPr lang="en-US" dirty="0" smtClean="0"/>
              <a:t> filter we can disable validation for an action or entire controller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7432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4864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[ValidateInput(false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XssMvc(string someInput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 smtClean="0"/>
              <a:t>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8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87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96300" cy="561662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Web Security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Main Security Problems with Examples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SQL Injection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Cross Site Scripting (XSS)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Cross-Site Request </a:t>
            </a:r>
            <a:r>
              <a:rPr lang="en-US" dirty="0" smtClean="0"/>
              <a:t>Forgery (CSRF)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Parameter Tampering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Other Threats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22" y="4355719"/>
            <a:ext cx="3576678" cy="181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 (in ASPX):</a:t>
            </a:r>
          </a:p>
          <a:p>
            <a:pPr>
              <a:lnSpc>
                <a:spcPts val="3400"/>
              </a:lnSpc>
              <a:buFontTx/>
              <a:buNone/>
            </a:pPr>
            <a:endParaRPr lang="en-US" sz="3000" dirty="0" smtClean="0"/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HTML 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312420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98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Preventing XSS in ASP.NET MVC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Razor template engine in ASP.NET MVC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render un-escaped HTML in MVC view use: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311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4572000" y="2833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4724400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59021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4572000" y="54238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19003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00557"/>
            <a:ext cx="8229600" cy="1443043"/>
          </a:xfrm>
        </p:spPr>
        <p:txBody>
          <a:bodyPr/>
          <a:lstStyle/>
          <a:p>
            <a:r>
              <a:rPr lang="en-US" dirty="0" smtClean="0"/>
              <a:t>HTML Escaping in Web Forms and MVC Apps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23" y="838200"/>
            <a:ext cx="5300754" cy="3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27408"/>
            <a:ext cx="7924800" cy="569120"/>
          </a:xfrm>
        </p:spPr>
        <p:txBody>
          <a:bodyPr/>
          <a:lstStyle/>
          <a:p>
            <a:r>
              <a:rPr lang="en-US" dirty="0" smtClean="0"/>
              <a:t>What is CSRF and How to Prevent It?</a:t>
            </a:r>
            <a:endParaRPr lang="en-US" dirty="0"/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8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CSRF?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Request Forgery </a:t>
            </a:r>
            <a:r>
              <a:rPr lang="en-US" dirty="0"/>
              <a:t>(</a:t>
            </a:r>
            <a:r>
              <a:rPr lang="en-US" dirty="0" smtClean="0"/>
              <a:t>CSRF / </a:t>
            </a:r>
            <a:r>
              <a:rPr lang="en-US" dirty="0">
                <a:effectLst/>
              </a:rPr>
              <a:t>XSRF</a:t>
            </a:r>
            <a:r>
              <a:rPr lang="en-US" dirty="0" smtClean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 smtClean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attacker uses these permissions to send a forged </a:t>
            </a:r>
            <a:r>
              <a:rPr lang="en-US" dirty="0"/>
              <a:t>HTTP </a:t>
            </a:r>
            <a:r>
              <a:rPr lang="en-US" dirty="0" smtClean="0"/>
              <a:t>request</a:t>
            </a:r>
            <a:r>
              <a:rPr lang="bg-BG" dirty="0" smtClean="0"/>
              <a:t> </a:t>
            </a:r>
            <a:r>
              <a:rPr lang="en-US" dirty="0" smtClean="0"/>
              <a:t>unbeknownst to</a:t>
            </a:r>
            <a:r>
              <a:rPr lang="bg-BG" dirty="0" smtClean="0"/>
              <a:t> </a:t>
            </a:r>
            <a:r>
              <a:rPr lang="en-US" dirty="0" smtClean="0"/>
              <a:t>the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Through a link / site / web form </a:t>
            </a:r>
            <a:r>
              <a:rPr lang="en-US" dirty="0"/>
              <a:t>that the user is </a:t>
            </a:r>
            <a:r>
              <a:rPr lang="en-US" dirty="0" smtClean="0"/>
              <a:t>allured to 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 smtClean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user has a valid authentication cookie for the site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</a:t>
            </a:r>
            <a:r>
              <a:rPr lang="en-US" sz="2900" dirty="0" smtClean="0"/>
              <a:t>(remembered in the browser)</a:t>
            </a:r>
            <a:endParaRPr lang="bg-BG" sz="29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attacker asks the user to visit some evil site, e.g. </a:t>
            </a:r>
            <a:r>
              <a:rPr lang="en-US" sz="2900" dirty="0" smtClean="0">
                <a:hlinkClick r:id="rId2"/>
              </a:rPr>
              <a:t>http://evilsite.com</a:t>
            </a:r>
            <a:endParaRPr lang="en-US" sz="2900" dirty="0" smtClean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evil site sends HTTP GET / POST to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and 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 smtClean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 smtClean="0"/>
              <a:t>The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 smtClean="0"/>
              <a:t> performs the unauthorized command on behalf of the authenticated user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request forgery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57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0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70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64604" y="1618957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Evil.com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0758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MySite.com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8700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3978838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946699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3684736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1409418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&lt;form action=“mysite.com/ChangePassword”&gt;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14768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36733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Submit data on behalf of 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98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63" y="1124258"/>
            <a:ext cx="2724673" cy="3600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26" y="1124258"/>
            <a:ext cx="2724673" cy="3600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4258"/>
            <a:ext cx="2724673" cy="3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CSRF in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prevent CSRF attacks in MVC apps use</a:t>
            </a:r>
            <a:r>
              <a:rPr lang="en-US" sz="3000" smtClean="0"/>
              <a:t/>
            </a:r>
            <a:br>
              <a:rPr lang="en-US" sz="3000" smtClean="0"/>
            </a:br>
            <a:r>
              <a:rPr lang="en-US" sz="3000" smtClean="0"/>
              <a:t>anti-forgery </a:t>
            </a:r>
            <a:r>
              <a:rPr lang="en-US" sz="3000" dirty="0" smtClean="0"/>
              <a:t>tokens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Verify the anti-CSRF token in each controller action that should be protected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603500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("Action", "Controller"))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384800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ValidateAntiForgeryToken]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Action(…)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AJAX Requests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AJAX requests use code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the token in the AJAX requests: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651381"/>
            <a:ext cx="79248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&lt;%-- used for ajax in AddAntiForgeryToken() --%&gt;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id="__AjaxAntiForgeryForm" action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="post"&gt;&lt;%= Html.AntiForgeryToken()%&gt;&lt;/form&gt;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657600"/>
            <a:ext cx="79248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"post",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dataType: "html",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url: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…,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data: AddAntiForgeryToken({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some-data })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0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6764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dirty="0" smtClean="0"/>
              <a:t>Main </a:t>
            </a:r>
            <a:r>
              <a:rPr lang="en-US" dirty="0"/>
              <a:t>Concepts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1622" y="2971800"/>
            <a:ext cx="4520756" cy="33926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4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 smtClean="0"/>
              <a:t>Anti-CSRF in MVC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440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0" y="1066800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4500178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In Web Forms just add the following code in your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pPr lvl="1"/>
            <a:r>
              <a:rPr lang="en-US" sz="2800" dirty="0" smtClean="0"/>
              <a:t>It changes the VIEWSTATE encryption key for all pages when there is a logged-in user</a:t>
            </a:r>
          </a:p>
          <a:p>
            <a:r>
              <a:rPr lang="en-US" sz="3000" dirty="0" smtClean="0"/>
              <a:t>In the VS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sz="3000" dirty="0" smtClean="0"/>
              <a:t> Web Forms app template, there is already CSRF protection in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95694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OnInit(EventArgs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base.OnInit(e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(Page.User.Identity.IsAuthenticated)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Page.ViewStateUserKey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Session.SessionID;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40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dirty="0" smtClean="0"/>
              <a:t>What is Parameter Tampering and How to Prevent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Parameter Tampering?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Malicious user alters the HTTP request parameters in unexpected way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string</a:t>
            </a:r>
            <a:r>
              <a:rPr lang="en-US" dirty="0" smtClean="0"/>
              <a:t> (in GET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 body</a:t>
            </a:r>
            <a:r>
              <a:rPr lang="en-US" dirty="0" smtClean="0"/>
              <a:t> (form fields in POST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cookies</a:t>
            </a:r>
            <a:r>
              <a:rPr lang="en-US" dirty="0" smtClean="0"/>
              <a:t> (e.g. authentication cookie)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Skipped data validation </a:t>
            </a:r>
            <a:r>
              <a:rPr lang="en-US" dirty="0"/>
              <a:t>at the </a:t>
            </a:r>
            <a:r>
              <a:rPr lang="en-US" dirty="0" smtClean="0"/>
              <a:t>client-side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Injected parameter</a:t>
            </a:r>
            <a:r>
              <a:rPr lang="en-US" dirty="0" smtClean="0"/>
              <a:t> in MVC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47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61485"/>
            <a:ext cx="3443592" cy="2666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1362114"/>
            <a:ext cx="4114800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Threats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Semantic URL attacks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 in the Middle (</a:t>
            </a:r>
            <a:r>
              <a:rPr lang="en-US" dirty="0" err="1" smtClean="0"/>
              <a:t>MiTM</a:t>
            </a:r>
            <a:r>
              <a:rPr lang="en-US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Session Hijacking (easy if part of the URL)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use SSL when sending sensitive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Insufficient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 messages </a:t>
            </a:r>
            <a:r>
              <a:rPr lang="en-US" dirty="0" smtClean="0"/>
              <a:t>can reveal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 and 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Brute force (use CAPTCHA!)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Phishing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Security flows in other software you are using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0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</a:t>
            </a:r>
            <a:r>
              <a:rPr lang="en-US" dirty="0"/>
              <a:t>Security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1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or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Software Security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people consider </a:t>
            </a:r>
            <a:r>
              <a:rPr lang="en-US" dirty="0"/>
              <a:t>software security as a necessary </a:t>
            </a:r>
            <a:r>
              <a:rPr lang="en-US" dirty="0" smtClean="0"/>
              <a:t>feature of a product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Security Vulnerability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If the software "failed" and allowed a hacker to see personal </a:t>
            </a:r>
            <a:r>
              <a:rPr lang="en-US" dirty="0" smtClean="0"/>
              <a:t>info</a:t>
            </a:r>
            <a:r>
              <a:rPr lang="en-US" dirty="0"/>
              <a:t>, most users would consider that a software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62915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</a:t>
            </a:r>
            <a:r>
              <a:rPr lang="en-US" dirty="0"/>
              <a:t>world, software failures </a:t>
            </a:r>
            <a:r>
              <a:rPr lang="en-US" dirty="0" smtClean="0"/>
              <a:t>usually happen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spontaneously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intentional </a:t>
            </a:r>
            <a:r>
              <a:rPr lang="en-US" dirty="0" smtClean="0"/>
              <a:t>mischief</a:t>
            </a:r>
          </a:p>
          <a:p>
            <a:r>
              <a:rPr lang="en-US" dirty="0" smtClean="0"/>
              <a:t>Failures can be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malicious attacks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Challenge/Prestige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Curiosity</a:t>
            </a:r>
            <a:r>
              <a:rPr lang="en-US" dirty="0" smtClean="0"/>
              <a:t> driven</a:t>
            </a:r>
          </a:p>
          <a:p>
            <a:pPr lvl="1"/>
            <a:r>
              <a:rPr lang="en-US" dirty="0" smtClean="0"/>
              <a:t>Aiming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andalizing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Stealing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4270112"/>
            <a:ext cx="2748356" cy="204813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31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 smtClean="0"/>
              <a:t>Simplicity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More complicated – greater chance for mistakes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Secure the Weakest </a:t>
            </a:r>
            <a:r>
              <a:rPr lang="en-US" dirty="0" smtClean="0"/>
              <a:t>Link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Hackers attack where the weakest link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Limit </a:t>
            </a:r>
            <a:r>
              <a:rPr lang="en-US" dirty="0"/>
              <a:t>the Publicly Available </a:t>
            </a:r>
            <a:r>
              <a:rPr lang="en-US" dirty="0" smtClean="0"/>
              <a:t>Resources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Incorrect </a:t>
            </a:r>
            <a:r>
              <a:rPr lang="en-US" dirty="0"/>
              <a:t>Until Proven </a:t>
            </a:r>
            <a:r>
              <a:rPr lang="en-US" dirty="0" smtClean="0"/>
              <a:t>Correct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Consider each user input 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incorrect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(!) The </a:t>
            </a:r>
            <a:r>
              <a:rPr lang="en-US" dirty="0"/>
              <a:t>Principle of the "Weakest Privilege</a:t>
            </a:r>
            <a:r>
              <a:rPr lang="en-US" dirty="0" smtClean="0"/>
              <a:t>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Security in </a:t>
            </a:r>
            <a:r>
              <a:rPr lang="en-US" dirty="0" smtClean="0"/>
              <a:t>Errors (Remain stable)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 Constant </a:t>
            </a:r>
            <a:r>
              <a:rPr lang="en-US" dirty="0" smtClean="0"/>
              <a:t>Defense (also use backups)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0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6858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What is SQL Injection and How </a:t>
            </a:r>
            <a:r>
              <a:rPr lang="en-US" smtClean="0"/>
              <a:t>to Prevent It?</a:t>
            </a:r>
            <a:endParaRPr lang="en-US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84" y="2743200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50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066800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"SELECT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'%" </a:t>
            </a:r>
            <a:r>
              <a:rPr lang="en-US" sz="18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searchString 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648200"/>
            <a:ext cx="8686800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480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791200" cy="914400"/>
          </a:xfrm>
        </p:spPr>
        <p:txBody>
          <a:bodyPr/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5150" y="25908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MessageText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nakov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5150" y="36576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150" y="53340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5150" y="42342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6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7042</TotalTime>
  <Words>1766</Words>
  <Application>Microsoft Office PowerPoint</Application>
  <PresentationFormat>On-screen Show (4:3)</PresentationFormat>
  <Paragraphs>330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ASP.NET Web Security</vt:lpstr>
      <vt:lpstr>Table of Contents </vt:lpstr>
      <vt:lpstr>Web Security Main Concepts</vt:lpstr>
      <vt:lpstr>Feature or Bug</vt:lpstr>
      <vt:lpstr>Reasons for Failures</vt:lpstr>
      <vt:lpstr>Golden Rules!</vt:lpstr>
      <vt:lpstr>SQL Injection</vt:lpstr>
      <vt:lpstr>What is SQL Injection?</vt:lpstr>
      <vt:lpstr>How Does SQL Injection Work?</vt:lpstr>
      <vt:lpstr>Another SQL Injection Example</vt:lpstr>
      <vt:lpstr>Preventing SQL Injection</vt:lpstr>
      <vt:lpstr>SQL Injection and Prevention</vt:lpstr>
      <vt:lpstr>Cross Site Scripting (XSS)</vt:lpstr>
      <vt:lpstr>XSS Attack</vt:lpstr>
      <vt:lpstr>XSS</vt:lpstr>
      <vt:lpstr>Automatic Request Validation</vt:lpstr>
      <vt:lpstr>Disable Request Validation</vt:lpstr>
      <vt:lpstr>What is HTML Escaping?</vt:lpstr>
      <vt:lpstr>HTML Character Escaping</vt:lpstr>
      <vt:lpstr>How to Encode HTML Entities?</vt:lpstr>
      <vt:lpstr>Preventing XSS in ASP.NET MVC</vt:lpstr>
      <vt:lpstr>HTML Escaping in Web Forms and MVC Apps</vt:lpstr>
      <vt:lpstr>Cross-Site Request Forgery</vt:lpstr>
      <vt:lpstr>What is CSRF?</vt:lpstr>
      <vt:lpstr>CSRF Explained</vt:lpstr>
      <vt:lpstr>CSRF</vt:lpstr>
      <vt:lpstr>Cross-Site Request Forgery</vt:lpstr>
      <vt:lpstr>Prevent CSRF in ASP.NET MVC</vt:lpstr>
      <vt:lpstr>Prevent CSRF in AJAX Requests</vt:lpstr>
      <vt:lpstr>Anti-CSRF in MVC Apps</vt:lpstr>
      <vt:lpstr>Prevent CSRF in Web Forms</vt:lpstr>
      <vt:lpstr>Parameter Tampering</vt:lpstr>
      <vt:lpstr>What is Parameter Tampering?</vt:lpstr>
      <vt:lpstr>Parameter Tampering</vt:lpstr>
      <vt:lpstr>Other Threats</vt:lpstr>
      <vt:lpstr>ASP.NET Web Security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Security</dc:title>
  <dc:subject>Telerik Software Academy</dc:subject>
  <dc:creator>Svetlin Nakov</dc:creator>
  <cp:keywords>ASP.NET, Web Forms, MVC, security</cp:keywords>
  <cp:lastModifiedBy>Nikolay</cp:lastModifiedBy>
  <cp:revision>748</cp:revision>
  <dcterms:created xsi:type="dcterms:W3CDTF">2007-12-08T16:03:35Z</dcterms:created>
  <dcterms:modified xsi:type="dcterms:W3CDTF">2014-11-08T13:53:43Z</dcterms:modified>
  <cp:category>ASP.NET, web development, security</cp:category>
</cp:coreProperties>
</file>