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85" r:id="rId20"/>
    <p:sldId id="283" r:id="rId21"/>
    <p:sldId id="279" r:id="rId22"/>
    <p:sldId id="280" r:id="rId23"/>
    <p:sldId id="281" r:id="rId24"/>
    <p:sldId id="282" r:id="rId25"/>
    <p:sldId id="286" r:id="rId26"/>
    <p:sldId id="289" r:id="rId27"/>
    <p:sldId id="288" r:id="rId28"/>
    <p:sldId id="287" r:id="rId29"/>
    <p:sldId id="290" r:id="rId30"/>
    <p:sldId id="291" r:id="rId31"/>
    <p:sldId id="29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5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AA110-121E-4767-AC7C-2BD4CB2DD111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BD96A-4A01-44D1-9B5B-56C6A0AA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4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F3A78FD-CC2C-46B2-89E8-BF744067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2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F3A78FD-CC2C-46B2-89E8-BF744067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4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76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687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feedzilla-api/wiki/RestApi#/v1/articles/search.forma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google.com/p/feedzilla-api/wiki/RestAp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Consuming Web Services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Different C# APIs</a:t>
            </a:r>
            <a:endParaRPr lang="en-US" dirty="0"/>
          </a:p>
        </p:txBody>
      </p:sp>
      <p:sp>
        <p:nvSpPr>
          <p:cNvPr id="3" name="AutoShape 4" descr="http://userserve-ak.last.fm/serve/300x300/2688570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George\Desktop\consum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83"/>
          <a:stretch/>
        </p:blipFill>
        <p:spPr bwMode="auto">
          <a:xfrm>
            <a:off x="5332491" y="4544710"/>
            <a:ext cx="3223681" cy="207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9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Web Services and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8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WebClient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84518"/>
            <a:ext cx="8686800" cy="313203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WebClient</a:t>
            </a:r>
            <a:r>
              <a:rPr lang="en-US" dirty="0" smtClean="0"/>
              <a:t> is a C# class used for communication with web services/resources</a:t>
            </a:r>
          </a:p>
          <a:p>
            <a:pPr lvl="1"/>
            <a:r>
              <a:rPr lang="en-US" dirty="0" smtClean="0"/>
              <a:t>Works for ANY HTTP requests methods</a:t>
            </a:r>
          </a:p>
          <a:p>
            <a:pPr lvl="2"/>
            <a:r>
              <a:rPr lang="en-US" dirty="0" smtClean="0"/>
              <a:t>Yet works best for GET and POST</a:t>
            </a:r>
          </a:p>
          <a:p>
            <a:pPr lvl="1"/>
            <a:r>
              <a:rPr lang="en-US" dirty="0" smtClean="0"/>
              <a:t>One-line-of-code requests</a:t>
            </a:r>
            <a:endParaRPr lang="en-US" dirty="0"/>
          </a:p>
        </p:txBody>
      </p:sp>
      <p:sp>
        <p:nvSpPr>
          <p:cNvPr id="6" name="Text Placeholder 9"/>
          <p:cNvSpPr txBox="1">
            <a:spLocks/>
          </p:cNvSpPr>
          <p:nvPr/>
        </p:nvSpPr>
        <p:spPr>
          <a:xfrm>
            <a:off x="533400" y="4389561"/>
            <a:ext cx="8077200" cy="2169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</a:t>
            </a:r>
            <a:r>
              <a:rPr lang="en-US" dirty="0" err="1" smtClean="0"/>
              <a:t>webClient</a:t>
            </a:r>
            <a:r>
              <a:rPr lang="en-US" dirty="0" smtClean="0"/>
              <a:t> = new WebClient();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//perform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GET HTTP</a:t>
            </a:r>
            <a:r>
              <a:rPr lang="en-US" dirty="0" smtClean="0"/>
              <a:t> request on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serviceUrl</a:t>
            </a:r>
            <a:endParaRPr lang="en-US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err="1" smtClean="0"/>
              <a:t>webClient.DownloadString</a:t>
            </a:r>
            <a:r>
              <a:rPr lang="en-US" dirty="0" smtClean="0"/>
              <a:t>(</a:t>
            </a:r>
            <a:r>
              <a:rPr lang="en-US" dirty="0" err="1" smtClean="0"/>
              <a:t>serviceUrl</a:t>
            </a:r>
            <a:r>
              <a:rPr lang="en-US" dirty="0" smtClean="0"/>
              <a:t>);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//</a:t>
            </a:r>
            <a:r>
              <a:rPr lang="en-US" dirty="0"/>
              <a:t>perform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POST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/>
              <a:t> </a:t>
            </a:r>
            <a:r>
              <a:rPr lang="en-US" dirty="0" smtClean="0"/>
              <a:t>request with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serviceUrl</a:t>
            </a:r>
            <a:endParaRPr lang="en-US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//data should be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serialized to string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err="1" smtClean="0"/>
              <a:t>webClient.UploadString</a:t>
            </a:r>
            <a:r>
              <a:rPr lang="en-US" dirty="0" smtClean="0"/>
              <a:t>(</a:t>
            </a:r>
            <a:r>
              <a:rPr lang="en-US" dirty="0" err="1" smtClean="0"/>
              <a:t>serviceUrl</a:t>
            </a:r>
            <a:r>
              <a:rPr lang="en-US" dirty="0" smtClean="0"/>
              <a:t>, data);</a:t>
            </a:r>
          </a:p>
        </p:txBody>
      </p:sp>
    </p:spTree>
    <p:extLst>
      <p:ext uri="{BB962C8B-B14F-4D97-AF65-F5344CB8AC3E}">
        <p14:creationId xmlns:p14="http://schemas.microsoft.com/office/powerpoint/2010/main" val="22849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WebClient</a:t>
            </a:r>
            <a:r>
              <a:rPr lang="en-US" dirty="0" smtClean="0"/>
              <a:t> Requests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08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of WebClient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WebClient</a:t>
            </a:r>
            <a:r>
              <a:rPr lang="en-US" dirty="0" smtClean="0"/>
              <a:t> can be configured to work with the full power of REST services</a:t>
            </a:r>
          </a:p>
          <a:p>
            <a:pPr lvl="1"/>
            <a:r>
              <a:rPr lang="en-US" dirty="0" smtClean="0"/>
              <a:t>ANY HTTP requests</a:t>
            </a:r>
          </a:p>
          <a:p>
            <a:pPr lvl="2"/>
            <a:r>
              <a:rPr lang="en-US" dirty="0" smtClean="0"/>
              <a:t>GET, POST, PUT, DELETE, etc…</a:t>
            </a:r>
          </a:p>
          <a:p>
            <a:pPr lvl="1"/>
            <a:r>
              <a:rPr lang="en-US" dirty="0" smtClean="0"/>
              <a:t>Adding HTTP Headers</a:t>
            </a:r>
          </a:p>
          <a:p>
            <a:pPr lvl="2"/>
            <a:r>
              <a:rPr lang="en-US" dirty="0" err="1" smtClean="0"/>
              <a:t>ContentType</a:t>
            </a:r>
            <a:r>
              <a:rPr lang="en-US" dirty="0" smtClean="0"/>
              <a:t>, Accept, Cache, etc…</a:t>
            </a:r>
          </a:p>
          <a:p>
            <a:pPr lvl="1"/>
            <a:r>
              <a:rPr lang="en-US" dirty="0" smtClean="0"/>
              <a:t>Sync and async calls</a:t>
            </a:r>
          </a:p>
          <a:p>
            <a:pPr lvl="1"/>
            <a:r>
              <a:rPr lang="en-US" dirty="0" smtClean="0"/>
              <a:t>Authentication credentials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0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of </a:t>
            </a:r>
            <a:r>
              <a:rPr lang="en-US" dirty="0" smtClean="0"/>
              <a:t>WebClient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WebClient</a:t>
            </a:r>
            <a:r>
              <a:rPr lang="en-US" dirty="0" smtClean="0"/>
              <a:t> supports ANY HTTP request types</a:t>
            </a:r>
          </a:p>
          <a:p>
            <a:pPr lvl="1"/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DownloadString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for GET</a:t>
            </a:r>
          </a:p>
          <a:p>
            <a:pPr lvl="1"/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UploadString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for others</a:t>
            </a:r>
            <a:endParaRPr lang="en-US" dirty="0"/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533400" y="2848490"/>
            <a:ext cx="8077200" cy="32085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</a:t>
            </a:r>
            <a:r>
              <a:rPr lang="en-US" dirty="0" err="1" smtClean="0"/>
              <a:t>webClient</a:t>
            </a:r>
            <a:r>
              <a:rPr lang="en-US" dirty="0" smtClean="0"/>
              <a:t> = new WebClient();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//perform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GET HTTP</a:t>
            </a:r>
            <a:r>
              <a:rPr lang="en-US" dirty="0" smtClean="0"/>
              <a:t> request on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serviceUrl</a:t>
            </a:r>
            <a:endParaRPr lang="en-US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err="1" smtClean="0"/>
              <a:t>webClient.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DownloadString</a:t>
            </a:r>
            <a:r>
              <a:rPr lang="en-US" dirty="0" smtClean="0"/>
              <a:t>(</a:t>
            </a:r>
            <a:r>
              <a:rPr lang="en-US" dirty="0" err="1" smtClean="0"/>
              <a:t>serviceUrl</a:t>
            </a:r>
            <a:r>
              <a:rPr lang="en-US" dirty="0" smtClean="0"/>
              <a:t>);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//</a:t>
            </a:r>
            <a:r>
              <a:rPr lang="en-US" dirty="0"/>
              <a:t>perform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POST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/>
              <a:t> </a:t>
            </a:r>
            <a:r>
              <a:rPr lang="en-US" dirty="0" smtClean="0"/>
              <a:t>request with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serviceUrl</a:t>
            </a:r>
            <a:endParaRPr lang="en-US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//data should be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serialized to string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err="1" smtClean="0"/>
              <a:t>webClient.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UploadString</a:t>
            </a:r>
            <a:r>
              <a:rPr lang="en-US" dirty="0" smtClean="0"/>
              <a:t>(</a:t>
            </a:r>
            <a:r>
              <a:rPr lang="en-US" dirty="0" err="1" smtClean="0"/>
              <a:t>serviceUrl</a:t>
            </a:r>
            <a:r>
              <a:rPr lang="en-US" dirty="0" smtClean="0"/>
              <a:t>, data);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//</a:t>
            </a:r>
            <a:r>
              <a:rPr lang="en-US" dirty="0"/>
              <a:t>perform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DELETE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/>
              <a:t> request with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serviceUrl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//data should be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empty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err="1"/>
              <a:t>webClient.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UploadString</a:t>
            </a:r>
            <a:r>
              <a:rPr lang="en-US" dirty="0"/>
              <a:t>(</a:t>
            </a:r>
            <a:r>
              <a:rPr lang="en-US" dirty="0" err="1"/>
              <a:t>serviceUrl</a:t>
            </a:r>
            <a:r>
              <a:rPr lang="en-US" dirty="0"/>
              <a:t>,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DELETE</a:t>
            </a:r>
            <a:r>
              <a:rPr lang="en-US" dirty="0" smtClean="0"/>
              <a:t>",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""</a:t>
            </a:r>
            <a:r>
              <a:rPr lang="en-US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3286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Making Requests with WebClient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17822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0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HttpWebRequest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1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HttpWebRequest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WebClient is good, but kind of hard to play with REST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HttpWebRequest</a:t>
            </a:r>
            <a:r>
              <a:rPr lang="en-US" dirty="0" smtClean="0"/>
              <a:t> is a class that can access the full power of REST in an easy-to-use way</a:t>
            </a:r>
          </a:p>
          <a:p>
            <a:pPr lvl="1"/>
            <a:r>
              <a:rPr lang="en-US" dirty="0" smtClean="0"/>
              <a:t>Much more easily configurable than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WebClient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 Placeholder 9"/>
          <p:cNvSpPr txBox="1">
            <a:spLocks/>
          </p:cNvSpPr>
          <p:nvPr/>
        </p:nvSpPr>
        <p:spPr>
          <a:xfrm>
            <a:off x="533400" y="3836478"/>
            <a:ext cx="80772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//create the HTTP request</a:t>
            </a:r>
          </a:p>
          <a:p>
            <a:r>
              <a:rPr lang="en-US" sz="1900" dirty="0" smtClean="0"/>
              <a:t>var </a:t>
            </a:r>
            <a:r>
              <a:rPr lang="en-US" sz="1900" dirty="0" err="1" smtClean="0"/>
              <a:t>req</a:t>
            </a:r>
            <a:r>
              <a:rPr lang="en-US" sz="1900" dirty="0" smtClean="0"/>
              <a:t> </a:t>
            </a:r>
            <a:r>
              <a:rPr lang="en-US" sz="1900" dirty="0"/>
              <a:t>= </a:t>
            </a:r>
            <a:r>
              <a:rPr lang="en-US" sz="19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WebRequest.Create</a:t>
            </a:r>
            <a:r>
              <a:rPr lang="en-US" sz="1900" dirty="0"/>
              <a:t>(</a:t>
            </a:r>
            <a:r>
              <a:rPr lang="en-US" sz="1900" dirty="0" err="1"/>
              <a:t>resourceUrl</a:t>
            </a:r>
            <a:r>
              <a:rPr lang="en-US" sz="1900" dirty="0"/>
              <a:t>) as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HttpWebRequest</a:t>
            </a:r>
            <a:r>
              <a:rPr lang="en-US" sz="1900" dirty="0" smtClean="0"/>
              <a:t>;</a:t>
            </a:r>
          </a:p>
          <a:p>
            <a:pPr>
              <a:spcBef>
                <a:spcPts val="1200"/>
              </a:spcBef>
            </a:pPr>
            <a:r>
              <a:rPr lang="en-US" sz="1900" dirty="0" smtClean="0"/>
              <a:t>//configure the HTTP request</a:t>
            </a:r>
            <a:endParaRPr lang="en-US" sz="1900" dirty="0"/>
          </a:p>
          <a:p>
            <a:r>
              <a:rPr lang="en-US" sz="1900" dirty="0" err="1" smtClean="0"/>
              <a:t>req.</a:t>
            </a:r>
            <a:r>
              <a:rPr lang="en-US" sz="19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ContentType</a:t>
            </a:r>
            <a:r>
              <a:rPr lang="en-US" sz="1900" dirty="0" smtClean="0"/>
              <a:t> </a:t>
            </a:r>
            <a:r>
              <a:rPr lang="en-US" sz="1900" dirty="0"/>
              <a:t>= "application/</a:t>
            </a:r>
            <a:r>
              <a:rPr lang="en-US" sz="1900" dirty="0" err="1"/>
              <a:t>json</a:t>
            </a:r>
            <a:r>
              <a:rPr lang="en-US" sz="1900" dirty="0"/>
              <a:t>";</a:t>
            </a:r>
          </a:p>
          <a:p>
            <a:r>
              <a:rPr lang="en-US" sz="1900" dirty="0" err="1" smtClean="0"/>
              <a:t>req.</a:t>
            </a:r>
            <a:r>
              <a:rPr lang="en-US" sz="19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Method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900" dirty="0"/>
              <a:t>= "GET</a:t>
            </a:r>
            <a:r>
              <a:rPr lang="en-US" sz="1900" dirty="0" smtClean="0"/>
              <a:t>";</a:t>
            </a:r>
          </a:p>
          <a:p>
            <a:pPr>
              <a:spcBef>
                <a:spcPts val="1200"/>
              </a:spcBef>
            </a:pPr>
            <a:r>
              <a:rPr lang="en-US" sz="1900" dirty="0" smtClean="0"/>
              <a:t>//send the request</a:t>
            </a:r>
          </a:p>
          <a:p>
            <a:r>
              <a:rPr lang="en-US" sz="1900" dirty="0" smtClean="0"/>
              <a:t>var response = </a:t>
            </a:r>
            <a:r>
              <a:rPr lang="en-US" sz="1900" dirty="0" err="1" smtClean="0"/>
              <a:t>req.</a:t>
            </a:r>
            <a:r>
              <a:rPr lang="en-US" sz="19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GetResponse</a:t>
            </a:r>
            <a:r>
              <a:rPr lang="en-US" sz="1900" dirty="0" smtClean="0"/>
              <a:t>();</a:t>
            </a:r>
          </a:p>
          <a:p>
            <a:pPr>
              <a:spcBef>
                <a:spcPts val="1200"/>
              </a:spcBef>
            </a:pPr>
            <a:r>
              <a:rPr lang="en-US" sz="1900" dirty="0" smtClean="0"/>
              <a:t>//</a:t>
            </a:r>
            <a:r>
              <a:rPr lang="en-US" sz="1900" dirty="0"/>
              <a:t>read the response body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324884" y="4798722"/>
            <a:ext cx="2742916" cy="851297"/>
          </a:xfrm>
          <a:prstGeom prst="wedgeRoundRectCallout">
            <a:avLst>
              <a:gd name="adj1" fmla="val 3245"/>
              <a:gd name="adj2" fmla="val -827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Needs a cast to 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HttpWebRequest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28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92024" y="2743201"/>
            <a:ext cx="8759952" cy="685800"/>
          </a:xfrm>
        </p:spPr>
        <p:txBody>
          <a:bodyPr/>
          <a:lstStyle/>
          <a:p>
            <a:r>
              <a:rPr lang="en-US" dirty="0" smtClean="0"/>
              <a:t>Performing a Request with HttpWebRequest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405469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1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52600" y="119744"/>
            <a:ext cx="7239000" cy="838200"/>
          </a:xfrm>
        </p:spPr>
        <p:txBody>
          <a:bodyPr/>
          <a:lstStyle/>
          <a:p>
            <a:r>
              <a:rPr lang="en-US" dirty="0" smtClean="0"/>
              <a:t>Working with HttpWebRequest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HttpWebRequest</a:t>
            </a:r>
            <a:r>
              <a:rPr lang="en-US" dirty="0" smtClean="0"/>
              <a:t> work?</a:t>
            </a:r>
          </a:p>
          <a:p>
            <a:pPr lvl="1"/>
            <a:r>
              <a:rPr lang="en-US" dirty="0" smtClean="0"/>
              <a:t>The client (the C# app) builds a HTTP request object</a:t>
            </a:r>
          </a:p>
          <a:p>
            <a:pPr lvl="2"/>
            <a:r>
              <a:rPr lang="en-US" dirty="0" smtClean="0"/>
              <a:t>Wrapped 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HttpWebRequest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The client sends the HTTP request to the server</a:t>
            </a:r>
          </a:p>
          <a:p>
            <a:pPr lvl="2"/>
            <a:r>
              <a:rPr lang="en-US" dirty="0" smtClean="0"/>
              <a:t>Through the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GetResponse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Then the server returns a response</a:t>
            </a:r>
          </a:p>
          <a:p>
            <a:pPr lvl="2"/>
            <a:r>
              <a:rPr lang="en-US" dirty="0" smtClean="0"/>
              <a:t>Wrapped in a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WebResponse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Accessing the request/response body happens through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370014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Request/Response body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HttpWebRequest </a:t>
            </a:r>
            <a:r>
              <a:rPr lang="en-US" dirty="0" smtClean="0"/>
              <a:t>&amp;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WebResponse</a:t>
            </a:r>
            <a:r>
              <a:rPr lang="en-US" dirty="0" smtClean="0"/>
              <a:t> have bodies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Data sent to/received from the server (e.g. in a POST request)</a:t>
            </a:r>
          </a:p>
          <a:p>
            <a:pPr lvl="1">
              <a:spcBef>
                <a:spcPts val="0"/>
              </a:spcBef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GetRequestStream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/>
              <a:t>/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GetResponseStream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Stream </a:t>
            </a:r>
            <a:r>
              <a:rPr lang="en-US" dirty="0" smtClean="0"/>
              <a:t>can be read/written with a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StreamReader</a:t>
            </a:r>
            <a:r>
              <a:rPr lang="en-US" dirty="0" smtClean="0"/>
              <a:t>/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StreamWriter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 Placeholder 9"/>
          <p:cNvSpPr txBox="1">
            <a:spLocks/>
          </p:cNvSpPr>
          <p:nvPr/>
        </p:nvSpPr>
        <p:spPr>
          <a:xfrm>
            <a:off x="601249" y="4212258"/>
            <a:ext cx="8225880" cy="2431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...</a:t>
            </a:r>
          </a:p>
          <a:p>
            <a:r>
              <a:rPr lang="en-US" sz="1900" dirty="0" err="1" smtClean="0"/>
              <a:t>var</a:t>
            </a:r>
            <a:r>
              <a:rPr lang="en-US" sz="1900" dirty="0" smtClean="0"/>
              <a:t> writer = new </a:t>
            </a:r>
            <a:r>
              <a:rPr lang="en-US" sz="1900" dirty="0" err="1" smtClean="0"/>
              <a:t>StreamWriter</a:t>
            </a:r>
            <a:r>
              <a:rPr lang="en-US" sz="1900" dirty="0" smtClean="0"/>
              <a:t>(</a:t>
            </a:r>
            <a:r>
              <a:rPr lang="en-US" sz="1900" dirty="0" err="1" smtClean="0"/>
              <a:t>request.GetRequestStream</a:t>
            </a:r>
            <a:r>
              <a:rPr lang="en-US" sz="1900" dirty="0" smtClean="0"/>
              <a:t>());</a:t>
            </a:r>
          </a:p>
          <a:p>
            <a:r>
              <a:rPr lang="en-US" sz="1900" dirty="0" err="1" smtClean="0"/>
              <a:t>writer.Write</a:t>
            </a:r>
            <a:r>
              <a:rPr lang="en-US" sz="1900" dirty="0" smtClean="0"/>
              <a:t>(</a:t>
            </a:r>
            <a:r>
              <a:rPr lang="en-US" sz="1900" dirty="0" err="1" smtClean="0"/>
              <a:t>dataString</a:t>
            </a:r>
            <a:r>
              <a:rPr lang="en-US" sz="1900" dirty="0" smtClean="0"/>
              <a:t>);</a:t>
            </a:r>
          </a:p>
          <a:p>
            <a:r>
              <a:rPr lang="en-US" sz="1900" dirty="0" err="1"/>
              <a:t>writer.Close</a:t>
            </a:r>
            <a:r>
              <a:rPr lang="en-US" sz="1900" dirty="0" smtClean="0"/>
              <a:t>(); </a:t>
            </a:r>
            <a:r>
              <a:rPr lang="en-US" sz="1900" i="1" dirty="0"/>
              <a:t>//or put the </a:t>
            </a:r>
            <a:r>
              <a:rPr lang="en-US" sz="1900" i="1" dirty="0" smtClean="0"/>
              <a:t>writer in </a:t>
            </a:r>
            <a:r>
              <a:rPr lang="en-US" sz="1900" i="1" dirty="0"/>
              <a:t>a </a:t>
            </a:r>
            <a:r>
              <a:rPr lang="en-US" sz="1900" i="1" dirty="0" smtClean="0"/>
              <a:t>using directive</a:t>
            </a:r>
          </a:p>
          <a:p>
            <a:r>
              <a:rPr lang="en-US" sz="1900" dirty="0" err="1" smtClean="0"/>
              <a:t>var</a:t>
            </a:r>
            <a:r>
              <a:rPr lang="en-US" sz="1900" dirty="0" smtClean="0"/>
              <a:t> response = </a:t>
            </a:r>
            <a:r>
              <a:rPr lang="en-US" sz="1900" dirty="0" err="1" smtClean="0"/>
              <a:t>request.GetResponse</a:t>
            </a:r>
            <a:r>
              <a:rPr lang="en-US" sz="1900" dirty="0" smtClean="0"/>
              <a:t>();</a:t>
            </a:r>
          </a:p>
          <a:p>
            <a:r>
              <a:rPr lang="en-US" sz="1900" dirty="0" err="1" smtClean="0"/>
              <a:t>var</a:t>
            </a:r>
            <a:r>
              <a:rPr lang="en-US" sz="1900" dirty="0" smtClean="0"/>
              <a:t> reader = new </a:t>
            </a:r>
            <a:r>
              <a:rPr lang="en-US" sz="1900" dirty="0" err="1" smtClean="0"/>
              <a:t>StreamReader</a:t>
            </a:r>
            <a:r>
              <a:rPr lang="en-US" sz="1900" dirty="0" smtClean="0"/>
              <a:t>(</a:t>
            </a:r>
            <a:r>
              <a:rPr lang="en-US" sz="1900" dirty="0" err="1" smtClean="0"/>
              <a:t>response.GetResponseStream</a:t>
            </a:r>
            <a:r>
              <a:rPr lang="en-US" sz="1900" dirty="0" smtClean="0"/>
              <a:t>());</a:t>
            </a:r>
          </a:p>
          <a:p>
            <a:r>
              <a:rPr lang="en-US" sz="1900" dirty="0" err="1" smtClean="0"/>
              <a:t>Console.WriteLine</a:t>
            </a:r>
            <a:r>
              <a:rPr lang="en-US" sz="1900" dirty="0" smtClean="0"/>
              <a:t>(</a:t>
            </a:r>
            <a:r>
              <a:rPr lang="en-US" sz="1900" dirty="0" err="1" smtClean="0"/>
              <a:t>reader.ReadToEnd</a:t>
            </a:r>
            <a:r>
              <a:rPr lang="en-US" sz="1900" dirty="0" smtClean="0"/>
              <a:t>());</a:t>
            </a:r>
          </a:p>
          <a:p>
            <a:r>
              <a:rPr lang="en-US" sz="1900" dirty="0" err="1" smtClean="0"/>
              <a:t>reader.Close</a:t>
            </a:r>
            <a:r>
              <a:rPr lang="en-US" sz="1900" dirty="0" smtClean="0"/>
              <a:t>(); </a:t>
            </a:r>
            <a:r>
              <a:rPr lang="en-US" sz="1900" i="1" dirty="0" smtClean="0"/>
              <a:t>//or put the reader in a using directive</a:t>
            </a:r>
            <a:endParaRPr lang="en-US" sz="1900" i="1" dirty="0"/>
          </a:p>
        </p:txBody>
      </p:sp>
    </p:spTree>
    <p:extLst>
      <p:ext uri="{BB962C8B-B14F-4D97-AF65-F5344CB8AC3E}">
        <p14:creationId xmlns:p14="http://schemas.microsoft.com/office/powerpoint/2010/main" val="273124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2296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Consuming Web Services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Performing GET requests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WebClient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Performing ANY requests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dirty="0" err="1" smtClean="0"/>
              <a:t>System.Net.WebRequest</a:t>
            </a:r>
            <a:r>
              <a:rPr lang="en-US" dirty="0" smtClean="0"/>
              <a:t> and HttpWebRequest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Working with JSON and XML POST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JSON.NET and </a:t>
            </a:r>
            <a:r>
              <a:rPr lang="en-US" dirty="0" err="1" smtClean="0"/>
              <a:t>XDocument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698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with HttpWebRequest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Making GET requests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Set the requested content type (e.g. "application/</a:t>
            </a:r>
            <a:r>
              <a:rPr lang="en-US" dirty="0" err="1" smtClean="0"/>
              <a:t>json</a:t>
            </a:r>
            <a:r>
              <a:rPr lang="en-US" dirty="0" smtClean="0"/>
              <a:t>"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Set the request method to GET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Call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GetResponse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and process the data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E.g. use JSON.NET to deserialize to an object</a:t>
            </a:r>
          </a:p>
          <a:p>
            <a:pPr lvl="1"/>
            <a:endParaRPr lang="en-US" dirty="0"/>
          </a:p>
        </p:txBody>
      </p:sp>
      <p:sp>
        <p:nvSpPr>
          <p:cNvPr id="4" name="Text Placeholder 9"/>
          <p:cNvSpPr txBox="1">
            <a:spLocks/>
          </p:cNvSpPr>
          <p:nvPr/>
        </p:nvSpPr>
        <p:spPr>
          <a:xfrm>
            <a:off x="275573" y="4224784"/>
            <a:ext cx="859285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public static void Get(string </a:t>
            </a:r>
            <a:r>
              <a:rPr lang="en-US" sz="1800" dirty="0" err="1"/>
              <a:t>resourceUrl</a:t>
            </a:r>
            <a:r>
              <a:rPr lang="en-US" sz="1800" dirty="0"/>
              <a:t>)</a:t>
            </a:r>
          </a:p>
          <a:p>
            <a:r>
              <a:rPr lang="en-US" sz="1800" dirty="0" smtClean="0"/>
              <a:t>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request = </a:t>
            </a:r>
            <a:r>
              <a:rPr lang="en-US" sz="1800" dirty="0" err="1"/>
              <a:t>WebRequest.Create</a:t>
            </a:r>
            <a:r>
              <a:rPr lang="en-US" sz="1800" dirty="0"/>
              <a:t>(</a:t>
            </a:r>
            <a:r>
              <a:rPr lang="en-US" sz="1800" dirty="0" err="1"/>
              <a:t>resourceUrl</a:t>
            </a:r>
            <a:r>
              <a:rPr lang="en-US" sz="1800" dirty="0"/>
              <a:t>) </a:t>
            </a:r>
            <a:r>
              <a:rPr lang="en-US" sz="1800" dirty="0" smtClean="0"/>
              <a:t>as </a:t>
            </a:r>
            <a:r>
              <a:rPr lang="en-US" sz="1800" dirty="0" err="1" smtClean="0"/>
              <a:t>HttpWebRequest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request.ContentType</a:t>
            </a:r>
            <a:r>
              <a:rPr lang="en-US" sz="1800" dirty="0" smtClean="0"/>
              <a:t> </a:t>
            </a:r>
            <a:r>
              <a:rPr lang="en-US" sz="1800" dirty="0"/>
              <a:t>= "application/</a:t>
            </a:r>
            <a:r>
              <a:rPr lang="en-US" sz="1800" dirty="0" err="1"/>
              <a:t>json</a:t>
            </a:r>
            <a:r>
              <a:rPr lang="en-US" sz="1800" dirty="0"/>
              <a:t>";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request.Method</a:t>
            </a:r>
            <a:r>
              <a:rPr lang="en-US" sz="1800" dirty="0" smtClean="0"/>
              <a:t> </a:t>
            </a:r>
            <a:r>
              <a:rPr lang="en-US" sz="1800" dirty="0"/>
              <a:t>= "GET";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request.GetResponse</a:t>
            </a:r>
            <a:r>
              <a:rPr lang="en-US" sz="1800" dirty="0" smtClean="0"/>
              <a:t>();</a:t>
            </a:r>
          </a:p>
          <a:p>
            <a:r>
              <a:rPr lang="en-US" sz="1800" dirty="0" smtClean="0"/>
              <a:t>  ...</a:t>
            </a:r>
            <a:endParaRPr lang="en-US" sz="1800" dirty="0"/>
          </a:p>
          <a:p>
            <a:r>
              <a:rPr lang="en-US" sz="1800" dirty="0" smtClean="0"/>
              <a:t>}</a:t>
            </a:r>
            <a:endParaRPr lang="en-US" sz="1900" i="1" dirty="0"/>
          </a:p>
        </p:txBody>
      </p:sp>
    </p:spTree>
    <p:extLst>
      <p:ext uri="{BB962C8B-B14F-4D97-AF65-F5344CB8AC3E}">
        <p14:creationId xmlns:p14="http://schemas.microsoft.com/office/powerpoint/2010/main" val="16596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with </a:t>
            </a:r>
            <a:r>
              <a:rPr lang="en-US" dirty="0" err="1"/>
              <a:t>HttpWebRequest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599" y="914400"/>
            <a:ext cx="8770545" cy="5791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POST request – similar to GET request, except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Different method ("POST")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Set request body (write to the request stream)</a:t>
            </a:r>
          </a:p>
        </p:txBody>
      </p:sp>
      <p:sp>
        <p:nvSpPr>
          <p:cNvPr id="6" name="Text Placeholder 9"/>
          <p:cNvSpPr txBox="1">
            <a:spLocks/>
          </p:cNvSpPr>
          <p:nvPr/>
        </p:nvSpPr>
        <p:spPr>
          <a:xfrm>
            <a:off x="338947" y="2676665"/>
            <a:ext cx="8497235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public static void Post(string </a:t>
            </a:r>
            <a:r>
              <a:rPr lang="en-US" sz="1800" dirty="0" err="1"/>
              <a:t>resourceUrl</a:t>
            </a:r>
            <a:r>
              <a:rPr lang="en-US" sz="1800" dirty="0"/>
              <a:t>, object data)</a:t>
            </a:r>
          </a:p>
          <a:p>
            <a:r>
              <a:rPr lang="en-US" sz="1800" dirty="0" smtClean="0"/>
              <a:t>{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request = </a:t>
            </a:r>
            <a:r>
              <a:rPr lang="en-US" sz="1800" dirty="0" err="1"/>
              <a:t>WebRequest.Create</a:t>
            </a:r>
            <a:r>
              <a:rPr lang="en-US" sz="1800" dirty="0"/>
              <a:t>(</a:t>
            </a:r>
            <a:r>
              <a:rPr lang="en-US" sz="1800" dirty="0" err="1"/>
              <a:t>resourceUrl</a:t>
            </a:r>
            <a:r>
              <a:rPr lang="en-US" sz="1800" dirty="0"/>
              <a:t>) as </a:t>
            </a:r>
            <a:r>
              <a:rPr lang="en-US" sz="1800" dirty="0" err="1"/>
              <a:t>HttpWebRequest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request.ContentType</a:t>
            </a:r>
            <a:r>
              <a:rPr lang="en-US" sz="1800" dirty="0" smtClean="0"/>
              <a:t> </a:t>
            </a:r>
            <a:r>
              <a:rPr lang="en-US" sz="1800" dirty="0"/>
              <a:t>= "application/</a:t>
            </a:r>
            <a:r>
              <a:rPr lang="en-US" sz="1800" dirty="0" err="1"/>
              <a:t>json</a:t>
            </a:r>
            <a:r>
              <a:rPr lang="en-US" sz="1800" dirty="0"/>
              <a:t>";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request.Method</a:t>
            </a:r>
            <a:r>
              <a:rPr lang="en-US" sz="1800" dirty="0" smtClean="0"/>
              <a:t> </a:t>
            </a:r>
            <a:r>
              <a:rPr lang="en-US" sz="1800" dirty="0"/>
              <a:t>= "POST</a:t>
            </a:r>
            <a:r>
              <a:rPr lang="en-US" sz="1800" dirty="0" smtClean="0"/>
              <a:t>";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/>
              <a:t>jsonData</a:t>
            </a:r>
            <a:r>
              <a:rPr lang="en-US" sz="1800" dirty="0"/>
              <a:t> = </a:t>
            </a:r>
            <a:r>
              <a:rPr lang="en-US" sz="1800" dirty="0" err="1"/>
              <a:t>JsonConvert.SerializeObject</a:t>
            </a:r>
            <a:r>
              <a:rPr lang="en-US" sz="1800" dirty="0"/>
              <a:t>(data</a:t>
            </a:r>
            <a:r>
              <a:rPr lang="en-US" sz="1800" dirty="0" smtClean="0"/>
              <a:t>);</a:t>
            </a:r>
          </a:p>
          <a:p>
            <a:r>
              <a:rPr lang="en-US" sz="1800" dirty="0" smtClean="0"/>
              <a:t>  using (</a:t>
            </a:r>
            <a:r>
              <a:rPr lang="en-US" sz="1800" dirty="0" err="1" smtClean="0"/>
              <a:t>StreamWriter</a:t>
            </a:r>
            <a:r>
              <a:rPr lang="en-US" sz="1800" dirty="0" smtClean="0"/>
              <a:t> writer = </a:t>
            </a:r>
          </a:p>
          <a:p>
            <a:r>
              <a:rPr lang="en-US" sz="1800" dirty="0" smtClean="0"/>
              <a:t>      new </a:t>
            </a:r>
            <a:r>
              <a:rPr lang="en-US" sz="1800" dirty="0" err="1" smtClean="0"/>
              <a:t>StreamWriter</a:t>
            </a:r>
            <a:r>
              <a:rPr lang="en-US" sz="1800" dirty="0" smtClean="0"/>
              <a:t>(</a:t>
            </a:r>
            <a:r>
              <a:rPr lang="en-US" sz="1800" dirty="0" err="1" smtClean="0"/>
              <a:t>request.GetRequestStream</a:t>
            </a:r>
            <a:r>
              <a:rPr lang="en-US" sz="1800" dirty="0" smtClean="0"/>
              <a:t>()))</a:t>
            </a:r>
          </a:p>
          <a:p>
            <a:r>
              <a:rPr lang="en-US" sz="1800" dirty="0" smtClean="0"/>
              <a:t>  {</a:t>
            </a:r>
            <a:endParaRPr lang="en-US" sz="1800" dirty="0"/>
          </a:p>
          <a:p>
            <a:r>
              <a:rPr lang="en-US" sz="1800" dirty="0" smtClean="0"/>
              <a:t>    </a:t>
            </a:r>
            <a:r>
              <a:rPr lang="en-US" sz="1800" dirty="0" err="1" smtClean="0"/>
              <a:t>writer.Write</a:t>
            </a:r>
            <a:r>
              <a:rPr lang="en-US" sz="1800" dirty="0" smtClean="0"/>
              <a:t>(</a:t>
            </a:r>
            <a:r>
              <a:rPr lang="en-US" sz="1800" dirty="0" err="1" smtClean="0"/>
              <a:t>jsonData</a:t>
            </a:r>
            <a:r>
              <a:rPr lang="en-US" sz="1800" dirty="0"/>
              <a:t>);</a:t>
            </a:r>
          </a:p>
          <a:p>
            <a:r>
              <a:rPr lang="en-US" sz="1800" dirty="0" smtClean="0"/>
              <a:t>  }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request.GetResponse</a:t>
            </a:r>
            <a:r>
              <a:rPr lang="en-US" sz="1800" dirty="0" smtClean="0"/>
              <a:t>();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...</a:t>
            </a:r>
            <a:endParaRPr lang="en-US" sz="1800" dirty="0"/>
          </a:p>
          <a:p>
            <a:r>
              <a:rPr lang="en-US" sz="1800" dirty="0" smtClean="0"/>
              <a:t>}</a:t>
            </a:r>
            <a:endParaRPr lang="en-US" sz="1900" i="1" dirty="0"/>
          </a:p>
        </p:txBody>
      </p:sp>
    </p:spTree>
    <p:extLst>
      <p:ext uri="{BB962C8B-B14F-4D97-AF65-F5344CB8AC3E}">
        <p14:creationId xmlns:p14="http://schemas.microsoft.com/office/powerpoint/2010/main" val="45954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for  GET and POST HTTP Requests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98111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HttpClient</a:t>
            </a:r>
            <a:r>
              <a:rPr lang="en-US" dirty="0" smtClean="0"/>
              <a:t> and </a:t>
            </a:r>
            <a:r>
              <a:rPr lang="en-US" dirty="0" err="1" smtClean="0"/>
              <a:t>HttpRequestMessage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90104"/>
            <a:ext cx="7924800" cy="569120"/>
          </a:xfrm>
        </p:spPr>
        <p:txBody>
          <a:bodyPr/>
          <a:lstStyle/>
          <a:p>
            <a:r>
              <a:rPr lang="en-US" dirty="0" smtClean="0"/>
              <a:t>The new APIs in 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5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HttpClient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HTTP client for .NET</a:t>
            </a:r>
          </a:p>
          <a:p>
            <a:r>
              <a:rPr lang="en-US" dirty="0" smtClean="0"/>
              <a:t>Flexible API for accessing HTTP resources</a:t>
            </a:r>
          </a:p>
          <a:p>
            <a:r>
              <a:rPr lang="en-US" dirty="0" smtClean="0"/>
              <a:t>Has ONLY </a:t>
            </a:r>
            <a:r>
              <a:rPr lang="en-US" dirty="0" err="1" smtClean="0"/>
              <a:t>async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/>
              <a:t>Using the new </a:t>
            </a:r>
            <a:r>
              <a:rPr lang="en-US" dirty="0" err="1" smtClean="0"/>
              <a:t>async</a:t>
            </a:r>
            <a:r>
              <a:rPr lang="en-US" dirty="0" smtClean="0"/>
              <a:t> APIs</a:t>
            </a:r>
          </a:p>
          <a:p>
            <a:r>
              <a:rPr lang="en-US" dirty="0" smtClean="0"/>
              <a:t>Sends and receives HTTP requests and responses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HttpRequestMessage</a:t>
            </a:r>
            <a:r>
              <a:rPr lang="en-US" dirty="0"/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HttpResponseMessage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Responses/requests are accessed ONLY </a:t>
            </a:r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/>
              <a:t>Can have defaults </a:t>
            </a:r>
            <a:r>
              <a:rPr lang="en-US" dirty="0" smtClean="0"/>
              <a:t>configured for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0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HttpClient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Methods for directly sending GET, POST, PUT and DELETE requests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For commonly used requests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No need to construct the request from scratch</a:t>
            </a:r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375156" y="3025717"/>
            <a:ext cx="842481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static </a:t>
            </a:r>
            <a:r>
              <a:rPr lang="en-US" sz="1800" dirty="0" err="1"/>
              <a:t>async</a:t>
            </a:r>
            <a:r>
              <a:rPr lang="en-US" sz="1800" dirty="0"/>
              <a:t> void </a:t>
            </a:r>
            <a:r>
              <a:rPr lang="en-US" sz="1800" dirty="0" err="1"/>
              <a:t>PrintStudents</a:t>
            </a:r>
            <a:r>
              <a:rPr lang="en-US" sz="1800" dirty="0"/>
              <a:t>(</a:t>
            </a:r>
            <a:r>
              <a:rPr lang="en-US" sz="1800" dirty="0" err="1"/>
              <a:t>HttpClient</a:t>
            </a:r>
            <a:r>
              <a:rPr lang="en-US" sz="1800" dirty="0"/>
              <a:t> </a:t>
            </a:r>
            <a:r>
              <a:rPr lang="en-US" sz="1800" dirty="0" err="1"/>
              <a:t>httpClient</a:t>
            </a:r>
            <a:r>
              <a:rPr lang="en-US" sz="1800" dirty="0"/>
              <a:t>)</a:t>
            </a:r>
          </a:p>
          <a:p>
            <a:r>
              <a:rPr lang="en-US" sz="1800" dirty="0" smtClean="0"/>
              <a:t>{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response = await </a:t>
            </a:r>
            <a:r>
              <a:rPr lang="en-US" sz="1800" dirty="0" err="1"/>
              <a:t>httpClient.GetAsync</a:t>
            </a:r>
            <a:r>
              <a:rPr lang="en-US" sz="1800" dirty="0"/>
              <a:t>("students");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Console.WriteLine</a:t>
            </a:r>
            <a:r>
              <a:rPr lang="en-US" sz="1800" dirty="0" smtClean="0"/>
              <a:t>(await </a:t>
            </a:r>
            <a:r>
              <a:rPr lang="en-US" sz="1800" dirty="0" err="1"/>
              <a:t>response.Content.ReadAsStringAsync</a:t>
            </a:r>
            <a:r>
              <a:rPr lang="en-US" sz="1800" dirty="0"/>
              <a:t>());</a:t>
            </a:r>
          </a:p>
          <a:p>
            <a:r>
              <a:rPr lang="en-US" sz="1800" dirty="0" smtClean="0"/>
              <a:t>}</a:t>
            </a:r>
            <a:endParaRPr lang="en-US" sz="1800" dirty="0"/>
          </a:p>
          <a:p>
            <a:r>
              <a:rPr lang="en-US" sz="1800" dirty="0" smtClean="0"/>
              <a:t>static </a:t>
            </a:r>
            <a:r>
              <a:rPr lang="en-US" sz="1800" dirty="0"/>
              <a:t>void Main(string[] </a:t>
            </a:r>
            <a:r>
              <a:rPr lang="en-US" sz="1800" dirty="0" err="1"/>
              <a:t>args</a:t>
            </a:r>
            <a:r>
              <a:rPr lang="en-US" sz="1800" dirty="0"/>
              <a:t>)</a:t>
            </a:r>
          </a:p>
          <a:p>
            <a:r>
              <a:rPr lang="en-US" sz="1800" dirty="0" smtClean="0"/>
              <a:t>{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/>
              <a:t>httpClient</a:t>
            </a:r>
            <a:r>
              <a:rPr lang="en-US" sz="1800" dirty="0"/>
              <a:t> = new </a:t>
            </a:r>
            <a:r>
              <a:rPr lang="en-US" sz="1800" dirty="0" err="1"/>
              <a:t>HttpClient</a:t>
            </a:r>
            <a:r>
              <a:rPr lang="en-US" sz="1800" dirty="0"/>
              <a:t>();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httpClient.BaseAddress</a:t>
            </a:r>
            <a:r>
              <a:rPr lang="en-US" sz="1800" dirty="0" smtClean="0"/>
              <a:t> </a:t>
            </a:r>
            <a:r>
              <a:rPr lang="en-US" sz="1800" dirty="0"/>
              <a:t>= new Uri("http://localhost:7232/</a:t>
            </a:r>
            <a:r>
              <a:rPr lang="en-US" sz="1800" dirty="0" err="1"/>
              <a:t>api</a:t>
            </a:r>
            <a:r>
              <a:rPr lang="en-US" sz="1800" dirty="0"/>
              <a:t>/");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PrintStudents</a:t>
            </a:r>
            <a:r>
              <a:rPr lang="en-US" sz="1800" dirty="0" smtClean="0"/>
              <a:t>(</a:t>
            </a:r>
            <a:r>
              <a:rPr lang="en-US" sz="1800" dirty="0" err="1" smtClean="0"/>
              <a:t>httpClient</a:t>
            </a:r>
            <a:r>
              <a:rPr lang="en-US" sz="1800" dirty="0"/>
              <a:t>);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Console.WriteLine</a:t>
            </a:r>
            <a:r>
              <a:rPr lang="en-US" sz="1800" dirty="0"/>
              <a:t>("Press Enter to exit");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Console.ReadLine</a:t>
            </a:r>
            <a:r>
              <a:rPr lang="en-US" sz="1800" dirty="0"/>
              <a:t>();</a:t>
            </a:r>
          </a:p>
          <a:p>
            <a:r>
              <a:rPr lang="en-US" sz="1800" dirty="0" smtClean="0"/>
              <a:t>}</a:t>
            </a:r>
            <a:endParaRPr lang="en-US" sz="1900" i="1" dirty="0"/>
          </a:p>
        </p:txBody>
      </p:sp>
    </p:spTree>
    <p:extLst>
      <p:ext uri="{BB962C8B-B14F-4D97-AF65-F5344CB8AC3E}">
        <p14:creationId xmlns:p14="http://schemas.microsoft.com/office/powerpoint/2010/main" val="142703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HttpContent</a:t>
            </a:r>
            <a:r>
              <a:rPr lang="en-US" dirty="0" smtClean="0"/>
              <a:t> defines the request/response</a:t>
            </a:r>
          </a:p>
          <a:p>
            <a:pPr lvl="1"/>
            <a:r>
              <a:rPr lang="en-US" dirty="0" smtClean="0"/>
              <a:t>Contains the body</a:t>
            </a:r>
          </a:p>
          <a:p>
            <a:pPr lvl="1"/>
            <a:r>
              <a:rPr lang="en-US" dirty="0" smtClean="0"/>
              <a:t>Contains the </a:t>
            </a:r>
            <a:r>
              <a:rPr lang="en-US" dirty="0" err="1" smtClean="0"/>
              <a:t>ContentType</a:t>
            </a:r>
            <a:r>
              <a:rPr lang="en-US" dirty="0" smtClean="0"/>
              <a:t> header</a:t>
            </a:r>
          </a:p>
          <a:p>
            <a:pPr lvl="1"/>
            <a:r>
              <a:rPr lang="en-US" dirty="0" smtClean="0"/>
              <a:t>Can be set with several content classes</a:t>
            </a:r>
          </a:p>
          <a:p>
            <a:pPr lvl="2"/>
            <a:r>
              <a:rPr lang="en-US" dirty="0" err="1" smtClean="0"/>
              <a:t>StringContent</a:t>
            </a:r>
            <a:r>
              <a:rPr lang="en-US" dirty="0" smtClean="0"/>
              <a:t>, </a:t>
            </a:r>
            <a:r>
              <a:rPr lang="en-US" dirty="0" err="1" smtClean="0"/>
              <a:t>StreamContent</a:t>
            </a:r>
            <a:r>
              <a:rPr lang="en-US" dirty="0" smtClean="0"/>
              <a:t>, </a:t>
            </a:r>
            <a:r>
              <a:rPr lang="en-US" dirty="0" err="1" smtClean="0"/>
              <a:t>BlockContent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Essential for POST and similar requests</a:t>
            </a:r>
            <a:endParaRPr lang="en-US" dirty="0"/>
          </a:p>
        </p:txBody>
      </p:sp>
      <p:sp>
        <p:nvSpPr>
          <p:cNvPr id="4" name="Text Placeholder 9"/>
          <p:cNvSpPr txBox="1">
            <a:spLocks/>
          </p:cNvSpPr>
          <p:nvPr/>
        </p:nvSpPr>
        <p:spPr>
          <a:xfrm>
            <a:off x="375156" y="4727769"/>
            <a:ext cx="842481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/>
              <a:t>HttpContent</a:t>
            </a:r>
            <a:r>
              <a:rPr lang="en-US" sz="1800" dirty="0"/>
              <a:t> </a:t>
            </a:r>
            <a:r>
              <a:rPr lang="en-US" sz="1800" dirty="0" err="1"/>
              <a:t>postContent</a:t>
            </a:r>
            <a:r>
              <a:rPr lang="en-US" sz="1800" dirty="0"/>
              <a:t> = new </a:t>
            </a:r>
            <a:r>
              <a:rPr lang="en-US" sz="1800" dirty="0" err="1"/>
              <a:t>StringContent</a:t>
            </a:r>
            <a:r>
              <a:rPr lang="en-US" sz="1800" dirty="0"/>
              <a:t>(</a:t>
            </a:r>
            <a:r>
              <a:rPr lang="en-US" sz="1800" dirty="0" err="1"/>
              <a:t>JsonConvert.SerializeObject</a:t>
            </a:r>
            <a:r>
              <a:rPr lang="en-US" sz="1800" dirty="0"/>
              <a:t>(</a:t>
            </a:r>
            <a:r>
              <a:rPr lang="en-US" sz="1800" dirty="0" err="1"/>
              <a:t>theStudent</a:t>
            </a:r>
            <a:r>
              <a:rPr lang="en-US" sz="1800" dirty="0" smtClean="0"/>
              <a:t>));</a:t>
            </a:r>
          </a:p>
          <a:p>
            <a:endParaRPr lang="en-US" sz="1800" dirty="0"/>
          </a:p>
          <a:p>
            <a:r>
              <a:rPr lang="en-US" sz="1800" dirty="0" err="1" smtClean="0"/>
              <a:t>postContent.Headers.ContentType</a:t>
            </a:r>
            <a:r>
              <a:rPr lang="en-US" sz="1800" dirty="0" smtClean="0"/>
              <a:t> </a:t>
            </a:r>
            <a:r>
              <a:rPr lang="en-US" sz="1800" dirty="0"/>
              <a:t>= new </a:t>
            </a:r>
            <a:r>
              <a:rPr lang="en-US" sz="1800" dirty="0" err="1"/>
              <a:t>System.Net.Http.Headers.MediaTypeHeaderValue</a:t>
            </a:r>
            <a:r>
              <a:rPr lang="en-US" sz="1800" dirty="0"/>
              <a:t>("application/</a:t>
            </a:r>
            <a:r>
              <a:rPr lang="en-US" sz="1800" dirty="0" err="1"/>
              <a:t>json</a:t>
            </a:r>
            <a:r>
              <a:rPr lang="en-US" sz="1800" dirty="0"/>
              <a:t>");</a:t>
            </a:r>
            <a:endParaRPr lang="en-US" sz="1900" i="1" dirty="0"/>
          </a:p>
        </p:txBody>
      </p:sp>
    </p:spTree>
    <p:extLst>
      <p:ext uri="{BB962C8B-B14F-4D97-AF65-F5344CB8AC3E}">
        <p14:creationId xmlns:p14="http://schemas.microsoft.com/office/powerpoint/2010/main" val="27817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HttpClient</a:t>
            </a:r>
            <a:r>
              <a:rPr lang="en-US" dirty="0" smtClean="0"/>
              <a:t> Requests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52846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6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HttpRequestMessage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flexibility of defining an HTTP request</a:t>
            </a:r>
          </a:p>
          <a:p>
            <a:r>
              <a:rPr lang="en-US" dirty="0" smtClean="0"/>
              <a:t>Basically access to low-level request options</a:t>
            </a:r>
          </a:p>
          <a:p>
            <a:r>
              <a:rPr lang="en-US" dirty="0" smtClean="0"/>
              <a:t>Sent by an </a:t>
            </a:r>
            <a:r>
              <a:rPr lang="en-US" dirty="0" err="1" smtClean="0"/>
              <a:t>HttpClient</a:t>
            </a:r>
            <a:endParaRPr lang="en-US" dirty="0" smtClean="0"/>
          </a:p>
          <a:p>
            <a:pPr lvl="1"/>
            <a:r>
              <a:rPr lang="en-US" dirty="0" err="1" smtClean="0"/>
              <a:t>SendAsync</a:t>
            </a:r>
            <a:r>
              <a:rPr lang="en-US" dirty="0" smtClean="0"/>
              <a:t>()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82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Complex Requests with </a:t>
            </a:r>
            <a:r>
              <a:rPr lang="en-US" dirty="0" err="1" smtClean="0"/>
              <a:t>HttpClient</a:t>
            </a:r>
            <a:r>
              <a:rPr lang="en-US" dirty="0" smtClean="0"/>
              <a:t> &amp; </a:t>
            </a:r>
            <a:r>
              <a:rPr lang="en-US" dirty="0" err="1" smtClean="0"/>
              <a:t>HttpRequestMessage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424364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6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JSON.NET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 smtClean="0"/>
              <a:t>Consuming Web Services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5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Write a console application, which searches for news articles by given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query string </a:t>
            </a:r>
            <a:r>
              <a:rPr lang="en-US" dirty="0" smtClean="0"/>
              <a:t>and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count</a:t>
            </a:r>
            <a:r>
              <a:rPr lang="en-US" dirty="0" smtClean="0"/>
              <a:t> of articles to retrieve. </a:t>
            </a:r>
            <a:br>
              <a:rPr lang="en-US" dirty="0" smtClean="0"/>
            </a:br>
            <a:r>
              <a:rPr lang="en-US" dirty="0" smtClean="0"/>
              <a:t>The application should ask the user for input and print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Title</a:t>
            </a:r>
            <a:r>
              <a:rPr lang="en-US" dirty="0"/>
              <a:t>s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URL</a:t>
            </a:r>
            <a:r>
              <a:rPr lang="en-US" dirty="0" smtClean="0"/>
              <a:t>s of the articles.</a:t>
            </a:r>
            <a:br>
              <a:rPr lang="en-US" dirty="0" smtClean="0"/>
            </a:br>
            <a:r>
              <a:rPr lang="en-US" dirty="0" smtClean="0"/>
              <a:t>For news articles search use the </a:t>
            </a:r>
            <a:r>
              <a:rPr lang="en-US" dirty="0" err="1" smtClean="0">
                <a:hlinkClick r:id="rId3"/>
              </a:rPr>
              <a:t>Feedzilla</a:t>
            </a:r>
            <a:r>
              <a:rPr lang="en-US" dirty="0" smtClean="0">
                <a:hlinkClick r:id="rId3"/>
              </a:rPr>
              <a:t> API</a:t>
            </a:r>
            <a:r>
              <a:rPr lang="en-US" dirty="0" smtClean="0">
                <a:hlinkClick r:id="rId4"/>
              </a:rPr>
              <a:t> </a:t>
            </a:r>
            <a:r>
              <a:rPr lang="en-US" dirty="0" smtClean="0"/>
              <a:t>and use one of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WebClient</a:t>
            </a:r>
            <a:r>
              <a:rPr lang="en-US" dirty="0" smtClean="0"/>
              <a:t>,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HttpWebRequest</a:t>
            </a:r>
            <a:r>
              <a:rPr lang="en-US" dirty="0" smtClean="0"/>
              <a:t> or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HttpClient</a:t>
            </a:r>
            <a:r>
              <a:rPr lang="en-US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37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JSON.NET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JSON.NET is a popular open source .NET framework for working with JSON data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JSON.NET supports: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Serializing .NET objects into JSON objects</a:t>
            </a:r>
          </a:p>
          <a:p>
            <a:pPr lvl="1"/>
            <a:r>
              <a:rPr lang="en-US" dirty="0" smtClean="0"/>
              <a:t>Deserializing JSON objects into .NET objects</a:t>
            </a:r>
          </a:p>
          <a:p>
            <a:pPr lvl="1"/>
            <a:r>
              <a:rPr lang="en-US" dirty="0" smtClean="0"/>
              <a:t>LINQ to JSON</a:t>
            </a:r>
          </a:p>
          <a:p>
            <a:pPr lvl="1"/>
            <a:r>
              <a:rPr lang="en-US" dirty="0" smtClean="0"/>
              <a:t>Converting JSON data to and from XML</a:t>
            </a:r>
          </a:p>
          <a:p>
            <a:pPr>
              <a:spcBef>
                <a:spcPts val="0"/>
              </a:spcBef>
            </a:pPr>
            <a:r>
              <a:rPr lang="en-US" dirty="0"/>
              <a:t>JSON.NET is included in many projects, like:</a:t>
            </a:r>
          </a:p>
          <a:p>
            <a:pPr lvl="1">
              <a:spcBef>
                <a:spcPts val="0"/>
              </a:spcBef>
            </a:pPr>
            <a:r>
              <a:rPr lang="en-US" dirty="0"/>
              <a:t>ASP.NET Web API for serialization</a:t>
            </a:r>
          </a:p>
          <a:p>
            <a:pPr lvl="1"/>
            <a:r>
              <a:rPr lang="en-US" dirty="0"/>
              <a:t>ASP.NET </a:t>
            </a:r>
            <a:r>
              <a:rPr lang="en-US" dirty="0" err="1"/>
              <a:t>SignalR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3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JSON.NET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8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Serializing and Deserializing .NET Objects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046440"/>
          </a:xfrm>
        </p:spPr>
        <p:txBody>
          <a:bodyPr/>
          <a:lstStyle/>
          <a:p>
            <a:r>
              <a:rPr lang="en-US" dirty="0" smtClean="0"/>
              <a:t>Serialization and deserialization of objects is done using methods of the </a:t>
            </a:r>
            <a:r>
              <a:rPr lang="en-US" sz="3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JsonConvert</a:t>
            </a:r>
            <a:r>
              <a:rPr lang="en-US" dirty="0" smtClean="0"/>
              <a:t> class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51089" y="2111493"/>
            <a:ext cx="8077200" cy="3477875"/>
          </a:xfrm>
        </p:spPr>
        <p:txBody>
          <a:bodyPr/>
          <a:lstStyle/>
          <a:p>
            <a:r>
              <a:rPr lang="en-US" dirty="0" smtClean="0"/>
              <a:t>var </a:t>
            </a:r>
            <a:r>
              <a:rPr lang="en-US" dirty="0"/>
              <a:t>person = new </a:t>
            </a:r>
            <a:r>
              <a:rPr lang="en-US" dirty="0" smtClean="0"/>
              <a:t>Person()</a:t>
            </a:r>
            <a:endParaRPr lang="en-US" dirty="0"/>
          </a:p>
          <a:p>
            <a:r>
              <a:rPr lang="en-US" dirty="0" smtClean="0"/>
              <a:t> { </a:t>
            </a:r>
            <a:r>
              <a:rPr lang="en-US" dirty="0" err="1"/>
              <a:t>FirstName</a:t>
            </a:r>
            <a:r>
              <a:rPr lang="en-US" dirty="0"/>
              <a:t> = "Doncho</a:t>
            </a:r>
            <a:r>
              <a:rPr lang="en-US" dirty="0" smtClean="0"/>
              <a:t>",</a:t>
            </a:r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/>
              <a:t>= "Minkov</a:t>
            </a:r>
            <a:r>
              <a:rPr lang="en-US" dirty="0" smtClean="0"/>
              <a:t>", Age </a:t>
            </a:r>
            <a:r>
              <a:rPr lang="en-US" dirty="0"/>
              <a:t>= </a:t>
            </a:r>
            <a:r>
              <a:rPr lang="en-US" dirty="0" smtClean="0"/>
              <a:t>24 };</a:t>
            </a:r>
          </a:p>
          <a:p>
            <a:r>
              <a:rPr lang="en-US" dirty="0" smtClean="0"/>
              <a:t>var </a:t>
            </a:r>
            <a:r>
              <a:rPr lang="en-US" dirty="0" err="1"/>
              <a:t>personJSON</a:t>
            </a:r>
            <a:r>
              <a:rPr lang="en-US" dirty="0"/>
              <a:t> = </a:t>
            </a:r>
            <a:r>
              <a:rPr lang="en-US" dirty="0" err="1"/>
              <a:t>JsonConvert.SerializeObject</a:t>
            </a:r>
            <a:r>
              <a:rPr lang="en-US" dirty="0"/>
              <a:t>(person);</a:t>
            </a:r>
          </a:p>
          <a:p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personJSON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/* outputs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{"</a:t>
            </a:r>
            <a:r>
              <a:rPr lang="en-US" dirty="0"/>
              <a:t>FirstName":"Doncho","LastName":"Minkov</a:t>
            </a:r>
            <a:r>
              <a:rPr lang="en-US" dirty="0" smtClean="0"/>
              <a:t>","</a:t>
            </a:r>
            <a:r>
              <a:rPr lang="en-US" dirty="0"/>
              <a:t>Age":24</a:t>
            </a:r>
            <a:r>
              <a:rPr lang="en-US" dirty="0" smtClean="0"/>
              <a:t>} */</a:t>
            </a:r>
          </a:p>
          <a:p>
            <a:endParaRPr lang="en-US" dirty="0" smtClean="0"/>
          </a:p>
          <a:p>
            <a:r>
              <a:rPr lang="en-US" dirty="0" smtClean="0"/>
              <a:t>Person </a:t>
            </a:r>
            <a:r>
              <a:rPr lang="en-US" dirty="0" err="1"/>
              <a:t>personDeserialized</a:t>
            </a:r>
            <a:r>
              <a:rPr lang="en-US" dirty="0"/>
              <a:t> = </a:t>
            </a:r>
            <a:r>
              <a:rPr lang="en-US" dirty="0" err="1"/>
              <a:t>JsonConvert.DeserializeObject</a:t>
            </a:r>
            <a:r>
              <a:rPr lang="en-US" dirty="0"/>
              <a:t>&lt;Person&gt;(</a:t>
            </a:r>
            <a:r>
              <a:rPr lang="en-US" dirty="0" err="1"/>
              <a:t>personJSON</a:t>
            </a:r>
            <a:r>
              <a:rPr lang="en-US" dirty="0" smtClean="0"/>
              <a:t>);      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personDeserialized.FullName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//outputs: Doncho Minkov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3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Consuming Web Services with C#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716368"/>
            <a:ext cx="7924800" cy="5691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2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Consuming Web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3093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WebClient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One-line-of-code GET and POST HTTP requests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Kind of strange for the other HTTP requests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HttpWebRequest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More configurable than WebClient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Nice way of performing ANY HTTP requests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HttpClient</a:t>
            </a:r>
            <a:r>
              <a:rPr lang="en-US" dirty="0" smtClean="0"/>
              <a:t> with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HttpRequestMessage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Look like a native HTTP request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Obsoletes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HttpWebRequest</a:t>
            </a:r>
            <a:r>
              <a:rPr lang="en-US" dirty="0" smtClean="0"/>
              <a:t> in .NET 4.5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Better </a:t>
            </a:r>
            <a:r>
              <a:rPr lang="en-US" dirty="0" err="1" smtClean="0"/>
              <a:t>async</a:t>
            </a:r>
            <a:r>
              <a:rPr lang="en-US" dirty="0" smtClean="0"/>
              <a:t>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04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WebClient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64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1865</TotalTime>
  <Words>1088</Words>
  <Application>Microsoft Office PowerPoint</Application>
  <PresentationFormat>On-screen Show (4:3)</PresentationFormat>
  <Paragraphs>210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Cambria</vt:lpstr>
      <vt:lpstr>Consolas</vt:lpstr>
      <vt:lpstr>Corbel</vt:lpstr>
      <vt:lpstr>Wingdings 2</vt:lpstr>
      <vt:lpstr>Telerik Academy</vt:lpstr>
      <vt:lpstr>Consuming Web Services</vt:lpstr>
      <vt:lpstr>Table of Contents</vt:lpstr>
      <vt:lpstr>JSON.NET</vt:lpstr>
      <vt:lpstr>JSON.NET</vt:lpstr>
      <vt:lpstr>Working with JSON.NET</vt:lpstr>
      <vt:lpstr>Serializing and Deserializing .NET Objects</vt:lpstr>
      <vt:lpstr>Consuming Web Services with C#</vt:lpstr>
      <vt:lpstr>Consuming Web Services</vt:lpstr>
      <vt:lpstr>WebClient</vt:lpstr>
      <vt:lpstr>WebClient</vt:lpstr>
      <vt:lpstr>Simple WebClient Requests</vt:lpstr>
      <vt:lpstr>Configuration of WebClient</vt:lpstr>
      <vt:lpstr>Configuration of WebClient (2)</vt:lpstr>
      <vt:lpstr>Making Requests with WebClient</vt:lpstr>
      <vt:lpstr>The HttpWebRequest Class</vt:lpstr>
      <vt:lpstr>HttpWebRequest</vt:lpstr>
      <vt:lpstr>Performing a Request with HttpWebRequest</vt:lpstr>
      <vt:lpstr>Working with HttpWebRequest </vt:lpstr>
      <vt:lpstr>Request/Response body access</vt:lpstr>
      <vt:lpstr>GET with HttpWebRequest</vt:lpstr>
      <vt:lpstr>POST with HttpWebRequest</vt:lpstr>
      <vt:lpstr>Class for  GET and POST HTTP Requests</vt:lpstr>
      <vt:lpstr>HttpClient and HttpRequestMessage</vt:lpstr>
      <vt:lpstr>HttpClient</vt:lpstr>
      <vt:lpstr>HttpClient (2)</vt:lpstr>
      <vt:lpstr>HttpContent</vt:lpstr>
      <vt:lpstr>Simple HttpClient Requests</vt:lpstr>
      <vt:lpstr>HttpRequestMessage</vt:lpstr>
      <vt:lpstr>Complex Requests with HttpClient &amp; HttpRequestMessage</vt:lpstr>
      <vt:lpstr>Consuming Web Services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Consuming Web Services</dc:title>
  <dc:creator>Doncho Minkov</dc:creator>
  <cp:lastModifiedBy>Nikolay</cp:lastModifiedBy>
  <cp:revision>73</cp:revision>
  <dcterms:created xsi:type="dcterms:W3CDTF">2013-07-26T07:56:00Z</dcterms:created>
  <dcterms:modified xsi:type="dcterms:W3CDTF">2014-09-11T08:11:46Z</dcterms:modified>
</cp:coreProperties>
</file>