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512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9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18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75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90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138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96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39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2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62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75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12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20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176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930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957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0140-E1EA-458E-B364-9A3BBD1FC79C}" type="datetimeFigureOut">
              <a:rPr lang="bg-BG" smtClean="0"/>
              <a:t>28.6.2016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0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919" y="1243913"/>
            <a:ext cx="8203084" cy="1258209"/>
          </a:xfrm>
        </p:spPr>
        <p:txBody>
          <a:bodyPr/>
          <a:lstStyle/>
          <a:p>
            <a:pPr algn="ctr"/>
            <a:r>
              <a:rPr lang="bg-BG" sz="4000" dirty="0" smtClean="0"/>
              <a:t>Уеб базирана информационна система за анкети и гласувания</a:t>
            </a:r>
            <a:endParaRPr lang="bg-B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485" y="4405060"/>
            <a:ext cx="4753518" cy="545881"/>
          </a:xfrm>
        </p:spPr>
        <p:txBody>
          <a:bodyPr>
            <a:normAutofit fontScale="77500" lnSpcReduction="20000"/>
          </a:bodyPr>
          <a:lstStyle/>
          <a:p>
            <a:r>
              <a:rPr lang="bg-BG" sz="2500" dirty="0" smtClean="0"/>
              <a:t>Изготвил: Андриян Невелинов Кръстев</a:t>
            </a:r>
            <a:endParaRPr lang="bg-BG" sz="2500" dirty="0"/>
          </a:p>
        </p:txBody>
      </p:sp>
    </p:spTree>
    <p:extLst>
      <p:ext uri="{BB962C8B-B14F-4D97-AF65-F5344CB8AC3E}">
        <p14:creationId xmlns:p14="http://schemas.microsoft.com/office/powerpoint/2010/main" val="10374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/>
          <a:lstStyle/>
          <a:p>
            <a:pPr algn="ctr"/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379"/>
            <a:ext cx="8596668" cy="44349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000" dirty="0"/>
              <a:t>Проектирано и реализирано е уеб базирана информационна система за анкети и гласувания. Тя позволява на различни функционалности на различните групи потребители. За администраторите: създаване на анкети, въпроси и отговори както и добавяне на участници, а обикновените потребители имат възможността да гласуват в определена анкета. Обикновеният потребител може да гласува еднократно, като зависимост от типа на въпроса може да избере един или повече отговори. Администраторите от своя страна могат: да променят анкетата; да преглеждат резултатите във всяка една от тях.</a:t>
            </a:r>
          </a:p>
          <a:p>
            <a:pPr algn="just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2546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308"/>
          </a:xfrm>
        </p:spPr>
        <p:txBody>
          <a:bodyPr/>
          <a:lstStyle/>
          <a:p>
            <a:pPr algn="ctr"/>
            <a:r>
              <a:rPr lang="bg-BG" dirty="0" smtClean="0"/>
              <a:t>Препоръки за бъдещо 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185"/>
            <a:ext cx="8596668" cy="4303178"/>
          </a:xfrm>
        </p:spPr>
        <p:txBody>
          <a:bodyPr/>
          <a:lstStyle/>
          <a:p>
            <a:pPr lvl="0"/>
            <a:r>
              <a:rPr lang="bg-BG" dirty="0"/>
              <a:t>Добавяне на функционалност за преглед на вече изтрити системи за гласуване.</a:t>
            </a:r>
          </a:p>
          <a:p>
            <a:pPr lvl="0"/>
            <a:r>
              <a:rPr lang="bg-BG" dirty="0"/>
              <a:t>Добавяне на функционалност за добавяне на профилна снимка.</a:t>
            </a:r>
          </a:p>
          <a:p>
            <a:pPr lvl="0"/>
            <a:r>
              <a:rPr lang="bg-BG" dirty="0"/>
              <a:t>Подобряване на потребителският интерфейс за различните мобилни устройства.</a:t>
            </a:r>
          </a:p>
          <a:p>
            <a:pPr lvl="0"/>
            <a:r>
              <a:rPr lang="bg-BG" dirty="0"/>
              <a:t>Кеширане на данните при преглед на резултати с цел малко заявки към сървърът.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8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318" y="2397211"/>
            <a:ext cx="8596668" cy="823784"/>
          </a:xfrm>
        </p:spPr>
        <p:txBody>
          <a:bodyPr/>
          <a:lstStyle/>
          <a:p>
            <a:pPr algn="ctr"/>
            <a:r>
              <a:rPr lang="bg-BG" dirty="0" smtClean="0"/>
              <a:t>БЛАГОДАРЯ ВИ ЗА ВНИМАНИЕТО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00584"/>
            <a:ext cx="8596668" cy="340778"/>
          </a:xfrm>
        </p:spPr>
        <p:txBody>
          <a:bodyPr>
            <a:normAutofit lnSpcReduction="10000"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28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pPr algn="ctr"/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423"/>
            <a:ext cx="8596668" cy="4294940"/>
          </a:xfrm>
        </p:spPr>
        <p:txBody>
          <a:bodyPr/>
          <a:lstStyle/>
          <a:p>
            <a:r>
              <a:rPr lang="bg-BG" dirty="0"/>
              <a:t>Съществуващи </a:t>
            </a:r>
            <a:r>
              <a:rPr lang="bg-BG" dirty="0" smtClean="0"/>
              <a:t>решения</a:t>
            </a:r>
          </a:p>
          <a:p>
            <a:r>
              <a:rPr lang="bg-BG" dirty="0"/>
              <a:t>Цел и </a:t>
            </a:r>
            <a:r>
              <a:rPr lang="bg-BG" dirty="0" smtClean="0"/>
              <a:t>задачи</a:t>
            </a:r>
          </a:p>
          <a:p>
            <a:r>
              <a:rPr lang="bg-BG" dirty="0"/>
              <a:t>Функционални </a:t>
            </a:r>
            <a:r>
              <a:rPr lang="bg-BG" dirty="0" smtClean="0"/>
              <a:t>изисквания</a:t>
            </a:r>
          </a:p>
          <a:p>
            <a:r>
              <a:rPr lang="bg-BG" dirty="0"/>
              <a:t>Логически </a:t>
            </a:r>
            <a:r>
              <a:rPr lang="bg-BG" dirty="0" smtClean="0"/>
              <a:t>модел</a:t>
            </a:r>
          </a:p>
          <a:p>
            <a:r>
              <a:rPr lang="bg-BG" dirty="0" smtClean="0"/>
              <a:t>Архитектура</a:t>
            </a:r>
          </a:p>
          <a:p>
            <a:r>
              <a:rPr lang="bg-BG" dirty="0"/>
              <a:t>Релационен </a:t>
            </a:r>
            <a:r>
              <a:rPr lang="bg-BG" dirty="0" smtClean="0"/>
              <a:t>модел</a:t>
            </a:r>
          </a:p>
          <a:p>
            <a:r>
              <a:rPr lang="bg-BG" dirty="0" smtClean="0"/>
              <a:t>Резултати</a:t>
            </a:r>
          </a:p>
          <a:p>
            <a:r>
              <a:rPr lang="bg-BG" dirty="0"/>
              <a:t>Препоръки за бъдещо 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10668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Съществуващи решения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500" dirty="0" smtClean="0">
                <a:solidFill>
                  <a:schemeClr val="accent1"/>
                </a:solidFill>
              </a:rPr>
              <a:t>Survey.bg</a:t>
            </a:r>
          </a:p>
          <a:p>
            <a:pPr>
              <a:lnSpc>
                <a:spcPct val="200000"/>
              </a:lnSpc>
            </a:pPr>
            <a:r>
              <a:rPr lang="en-US" sz="2500" dirty="0" err="1" smtClean="0">
                <a:solidFill>
                  <a:schemeClr val="accent1"/>
                </a:solidFill>
              </a:rPr>
              <a:t>SurveyMonkey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500" dirty="0" err="1" smtClean="0">
                <a:solidFill>
                  <a:schemeClr val="accent1"/>
                </a:solidFill>
              </a:rPr>
              <a:t>SurveyPlanet</a:t>
            </a:r>
            <a:endParaRPr lang="bg-BG" sz="25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3" y="1727200"/>
            <a:ext cx="2888598" cy="2111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28" y="1727200"/>
            <a:ext cx="3131813" cy="1983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80" y="4283675"/>
            <a:ext cx="3366392" cy="1836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07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027"/>
          </a:xfrm>
        </p:spPr>
        <p:txBody>
          <a:bodyPr/>
          <a:lstStyle/>
          <a:p>
            <a:pPr algn="ctr"/>
            <a:r>
              <a:rPr lang="bg-BG" dirty="0" smtClean="0"/>
              <a:t>Цел и 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763"/>
            <a:ext cx="8596668" cy="491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/>
              <a:t>Целта на проекта е да се проектира и реализира уеб базирана информационна система за анкети и гласувания, което да притежава интуитивен интерфейс, но и да поддържа основните функционални възможности. За постигане на целта трябва да се изпълнят следните задачи:</a:t>
            </a:r>
          </a:p>
          <a:p>
            <a:pPr lvl="0"/>
            <a:r>
              <a:rPr lang="bg-BG" sz="2000" dirty="0" smtClean="0"/>
              <a:t>Да </a:t>
            </a:r>
            <a:r>
              <a:rPr lang="bg-BG" sz="2000" dirty="0"/>
              <a:t>се формират функционалните изисквания към приложението.</a:t>
            </a:r>
          </a:p>
          <a:p>
            <a:pPr lvl="0"/>
            <a:r>
              <a:rPr lang="bg-BG" sz="2000" dirty="0"/>
              <a:t>Да се избере най-подходящия интерфейс за </a:t>
            </a:r>
            <a:r>
              <a:rPr lang="bg-BG" sz="2000" dirty="0" smtClean="0"/>
              <a:t>приложението.</a:t>
            </a:r>
            <a:endParaRPr lang="bg-BG" sz="2000" dirty="0"/>
          </a:p>
          <a:p>
            <a:pPr lvl="0" algn="just"/>
            <a:r>
              <a:rPr lang="bg-BG" sz="2000" dirty="0"/>
              <a:t>Да се избере подходящ начин за графично представяне на въведените от потребителя данни, така че те да са лесно четими и разбираеми.</a:t>
            </a:r>
          </a:p>
          <a:p>
            <a:pPr lvl="0"/>
            <a:r>
              <a:rPr lang="bg-BG" sz="2000" dirty="0"/>
              <a:t>Да се избере подходяща архитектура на приложението.</a:t>
            </a:r>
          </a:p>
          <a:p>
            <a:pPr lvl="0" algn="just"/>
            <a:r>
              <a:rPr lang="bg-BG" sz="2000" dirty="0"/>
              <a:t>Да се изберат най-подходящите технологии за неговата </a:t>
            </a:r>
            <a:r>
              <a:rPr lang="bg-BG" sz="2000" dirty="0" smtClean="0"/>
              <a:t>реализация.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1828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pPr algn="ctr"/>
            <a:r>
              <a:rPr lang="bg-BG" dirty="0" smtClean="0"/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0477"/>
            <a:ext cx="8596668" cy="450088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bg-BG" dirty="0"/>
              <a:t>Приложението има две групи потребители: администратори и обикновени потребители(студенти/ ученици</a:t>
            </a:r>
            <a:r>
              <a:rPr lang="bg-BG" dirty="0" smtClean="0"/>
              <a:t>).</a:t>
            </a:r>
          </a:p>
          <a:p>
            <a:pPr marL="0" indent="0">
              <a:buNone/>
            </a:pPr>
            <a:r>
              <a:rPr lang="bg-BG" u="sng" dirty="0"/>
              <a:t>За администратори:</a:t>
            </a:r>
            <a:endParaRPr lang="bg-BG" dirty="0"/>
          </a:p>
          <a:p>
            <a:pPr lvl="0"/>
            <a:r>
              <a:rPr lang="bg-BG" dirty="0"/>
              <a:t>Да  се предлага възможност за </a:t>
            </a:r>
            <a:r>
              <a:rPr lang="bg-BG" dirty="0" smtClean="0"/>
              <a:t>създаване, изтриване и редактиране </a:t>
            </a:r>
            <a:r>
              <a:rPr lang="bg-BG" dirty="0"/>
              <a:t>на система за гласуване.</a:t>
            </a:r>
          </a:p>
          <a:p>
            <a:pPr lvl="0"/>
            <a:r>
              <a:rPr lang="bg-BG" dirty="0"/>
              <a:t>Да се предлага възможност за </a:t>
            </a:r>
            <a:r>
              <a:rPr lang="bg-BG" dirty="0" smtClean="0"/>
              <a:t>създаване, изтриване и редактиране </a:t>
            </a:r>
            <a:r>
              <a:rPr lang="bg-BG" dirty="0"/>
              <a:t>на въпроси към определена система за гласуване.</a:t>
            </a:r>
          </a:p>
          <a:p>
            <a:r>
              <a:rPr lang="bg-BG" dirty="0"/>
              <a:t>Да се предлага възможност за създаване, изтриване и редактиране на </a:t>
            </a:r>
            <a:r>
              <a:rPr lang="bg-BG" dirty="0" smtClean="0"/>
              <a:t>отговори към въпроси.</a:t>
            </a:r>
          </a:p>
          <a:p>
            <a:pPr lvl="0"/>
            <a:r>
              <a:rPr lang="bg-BG" dirty="0"/>
              <a:t>Да се предлага възможност за </a:t>
            </a:r>
            <a:r>
              <a:rPr lang="bg-BG" dirty="0" smtClean="0"/>
              <a:t>добавяне, премахване и преглед на участници към </a:t>
            </a:r>
            <a:r>
              <a:rPr lang="bg-BG" dirty="0"/>
              <a:t>определена система за </a:t>
            </a:r>
            <a:r>
              <a:rPr lang="bg-BG" dirty="0" smtClean="0"/>
              <a:t>гласуване.</a:t>
            </a:r>
            <a:endParaRPr lang="bg-BG" dirty="0"/>
          </a:p>
          <a:p>
            <a:r>
              <a:rPr lang="bg-BG" dirty="0"/>
              <a:t>Да се предлага възможност за преглед на резултатите в дадена система за гласуване</a:t>
            </a:r>
            <a:r>
              <a:rPr lang="bg-BG" dirty="0" smtClean="0"/>
              <a:t>.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 </a:t>
            </a:r>
          </a:p>
          <a:p>
            <a:pPr marL="0" indent="0">
              <a:buNone/>
            </a:pPr>
            <a:r>
              <a:rPr lang="bg-BG" u="sng" dirty="0"/>
              <a:t>За потребителите(студенти/ученици):</a:t>
            </a:r>
            <a:endParaRPr lang="bg-BG" dirty="0"/>
          </a:p>
          <a:p>
            <a:r>
              <a:rPr lang="bg-BG" dirty="0"/>
              <a:t>Да се предлага възможност за попълване отговори на въпроси към дадена система за гласуване.</a:t>
            </a:r>
          </a:p>
          <a:p>
            <a:pPr marL="0" lv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81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Функционални изисквания</a:t>
            </a:r>
            <a:endParaRPr lang="bg-B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57903" y="4935683"/>
            <a:ext cx="8596668" cy="3880773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18269" y="2215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41160"/>
              </p:ext>
            </p:extLst>
          </p:nvPr>
        </p:nvGraphicFramePr>
        <p:xfrm>
          <a:off x="208519" y="1716233"/>
          <a:ext cx="497205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6378702" imgH="4187190" progId="Visio.Drawing.11">
                  <p:embed/>
                </p:oleObj>
              </mc:Choice>
              <mc:Fallback>
                <p:oleObj name="Visio" r:id="rId3" imgW="6378702" imgH="418719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19" y="1716233"/>
                        <a:ext cx="4972050" cy="321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180569" y="27750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230686"/>
              </p:ext>
            </p:extLst>
          </p:nvPr>
        </p:nvGraphicFramePr>
        <p:xfrm>
          <a:off x="5516129" y="1716233"/>
          <a:ext cx="5419725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5" imgW="5420487" imgH="3401568" progId="Visio.Drawing.11">
                  <p:embed/>
                </p:oleObj>
              </mc:Choice>
              <mc:Fallback>
                <p:oleObj name="Visio" r:id="rId5" imgW="5420487" imgH="340156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129" y="1716233"/>
                        <a:ext cx="5419725" cy="339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3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/>
          <a:lstStyle/>
          <a:p>
            <a:pPr algn="ctr"/>
            <a:r>
              <a:rPr lang="bg-BG" dirty="0" smtClean="0"/>
              <a:t>Логически модел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5276"/>
            <a:ext cx="3357771" cy="4196086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smtClean="0"/>
              <a:t>Activity </a:t>
            </a:r>
            <a:r>
              <a:rPr lang="bg-BG" dirty="0"/>
              <a:t>диаграма която изобразява процеса на попълване на дадена </a:t>
            </a:r>
            <a:r>
              <a:rPr lang="bg-BG" dirty="0" smtClean="0"/>
              <a:t>анкета.</a:t>
            </a:r>
            <a:r>
              <a:rPr lang="bg-BG" dirty="0"/>
              <a:t> </a:t>
            </a:r>
            <a:r>
              <a:rPr lang="bg-BG" dirty="0" smtClean="0"/>
              <a:t>Също </a:t>
            </a:r>
            <a:r>
              <a:rPr lang="bg-BG" dirty="0"/>
              <a:t>така показва как потребителя взаимодейства с приложението в рамките на този процес.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6506363" y="-172996"/>
            <a:ext cx="89972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75939"/>
              </p:ext>
            </p:extLst>
          </p:nvPr>
        </p:nvGraphicFramePr>
        <p:xfrm>
          <a:off x="4819135" y="1566648"/>
          <a:ext cx="4245576" cy="489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5975223" imgH="6883908" progId="Visio.Drawing.11">
                  <p:embed/>
                </p:oleObj>
              </mc:Choice>
              <mc:Fallback>
                <p:oleObj name="Visio" r:id="rId3" imgW="5975223" imgH="68839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135" y="1566648"/>
                        <a:ext cx="4245576" cy="4899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3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pPr algn="ctr"/>
            <a:r>
              <a:rPr lang="bg-BG" dirty="0" smtClean="0"/>
              <a:t>Архитектура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5189"/>
            <a:ext cx="8596668" cy="4476173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Приложението е реализирано чрез архитектурния шаблон за дизайн  Model-View-Controller (MVC). Характерно за него е, че се разделя бизнес логиката от </a:t>
            </a:r>
            <a:r>
              <a:rPr lang="bg-BG" dirty="0" smtClean="0"/>
              <a:t>графичния </a:t>
            </a:r>
            <a:r>
              <a:rPr lang="bg-BG" dirty="0"/>
              <a:t>интерфейс и данните в дадено приложение.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28" y="2742839"/>
            <a:ext cx="4747895" cy="293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0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/>
          <a:lstStyle/>
          <a:p>
            <a:pPr algn="ctr"/>
            <a:r>
              <a:rPr lang="bg-BG" dirty="0" smtClean="0"/>
              <a:t>Релационен модел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59" y="2004112"/>
            <a:ext cx="63436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443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Visio</vt:lpstr>
      <vt:lpstr>Уеб базирана информационна система за анкети и гласувания</vt:lpstr>
      <vt:lpstr>Съдържание</vt:lpstr>
      <vt:lpstr>Съществуващи решения</vt:lpstr>
      <vt:lpstr>Цел и задачи</vt:lpstr>
      <vt:lpstr>Функционални изисквания</vt:lpstr>
      <vt:lpstr>Функционални изисквания</vt:lpstr>
      <vt:lpstr>Логически модел</vt:lpstr>
      <vt:lpstr>Архитектура</vt:lpstr>
      <vt:lpstr>Релационен модел</vt:lpstr>
      <vt:lpstr>Резултати</vt:lpstr>
      <vt:lpstr>Препоръки за бъдещо развитие</vt:lpstr>
      <vt:lpstr>БЛАГОДАРЯ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приложение за проверка на валидността на програмен код</dc:title>
  <dc:creator>Andriyan Krastev</dc:creator>
  <cp:lastModifiedBy>Andriyan Krastev</cp:lastModifiedBy>
  <cp:revision>13</cp:revision>
  <dcterms:created xsi:type="dcterms:W3CDTF">2015-06-27T18:08:18Z</dcterms:created>
  <dcterms:modified xsi:type="dcterms:W3CDTF">2016-06-28T09:03:10Z</dcterms:modified>
</cp:coreProperties>
</file>