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7979E3-D0AE-4C18-9146-2B759DAFDB7A}">
  <a:tblStyle styleId="{287979E3-D0AE-4C18-9146-2B759DAFDB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87fef87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87fef87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97f138c1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97f138c1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97f138c1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97f138c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97f138c1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97f138c1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97f138c1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97f138c1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97f138c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97f138c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87fef87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87fef87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980c3f6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80c3f6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980c3f6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980c3f6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97f138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7f138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7fef87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7fef87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97f138c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97f138c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97f138c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97f138c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7fef87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7fef87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87fef87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87fef87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7fef879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7fef879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7fef87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87fef87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8.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kaggle.com/c/diabetic-retinopathy-dete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kaggle.com/c/diabetic-retinopathy-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00200" y="723550"/>
            <a:ext cx="8418300" cy="84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800">
                <a:solidFill>
                  <a:schemeClr val="dk1"/>
                </a:solidFill>
              </a:rPr>
              <a:t>Detecting Diabetic Retinopathy Detection With Deep Learning</a:t>
            </a:r>
            <a:endParaRPr b="1" sz="1800">
              <a:solidFill>
                <a:schemeClr val="dk1"/>
              </a:solidFill>
            </a:endParaRPr>
          </a:p>
          <a:p>
            <a:pPr indent="0" lvl="0" marL="0" rtl="0" algn="l">
              <a:spcBef>
                <a:spcPts val="400"/>
              </a:spcBef>
              <a:spcAft>
                <a:spcPts val="0"/>
              </a:spcAft>
              <a:buNone/>
            </a:pPr>
            <a:r>
              <a:t/>
            </a:r>
            <a:endParaRPr/>
          </a:p>
        </p:txBody>
      </p:sp>
      <p:sp>
        <p:nvSpPr>
          <p:cNvPr id="55" name="Google Shape;55;p13"/>
          <p:cNvSpPr txBox="1"/>
          <p:nvPr/>
        </p:nvSpPr>
        <p:spPr>
          <a:xfrm>
            <a:off x="1251275" y="1973175"/>
            <a:ext cx="69303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671450" y="2458175"/>
            <a:ext cx="2376875" cy="1674000"/>
          </a:xfrm>
          <a:prstGeom prst="rect">
            <a:avLst/>
          </a:prstGeom>
          <a:noFill/>
          <a:ln>
            <a:noFill/>
          </a:ln>
        </p:spPr>
      </p:pic>
      <p:pic>
        <p:nvPicPr>
          <p:cNvPr id="109" name="Google Shape;109;p22"/>
          <p:cNvPicPr preferRelativeResize="0"/>
          <p:nvPr/>
        </p:nvPicPr>
        <p:blipFill>
          <a:blip r:embed="rId4">
            <a:alphaModFix/>
          </a:blip>
          <a:stretch>
            <a:fillRect/>
          </a:stretch>
        </p:blipFill>
        <p:spPr>
          <a:xfrm>
            <a:off x="1105576" y="2478313"/>
            <a:ext cx="466725" cy="438150"/>
          </a:xfrm>
          <a:prstGeom prst="rect">
            <a:avLst/>
          </a:prstGeom>
          <a:noFill/>
          <a:ln>
            <a:noFill/>
          </a:ln>
        </p:spPr>
      </p:pic>
      <p:pic>
        <p:nvPicPr>
          <p:cNvPr id="110" name="Google Shape;110;p22"/>
          <p:cNvPicPr preferRelativeResize="0"/>
          <p:nvPr/>
        </p:nvPicPr>
        <p:blipFill>
          <a:blip r:embed="rId5">
            <a:alphaModFix/>
          </a:blip>
          <a:stretch>
            <a:fillRect/>
          </a:stretch>
        </p:blipFill>
        <p:spPr>
          <a:xfrm>
            <a:off x="1572301" y="2571738"/>
            <a:ext cx="2247900" cy="466725"/>
          </a:xfrm>
          <a:prstGeom prst="rect">
            <a:avLst/>
          </a:prstGeom>
          <a:noFill/>
          <a:ln>
            <a:noFill/>
          </a:ln>
        </p:spPr>
      </p:pic>
      <p:pic>
        <p:nvPicPr>
          <p:cNvPr id="111" name="Google Shape;111;p22"/>
          <p:cNvPicPr preferRelativeResize="0"/>
          <p:nvPr/>
        </p:nvPicPr>
        <p:blipFill>
          <a:blip r:embed="rId6">
            <a:alphaModFix/>
          </a:blip>
          <a:stretch>
            <a:fillRect/>
          </a:stretch>
        </p:blipFill>
        <p:spPr>
          <a:xfrm>
            <a:off x="3757575" y="2371500"/>
            <a:ext cx="968650" cy="1236000"/>
          </a:xfrm>
          <a:prstGeom prst="rect">
            <a:avLst/>
          </a:prstGeom>
          <a:noFill/>
          <a:ln>
            <a:noFill/>
          </a:ln>
        </p:spPr>
      </p:pic>
      <p:pic>
        <p:nvPicPr>
          <p:cNvPr id="112" name="Google Shape;112;p22"/>
          <p:cNvPicPr preferRelativeResize="0"/>
          <p:nvPr/>
        </p:nvPicPr>
        <p:blipFill>
          <a:blip r:embed="rId7">
            <a:alphaModFix/>
          </a:blip>
          <a:stretch>
            <a:fillRect/>
          </a:stretch>
        </p:blipFill>
        <p:spPr>
          <a:xfrm>
            <a:off x="4726225" y="2317988"/>
            <a:ext cx="2257425" cy="1343025"/>
          </a:xfrm>
          <a:prstGeom prst="rect">
            <a:avLst/>
          </a:prstGeom>
          <a:noFill/>
          <a:ln>
            <a:noFill/>
          </a:ln>
        </p:spPr>
      </p:pic>
      <p:pic>
        <p:nvPicPr>
          <p:cNvPr id="113" name="Google Shape;113;p22"/>
          <p:cNvPicPr preferRelativeResize="0"/>
          <p:nvPr/>
        </p:nvPicPr>
        <p:blipFill>
          <a:blip r:embed="rId8">
            <a:alphaModFix/>
          </a:blip>
          <a:stretch>
            <a:fillRect/>
          </a:stretch>
        </p:blipFill>
        <p:spPr>
          <a:xfrm>
            <a:off x="5154350" y="3607500"/>
            <a:ext cx="2447925" cy="885825"/>
          </a:xfrm>
          <a:prstGeom prst="rect">
            <a:avLst/>
          </a:prstGeom>
          <a:noFill/>
          <a:ln>
            <a:noFill/>
          </a:ln>
        </p:spPr>
      </p:pic>
      <p:sp>
        <p:nvSpPr>
          <p:cNvPr id="114" name="Google Shape;114;p22"/>
          <p:cNvSpPr txBox="1"/>
          <p:nvPr/>
        </p:nvSpPr>
        <p:spPr>
          <a:xfrm>
            <a:off x="575700" y="1316225"/>
            <a:ext cx="7644600" cy="79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575700" y="337825"/>
            <a:ext cx="5436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CONVOLUTIONAL NEURAL NETWORK</a:t>
            </a:r>
            <a:endParaRPr b="1" sz="1800">
              <a:solidFill>
                <a:schemeClr val="dk1"/>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Learning an image</a:t>
            </a:r>
            <a:endParaRPr b="1" sz="1800"/>
          </a:p>
        </p:txBody>
      </p:sp>
      <p:sp>
        <p:nvSpPr>
          <p:cNvPr id="116" name="Google Shape;116;p22"/>
          <p:cNvSpPr txBox="1"/>
          <p:nvPr/>
        </p:nvSpPr>
        <p:spPr>
          <a:xfrm>
            <a:off x="755000" y="1212400"/>
            <a:ext cx="6483600" cy="792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Some patterns are much smaller than the whole image</a:t>
            </a:r>
            <a:endParaRPr sz="1800"/>
          </a:p>
          <a:p>
            <a:pPr indent="-342900" lvl="0" marL="457200" rtl="0" algn="l">
              <a:spcBef>
                <a:spcPts val="0"/>
              </a:spcBef>
              <a:spcAft>
                <a:spcPts val="0"/>
              </a:spcAft>
              <a:buClr>
                <a:schemeClr val="dk1"/>
              </a:buClr>
              <a:buSzPts val="1800"/>
              <a:buChar char="●"/>
            </a:pPr>
            <a:r>
              <a:rPr lang="en" sz="1800">
                <a:solidFill>
                  <a:schemeClr val="dk1"/>
                </a:solidFill>
              </a:rPr>
              <a:t>Can represent a small region with fewer parameters</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117" name="Google Shape;117;p22"/>
          <p:cNvSpPr txBox="1"/>
          <p:nvPr/>
        </p:nvSpPr>
        <p:spPr>
          <a:xfrm>
            <a:off x="2876550" y="4700275"/>
            <a:ext cx="61821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source:https://cs.uwaterloo.ca/~mli/Deep-Learning-2017-Lecture5CNN.ppt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619125" y="461650"/>
            <a:ext cx="7858200" cy="16860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Same pattern appears in different places:They can be compressed!</a:t>
            </a:r>
            <a:endParaRPr sz="1800"/>
          </a:p>
          <a:p>
            <a:pPr indent="-342900" lvl="0" marL="457200" rtl="0" algn="l">
              <a:spcBef>
                <a:spcPts val="0"/>
              </a:spcBef>
              <a:spcAft>
                <a:spcPts val="0"/>
              </a:spcAft>
              <a:buSzPts val="1800"/>
              <a:buChar char="●"/>
            </a:pPr>
            <a:r>
              <a:rPr lang="en" sz="1800">
                <a:solidFill>
                  <a:schemeClr val="dk1"/>
                </a:solidFill>
              </a:rPr>
              <a:t>What about training a lot of such “small” detectors and each detector must “move around”.</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952500" y="1709500"/>
            <a:ext cx="1666876" cy="1314375"/>
          </a:xfrm>
          <a:prstGeom prst="rect">
            <a:avLst/>
          </a:prstGeom>
          <a:noFill/>
          <a:ln>
            <a:noFill/>
          </a:ln>
        </p:spPr>
      </p:pic>
      <p:pic>
        <p:nvPicPr>
          <p:cNvPr id="124" name="Google Shape;124;p23"/>
          <p:cNvPicPr preferRelativeResize="0"/>
          <p:nvPr/>
        </p:nvPicPr>
        <p:blipFill>
          <a:blip r:embed="rId4">
            <a:alphaModFix/>
          </a:blip>
          <a:stretch>
            <a:fillRect/>
          </a:stretch>
        </p:blipFill>
        <p:spPr>
          <a:xfrm>
            <a:off x="1171575" y="1709500"/>
            <a:ext cx="466725" cy="438150"/>
          </a:xfrm>
          <a:prstGeom prst="rect">
            <a:avLst/>
          </a:prstGeom>
          <a:noFill/>
          <a:ln>
            <a:noFill/>
          </a:ln>
        </p:spPr>
      </p:pic>
      <p:pic>
        <p:nvPicPr>
          <p:cNvPr id="125" name="Google Shape;125;p23"/>
          <p:cNvPicPr preferRelativeResize="0"/>
          <p:nvPr/>
        </p:nvPicPr>
        <p:blipFill>
          <a:blip r:embed="rId5">
            <a:alphaModFix/>
          </a:blip>
          <a:stretch>
            <a:fillRect/>
          </a:stretch>
        </p:blipFill>
        <p:spPr>
          <a:xfrm>
            <a:off x="952500" y="3204850"/>
            <a:ext cx="1666876" cy="1514475"/>
          </a:xfrm>
          <a:prstGeom prst="rect">
            <a:avLst/>
          </a:prstGeom>
          <a:noFill/>
          <a:ln>
            <a:noFill/>
          </a:ln>
        </p:spPr>
      </p:pic>
      <p:pic>
        <p:nvPicPr>
          <p:cNvPr id="126" name="Google Shape;126;p23"/>
          <p:cNvPicPr preferRelativeResize="0"/>
          <p:nvPr/>
        </p:nvPicPr>
        <p:blipFill>
          <a:blip r:embed="rId6">
            <a:alphaModFix/>
          </a:blip>
          <a:stretch>
            <a:fillRect/>
          </a:stretch>
        </p:blipFill>
        <p:spPr>
          <a:xfrm>
            <a:off x="1419226" y="3576400"/>
            <a:ext cx="466725" cy="438150"/>
          </a:xfrm>
          <a:prstGeom prst="rect">
            <a:avLst/>
          </a:prstGeom>
          <a:noFill/>
          <a:ln>
            <a:noFill/>
          </a:ln>
        </p:spPr>
      </p:pic>
      <p:pic>
        <p:nvPicPr>
          <p:cNvPr id="127" name="Google Shape;127;p23"/>
          <p:cNvPicPr preferRelativeResize="0"/>
          <p:nvPr/>
        </p:nvPicPr>
        <p:blipFill>
          <a:blip r:embed="rId7">
            <a:alphaModFix/>
          </a:blip>
          <a:stretch>
            <a:fillRect/>
          </a:stretch>
        </p:blipFill>
        <p:spPr>
          <a:xfrm>
            <a:off x="2705101" y="1766650"/>
            <a:ext cx="2257425" cy="1343025"/>
          </a:xfrm>
          <a:prstGeom prst="rect">
            <a:avLst/>
          </a:prstGeom>
          <a:noFill/>
          <a:ln>
            <a:noFill/>
          </a:ln>
        </p:spPr>
      </p:pic>
      <p:pic>
        <p:nvPicPr>
          <p:cNvPr id="128" name="Google Shape;128;p23"/>
          <p:cNvPicPr preferRelativeResize="0"/>
          <p:nvPr/>
        </p:nvPicPr>
        <p:blipFill>
          <a:blip r:embed="rId8">
            <a:alphaModFix/>
          </a:blip>
          <a:stretch>
            <a:fillRect/>
          </a:stretch>
        </p:blipFill>
        <p:spPr>
          <a:xfrm>
            <a:off x="2771775" y="3262075"/>
            <a:ext cx="2295525" cy="1457250"/>
          </a:xfrm>
          <a:prstGeom prst="rect">
            <a:avLst/>
          </a:prstGeom>
          <a:noFill/>
          <a:ln>
            <a:noFill/>
          </a:ln>
        </p:spPr>
      </p:pic>
      <p:pic>
        <p:nvPicPr>
          <p:cNvPr id="129" name="Google Shape;129;p23"/>
          <p:cNvPicPr preferRelativeResize="0"/>
          <p:nvPr/>
        </p:nvPicPr>
        <p:blipFill>
          <a:blip r:embed="rId9">
            <a:alphaModFix/>
          </a:blip>
          <a:stretch>
            <a:fillRect/>
          </a:stretch>
        </p:blipFill>
        <p:spPr>
          <a:xfrm>
            <a:off x="4219575" y="2795275"/>
            <a:ext cx="228600" cy="885825"/>
          </a:xfrm>
          <a:prstGeom prst="rect">
            <a:avLst/>
          </a:prstGeom>
          <a:noFill/>
          <a:ln>
            <a:noFill/>
          </a:ln>
        </p:spPr>
      </p:pic>
      <p:sp>
        <p:nvSpPr>
          <p:cNvPr id="130" name="Google Shape;130;p23"/>
          <p:cNvSpPr txBox="1"/>
          <p:nvPr/>
        </p:nvSpPr>
        <p:spPr>
          <a:xfrm>
            <a:off x="5143500" y="2900050"/>
            <a:ext cx="34767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They can be compressed</a:t>
            </a:r>
            <a:endParaRPr/>
          </a:p>
          <a:p>
            <a:pPr indent="0" lvl="0" marL="0" rtl="0" algn="l">
              <a:spcBef>
                <a:spcPts val="0"/>
              </a:spcBef>
              <a:spcAft>
                <a:spcPts val="0"/>
              </a:spcAft>
              <a:buNone/>
            </a:pPr>
            <a:r>
              <a:rPr lang="en"/>
              <a:t> to the same parameters.</a:t>
            </a:r>
            <a:endParaRPr/>
          </a:p>
        </p:txBody>
      </p:sp>
      <p:sp>
        <p:nvSpPr>
          <p:cNvPr id="131" name="Google Shape;131;p23"/>
          <p:cNvSpPr txBox="1"/>
          <p:nvPr/>
        </p:nvSpPr>
        <p:spPr>
          <a:xfrm>
            <a:off x="2876550" y="4776475"/>
            <a:ext cx="6182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source:https://cs.uwaterloo.ca/~mli/Deep-Learning-2017-Lecture5CNN.ppt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2847975" y="1895475"/>
            <a:ext cx="2886075" cy="2371725"/>
          </a:xfrm>
          <a:prstGeom prst="rect">
            <a:avLst/>
          </a:prstGeom>
          <a:noFill/>
          <a:ln>
            <a:noFill/>
          </a:ln>
        </p:spPr>
      </p:pic>
      <p:sp>
        <p:nvSpPr>
          <p:cNvPr id="137" name="Google Shape;137;p24"/>
          <p:cNvSpPr txBox="1"/>
          <p:nvPr/>
        </p:nvSpPr>
        <p:spPr>
          <a:xfrm>
            <a:off x="495300" y="709300"/>
            <a:ext cx="7848600" cy="108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A CNN is a neural network with some convolutional layers (and some other layers).  A convolutional layer has a number of filters that does convolutional operation.</a:t>
            </a:r>
            <a:endParaRPr/>
          </a:p>
          <a:p>
            <a:pPr indent="0" lvl="0" marL="0" rtl="0" algn="l">
              <a:spcBef>
                <a:spcPts val="0"/>
              </a:spcBef>
              <a:spcAft>
                <a:spcPts val="0"/>
              </a:spcAft>
              <a:buNone/>
            </a:pPr>
            <a:r>
              <a:t/>
            </a:r>
            <a:endParaRPr/>
          </a:p>
        </p:txBody>
      </p:sp>
      <p:sp>
        <p:nvSpPr>
          <p:cNvPr id="138" name="Google Shape;138;p24"/>
          <p:cNvSpPr txBox="1"/>
          <p:nvPr/>
        </p:nvSpPr>
        <p:spPr>
          <a:xfrm>
            <a:off x="495300" y="223525"/>
            <a:ext cx="50484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 convolutional layer</a:t>
            </a:r>
            <a:endParaRPr b="1" sz="2400"/>
          </a:p>
        </p:txBody>
      </p:sp>
      <p:sp>
        <p:nvSpPr>
          <p:cNvPr id="139" name="Google Shape;139;p24"/>
          <p:cNvSpPr txBox="1"/>
          <p:nvPr/>
        </p:nvSpPr>
        <p:spPr>
          <a:xfrm>
            <a:off x="3552825" y="1842775"/>
            <a:ext cx="1352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Beak detector</a:t>
            </a:r>
            <a:endParaRPr sz="1200"/>
          </a:p>
        </p:txBody>
      </p:sp>
      <p:pic>
        <p:nvPicPr>
          <p:cNvPr id="140" name="Google Shape;140;p24"/>
          <p:cNvPicPr preferRelativeResize="0"/>
          <p:nvPr/>
        </p:nvPicPr>
        <p:blipFill>
          <a:blip r:embed="rId4">
            <a:alphaModFix/>
          </a:blip>
          <a:stretch>
            <a:fillRect/>
          </a:stretch>
        </p:blipFill>
        <p:spPr>
          <a:xfrm>
            <a:off x="4119638" y="2233450"/>
            <a:ext cx="219075" cy="342900"/>
          </a:xfrm>
          <a:prstGeom prst="rect">
            <a:avLst/>
          </a:prstGeom>
          <a:noFill/>
          <a:ln>
            <a:noFill/>
          </a:ln>
        </p:spPr>
      </p:pic>
      <p:sp>
        <p:nvSpPr>
          <p:cNvPr id="141" name="Google Shape;141;p24"/>
          <p:cNvSpPr txBox="1"/>
          <p:nvPr/>
        </p:nvSpPr>
        <p:spPr>
          <a:xfrm>
            <a:off x="2876550" y="4700275"/>
            <a:ext cx="61821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source:https://cs.uwaterloo.ca/~mli/Deep-Learning-2017-Lecture5CNN.ppt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80975" y="0"/>
            <a:ext cx="8648700" cy="4833625"/>
          </a:xfrm>
          <a:prstGeom prst="rect">
            <a:avLst/>
          </a:prstGeom>
          <a:noFill/>
          <a:ln>
            <a:noFill/>
          </a:ln>
        </p:spPr>
      </p:pic>
      <p:sp>
        <p:nvSpPr>
          <p:cNvPr id="147" name="Google Shape;147;p25"/>
          <p:cNvSpPr txBox="1"/>
          <p:nvPr/>
        </p:nvSpPr>
        <p:spPr>
          <a:xfrm>
            <a:off x="2876550" y="4766950"/>
            <a:ext cx="61821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source:https://cs.uwaterloo.ca/~mli/Deep-Learning-2017-Lecture5CNN.ppt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481325" y="391350"/>
            <a:ext cx="31806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Model : Resnet</a:t>
            </a:r>
            <a:endParaRPr b="1" sz="2400"/>
          </a:p>
        </p:txBody>
      </p:sp>
      <p:pic>
        <p:nvPicPr>
          <p:cNvPr id="153" name="Google Shape;153;p26"/>
          <p:cNvPicPr preferRelativeResize="0"/>
          <p:nvPr/>
        </p:nvPicPr>
        <p:blipFill>
          <a:blip r:embed="rId3">
            <a:alphaModFix/>
          </a:blip>
          <a:stretch>
            <a:fillRect/>
          </a:stretch>
        </p:blipFill>
        <p:spPr>
          <a:xfrm>
            <a:off x="2123550" y="1076325"/>
            <a:ext cx="4633875" cy="2324100"/>
          </a:xfrm>
          <a:prstGeom prst="rect">
            <a:avLst/>
          </a:prstGeom>
          <a:noFill/>
          <a:ln>
            <a:noFill/>
          </a:ln>
        </p:spPr>
      </p:pic>
      <p:sp>
        <p:nvSpPr>
          <p:cNvPr id="154" name="Google Shape;154;p26"/>
          <p:cNvSpPr txBox="1"/>
          <p:nvPr/>
        </p:nvSpPr>
        <p:spPr>
          <a:xfrm>
            <a:off x="3114425" y="3996500"/>
            <a:ext cx="21330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 Residual block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637675" y="529400"/>
            <a:ext cx="6930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Transfer learning with resnet50</a:t>
            </a:r>
            <a:endParaRPr b="1" sz="1800"/>
          </a:p>
        </p:txBody>
      </p:sp>
      <p:pic>
        <p:nvPicPr>
          <p:cNvPr id="160" name="Google Shape;160;p27"/>
          <p:cNvPicPr preferRelativeResize="0"/>
          <p:nvPr/>
        </p:nvPicPr>
        <p:blipFill>
          <a:blip r:embed="rId3">
            <a:alphaModFix/>
          </a:blip>
          <a:stretch>
            <a:fillRect/>
          </a:stretch>
        </p:blipFill>
        <p:spPr>
          <a:xfrm>
            <a:off x="152400" y="1269050"/>
            <a:ext cx="8839200" cy="311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28"/>
          <p:cNvGraphicFramePr/>
          <p:nvPr/>
        </p:nvGraphicFramePr>
        <p:xfrm>
          <a:off x="600075" y="1096025"/>
          <a:ext cx="3000000" cy="3000000"/>
        </p:xfrm>
        <a:graphic>
          <a:graphicData uri="http://schemas.openxmlformats.org/drawingml/2006/table">
            <a:tbl>
              <a:tblPr>
                <a:noFill/>
                <a:tableStyleId>{287979E3-D0AE-4C18-9146-2B759DAFDB7A}</a:tableStyleId>
              </a:tblPr>
              <a:tblGrid>
                <a:gridCol w="1323975"/>
                <a:gridCol w="1323975"/>
                <a:gridCol w="1323975"/>
                <a:gridCol w="1323975"/>
                <a:gridCol w="1323975"/>
                <a:gridCol w="1323975"/>
              </a:tblGrid>
              <a:tr h="545700">
                <a:tc>
                  <a:txBody>
                    <a:bodyPr/>
                    <a:lstStyle/>
                    <a:p>
                      <a:pPr indent="0" lvl="0" marL="0" rtl="0" algn="ctr">
                        <a:spcBef>
                          <a:spcPts val="0"/>
                        </a:spcBef>
                        <a:spcAft>
                          <a:spcPts val="0"/>
                        </a:spcAft>
                        <a:buNone/>
                      </a:pPr>
                      <a:r>
                        <a:rPr lang="en"/>
                        <a:t>S. No.</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 </a:t>
                      </a:r>
                      <a:r>
                        <a:rPr lang="en"/>
                        <a:t>Model</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#samples</a:t>
                      </a:r>
                      <a:endParaRPr/>
                    </a:p>
                  </a:txBody>
                  <a:tcPr marT="91425" marB="91425" marR="91425" marL="91425" anchor="ctr"/>
                </a:tc>
                <a:tc>
                  <a:txBody>
                    <a:bodyPr/>
                    <a:lstStyle/>
                    <a:p>
                      <a:pPr indent="0" lvl="0" marL="0" rtl="0" algn="ctr">
                        <a:spcBef>
                          <a:spcPts val="0"/>
                        </a:spcBef>
                        <a:spcAft>
                          <a:spcPts val="0"/>
                        </a:spcAft>
                        <a:buNone/>
                      </a:pPr>
                      <a:r>
                        <a:rPr lang="en"/>
                        <a:t>#epochs</a:t>
                      </a:r>
                      <a:endParaRPr/>
                    </a:p>
                  </a:txBody>
                  <a:tcPr marT="91425" marB="91425" marR="91425" marL="91425" anchor="ctr"/>
                </a:tc>
                <a:tc>
                  <a:txBody>
                    <a:bodyPr/>
                    <a:lstStyle/>
                    <a:p>
                      <a:pPr indent="0" lvl="0" marL="0" rtl="0" algn="ctr">
                        <a:spcBef>
                          <a:spcPts val="0"/>
                        </a:spcBef>
                        <a:spcAft>
                          <a:spcPts val="0"/>
                        </a:spcAft>
                        <a:buNone/>
                      </a:pPr>
                      <a:r>
                        <a:rPr lang="en"/>
                        <a:t>Val. accuracy</a:t>
                      </a:r>
                      <a:endParaRPr/>
                    </a:p>
                  </a:txBody>
                  <a:tcPr marT="91425" marB="91425" marR="91425" marL="91425" anchor="ctr"/>
                </a:tc>
                <a:tc>
                  <a:txBody>
                    <a:bodyPr/>
                    <a:lstStyle/>
                    <a:p>
                      <a:pPr indent="0" lvl="0" marL="0" rtl="0" algn="ctr">
                        <a:spcBef>
                          <a:spcPts val="0"/>
                        </a:spcBef>
                        <a:spcAft>
                          <a:spcPts val="0"/>
                        </a:spcAft>
                        <a:buNone/>
                      </a:pPr>
                      <a:r>
                        <a:rPr lang="en"/>
                        <a:t>Test accuracy</a:t>
                      </a:r>
                      <a:endParaRPr/>
                    </a:p>
                  </a:txBody>
                  <a:tcPr marT="91425" marB="91425" marR="91425" marL="91425" anchor="ctr"/>
                </a:tc>
              </a:tr>
              <a:tr h="12813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 resnet50 (only classifier trained)</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8006</a:t>
                      </a:r>
                      <a:endParaRPr/>
                    </a:p>
                  </a:txBody>
                  <a:tcPr marT="91425" marB="91425" marR="91425" marL="91425" anchor="ctr"/>
                </a:tc>
                <a:tc>
                  <a:txBody>
                    <a:bodyPr/>
                    <a:lstStyle/>
                    <a:p>
                      <a:pPr indent="0" lvl="0" marL="0" rtl="0" algn="ctr">
                        <a:spcBef>
                          <a:spcPts val="0"/>
                        </a:spcBef>
                        <a:spcAft>
                          <a:spcPts val="0"/>
                        </a:spcAft>
                        <a:buNone/>
                      </a:pPr>
                      <a:r>
                        <a:rPr lang="en"/>
                        <a:t>20</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	 	 	 	</a:t>
                      </a:r>
                      <a:endParaRPr/>
                    </a:p>
                    <a:p>
                      <a:pPr indent="0" lvl="0" marL="0" rtl="0" algn="ctr">
                        <a:spcBef>
                          <a:spcPts val="0"/>
                        </a:spcBef>
                        <a:spcAft>
                          <a:spcPts val="0"/>
                        </a:spcAft>
                        <a:buClr>
                          <a:schemeClr val="dk1"/>
                        </a:buClr>
                        <a:buSzPts val="1100"/>
                        <a:buFont typeface="Arial"/>
                        <a:buNone/>
                      </a:pPr>
                      <a:r>
                        <a:rPr lang="en"/>
                        <a:t>71.64%</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	 	 	 	</a:t>
                      </a:r>
                      <a:endParaRPr/>
                    </a:p>
                    <a:p>
                      <a:pPr indent="0" lvl="0" marL="0" rtl="0" algn="ctr">
                        <a:spcBef>
                          <a:spcPts val="0"/>
                        </a:spcBef>
                        <a:spcAft>
                          <a:spcPts val="0"/>
                        </a:spcAft>
                        <a:buClr>
                          <a:schemeClr val="dk1"/>
                        </a:buClr>
                        <a:buSzPts val="1100"/>
                        <a:buFont typeface="Arial"/>
                        <a:buNone/>
                      </a:pPr>
                      <a:r>
                        <a:rPr lang="en"/>
                        <a:t>69.154%</a:t>
                      </a:r>
                      <a:endParaRPr/>
                    </a:p>
                    <a:p>
                      <a:pPr indent="0" lvl="0" marL="0" rtl="0" algn="ctr">
                        <a:spcBef>
                          <a:spcPts val="0"/>
                        </a:spcBef>
                        <a:spcAft>
                          <a:spcPts val="0"/>
                        </a:spcAft>
                        <a:buNone/>
                      </a:pPr>
                      <a:r>
                        <a:t/>
                      </a:r>
                      <a:endParaRPr/>
                    </a:p>
                  </a:txBody>
                  <a:tcPr marT="91425" marB="91425" marR="91425" marL="91425" anchor="ctr"/>
                </a:tc>
              </a:tr>
              <a:tr h="15328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resnet50 (fc layer trained)</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8006</a:t>
                      </a:r>
                      <a:endParaRPr/>
                    </a:p>
                  </a:txBody>
                  <a:tcPr marT="91425" marB="91425" marR="91425" marL="91425" anchor="ctr"/>
                </a:tc>
                <a:tc>
                  <a:txBody>
                    <a:bodyPr/>
                    <a:lstStyle/>
                    <a:p>
                      <a:pPr indent="0" lvl="0" marL="0" rtl="0" algn="ctr">
                        <a:spcBef>
                          <a:spcPts val="0"/>
                        </a:spcBef>
                        <a:spcAft>
                          <a:spcPts val="0"/>
                        </a:spcAft>
                        <a:buNone/>
                      </a:pPr>
                      <a:r>
                        <a:rPr lang="en"/>
                        <a:t>16</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73.58%</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t>69.075%</a:t>
                      </a:r>
                      <a:endParaRPr/>
                    </a:p>
                    <a:p>
                      <a:pPr indent="0" lvl="0" marL="0" rtl="0" algn="ctr">
                        <a:spcBef>
                          <a:spcPts val="0"/>
                        </a:spcBef>
                        <a:spcAft>
                          <a:spcPts val="0"/>
                        </a:spcAft>
                        <a:buNone/>
                      </a:pPr>
                      <a:r>
                        <a:t/>
                      </a:r>
                      <a:endParaRPr/>
                    </a:p>
                  </a:txBody>
                  <a:tcPr marT="91425" marB="91425" marR="91425" marL="91425" anchor="ctr"/>
                </a:tc>
              </a:tr>
            </a:tbl>
          </a:graphicData>
        </a:graphic>
      </p:graphicFrame>
      <p:sp>
        <p:nvSpPr>
          <p:cNvPr id="166" name="Google Shape;166;p28"/>
          <p:cNvSpPr txBox="1"/>
          <p:nvPr/>
        </p:nvSpPr>
        <p:spPr>
          <a:xfrm>
            <a:off x="642950" y="364325"/>
            <a:ext cx="71217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Results</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1941175" y="1959300"/>
            <a:ext cx="48714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66250" y="419650"/>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is DR ?</a:t>
            </a:r>
            <a:endParaRPr b="1" sz="1800"/>
          </a:p>
        </p:txBody>
      </p:sp>
      <p:sp>
        <p:nvSpPr>
          <p:cNvPr id="61" name="Google Shape;61;p14"/>
          <p:cNvSpPr txBox="1"/>
          <p:nvPr/>
        </p:nvSpPr>
        <p:spPr>
          <a:xfrm>
            <a:off x="707825" y="1136925"/>
            <a:ext cx="77955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When high blood sugar levels cause damage to blood vessels in the retina. These blood vessels can swell and leak. Or they can close, stopping blood from passing through. Sometimes abnormal new blood vessels grow on the retina. All of these changes can steal your vision.</a:t>
            </a:r>
            <a:endParaRPr sz="1800"/>
          </a:p>
        </p:txBody>
      </p:sp>
      <p:sp>
        <p:nvSpPr>
          <p:cNvPr id="62" name="Google Shape;62;p14"/>
          <p:cNvSpPr txBox="1"/>
          <p:nvPr/>
        </p:nvSpPr>
        <p:spPr>
          <a:xfrm>
            <a:off x="415250" y="2665800"/>
            <a:ext cx="8324100" cy="63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a:t>
            </a:r>
            <a:r>
              <a:rPr lang="en" sz="1800"/>
              <a:t>ffects up to 80 percent of people who have diabetes for 20 years or more</a:t>
            </a:r>
            <a:endParaRPr sz="1800"/>
          </a:p>
          <a:p>
            <a:pPr indent="-342900" lvl="0" marL="457200" rtl="0" algn="l">
              <a:spcBef>
                <a:spcPts val="0"/>
              </a:spcBef>
              <a:spcAft>
                <a:spcPts val="0"/>
              </a:spcAft>
              <a:buSzPts val="1800"/>
              <a:buChar char="●"/>
            </a:pPr>
            <a:r>
              <a:rPr lang="en" sz="1800"/>
              <a:t>90% of new cases are reducible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41425" y="577525"/>
            <a:ext cx="69303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a:t>
            </a:r>
            <a:endParaRPr b="1" sz="2400"/>
          </a:p>
        </p:txBody>
      </p:sp>
      <p:sp>
        <p:nvSpPr>
          <p:cNvPr id="68" name="Google Shape;68;p15"/>
          <p:cNvSpPr txBox="1"/>
          <p:nvPr/>
        </p:nvSpPr>
        <p:spPr>
          <a:xfrm>
            <a:off x="715950" y="1094875"/>
            <a:ext cx="7712100" cy="35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1"/>
                </a:solidFill>
              </a:rPr>
              <a:t>The data originates from a</a:t>
            </a:r>
            <a:r>
              <a:rPr lang="en" sz="1800">
                <a:solidFill>
                  <a:schemeClr val="dk1"/>
                </a:solidFill>
                <a:uFill>
                  <a:noFill/>
                </a:uFill>
                <a:hlinkClick r:id="rId3">
                  <a:extLst>
                    <a:ext uri="{A12FA001-AC4F-418D-AE19-62706E023703}">
                      <ahyp:hlinkClr val="tx"/>
                    </a:ext>
                  </a:extLst>
                </a:hlinkClick>
              </a:rPr>
              <a:t> </a:t>
            </a:r>
            <a:r>
              <a:rPr lang="en" sz="1800"/>
              <a:t>2015 Kaggle competition</a:t>
            </a:r>
            <a:r>
              <a:rPr lang="en" sz="1800">
                <a:solidFill>
                  <a:schemeClr val="dk1"/>
                </a:solidFill>
              </a:rPr>
              <a:t>. However, is an atypical Kaggle dataset. In most Kaggle competitions, the data has already been cleaned, giving the data scientist very little to preprocess. With this dataset, this isn't the case.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All images are taken of different people, using different cameras, and of different sizes. Pertaining to the preprocessing section, this data is extremely noisy, and requires multiple preprocessing steps to get all images to a useable format for training a model.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training data is comprised of 35,126 images, which are augmented during preprocessing.</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41425" y="577525"/>
            <a:ext cx="69303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p:txBody>
      </p:sp>
      <p:sp>
        <p:nvSpPr>
          <p:cNvPr id="74" name="Google Shape;74;p16"/>
          <p:cNvSpPr txBox="1"/>
          <p:nvPr/>
        </p:nvSpPr>
        <p:spPr>
          <a:xfrm>
            <a:off x="715950" y="1094875"/>
            <a:ext cx="7712100" cy="35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1"/>
                </a:solidFill>
              </a:rPr>
              <a:t>The data originates from a</a:t>
            </a:r>
            <a:r>
              <a:rPr lang="en" sz="1800">
                <a:solidFill>
                  <a:schemeClr val="dk1"/>
                </a:solidFill>
                <a:uFill>
                  <a:noFill/>
                </a:uFill>
                <a:hlinkClick r:id="rId3">
                  <a:extLst>
                    <a:ext uri="{A12FA001-AC4F-418D-AE19-62706E023703}">
                      <ahyp:hlinkClr val="tx"/>
                    </a:ext>
                  </a:extLst>
                </a:hlinkClick>
              </a:rPr>
              <a:t> </a:t>
            </a:r>
            <a:r>
              <a:rPr lang="en" sz="1800"/>
              <a:t>2015 Kaggle competition</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All images are taken of different people, using different cameras, and of different sizes. Pertaining to the preprocessing section, this data is extremely noisy, and requires multiple preprocessing steps to get all images to a useable format for training a model.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training data is comprised of 35,126 images, which are augmented during preprocessing.</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802200" y="655600"/>
            <a:ext cx="7644600" cy="39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 left and right field is provided for every subject. Images are labeled with a subject id as well as either left or right (e.g. 1_left.jpeg is the left eye of patient id 1).</a:t>
            </a:r>
            <a:endParaRPr sz="1800"/>
          </a:p>
          <a:p>
            <a:pPr indent="0" lvl="0" marL="0" rtl="0" algn="l">
              <a:spcBef>
                <a:spcPts val="0"/>
              </a:spcBef>
              <a:spcAft>
                <a:spcPts val="0"/>
              </a:spcAft>
              <a:buNone/>
            </a:pPr>
            <a:r>
              <a:rPr lang="en" sz="1800"/>
              <a:t>A clinician has rated the presence of diabetic retinopathy in each image on a scale of 0 to 4, according to the following scale: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0 - No DR</a:t>
            </a:r>
            <a:endParaRPr sz="1800"/>
          </a:p>
          <a:p>
            <a:pPr indent="0" lvl="0" marL="0" rtl="0" algn="l">
              <a:spcBef>
                <a:spcPts val="0"/>
              </a:spcBef>
              <a:spcAft>
                <a:spcPts val="0"/>
              </a:spcAft>
              <a:buClr>
                <a:schemeClr val="dk1"/>
              </a:buClr>
              <a:buSzPts val="1100"/>
              <a:buFont typeface="Arial"/>
              <a:buNone/>
            </a:pPr>
            <a:r>
              <a:rPr lang="en" sz="1800"/>
              <a:t>1 - Mild</a:t>
            </a:r>
            <a:endParaRPr sz="1800"/>
          </a:p>
          <a:p>
            <a:pPr indent="0" lvl="0" marL="0" rtl="0" algn="l">
              <a:spcBef>
                <a:spcPts val="0"/>
              </a:spcBef>
              <a:spcAft>
                <a:spcPts val="0"/>
              </a:spcAft>
              <a:buClr>
                <a:schemeClr val="dk1"/>
              </a:buClr>
              <a:buSzPts val="1100"/>
              <a:buFont typeface="Arial"/>
              <a:buNone/>
            </a:pPr>
            <a:r>
              <a:rPr lang="en" sz="1800"/>
              <a:t>2 - Moderate</a:t>
            </a:r>
            <a:endParaRPr sz="1800"/>
          </a:p>
          <a:p>
            <a:pPr indent="0" lvl="0" marL="0" rtl="0" algn="l">
              <a:spcBef>
                <a:spcPts val="0"/>
              </a:spcBef>
              <a:spcAft>
                <a:spcPts val="0"/>
              </a:spcAft>
              <a:buClr>
                <a:schemeClr val="dk1"/>
              </a:buClr>
              <a:buSzPts val="1100"/>
              <a:buFont typeface="Arial"/>
              <a:buNone/>
            </a:pPr>
            <a:r>
              <a:rPr lang="en" sz="1800"/>
              <a:t>3 - Severe</a:t>
            </a:r>
            <a:endParaRPr sz="1800"/>
          </a:p>
          <a:p>
            <a:pPr indent="0" lvl="0" marL="0" rtl="0" algn="l">
              <a:spcBef>
                <a:spcPts val="0"/>
              </a:spcBef>
              <a:spcAft>
                <a:spcPts val="0"/>
              </a:spcAft>
              <a:buClr>
                <a:schemeClr val="dk1"/>
              </a:buClr>
              <a:buSzPts val="1100"/>
              <a:buFont typeface="Arial"/>
              <a:buNone/>
            </a:pPr>
            <a:r>
              <a:rPr lang="en" sz="1800"/>
              <a:t>4 - Proliferative DR</a:t>
            </a:r>
            <a:endParaRPr sz="18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8714876"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613600" y="348925"/>
            <a:ext cx="8157425" cy="1327475"/>
          </a:xfrm>
          <a:prstGeom prst="rect">
            <a:avLst/>
          </a:prstGeom>
          <a:noFill/>
          <a:ln>
            <a:noFill/>
          </a:ln>
        </p:spPr>
      </p:pic>
      <p:sp>
        <p:nvSpPr>
          <p:cNvPr id="90" name="Google Shape;90;p19"/>
          <p:cNvSpPr txBox="1"/>
          <p:nvPr/>
        </p:nvSpPr>
        <p:spPr>
          <a:xfrm>
            <a:off x="2995875" y="1840850"/>
            <a:ext cx="3000000" cy="469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800"/>
              <a:t>class 0 (no retinopathy)</a:t>
            </a:r>
            <a:endParaRPr b="1" sz="1800"/>
          </a:p>
        </p:txBody>
      </p:sp>
      <p:pic>
        <p:nvPicPr>
          <p:cNvPr id="91" name="Google Shape;91;p19"/>
          <p:cNvPicPr preferRelativeResize="0"/>
          <p:nvPr/>
        </p:nvPicPr>
        <p:blipFill>
          <a:blip r:embed="rId4">
            <a:alphaModFix/>
          </a:blip>
          <a:stretch>
            <a:fillRect/>
          </a:stretch>
        </p:blipFill>
        <p:spPr>
          <a:xfrm>
            <a:off x="613600" y="2571750"/>
            <a:ext cx="8085225" cy="1327475"/>
          </a:xfrm>
          <a:prstGeom prst="rect">
            <a:avLst/>
          </a:prstGeom>
          <a:noFill/>
          <a:ln>
            <a:noFill/>
          </a:ln>
        </p:spPr>
      </p:pic>
      <p:sp>
        <p:nvSpPr>
          <p:cNvPr id="92" name="Google Shape;92;p19"/>
          <p:cNvSpPr txBox="1"/>
          <p:nvPr/>
        </p:nvSpPr>
        <p:spPr>
          <a:xfrm>
            <a:off x="2683050" y="4054650"/>
            <a:ext cx="3801900" cy="90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class 4 (proliferative retinopathy)</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324825" y="469250"/>
            <a:ext cx="8313900" cy="31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 sz="2400">
                <a:solidFill>
                  <a:schemeClr val="dk1"/>
                </a:solidFill>
              </a:rPr>
              <a:t>Preprocessing</a:t>
            </a:r>
            <a:endParaRPr b="1" sz="2400">
              <a:solidFill>
                <a:schemeClr val="dk1"/>
              </a:solidFill>
            </a:endParaRPr>
          </a:p>
          <a:p>
            <a:pPr indent="0" lvl="0" marL="0" rtl="0" algn="l">
              <a:lnSpc>
                <a:spcPct val="115000"/>
              </a:lnSpc>
              <a:spcBef>
                <a:spcPts val="400"/>
              </a:spcBef>
              <a:spcAft>
                <a:spcPts val="0"/>
              </a:spcAft>
              <a:buNone/>
            </a:pPr>
            <a:r>
              <a:rPr lang="en" sz="1800">
                <a:solidFill>
                  <a:schemeClr val="dk1"/>
                </a:solidFill>
              </a:rPr>
              <a:t>The preprocessing pipeline is the followin</a:t>
            </a:r>
            <a:r>
              <a:rPr lang="en" sz="1800">
                <a:solidFill>
                  <a:schemeClr val="dk1"/>
                </a:solidFill>
              </a:rPr>
              <a:t>g:</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Crop &amp; resize all images using the resizing script and the preprocessing script.</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Rotate &amp; mirror all images using the rotation script.</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Convert all images to array of NumPy arrays, using the conversion script.</a:t>
            </a:r>
            <a:endParaRPr sz="1800">
              <a:solidFill>
                <a:schemeClr val="dk1"/>
              </a:solidFill>
            </a:endParaRPr>
          </a:p>
          <a:p>
            <a:pPr indent="0" lvl="0" marL="0" rtl="0" algn="l">
              <a:lnSpc>
                <a:spcPct val="115000"/>
              </a:lnSpc>
              <a:spcBef>
                <a:spcPts val="1400"/>
              </a:spcBef>
              <a:spcAft>
                <a:spcPts val="40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510975" y="421100"/>
            <a:ext cx="8305801" cy="1708500"/>
          </a:xfrm>
          <a:prstGeom prst="rect">
            <a:avLst/>
          </a:prstGeom>
          <a:noFill/>
          <a:ln>
            <a:noFill/>
          </a:ln>
        </p:spPr>
      </p:pic>
      <p:pic>
        <p:nvPicPr>
          <p:cNvPr id="103" name="Google Shape;103;p21"/>
          <p:cNvPicPr preferRelativeResize="0"/>
          <p:nvPr/>
        </p:nvPicPr>
        <p:blipFill>
          <a:blip r:embed="rId4">
            <a:alphaModFix/>
          </a:blip>
          <a:stretch>
            <a:fillRect/>
          </a:stretch>
        </p:blipFill>
        <p:spPr>
          <a:xfrm>
            <a:off x="510975" y="2220175"/>
            <a:ext cx="8305801" cy="15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