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3"/>
  </p:notesMasterIdLst>
  <p:sldIdLst>
    <p:sldId id="256" r:id="rId4"/>
    <p:sldId id="299" r:id="rId5"/>
    <p:sldId id="301" r:id="rId6"/>
    <p:sldId id="305" r:id="rId7"/>
    <p:sldId id="306" r:id="rId8"/>
    <p:sldId id="309" r:id="rId9"/>
    <p:sldId id="304" r:id="rId10"/>
    <p:sldId id="310" r:id="rId11"/>
    <p:sldId id="262"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8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87711" autoAdjust="0"/>
  </p:normalViewPr>
  <p:slideViewPr>
    <p:cSldViewPr>
      <p:cViewPr>
        <p:scale>
          <a:sx n="66" d="100"/>
          <a:sy n="66" d="100"/>
        </p:scale>
        <p:origin x="1368" y="1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74E8E-E5D9-479E-86C3-B86231E1ACDE}" type="datetimeFigureOut">
              <a:rPr lang="zh-TW" altLang="en-US" smtClean="0"/>
              <a:t>2020/11/24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22101-B862-417C-9B58-7147E9B9B2C5}" type="slidenum">
              <a:rPr lang="zh-TW" altLang="en-US" smtClean="0"/>
              <a:t>‹#›</a:t>
            </a:fld>
            <a:endParaRPr lang="zh-TW" altLang="en-US"/>
          </a:p>
        </p:txBody>
      </p:sp>
    </p:spTree>
    <p:extLst>
      <p:ext uri="{BB962C8B-B14F-4D97-AF65-F5344CB8AC3E}">
        <p14:creationId xmlns:p14="http://schemas.microsoft.com/office/powerpoint/2010/main" val="1511157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先使用</a:t>
            </a:r>
            <a:r>
              <a:rPr lang="en-US" altLang="zh-TW" dirty="0"/>
              <a:t>PNLR</a:t>
            </a:r>
            <a:r>
              <a:rPr lang="zh-TW" altLang="en-US" dirty="0"/>
              <a:t>來當作最優秀的模型，但是後面會因為要兼顧假設，所以會去除掉一些項目，所以會變成是</a:t>
            </a:r>
            <a:r>
              <a:rPr lang="en-US" altLang="zh-TW" dirty="0"/>
              <a:t>MLR</a:t>
            </a:r>
            <a:r>
              <a:rPr lang="zh-TW" altLang="en-US" dirty="0"/>
              <a:t>，但是其實兩者的表現程度是一樣的</a:t>
            </a:r>
          </a:p>
        </p:txBody>
      </p:sp>
      <p:sp>
        <p:nvSpPr>
          <p:cNvPr id="4" name="投影片編號版面配置區 3"/>
          <p:cNvSpPr>
            <a:spLocks noGrp="1"/>
          </p:cNvSpPr>
          <p:nvPr>
            <p:ph type="sldNum" sz="quarter" idx="5"/>
          </p:nvPr>
        </p:nvSpPr>
        <p:spPr/>
        <p:txBody>
          <a:bodyPr/>
          <a:lstStyle/>
          <a:p>
            <a:fld id="{92722101-B862-417C-9B58-7147E9B9B2C5}" type="slidenum">
              <a:rPr lang="zh-TW" altLang="en-US" smtClean="0"/>
              <a:t>4</a:t>
            </a:fld>
            <a:endParaRPr lang="zh-TW" altLang="en-US"/>
          </a:p>
        </p:txBody>
      </p:sp>
    </p:spTree>
    <p:extLst>
      <p:ext uri="{BB962C8B-B14F-4D97-AF65-F5344CB8AC3E}">
        <p14:creationId xmlns:p14="http://schemas.microsoft.com/office/powerpoint/2010/main" val="3881971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可以提到說</a:t>
            </a:r>
            <a:r>
              <a:rPr lang="en-US" altLang="zh-TW" dirty="0"/>
              <a:t>PLNR</a:t>
            </a:r>
            <a:r>
              <a:rPr lang="zh-TW" altLang="en-US" dirty="0"/>
              <a:t>和</a:t>
            </a:r>
            <a:r>
              <a:rPr lang="en-US" altLang="zh-TW" dirty="0"/>
              <a:t>MLP</a:t>
            </a:r>
            <a:r>
              <a:rPr lang="zh-TW" altLang="en-US" dirty="0"/>
              <a:t>是一樣，後面因為多次項違反</a:t>
            </a:r>
            <a:r>
              <a:rPr lang="en-US" altLang="zh-TW" dirty="0"/>
              <a:t>col</a:t>
            </a:r>
            <a:r>
              <a:rPr lang="zh-TW" altLang="en-US" dirty="0"/>
              <a:t> </a:t>
            </a:r>
            <a:r>
              <a:rPr lang="en-US" altLang="zh-TW" dirty="0"/>
              <a:t>issue</a:t>
            </a:r>
            <a:r>
              <a:rPr lang="zh-TW" altLang="en-US" dirty="0"/>
              <a:t>所以去除，所以看起來像是</a:t>
            </a:r>
            <a:r>
              <a:rPr lang="en-US" altLang="zh-TW" dirty="0"/>
              <a:t>MLR</a:t>
            </a:r>
            <a:endParaRPr lang="zh-TW" altLang="en-US" dirty="0"/>
          </a:p>
        </p:txBody>
      </p:sp>
      <p:sp>
        <p:nvSpPr>
          <p:cNvPr id="4" name="投影片編號版面配置區 3"/>
          <p:cNvSpPr>
            <a:spLocks noGrp="1"/>
          </p:cNvSpPr>
          <p:nvPr>
            <p:ph type="sldNum" sz="quarter" idx="5"/>
          </p:nvPr>
        </p:nvSpPr>
        <p:spPr/>
        <p:txBody>
          <a:bodyPr/>
          <a:lstStyle/>
          <a:p>
            <a:fld id="{92722101-B862-417C-9B58-7147E9B9B2C5}" type="slidenum">
              <a:rPr lang="zh-TW" altLang="en-US" smtClean="0"/>
              <a:t>5</a:t>
            </a:fld>
            <a:endParaRPr lang="zh-TW" altLang="en-US"/>
          </a:p>
        </p:txBody>
      </p:sp>
    </p:spTree>
    <p:extLst>
      <p:ext uri="{BB962C8B-B14F-4D97-AF65-F5344CB8AC3E}">
        <p14:creationId xmlns:p14="http://schemas.microsoft.com/office/powerpoint/2010/main" val="869220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mj-lt"/>
              <a:buNone/>
            </a:pPr>
            <a:r>
              <a:rPr lang="zh-TW" altLang="en-US" sz="1200" b="0" i="0" kern="1200" dirty="0">
                <a:solidFill>
                  <a:schemeClr val="tx1"/>
                </a:solidFill>
                <a:effectLst/>
                <a:latin typeface="+mn-lt"/>
                <a:ea typeface="+mn-ea"/>
                <a:cs typeface="+mn-cs"/>
              </a:rPr>
              <a:t>買屋的人是位老年人，他可能就會覺得底層出去有花園，不僅出門方便且踏實；而家庭主婦可能會覺得中間樓層比較好，至於年輕人就會比較喜歡高樓層的房子</a:t>
            </a:r>
            <a:endParaRPr lang="en-US" altLang="zh-TW" dirty="0"/>
          </a:p>
        </p:txBody>
      </p:sp>
      <p:sp>
        <p:nvSpPr>
          <p:cNvPr id="4" name="投影片編號版面配置區 3"/>
          <p:cNvSpPr>
            <a:spLocks noGrp="1"/>
          </p:cNvSpPr>
          <p:nvPr>
            <p:ph type="sldNum" sz="quarter" idx="5"/>
          </p:nvPr>
        </p:nvSpPr>
        <p:spPr/>
        <p:txBody>
          <a:bodyPr/>
          <a:lstStyle/>
          <a:p>
            <a:fld id="{92722101-B862-417C-9B58-7147E9B9B2C5}" type="slidenum">
              <a:rPr lang="zh-TW" altLang="en-US" smtClean="0"/>
              <a:t>6</a:t>
            </a:fld>
            <a:endParaRPr lang="zh-TW" altLang="en-US"/>
          </a:p>
        </p:txBody>
      </p:sp>
    </p:spTree>
    <p:extLst>
      <p:ext uri="{BB962C8B-B14F-4D97-AF65-F5344CB8AC3E}">
        <p14:creationId xmlns:p14="http://schemas.microsoft.com/office/powerpoint/2010/main" val="1682644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5"/>
          </p:nvPr>
        </p:nvSpPr>
        <p:spPr/>
        <p:txBody>
          <a:bodyPr/>
          <a:lstStyle/>
          <a:p>
            <a:fld id="{92722101-B862-417C-9B58-7147E9B9B2C5}" type="slidenum">
              <a:rPr lang="zh-TW" altLang="en-US" smtClean="0"/>
              <a:t>7</a:t>
            </a:fld>
            <a:endParaRPr lang="zh-TW" altLang="en-US"/>
          </a:p>
        </p:txBody>
      </p:sp>
    </p:spTree>
    <p:extLst>
      <p:ext uri="{BB962C8B-B14F-4D97-AF65-F5344CB8AC3E}">
        <p14:creationId xmlns:p14="http://schemas.microsoft.com/office/powerpoint/2010/main" val="137307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5"/>
          </p:nvPr>
        </p:nvSpPr>
        <p:spPr/>
        <p:txBody>
          <a:bodyPr/>
          <a:lstStyle/>
          <a:p>
            <a:fld id="{92722101-B862-417C-9B58-7147E9B9B2C5}" type="slidenum">
              <a:rPr lang="zh-TW" altLang="en-US" smtClean="0"/>
              <a:t>8</a:t>
            </a:fld>
            <a:endParaRPr lang="zh-TW" altLang="en-US"/>
          </a:p>
        </p:txBody>
      </p:sp>
    </p:spTree>
    <p:extLst>
      <p:ext uri="{BB962C8B-B14F-4D97-AF65-F5344CB8AC3E}">
        <p14:creationId xmlns:p14="http://schemas.microsoft.com/office/powerpoint/2010/main" val="1778973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859782"/>
            <a:ext cx="4320480" cy="1080121"/>
          </a:xfrm>
          <a:prstGeom prst="rect">
            <a:avLst/>
          </a:prstGeom>
        </p:spPr>
        <p:txBody>
          <a:bodyPr anchor="ctr"/>
          <a:lstStyle>
            <a:lvl1pPr marL="0" indent="0" algn="r">
              <a:lnSpc>
                <a:spcPct val="100000"/>
              </a:lnSpc>
              <a:buNone/>
              <a:defRPr sz="3600" b="1" baseline="0">
                <a:solidFill>
                  <a:schemeClr val="accent1"/>
                </a:solidFill>
                <a:latin typeface="+mj-lt"/>
                <a:cs typeface="Arial" pitchFamily="34" charset="0"/>
              </a:defRPr>
            </a:lvl1pPr>
          </a:lstStyle>
          <a:p>
            <a:r>
              <a:rPr lang="en-US" altLang="ko-KR" dirty="0">
                <a:ea typeface="맑은 고딕" pitchFamily="50" charset="-127"/>
              </a:rPr>
              <a:t>FREE</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4571852" y="4083918"/>
            <a:ext cx="4320480" cy="432048"/>
          </a:xfrm>
          <a:prstGeom prst="rect">
            <a:avLst/>
          </a:prstGeom>
        </p:spPr>
        <p:txBody>
          <a:bodyPr anchor="ctr"/>
          <a:lstStyle>
            <a:lvl1pPr marL="0" indent="0" algn="r">
              <a:lnSpc>
                <a:spcPct val="100000"/>
              </a:lnSpc>
              <a:buNone/>
              <a:defRPr sz="1400" b="0" baseline="0">
                <a:solidFill>
                  <a:schemeClr val="accent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1203598"/>
            <a:ext cx="6660232" cy="259228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6732240" y="0"/>
            <a:ext cx="241176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2593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6694140" y="447700"/>
            <a:ext cx="1944216" cy="43204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629910" y="2207890"/>
            <a:ext cx="1944216" cy="25602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2565681" y="2207890"/>
            <a:ext cx="1944216" cy="25602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501452" y="2207890"/>
            <a:ext cx="1944216" cy="25602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3687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rgbClr val="4784A1"/>
                </a:solidFill>
                <a:latin typeface="Arial" pitchFamily="34" charset="0"/>
                <a:cs typeface="Arial" pitchFamily="34"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rgbClr val="4784A1"/>
                </a:solidFill>
                <a:latin typeface="Arial" pitchFamily="34" charset="0"/>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3" hasCustomPrompt="1"/>
          </p:nvPr>
        </p:nvSpPr>
        <p:spPr>
          <a:xfrm>
            <a:off x="0" y="0"/>
            <a:ext cx="9144000" cy="514350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29106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5" hasCustomPrompt="1"/>
          </p:nvPr>
        </p:nvSpPr>
        <p:spPr>
          <a:xfrm>
            <a:off x="530027" y="400075"/>
            <a:ext cx="27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5940152" y="400075"/>
            <a:ext cx="2698204"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230327" y="2567980"/>
            <a:ext cx="27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40373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5" hasCustomPrompt="1"/>
          </p:nvPr>
        </p:nvSpPr>
        <p:spPr>
          <a:xfrm>
            <a:off x="150937" y="128809"/>
            <a:ext cx="3168352" cy="280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3457972" y="128811"/>
            <a:ext cx="2052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3457972" y="1604809"/>
            <a:ext cx="2052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150937" y="3075806"/>
            <a:ext cx="2052000"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2330226" y="3075806"/>
            <a:ext cx="3175223"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161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23202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226595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11710"/>
            <a:ext cx="5436096" cy="576064"/>
          </a:xfrm>
          <a:prstGeom prst="rect">
            <a:avLst/>
          </a:prstGeom>
        </p:spPr>
        <p:txBody>
          <a:bodyPr anchor="ctr"/>
          <a:lstStyle>
            <a:lvl1pPr marL="0" indent="0" algn="l">
              <a:buNone/>
              <a:defRPr sz="3600" b="1" baseline="0">
                <a:solidFill>
                  <a:schemeClr val="accent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87774"/>
            <a:ext cx="5436096"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grpSp>
        <p:nvGrpSpPr>
          <p:cNvPr id="2" name="Group 1"/>
          <p:cNvGrpSpPr/>
          <p:nvPr userDrawn="1"/>
        </p:nvGrpSpPr>
        <p:grpSpPr>
          <a:xfrm>
            <a:off x="1462172" y="1475774"/>
            <a:ext cx="1505118" cy="2191951"/>
            <a:chOff x="709613" y="625475"/>
            <a:chExt cx="2908300" cy="4235450"/>
          </a:xfrm>
        </p:grpSpPr>
        <p:pic>
          <p:nvPicPr>
            <p:cNvPr id="2050" name="Picture 2" descr="E:\002-KIMS BUSINESS\007-02-Fullslidesppt-Contents\20161219\07-real\real-item02.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613" y="625475"/>
              <a:ext cx="2908300" cy="42354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Fullslidesppt-Contents\20161219\07-real\real-item0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62120" y="1177310"/>
              <a:ext cx="1705223" cy="16090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16367"/>
            <a:ext cx="9144000" cy="564712"/>
          </a:xfrm>
          <a:prstGeom prst="rect">
            <a:avLst/>
          </a:prstGeom>
        </p:spPr>
        <p:txBody>
          <a:bodyPr anchor="ctr"/>
          <a:lstStyle>
            <a:lvl1pPr marL="0" indent="0" algn="ctr">
              <a:buNone/>
              <a:defRPr sz="3600" b="1" baseline="0">
                <a:solidFill>
                  <a:schemeClr val="accent1"/>
                </a:solidFill>
                <a:latin typeface="+mn-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61602"/>
            <a:ext cx="9144000" cy="282356"/>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1027" name="Picture 3" descr="E:\002-KIMS BUSINESS\007-02-Fullslidesppt-Contents\20161219\07-real\real-item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97599" y="665634"/>
            <a:ext cx="2518322"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1"/>
          <p:cNvSpPr/>
          <p:nvPr userDrawn="1"/>
        </p:nvSpPr>
        <p:spPr>
          <a:xfrm>
            <a:off x="467544" y="339502"/>
            <a:ext cx="2008747" cy="4504918"/>
          </a:xfrm>
          <a:custGeom>
            <a:avLst/>
            <a:gdLst>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0" fmla="*/ 624840 w 1417320"/>
              <a:gd name="connsiteY0" fmla="*/ 800100 h 3912161"/>
              <a:gd name="connsiteX1" fmla="*/ 624840 w 1417320"/>
              <a:gd name="connsiteY1" fmla="*/ 617220 h 3912161"/>
              <a:gd name="connsiteX2" fmla="*/ 800100 w 1417320"/>
              <a:gd name="connsiteY2" fmla="*/ 617220 h 3912161"/>
              <a:gd name="connsiteX3" fmla="*/ 800100 w 1417320"/>
              <a:gd name="connsiteY3" fmla="*/ 876300 h 3912161"/>
              <a:gd name="connsiteX4" fmla="*/ 449580 w 1417320"/>
              <a:gd name="connsiteY4" fmla="*/ 876300 h 3912161"/>
              <a:gd name="connsiteX5" fmla="*/ 449580 w 1417320"/>
              <a:gd name="connsiteY5" fmla="*/ 571500 h 3912161"/>
              <a:gd name="connsiteX6" fmla="*/ 266700 w 1417320"/>
              <a:gd name="connsiteY6" fmla="*/ 571500 h 3912161"/>
              <a:gd name="connsiteX7" fmla="*/ 723900 w 1417320"/>
              <a:gd name="connsiteY7" fmla="*/ 114300 h 3912161"/>
              <a:gd name="connsiteX8" fmla="*/ 1165860 w 1417320"/>
              <a:gd name="connsiteY8" fmla="*/ 556260 h 3912161"/>
              <a:gd name="connsiteX9" fmla="*/ 1013460 w 1417320"/>
              <a:gd name="connsiteY9" fmla="*/ 556260 h 3912161"/>
              <a:gd name="connsiteX10" fmla="*/ 1013460 w 1417320"/>
              <a:gd name="connsiteY10" fmla="*/ 960120 h 3912161"/>
              <a:gd name="connsiteX11" fmla="*/ 0 w 1417320"/>
              <a:gd name="connsiteY11" fmla="*/ 960120 h 3912161"/>
              <a:gd name="connsiteX12" fmla="*/ 0 w 1417320"/>
              <a:gd name="connsiteY12" fmla="*/ 0 h 3912161"/>
              <a:gd name="connsiteX13" fmla="*/ 1417320 w 1417320"/>
              <a:gd name="connsiteY13" fmla="*/ 0 h 3912161"/>
              <a:gd name="connsiteX14" fmla="*/ 1417320 w 1417320"/>
              <a:gd name="connsiteY14" fmla="*/ 1074420 h 3912161"/>
              <a:gd name="connsiteX15" fmla="*/ 746760 w 1417320"/>
              <a:gd name="connsiteY15" fmla="*/ 1074420 h 3912161"/>
              <a:gd name="connsiteX16" fmla="*/ 746760 w 1417320"/>
              <a:gd name="connsiteY16" fmla="*/ 3855720 h 3912161"/>
              <a:gd name="connsiteX17" fmla="*/ 1132014 w 1417320"/>
              <a:gd name="connsiteY17" fmla="*/ 3912161 h 3912161"/>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0" fmla="*/ 624840 w 2109415"/>
              <a:gd name="connsiteY0" fmla="*/ 800100 h 3855720"/>
              <a:gd name="connsiteX1" fmla="*/ 624840 w 2109415"/>
              <a:gd name="connsiteY1" fmla="*/ 617220 h 3855720"/>
              <a:gd name="connsiteX2" fmla="*/ 800100 w 2109415"/>
              <a:gd name="connsiteY2" fmla="*/ 617220 h 3855720"/>
              <a:gd name="connsiteX3" fmla="*/ 800100 w 2109415"/>
              <a:gd name="connsiteY3" fmla="*/ 876300 h 3855720"/>
              <a:gd name="connsiteX4" fmla="*/ 449580 w 2109415"/>
              <a:gd name="connsiteY4" fmla="*/ 876300 h 3855720"/>
              <a:gd name="connsiteX5" fmla="*/ 449580 w 2109415"/>
              <a:gd name="connsiteY5" fmla="*/ 571500 h 3855720"/>
              <a:gd name="connsiteX6" fmla="*/ 266700 w 2109415"/>
              <a:gd name="connsiteY6" fmla="*/ 571500 h 3855720"/>
              <a:gd name="connsiteX7" fmla="*/ 723900 w 2109415"/>
              <a:gd name="connsiteY7" fmla="*/ 114300 h 3855720"/>
              <a:gd name="connsiteX8" fmla="*/ 1165860 w 2109415"/>
              <a:gd name="connsiteY8" fmla="*/ 556260 h 3855720"/>
              <a:gd name="connsiteX9" fmla="*/ 1013460 w 2109415"/>
              <a:gd name="connsiteY9" fmla="*/ 556260 h 3855720"/>
              <a:gd name="connsiteX10" fmla="*/ 1013460 w 2109415"/>
              <a:gd name="connsiteY10" fmla="*/ 960120 h 3855720"/>
              <a:gd name="connsiteX11" fmla="*/ 0 w 2109415"/>
              <a:gd name="connsiteY11" fmla="*/ 960120 h 3855720"/>
              <a:gd name="connsiteX12" fmla="*/ 0 w 2109415"/>
              <a:gd name="connsiteY12" fmla="*/ 0 h 3855720"/>
              <a:gd name="connsiteX13" fmla="*/ 1417320 w 2109415"/>
              <a:gd name="connsiteY13" fmla="*/ 0 h 3855720"/>
              <a:gd name="connsiteX14" fmla="*/ 1417320 w 2109415"/>
              <a:gd name="connsiteY14" fmla="*/ 1074420 h 3855720"/>
              <a:gd name="connsiteX15" fmla="*/ 2109415 w 2109415"/>
              <a:gd name="connsiteY15" fmla="*/ 1074420 h 3855720"/>
              <a:gd name="connsiteX16" fmla="*/ 746760 w 2109415"/>
              <a:gd name="connsiteY16" fmla="*/ 3855720 h 3855720"/>
              <a:gd name="connsiteX0" fmla="*/ 624840 w 2125540"/>
              <a:gd name="connsiteY0" fmla="*/ 800100 h 4766844"/>
              <a:gd name="connsiteX1" fmla="*/ 624840 w 2125540"/>
              <a:gd name="connsiteY1" fmla="*/ 617220 h 4766844"/>
              <a:gd name="connsiteX2" fmla="*/ 800100 w 2125540"/>
              <a:gd name="connsiteY2" fmla="*/ 617220 h 4766844"/>
              <a:gd name="connsiteX3" fmla="*/ 800100 w 2125540"/>
              <a:gd name="connsiteY3" fmla="*/ 876300 h 4766844"/>
              <a:gd name="connsiteX4" fmla="*/ 449580 w 2125540"/>
              <a:gd name="connsiteY4" fmla="*/ 876300 h 4766844"/>
              <a:gd name="connsiteX5" fmla="*/ 449580 w 2125540"/>
              <a:gd name="connsiteY5" fmla="*/ 571500 h 4766844"/>
              <a:gd name="connsiteX6" fmla="*/ 266700 w 2125540"/>
              <a:gd name="connsiteY6" fmla="*/ 571500 h 4766844"/>
              <a:gd name="connsiteX7" fmla="*/ 723900 w 2125540"/>
              <a:gd name="connsiteY7" fmla="*/ 114300 h 4766844"/>
              <a:gd name="connsiteX8" fmla="*/ 1165860 w 2125540"/>
              <a:gd name="connsiteY8" fmla="*/ 556260 h 4766844"/>
              <a:gd name="connsiteX9" fmla="*/ 1013460 w 2125540"/>
              <a:gd name="connsiteY9" fmla="*/ 556260 h 4766844"/>
              <a:gd name="connsiteX10" fmla="*/ 1013460 w 2125540"/>
              <a:gd name="connsiteY10" fmla="*/ 960120 h 4766844"/>
              <a:gd name="connsiteX11" fmla="*/ 0 w 2125540"/>
              <a:gd name="connsiteY11" fmla="*/ 960120 h 4766844"/>
              <a:gd name="connsiteX12" fmla="*/ 0 w 2125540"/>
              <a:gd name="connsiteY12" fmla="*/ 0 h 4766844"/>
              <a:gd name="connsiteX13" fmla="*/ 1417320 w 2125540"/>
              <a:gd name="connsiteY13" fmla="*/ 0 h 4766844"/>
              <a:gd name="connsiteX14" fmla="*/ 1417320 w 2125540"/>
              <a:gd name="connsiteY14" fmla="*/ 1074420 h 4766844"/>
              <a:gd name="connsiteX15" fmla="*/ 2109415 w 2125540"/>
              <a:gd name="connsiteY15" fmla="*/ 1074420 h 4766844"/>
              <a:gd name="connsiteX16" fmla="*/ 2125540 w 2125540"/>
              <a:gd name="connsiteY16" fmla="*/ 4766844 h 476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5540" h="4766844">
                <a:moveTo>
                  <a:pt x="624840" y="800100"/>
                </a:moveTo>
                <a:lnTo>
                  <a:pt x="624840" y="617220"/>
                </a:lnTo>
                <a:lnTo>
                  <a:pt x="800100" y="617220"/>
                </a:lnTo>
                <a:lnTo>
                  <a:pt x="800100" y="876300"/>
                </a:lnTo>
                <a:lnTo>
                  <a:pt x="449580" y="876300"/>
                </a:lnTo>
                <a:lnTo>
                  <a:pt x="449580" y="571500"/>
                </a:lnTo>
                <a:lnTo>
                  <a:pt x="266700" y="571500"/>
                </a:lnTo>
                <a:lnTo>
                  <a:pt x="723900" y="114300"/>
                </a:lnTo>
                <a:lnTo>
                  <a:pt x="1165860" y="556260"/>
                </a:lnTo>
                <a:lnTo>
                  <a:pt x="1013460" y="556260"/>
                </a:lnTo>
                <a:lnTo>
                  <a:pt x="1013460" y="960120"/>
                </a:lnTo>
                <a:lnTo>
                  <a:pt x="0" y="960120"/>
                </a:lnTo>
                <a:lnTo>
                  <a:pt x="0" y="0"/>
                </a:lnTo>
                <a:lnTo>
                  <a:pt x="1417320" y="0"/>
                </a:lnTo>
                <a:lnTo>
                  <a:pt x="1417320" y="1074420"/>
                </a:lnTo>
                <a:lnTo>
                  <a:pt x="2109415" y="1074420"/>
                </a:lnTo>
                <a:lnTo>
                  <a:pt x="2125540" y="4766844"/>
                </a:lnTo>
              </a:path>
            </a:pathLst>
          </a:custGeom>
          <a:ln w="38100">
            <a:solidFill>
              <a:schemeClr val="bg1"/>
            </a:solidFill>
          </a:ln>
          <a:effectLst>
            <a:outerShdw blurRad="254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1538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5341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0926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251520"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2" name="Rectangle 11"/>
          <p:cNvSpPr/>
          <p:nvPr userDrawn="1"/>
        </p:nvSpPr>
        <p:spPr>
          <a:xfrm>
            <a:off x="2452564"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3" name="Rectangle 12"/>
          <p:cNvSpPr/>
          <p:nvPr userDrawn="1"/>
        </p:nvSpPr>
        <p:spPr>
          <a:xfrm>
            <a:off x="4657800"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4" name="Rectangle 13"/>
          <p:cNvSpPr/>
          <p:nvPr userDrawn="1"/>
        </p:nvSpPr>
        <p:spPr>
          <a:xfrm>
            <a:off x="6863036"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accent1"/>
                </a:solidFill>
                <a:latin typeface="+mj-lt"/>
                <a:cs typeface="Arial" pitchFamily="34"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7" name="Picture Placeholder 2"/>
          <p:cNvSpPr>
            <a:spLocks noGrp="1"/>
          </p:cNvSpPr>
          <p:nvPr>
            <p:ph type="pic" idx="1" hasCustomPrompt="1"/>
          </p:nvPr>
        </p:nvSpPr>
        <p:spPr>
          <a:xfrm>
            <a:off x="251520" y="1264881"/>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452564" y="1271413"/>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657800" y="1277945"/>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4" hasCustomPrompt="1"/>
          </p:nvPr>
        </p:nvSpPr>
        <p:spPr>
          <a:xfrm>
            <a:off x="6863036" y="1284477"/>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2281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2195736" y="1096157"/>
            <a:ext cx="6408712" cy="487288"/>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9" name="Rectangle 8"/>
          <p:cNvSpPr/>
          <p:nvPr userDrawn="1"/>
        </p:nvSpPr>
        <p:spPr>
          <a:xfrm>
            <a:off x="2195736" y="1680605"/>
            <a:ext cx="5940000" cy="487288"/>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0" name="Rectangle 9"/>
          <p:cNvSpPr/>
          <p:nvPr userDrawn="1"/>
        </p:nvSpPr>
        <p:spPr>
          <a:xfrm>
            <a:off x="2195736" y="2265053"/>
            <a:ext cx="5472000" cy="487288"/>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3" name="Text Placeholder 9"/>
          <p:cNvSpPr>
            <a:spLocks noGrp="1"/>
          </p:cNvSpPr>
          <p:nvPr>
            <p:ph type="body" sz="quarter" idx="10" hasCustomPrompt="1"/>
          </p:nvPr>
        </p:nvSpPr>
        <p:spPr>
          <a:xfrm>
            <a:off x="2987824" y="123478"/>
            <a:ext cx="6156176" cy="576064"/>
          </a:xfrm>
          <a:prstGeom prst="rect">
            <a:avLst/>
          </a:prstGeom>
        </p:spPr>
        <p:txBody>
          <a:bodyPr anchor="ctr"/>
          <a:lstStyle>
            <a:lvl1pPr marL="0" indent="0" algn="l">
              <a:buNone/>
              <a:defRPr sz="4000" b="0" baseline="0">
                <a:solidFill>
                  <a:schemeClr val="accent1"/>
                </a:solidFill>
                <a:latin typeface="+mj-lt"/>
                <a:cs typeface="Arial" pitchFamily="34"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2987824" y="699542"/>
            <a:ext cx="6156176"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20700000">
            <a:off x="225671" y="648554"/>
            <a:ext cx="2908176" cy="352174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rot="20700000">
            <a:off x="870629" y="786724"/>
            <a:ext cx="1677203" cy="259076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2944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79712" y="41151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4" hasCustomPrompt="1"/>
          </p:nvPr>
        </p:nvSpPr>
        <p:spPr>
          <a:xfrm>
            <a:off x="2076170" y="52195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8"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87710" y="238930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5" hasCustomPrompt="1"/>
          </p:nvPr>
        </p:nvSpPr>
        <p:spPr>
          <a:xfrm>
            <a:off x="6084168" y="249974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698808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8" r:id="rId3"/>
    <p:sldLayoutId id="2147483660" r:id="rId4"/>
    <p:sldLayoutId id="2147483661" r:id="rId5"/>
    <p:sldLayoutId id="2147483662" r:id="rId6"/>
    <p:sldLayoutId id="2147483671" r:id="rId7"/>
    <p:sldLayoutId id="2147483669" r:id="rId8"/>
    <p:sldLayoutId id="2147483670" r:id="rId9"/>
    <p:sldLayoutId id="2147483663" r:id="rId10"/>
    <p:sldLayoutId id="2147483664" r:id="rId11"/>
    <p:sldLayoutId id="2147483665" r:id="rId12"/>
    <p:sldLayoutId id="2147483666" r:id="rId13"/>
    <p:sldLayoutId id="2147483672"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0" y="2102518"/>
            <a:ext cx="4320480" cy="938464"/>
          </a:xfrm>
        </p:spPr>
        <p:txBody>
          <a:bodyPr/>
          <a:lstStyle/>
          <a:p>
            <a:r>
              <a:rPr lang="en-US" altLang="ko-KR" sz="2800" dirty="0"/>
              <a:t>Improving Rental Price in the United States</a:t>
            </a:r>
            <a:endParaRPr lang="en-US" altLang="ko-KR" sz="2800" u="sng" dirty="0"/>
          </a:p>
        </p:txBody>
      </p:sp>
      <p:sp>
        <p:nvSpPr>
          <p:cNvPr id="4" name="Text Placeholder 3"/>
          <p:cNvSpPr>
            <a:spLocks noGrp="1"/>
          </p:cNvSpPr>
          <p:nvPr>
            <p:ph type="body" sz="quarter" idx="11"/>
          </p:nvPr>
        </p:nvSpPr>
        <p:spPr>
          <a:xfrm>
            <a:off x="4572000" y="3939903"/>
            <a:ext cx="4320480" cy="731520"/>
          </a:xfrm>
        </p:spPr>
        <p:txBody>
          <a:bodyPr/>
          <a:lstStyle/>
          <a:p>
            <a:pPr>
              <a:spcBef>
                <a:spcPts val="0"/>
              </a:spcBef>
              <a:defRPr/>
            </a:pPr>
            <a:r>
              <a:rPr lang="en-US" altLang="ko-KR" b="1" dirty="0"/>
              <a:t>BUAN6357</a:t>
            </a:r>
          </a:p>
          <a:p>
            <a:pPr>
              <a:spcBef>
                <a:spcPts val="0"/>
              </a:spcBef>
              <a:defRPr/>
            </a:pPr>
            <a:r>
              <a:rPr lang="en-US" altLang="ko-KR" b="1" dirty="0"/>
              <a:t>Professor: Sourav Chatterjee, PhD</a:t>
            </a:r>
          </a:p>
          <a:p>
            <a:pPr>
              <a:spcBef>
                <a:spcPts val="0"/>
              </a:spcBef>
              <a:defRPr/>
            </a:pPr>
            <a:r>
              <a:rPr lang="en-US" altLang="zh-TW" b="1" dirty="0"/>
              <a:t>Student: </a:t>
            </a:r>
            <a:r>
              <a:rPr lang="en-US" altLang="ko-KR" b="1" dirty="0"/>
              <a:t>Chun-Li Hou</a:t>
            </a:r>
            <a:endParaRPr lang="en-US" altLang="ko-KR" dirty="0"/>
          </a:p>
        </p:txBody>
      </p:sp>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F787359-2227-44F6-8F6E-4FDCDB110A47}"/>
              </a:ext>
            </a:extLst>
          </p:cNvPr>
          <p:cNvSpPr>
            <a:spLocks noGrp="1"/>
          </p:cNvSpPr>
          <p:nvPr>
            <p:ph type="body" sz="quarter" idx="10"/>
          </p:nvPr>
        </p:nvSpPr>
        <p:spPr>
          <a:xfrm>
            <a:off x="1691680" y="123478"/>
            <a:ext cx="6949440" cy="576064"/>
          </a:xfrm>
        </p:spPr>
        <p:txBody>
          <a:bodyPr/>
          <a:lstStyle/>
          <a:p>
            <a:r>
              <a:rPr lang="en-US" altLang="ko-KR" b="1" dirty="0"/>
              <a:t>Introduction</a:t>
            </a:r>
            <a:endParaRPr lang="ko-KR" altLang="en-US" b="1" dirty="0"/>
          </a:p>
        </p:txBody>
      </p:sp>
      <p:sp>
        <p:nvSpPr>
          <p:cNvPr id="3" name="文字版面配置區 2">
            <a:extLst>
              <a:ext uri="{FF2B5EF4-FFF2-40B4-BE49-F238E27FC236}">
                <a16:creationId xmlns:a16="http://schemas.microsoft.com/office/drawing/2014/main" id="{2655F9D7-3C0B-4B69-9D63-7F293FAA495C}"/>
              </a:ext>
            </a:extLst>
          </p:cNvPr>
          <p:cNvSpPr>
            <a:spLocks noGrp="1"/>
          </p:cNvSpPr>
          <p:nvPr>
            <p:ph type="body" sz="quarter" idx="11"/>
          </p:nvPr>
        </p:nvSpPr>
        <p:spPr>
          <a:xfrm>
            <a:off x="1691680" y="699542"/>
            <a:ext cx="6949440" cy="288032"/>
          </a:xfrm>
        </p:spPr>
        <p:txBody>
          <a:bodyPr/>
          <a:lstStyle/>
          <a:p>
            <a:pPr lvl="0"/>
            <a:r>
              <a:rPr lang="en-US" altLang="ko-KR" dirty="0"/>
              <a:t>Background, Question, Problem, Need</a:t>
            </a:r>
          </a:p>
        </p:txBody>
      </p:sp>
      <p:sp>
        <p:nvSpPr>
          <p:cNvPr id="4" name="TextBox 124">
            <a:extLst>
              <a:ext uri="{FF2B5EF4-FFF2-40B4-BE49-F238E27FC236}">
                <a16:creationId xmlns:a16="http://schemas.microsoft.com/office/drawing/2014/main" id="{C7EAE479-056C-412B-838D-56FE0D1419DD}"/>
              </a:ext>
            </a:extLst>
          </p:cNvPr>
          <p:cNvSpPr txBox="1"/>
          <p:nvPr/>
        </p:nvSpPr>
        <p:spPr>
          <a:xfrm>
            <a:off x="1691680" y="1173061"/>
            <a:ext cx="6949440" cy="3323987"/>
          </a:xfrm>
          <a:prstGeom prst="rect">
            <a:avLst/>
          </a:prstGeom>
          <a:noFill/>
        </p:spPr>
        <p:txBody>
          <a:bodyPr wrap="square" rtlCol="0">
            <a:spAutoFit/>
          </a:bodyPr>
          <a:lstStyle/>
          <a:p>
            <a:pPr marL="171450" indent="-171450" algn="just">
              <a:buFont typeface="Arial" panose="020B0604020202020204" pitchFamily="34" charset="0"/>
              <a:buChar char="•"/>
            </a:pPr>
            <a:r>
              <a:rPr lang="en-US" altLang="zh-TW" sz="1400" dirty="0">
                <a:solidFill>
                  <a:schemeClr val="accent2"/>
                </a:solidFill>
                <a:cs typeface="Arial" pitchFamily="34" charset="0"/>
              </a:rPr>
              <a:t>The client is the </a:t>
            </a:r>
            <a:r>
              <a:rPr lang="en-US" altLang="zh-TW" sz="1400" b="1" dirty="0">
                <a:solidFill>
                  <a:schemeClr val="accent2"/>
                </a:solidFill>
                <a:cs typeface="Arial" pitchFamily="34" charset="0"/>
              </a:rPr>
              <a:t>management in rental industry</a:t>
            </a:r>
            <a:r>
              <a:rPr lang="en-US" altLang="zh-TW" sz="1400" dirty="0">
                <a:solidFill>
                  <a:schemeClr val="accent2"/>
                </a:solidFill>
                <a:cs typeface="Arial" pitchFamily="34" charset="0"/>
              </a:rPr>
              <a:t>.</a:t>
            </a:r>
            <a:endParaRPr lang="en-US" altLang="ko-KR" sz="1400" dirty="0">
              <a:solidFill>
                <a:schemeClr val="accent2"/>
              </a:solidFill>
              <a:cs typeface="Arial" pitchFamily="34" charset="0"/>
            </a:endParaRPr>
          </a:p>
          <a:p>
            <a:pPr marL="171450" indent="-171450" algn="just">
              <a:buFont typeface="Arial" panose="020B0604020202020204" pitchFamily="34" charset="0"/>
              <a:buChar char="•"/>
            </a:pPr>
            <a:endParaRPr lang="en-US" altLang="ko-KR" sz="1400" dirty="0">
              <a:solidFill>
                <a:schemeClr val="accent2"/>
              </a:solidFill>
              <a:cs typeface="Arial" pitchFamily="34" charset="0"/>
            </a:endParaRPr>
          </a:p>
          <a:p>
            <a:pPr marL="171450" indent="-171450" algn="just">
              <a:buFont typeface="Arial" panose="020B0604020202020204" pitchFamily="34" charset="0"/>
              <a:buChar char="•"/>
            </a:pPr>
            <a:r>
              <a:rPr lang="en-US" altLang="ko-KR" sz="1400" dirty="0">
                <a:solidFill>
                  <a:schemeClr val="accent2"/>
                </a:solidFill>
                <a:cs typeface="Arial" pitchFamily="34" charset="0"/>
              </a:rPr>
              <a:t>More of Americans than the other countries people are willing to rent for living but not buy for living. Statistically speaking, it is more than </a:t>
            </a:r>
            <a:r>
              <a:rPr lang="en-US" altLang="ko-KR" sz="1400" b="1" dirty="0">
                <a:solidFill>
                  <a:schemeClr val="accent2"/>
                </a:solidFill>
                <a:cs typeface="Arial" pitchFamily="34" charset="0"/>
              </a:rPr>
              <a:t>65%</a:t>
            </a:r>
            <a:r>
              <a:rPr lang="en-US" altLang="ko-KR" sz="1400" dirty="0">
                <a:solidFill>
                  <a:schemeClr val="accent2"/>
                </a:solidFill>
                <a:cs typeface="Arial" pitchFamily="34" charset="0"/>
              </a:rPr>
              <a:t> of Americans under 35 years old who decide to rent for living.</a:t>
            </a:r>
          </a:p>
          <a:p>
            <a:pPr algn="just"/>
            <a:endParaRPr lang="en-US" altLang="ko-KR" sz="1400" dirty="0">
              <a:solidFill>
                <a:schemeClr val="accent2"/>
              </a:solidFill>
              <a:cs typeface="Arial" pitchFamily="34" charset="0"/>
            </a:endParaRPr>
          </a:p>
          <a:p>
            <a:pPr marL="171450" indent="-171450" algn="just">
              <a:buFont typeface="Arial" panose="020B0604020202020204" pitchFamily="34" charset="0"/>
              <a:buChar char="•"/>
            </a:pPr>
            <a:r>
              <a:rPr lang="en-US" altLang="ko-KR" sz="1400" dirty="0">
                <a:solidFill>
                  <a:schemeClr val="accent2"/>
                </a:solidFill>
                <a:cs typeface="Arial" pitchFamily="34" charset="0"/>
              </a:rPr>
              <a:t>The management of rental industry is curious to know if there is anyway to </a:t>
            </a:r>
            <a:r>
              <a:rPr lang="en-US" altLang="ko-KR" sz="1400" b="1" dirty="0">
                <a:solidFill>
                  <a:schemeClr val="accent2"/>
                </a:solidFill>
                <a:cs typeface="Arial" pitchFamily="34" charset="0"/>
              </a:rPr>
              <a:t>maximize profits</a:t>
            </a:r>
            <a:r>
              <a:rPr lang="en-US" altLang="ko-KR" sz="1400" dirty="0">
                <a:solidFill>
                  <a:schemeClr val="accent2"/>
                </a:solidFill>
                <a:cs typeface="Arial" pitchFamily="34" charset="0"/>
              </a:rPr>
              <a:t>.</a:t>
            </a:r>
          </a:p>
          <a:p>
            <a:pPr marL="171450" indent="-171450" algn="just">
              <a:buFont typeface="Arial" panose="020B0604020202020204" pitchFamily="34" charset="0"/>
              <a:buChar char="•"/>
            </a:pPr>
            <a:endParaRPr lang="en-US" altLang="ko-KR" sz="1400" dirty="0">
              <a:solidFill>
                <a:schemeClr val="accent2"/>
              </a:solidFill>
              <a:cs typeface="Arial" pitchFamily="34" charset="0"/>
            </a:endParaRPr>
          </a:p>
          <a:p>
            <a:pPr marL="171450" indent="-171450" algn="just">
              <a:buFont typeface="Arial" panose="020B0604020202020204" pitchFamily="34" charset="0"/>
              <a:buChar char="•"/>
            </a:pPr>
            <a:r>
              <a:rPr lang="en-US" altLang="ko-KR" sz="1400" dirty="0">
                <a:solidFill>
                  <a:schemeClr val="accent2"/>
                </a:solidFill>
                <a:cs typeface="Arial" pitchFamily="34" charset="0"/>
              </a:rPr>
              <a:t>Our goal for this project is to analyze the data about website crawling from rental websites from the year 2019 to produce recommendation to help improving the pricing of various properties.</a:t>
            </a:r>
          </a:p>
          <a:p>
            <a:pPr marL="171450" indent="-171450" algn="just">
              <a:buFont typeface="Arial" panose="020B0604020202020204" pitchFamily="34" charset="0"/>
              <a:buChar char="•"/>
            </a:pPr>
            <a:endParaRPr lang="en-US" altLang="ko-KR" sz="1400" dirty="0">
              <a:solidFill>
                <a:schemeClr val="accent2"/>
              </a:solidFill>
              <a:cs typeface="Arial" pitchFamily="34" charset="0"/>
            </a:endParaRPr>
          </a:p>
          <a:p>
            <a:pPr marL="171450" indent="-171450" algn="just">
              <a:buFont typeface="Arial" panose="020B0604020202020204" pitchFamily="34" charset="0"/>
              <a:buChar char="•"/>
            </a:pPr>
            <a:r>
              <a:rPr lang="en-US" altLang="ko-KR" sz="1400" dirty="0">
                <a:solidFill>
                  <a:schemeClr val="accent2"/>
                </a:solidFill>
                <a:cs typeface="Arial" pitchFamily="34" charset="0"/>
              </a:rPr>
              <a:t>We will firstly use different machine learning regression models to decide the best algorithm. Then, we will establish causality by interpreting the estimate coefficients.</a:t>
            </a:r>
          </a:p>
        </p:txBody>
      </p:sp>
    </p:spTree>
    <p:extLst>
      <p:ext uri="{BB962C8B-B14F-4D97-AF65-F5344CB8AC3E}">
        <p14:creationId xmlns:p14="http://schemas.microsoft.com/office/powerpoint/2010/main" val="171291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F787359-2227-44F6-8F6E-4FDCDB110A47}"/>
              </a:ext>
            </a:extLst>
          </p:cNvPr>
          <p:cNvSpPr>
            <a:spLocks noGrp="1"/>
          </p:cNvSpPr>
          <p:nvPr>
            <p:ph type="body" sz="quarter" idx="10"/>
          </p:nvPr>
        </p:nvSpPr>
        <p:spPr>
          <a:xfrm>
            <a:off x="1691680" y="123478"/>
            <a:ext cx="6949440" cy="576064"/>
          </a:xfrm>
        </p:spPr>
        <p:txBody>
          <a:bodyPr/>
          <a:lstStyle/>
          <a:p>
            <a:r>
              <a:rPr lang="en-US" altLang="zh-TW" b="1" dirty="0"/>
              <a:t>Data</a:t>
            </a:r>
            <a:endParaRPr lang="zh-TW" altLang="en-US" b="1" dirty="0"/>
          </a:p>
        </p:txBody>
      </p:sp>
      <p:sp>
        <p:nvSpPr>
          <p:cNvPr id="3" name="文字版面配置區 2">
            <a:extLst>
              <a:ext uri="{FF2B5EF4-FFF2-40B4-BE49-F238E27FC236}">
                <a16:creationId xmlns:a16="http://schemas.microsoft.com/office/drawing/2014/main" id="{2655F9D7-3C0B-4B69-9D63-7F293FAA495C}"/>
              </a:ext>
            </a:extLst>
          </p:cNvPr>
          <p:cNvSpPr>
            <a:spLocks noGrp="1"/>
          </p:cNvSpPr>
          <p:nvPr>
            <p:ph type="body" sz="quarter" idx="11"/>
          </p:nvPr>
        </p:nvSpPr>
        <p:spPr>
          <a:xfrm>
            <a:off x="1691680" y="699542"/>
            <a:ext cx="6949440" cy="288032"/>
          </a:xfrm>
        </p:spPr>
        <p:txBody>
          <a:bodyPr/>
          <a:lstStyle/>
          <a:p>
            <a:r>
              <a:rPr lang="en-US" altLang="zh-TW" dirty="0"/>
              <a:t>Source, Dataset, Collection, Dimension, Feature Selection</a:t>
            </a:r>
          </a:p>
        </p:txBody>
      </p:sp>
      <p:sp>
        <p:nvSpPr>
          <p:cNvPr id="4" name="TextBox 124">
            <a:extLst>
              <a:ext uri="{FF2B5EF4-FFF2-40B4-BE49-F238E27FC236}">
                <a16:creationId xmlns:a16="http://schemas.microsoft.com/office/drawing/2014/main" id="{C7EAE479-056C-412B-838D-56FE0D1419DD}"/>
              </a:ext>
            </a:extLst>
          </p:cNvPr>
          <p:cNvSpPr txBox="1"/>
          <p:nvPr/>
        </p:nvSpPr>
        <p:spPr>
          <a:xfrm>
            <a:off x="1691680" y="1173061"/>
            <a:ext cx="6949440" cy="1169551"/>
          </a:xfrm>
          <a:prstGeom prst="rect">
            <a:avLst/>
          </a:prstGeom>
          <a:noFill/>
        </p:spPr>
        <p:txBody>
          <a:bodyPr wrap="square" rtlCol="0">
            <a:spAutoFit/>
          </a:bodyPr>
          <a:lstStyle/>
          <a:p>
            <a:pPr marL="171450" indent="-171450" algn="just">
              <a:buFont typeface="Arial" panose="020B0604020202020204" pitchFamily="34" charset="0"/>
              <a:buChar char="•"/>
            </a:pPr>
            <a:r>
              <a:rPr lang="en-US" altLang="zh-TW" sz="1400" dirty="0">
                <a:solidFill>
                  <a:schemeClr val="accent2"/>
                </a:solidFill>
                <a:cs typeface="Arial" pitchFamily="34" charset="0"/>
              </a:rPr>
              <a:t>Source:</a:t>
            </a:r>
            <a:r>
              <a:rPr lang="zh-TW" altLang="en-US" sz="1400" dirty="0">
                <a:solidFill>
                  <a:schemeClr val="accent2"/>
                </a:solidFill>
                <a:cs typeface="Arial" pitchFamily="34" charset="0"/>
              </a:rPr>
              <a:t> </a:t>
            </a:r>
            <a:r>
              <a:rPr lang="en-US" altLang="zh-TW" sz="1400" dirty="0">
                <a:solidFill>
                  <a:schemeClr val="accent2"/>
                </a:solidFill>
                <a:cs typeface="Arial" pitchFamily="34" charset="0"/>
              </a:rPr>
              <a:t>machines learning repository at UCI</a:t>
            </a:r>
          </a:p>
          <a:p>
            <a:pPr marL="171450" indent="-171450" algn="just">
              <a:buFont typeface="Arial" panose="020B0604020202020204" pitchFamily="34" charset="0"/>
              <a:buChar char="•"/>
            </a:pPr>
            <a:r>
              <a:rPr lang="en-US" altLang="ko-KR" sz="1400" dirty="0">
                <a:solidFill>
                  <a:schemeClr val="accent2"/>
                </a:solidFill>
                <a:cs typeface="Arial" pitchFamily="34" charset="0"/>
              </a:rPr>
              <a:t>Dataset: apartment for rent classified dataset (Fredrick Nilsson)</a:t>
            </a:r>
          </a:p>
          <a:p>
            <a:pPr marL="171450" indent="-171450" algn="just">
              <a:buFont typeface="Arial" panose="020B0604020202020204" pitchFamily="34" charset="0"/>
              <a:buChar char="•"/>
            </a:pPr>
            <a:r>
              <a:rPr lang="en-US" altLang="ko-KR" sz="1400" dirty="0">
                <a:solidFill>
                  <a:schemeClr val="accent2"/>
                </a:solidFill>
                <a:cs typeface="Arial" pitchFamily="34" charset="0"/>
              </a:rPr>
              <a:t>Collection: crawling from rental websites</a:t>
            </a:r>
          </a:p>
          <a:p>
            <a:pPr marL="171450" indent="-171450" algn="just">
              <a:buFont typeface="Arial" panose="020B0604020202020204" pitchFamily="34" charset="0"/>
              <a:buChar char="•"/>
            </a:pPr>
            <a:r>
              <a:rPr lang="en-US" altLang="ko-KR" sz="1400" dirty="0">
                <a:solidFill>
                  <a:schemeClr val="accent2"/>
                </a:solidFill>
                <a:cs typeface="Arial" pitchFamily="34" charset="0"/>
              </a:rPr>
              <a:t>Dimension: </a:t>
            </a:r>
            <a:r>
              <a:rPr lang="en-US" altLang="ko-KR" sz="1400" b="1" dirty="0">
                <a:solidFill>
                  <a:schemeClr val="accent2"/>
                </a:solidFill>
                <a:cs typeface="Arial" pitchFamily="34" charset="0"/>
              </a:rPr>
              <a:t>9,958</a:t>
            </a:r>
            <a:r>
              <a:rPr lang="en-US" altLang="ko-KR" sz="1400" dirty="0">
                <a:solidFill>
                  <a:schemeClr val="accent2"/>
                </a:solidFill>
                <a:cs typeface="Arial" pitchFamily="34" charset="0"/>
              </a:rPr>
              <a:t> rows and </a:t>
            </a:r>
            <a:r>
              <a:rPr lang="en-US" altLang="ko-KR" sz="1400" b="1" dirty="0">
                <a:solidFill>
                  <a:schemeClr val="accent2"/>
                </a:solidFill>
                <a:cs typeface="Arial" pitchFamily="34" charset="0"/>
              </a:rPr>
              <a:t>15</a:t>
            </a:r>
            <a:r>
              <a:rPr lang="en-US" altLang="ko-KR" sz="1400" dirty="0">
                <a:solidFill>
                  <a:schemeClr val="accent2"/>
                </a:solidFill>
                <a:cs typeface="Arial" pitchFamily="34" charset="0"/>
              </a:rPr>
              <a:t> columns</a:t>
            </a:r>
          </a:p>
          <a:p>
            <a:pPr marL="171450" indent="-171450" algn="just">
              <a:buFont typeface="Arial" panose="020B0604020202020204" pitchFamily="34" charset="0"/>
              <a:buChar char="•"/>
            </a:pPr>
            <a:r>
              <a:rPr lang="en-US" altLang="ko-KR" sz="1400" dirty="0">
                <a:solidFill>
                  <a:schemeClr val="accent2"/>
                </a:solidFill>
                <a:cs typeface="Arial" pitchFamily="34" charset="0"/>
              </a:rPr>
              <a:t>Feature Selection: </a:t>
            </a:r>
          </a:p>
        </p:txBody>
      </p:sp>
      <p:pic>
        <p:nvPicPr>
          <p:cNvPr id="5" name="圖片 4">
            <a:extLst>
              <a:ext uri="{FF2B5EF4-FFF2-40B4-BE49-F238E27FC236}">
                <a16:creationId xmlns:a16="http://schemas.microsoft.com/office/drawing/2014/main" id="{8C073721-BA40-4102-9F2B-3421B29A80DA}"/>
              </a:ext>
            </a:extLst>
          </p:cNvPr>
          <p:cNvPicPr preferRelativeResize="0">
            <a:picLocks/>
          </p:cNvPicPr>
          <p:nvPr/>
        </p:nvPicPr>
        <p:blipFill>
          <a:blip r:embed="rId2"/>
          <a:stretch>
            <a:fillRect/>
          </a:stretch>
        </p:blipFill>
        <p:spPr>
          <a:xfrm>
            <a:off x="7040880" y="0"/>
            <a:ext cx="2103120" cy="457200"/>
          </a:xfrm>
          <a:prstGeom prst="rect">
            <a:avLst/>
          </a:prstGeom>
        </p:spPr>
      </p:pic>
      <p:pic>
        <p:nvPicPr>
          <p:cNvPr id="6" name="圖片 5">
            <a:extLst>
              <a:ext uri="{FF2B5EF4-FFF2-40B4-BE49-F238E27FC236}">
                <a16:creationId xmlns:a16="http://schemas.microsoft.com/office/drawing/2014/main" id="{90AEFFE2-1F74-4B4A-949E-17D66CEF4E32}"/>
              </a:ext>
            </a:extLst>
          </p:cNvPr>
          <p:cNvPicPr preferRelativeResize="0">
            <a:picLocks/>
          </p:cNvPicPr>
          <p:nvPr/>
        </p:nvPicPr>
        <p:blipFill>
          <a:blip r:embed="rId3"/>
          <a:stretch>
            <a:fillRect/>
          </a:stretch>
        </p:blipFill>
        <p:spPr>
          <a:xfrm>
            <a:off x="7040880" y="426027"/>
            <a:ext cx="2103120" cy="457200"/>
          </a:xfrm>
          <a:prstGeom prst="rect">
            <a:avLst/>
          </a:prstGeom>
        </p:spPr>
      </p:pic>
      <p:pic>
        <p:nvPicPr>
          <p:cNvPr id="7" name="圖片 6">
            <a:extLst>
              <a:ext uri="{FF2B5EF4-FFF2-40B4-BE49-F238E27FC236}">
                <a16:creationId xmlns:a16="http://schemas.microsoft.com/office/drawing/2014/main" id="{C7253378-83A9-4A2B-9552-425613DC26A8}"/>
              </a:ext>
            </a:extLst>
          </p:cNvPr>
          <p:cNvPicPr preferRelativeResize="0">
            <a:picLocks/>
          </p:cNvPicPr>
          <p:nvPr/>
        </p:nvPicPr>
        <p:blipFill>
          <a:blip r:embed="rId4"/>
          <a:stretch>
            <a:fillRect/>
          </a:stretch>
        </p:blipFill>
        <p:spPr>
          <a:xfrm>
            <a:off x="7040880" y="852054"/>
            <a:ext cx="2103120" cy="457200"/>
          </a:xfrm>
          <a:prstGeom prst="rect">
            <a:avLst/>
          </a:prstGeom>
        </p:spPr>
      </p:pic>
      <p:pic>
        <p:nvPicPr>
          <p:cNvPr id="8" name="圖片 7">
            <a:extLst>
              <a:ext uri="{FF2B5EF4-FFF2-40B4-BE49-F238E27FC236}">
                <a16:creationId xmlns:a16="http://schemas.microsoft.com/office/drawing/2014/main" id="{C75BC919-BC12-4296-A683-B841229EC60D}"/>
              </a:ext>
            </a:extLst>
          </p:cNvPr>
          <p:cNvPicPr preferRelativeResize="0">
            <a:picLocks/>
          </p:cNvPicPr>
          <p:nvPr/>
        </p:nvPicPr>
        <p:blipFill>
          <a:blip r:embed="rId5"/>
          <a:stretch>
            <a:fillRect/>
          </a:stretch>
        </p:blipFill>
        <p:spPr>
          <a:xfrm>
            <a:off x="7040880" y="1278081"/>
            <a:ext cx="2103120" cy="457200"/>
          </a:xfrm>
          <a:prstGeom prst="rect">
            <a:avLst/>
          </a:prstGeom>
        </p:spPr>
      </p:pic>
      <p:pic>
        <p:nvPicPr>
          <p:cNvPr id="9" name="圖片 8">
            <a:extLst>
              <a:ext uri="{FF2B5EF4-FFF2-40B4-BE49-F238E27FC236}">
                <a16:creationId xmlns:a16="http://schemas.microsoft.com/office/drawing/2014/main" id="{2B9F9DA1-29B9-4FE7-B793-C807F6DF0AB7}"/>
              </a:ext>
            </a:extLst>
          </p:cNvPr>
          <p:cNvPicPr preferRelativeResize="0">
            <a:picLocks/>
          </p:cNvPicPr>
          <p:nvPr/>
        </p:nvPicPr>
        <p:blipFill>
          <a:blip r:embed="rId6"/>
          <a:stretch>
            <a:fillRect/>
          </a:stretch>
        </p:blipFill>
        <p:spPr>
          <a:xfrm>
            <a:off x="7040880" y="1704108"/>
            <a:ext cx="2103120" cy="457200"/>
          </a:xfrm>
          <a:prstGeom prst="rect">
            <a:avLst/>
          </a:prstGeom>
        </p:spPr>
      </p:pic>
      <p:pic>
        <p:nvPicPr>
          <p:cNvPr id="10" name="圖片 9">
            <a:extLst>
              <a:ext uri="{FF2B5EF4-FFF2-40B4-BE49-F238E27FC236}">
                <a16:creationId xmlns:a16="http://schemas.microsoft.com/office/drawing/2014/main" id="{56261E6F-87BF-4C3E-81C6-25678217A7A0}"/>
              </a:ext>
            </a:extLst>
          </p:cNvPr>
          <p:cNvPicPr preferRelativeResize="0">
            <a:picLocks/>
          </p:cNvPicPr>
          <p:nvPr/>
        </p:nvPicPr>
        <p:blipFill>
          <a:blip r:embed="rId7"/>
          <a:stretch>
            <a:fillRect/>
          </a:stretch>
        </p:blipFill>
        <p:spPr>
          <a:xfrm>
            <a:off x="7040880" y="2130135"/>
            <a:ext cx="2103120" cy="457200"/>
          </a:xfrm>
          <a:prstGeom prst="rect">
            <a:avLst/>
          </a:prstGeom>
        </p:spPr>
      </p:pic>
      <p:pic>
        <p:nvPicPr>
          <p:cNvPr id="11" name="圖片 10">
            <a:extLst>
              <a:ext uri="{FF2B5EF4-FFF2-40B4-BE49-F238E27FC236}">
                <a16:creationId xmlns:a16="http://schemas.microsoft.com/office/drawing/2014/main" id="{98C56792-16F5-4098-A09F-B9DB6BC5D2A7}"/>
              </a:ext>
            </a:extLst>
          </p:cNvPr>
          <p:cNvPicPr preferRelativeResize="0">
            <a:picLocks/>
          </p:cNvPicPr>
          <p:nvPr/>
        </p:nvPicPr>
        <p:blipFill>
          <a:blip r:embed="rId8"/>
          <a:stretch>
            <a:fillRect/>
          </a:stretch>
        </p:blipFill>
        <p:spPr>
          <a:xfrm>
            <a:off x="7040880" y="2556162"/>
            <a:ext cx="2103120" cy="457200"/>
          </a:xfrm>
          <a:prstGeom prst="rect">
            <a:avLst/>
          </a:prstGeom>
        </p:spPr>
      </p:pic>
      <p:pic>
        <p:nvPicPr>
          <p:cNvPr id="12" name="圖片 11">
            <a:extLst>
              <a:ext uri="{FF2B5EF4-FFF2-40B4-BE49-F238E27FC236}">
                <a16:creationId xmlns:a16="http://schemas.microsoft.com/office/drawing/2014/main" id="{79196AA1-692B-4A0A-811A-07CBEDA685A8}"/>
              </a:ext>
            </a:extLst>
          </p:cNvPr>
          <p:cNvPicPr preferRelativeResize="0">
            <a:picLocks/>
          </p:cNvPicPr>
          <p:nvPr/>
        </p:nvPicPr>
        <p:blipFill>
          <a:blip r:embed="rId9"/>
          <a:stretch>
            <a:fillRect/>
          </a:stretch>
        </p:blipFill>
        <p:spPr>
          <a:xfrm>
            <a:off x="7040880" y="2982189"/>
            <a:ext cx="2103120" cy="457200"/>
          </a:xfrm>
          <a:prstGeom prst="rect">
            <a:avLst/>
          </a:prstGeom>
        </p:spPr>
      </p:pic>
      <p:pic>
        <p:nvPicPr>
          <p:cNvPr id="13" name="圖片 12">
            <a:extLst>
              <a:ext uri="{FF2B5EF4-FFF2-40B4-BE49-F238E27FC236}">
                <a16:creationId xmlns:a16="http://schemas.microsoft.com/office/drawing/2014/main" id="{B8724D34-D6B5-4291-9E07-1E47FAD41E12}"/>
              </a:ext>
            </a:extLst>
          </p:cNvPr>
          <p:cNvPicPr preferRelativeResize="0">
            <a:picLocks/>
          </p:cNvPicPr>
          <p:nvPr/>
        </p:nvPicPr>
        <p:blipFill>
          <a:blip r:embed="rId10"/>
          <a:stretch>
            <a:fillRect/>
          </a:stretch>
        </p:blipFill>
        <p:spPr>
          <a:xfrm>
            <a:off x="7040880" y="3408216"/>
            <a:ext cx="2103120" cy="457200"/>
          </a:xfrm>
          <a:prstGeom prst="rect">
            <a:avLst/>
          </a:prstGeom>
        </p:spPr>
      </p:pic>
      <p:pic>
        <p:nvPicPr>
          <p:cNvPr id="14" name="圖片 13">
            <a:extLst>
              <a:ext uri="{FF2B5EF4-FFF2-40B4-BE49-F238E27FC236}">
                <a16:creationId xmlns:a16="http://schemas.microsoft.com/office/drawing/2014/main" id="{96A8D874-A180-4C37-9EC0-70C26BBA6963}"/>
              </a:ext>
            </a:extLst>
          </p:cNvPr>
          <p:cNvPicPr preferRelativeResize="0">
            <a:picLocks/>
          </p:cNvPicPr>
          <p:nvPr/>
        </p:nvPicPr>
        <p:blipFill>
          <a:blip r:embed="rId11"/>
          <a:stretch>
            <a:fillRect/>
          </a:stretch>
        </p:blipFill>
        <p:spPr>
          <a:xfrm>
            <a:off x="7040880" y="3834243"/>
            <a:ext cx="2103120" cy="457200"/>
          </a:xfrm>
          <a:prstGeom prst="rect">
            <a:avLst/>
          </a:prstGeom>
        </p:spPr>
      </p:pic>
      <p:pic>
        <p:nvPicPr>
          <p:cNvPr id="15" name="圖片 14">
            <a:extLst>
              <a:ext uri="{FF2B5EF4-FFF2-40B4-BE49-F238E27FC236}">
                <a16:creationId xmlns:a16="http://schemas.microsoft.com/office/drawing/2014/main" id="{6A05E1BC-FA76-40B9-A7CF-C641B127D048}"/>
              </a:ext>
            </a:extLst>
          </p:cNvPr>
          <p:cNvPicPr preferRelativeResize="0">
            <a:picLocks/>
          </p:cNvPicPr>
          <p:nvPr/>
        </p:nvPicPr>
        <p:blipFill>
          <a:blip r:embed="rId12"/>
          <a:stretch>
            <a:fillRect/>
          </a:stretch>
        </p:blipFill>
        <p:spPr>
          <a:xfrm>
            <a:off x="7040880" y="4260270"/>
            <a:ext cx="2103120" cy="457200"/>
          </a:xfrm>
          <a:prstGeom prst="rect">
            <a:avLst/>
          </a:prstGeom>
        </p:spPr>
      </p:pic>
      <p:pic>
        <p:nvPicPr>
          <p:cNvPr id="16" name="圖片 15">
            <a:extLst>
              <a:ext uri="{FF2B5EF4-FFF2-40B4-BE49-F238E27FC236}">
                <a16:creationId xmlns:a16="http://schemas.microsoft.com/office/drawing/2014/main" id="{C964ECE1-0BAC-4CA3-8071-4635419EE2B3}"/>
              </a:ext>
            </a:extLst>
          </p:cNvPr>
          <p:cNvPicPr preferRelativeResize="0">
            <a:picLocks/>
          </p:cNvPicPr>
          <p:nvPr/>
        </p:nvPicPr>
        <p:blipFill>
          <a:blip r:embed="rId13"/>
          <a:stretch>
            <a:fillRect/>
          </a:stretch>
        </p:blipFill>
        <p:spPr>
          <a:xfrm>
            <a:off x="7040880" y="4686300"/>
            <a:ext cx="2103120" cy="457200"/>
          </a:xfrm>
          <a:prstGeom prst="rect">
            <a:avLst/>
          </a:prstGeom>
        </p:spPr>
      </p:pic>
      <p:pic>
        <p:nvPicPr>
          <p:cNvPr id="17" name="圖片 16">
            <a:extLst>
              <a:ext uri="{FF2B5EF4-FFF2-40B4-BE49-F238E27FC236}">
                <a16:creationId xmlns:a16="http://schemas.microsoft.com/office/drawing/2014/main" id="{D970A909-EEAD-4F36-82AF-65A01B6AAEA7}"/>
              </a:ext>
            </a:extLst>
          </p:cNvPr>
          <p:cNvPicPr>
            <a:picLocks noChangeAspect="1"/>
          </p:cNvPicPr>
          <p:nvPr/>
        </p:nvPicPr>
        <p:blipFill>
          <a:blip r:embed="rId14"/>
          <a:stretch>
            <a:fillRect/>
          </a:stretch>
        </p:blipFill>
        <p:spPr>
          <a:xfrm>
            <a:off x="3517281" y="2096267"/>
            <a:ext cx="3392074" cy="2941228"/>
          </a:xfrm>
          <a:prstGeom prst="rect">
            <a:avLst/>
          </a:prstGeom>
        </p:spPr>
      </p:pic>
    </p:spTree>
    <p:extLst>
      <p:ext uri="{BB962C8B-B14F-4D97-AF65-F5344CB8AC3E}">
        <p14:creationId xmlns:p14="http://schemas.microsoft.com/office/powerpoint/2010/main" val="350758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F787359-2227-44F6-8F6E-4FDCDB110A47}"/>
              </a:ext>
            </a:extLst>
          </p:cNvPr>
          <p:cNvSpPr>
            <a:spLocks noGrp="1"/>
          </p:cNvSpPr>
          <p:nvPr>
            <p:ph type="body" sz="quarter" idx="10"/>
          </p:nvPr>
        </p:nvSpPr>
        <p:spPr>
          <a:xfrm>
            <a:off x="1691680" y="123478"/>
            <a:ext cx="6949440" cy="576064"/>
          </a:xfrm>
        </p:spPr>
        <p:txBody>
          <a:bodyPr/>
          <a:lstStyle/>
          <a:p>
            <a:r>
              <a:rPr lang="en-US" altLang="zh-TW" b="1" dirty="0"/>
              <a:t>Machine Learning Algorithm</a:t>
            </a:r>
            <a:endParaRPr lang="zh-TW" altLang="en-US" b="1" dirty="0"/>
          </a:p>
        </p:txBody>
      </p:sp>
      <p:sp>
        <p:nvSpPr>
          <p:cNvPr id="3" name="文字版面配置區 2">
            <a:extLst>
              <a:ext uri="{FF2B5EF4-FFF2-40B4-BE49-F238E27FC236}">
                <a16:creationId xmlns:a16="http://schemas.microsoft.com/office/drawing/2014/main" id="{2655F9D7-3C0B-4B69-9D63-7F293FAA495C}"/>
              </a:ext>
            </a:extLst>
          </p:cNvPr>
          <p:cNvSpPr>
            <a:spLocks noGrp="1"/>
          </p:cNvSpPr>
          <p:nvPr>
            <p:ph type="body" sz="quarter" idx="11"/>
          </p:nvPr>
        </p:nvSpPr>
        <p:spPr>
          <a:xfrm>
            <a:off x="1691680" y="699542"/>
            <a:ext cx="6949440" cy="288032"/>
          </a:xfrm>
        </p:spPr>
        <p:txBody>
          <a:bodyPr/>
          <a:lstStyle/>
          <a:p>
            <a:r>
              <a:rPr lang="en-US" altLang="zh-TW" dirty="0"/>
              <a:t>Regression model</a:t>
            </a:r>
            <a:endParaRPr lang="zh-TW" altLang="en-US" dirty="0"/>
          </a:p>
        </p:txBody>
      </p:sp>
      <p:sp>
        <p:nvSpPr>
          <p:cNvPr id="4" name="TextBox 124">
            <a:extLst>
              <a:ext uri="{FF2B5EF4-FFF2-40B4-BE49-F238E27FC236}">
                <a16:creationId xmlns:a16="http://schemas.microsoft.com/office/drawing/2014/main" id="{C7EAE479-056C-412B-838D-56FE0D1419DD}"/>
              </a:ext>
            </a:extLst>
          </p:cNvPr>
          <p:cNvSpPr txBox="1"/>
          <p:nvPr/>
        </p:nvSpPr>
        <p:spPr>
          <a:xfrm>
            <a:off x="1691680" y="1173061"/>
            <a:ext cx="7223760" cy="1005840"/>
          </a:xfrm>
          <a:prstGeom prst="rect">
            <a:avLst/>
          </a:prstGeom>
          <a:noFill/>
        </p:spPr>
        <p:txBody>
          <a:bodyPr wrap="square" numCol="2" rtlCol="0">
            <a:spAutoFit/>
          </a:bodyPr>
          <a:lstStyle/>
          <a:p>
            <a:pPr marL="171450" indent="-171450" algn="just">
              <a:buFont typeface="Arial" panose="020B0604020202020204" pitchFamily="34" charset="0"/>
              <a:buChar char="•"/>
            </a:pPr>
            <a:r>
              <a:rPr lang="en-US" altLang="zh-TW" sz="1400" dirty="0">
                <a:solidFill>
                  <a:schemeClr val="accent2"/>
                </a:solidFill>
                <a:cs typeface="Arial" pitchFamily="34" charset="0"/>
              </a:rPr>
              <a:t>PNLR: Polynomial Non</a:t>
            </a:r>
            <a:r>
              <a:rPr lang="zh-TW" altLang="en-US" sz="1400" dirty="0">
                <a:solidFill>
                  <a:schemeClr val="accent2"/>
                </a:solidFill>
                <a:cs typeface="Arial" pitchFamily="34" charset="0"/>
              </a:rPr>
              <a:t> </a:t>
            </a:r>
            <a:r>
              <a:rPr lang="en-US" altLang="zh-TW" sz="1400" dirty="0">
                <a:solidFill>
                  <a:schemeClr val="accent2"/>
                </a:solidFill>
                <a:cs typeface="Arial" pitchFamily="34" charset="0"/>
              </a:rPr>
              <a:t>Linear Regression</a:t>
            </a:r>
          </a:p>
          <a:p>
            <a:pPr marL="171450" indent="-171450" algn="just">
              <a:buFont typeface="Arial" panose="020B0604020202020204" pitchFamily="34" charset="0"/>
              <a:buChar char="•"/>
            </a:pPr>
            <a:r>
              <a:rPr lang="en-US" altLang="zh-TW" sz="1400" dirty="0">
                <a:solidFill>
                  <a:schemeClr val="accent2"/>
                </a:solidFill>
                <a:cs typeface="Arial" pitchFamily="34" charset="0"/>
              </a:rPr>
              <a:t>MLR: Multiple Linear Regression</a:t>
            </a:r>
          </a:p>
          <a:p>
            <a:pPr marL="171450" indent="-171450" algn="just">
              <a:buFont typeface="Arial" panose="020B0604020202020204" pitchFamily="34" charset="0"/>
              <a:buChar char="•"/>
            </a:pPr>
            <a:r>
              <a:rPr lang="en-US" altLang="zh-TW" sz="1400" dirty="0">
                <a:solidFill>
                  <a:schemeClr val="accent2"/>
                </a:solidFill>
                <a:cs typeface="Arial" pitchFamily="34" charset="0"/>
              </a:rPr>
              <a:t>RF: Random Forest Regression</a:t>
            </a:r>
          </a:p>
          <a:p>
            <a:pPr marL="171450" indent="-171450" algn="just">
              <a:buFont typeface="Arial" panose="020B0604020202020204" pitchFamily="34" charset="0"/>
              <a:buChar char="•"/>
            </a:pPr>
            <a:r>
              <a:rPr lang="en-US" altLang="zh-TW" sz="1400" dirty="0">
                <a:solidFill>
                  <a:schemeClr val="accent2"/>
                </a:solidFill>
                <a:cs typeface="Arial" pitchFamily="34" charset="0"/>
              </a:rPr>
              <a:t>KSVR: Kernel Support Vector Regression</a:t>
            </a:r>
          </a:p>
          <a:p>
            <a:pPr marL="171450" indent="-171450" algn="just">
              <a:buFont typeface="Arial" panose="020B0604020202020204" pitchFamily="34" charset="0"/>
              <a:buChar char="•"/>
            </a:pPr>
            <a:endParaRPr lang="en-US" altLang="zh-TW" sz="1400" dirty="0">
              <a:solidFill>
                <a:schemeClr val="accent2"/>
              </a:solidFill>
              <a:cs typeface="Arial" pitchFamily="34" charset="0"/>
            </a:endParaRPr>
          </a:p>
          <a:p>
            <a:pPr marL="171450" indent="-171450" algn="just">
              <a:buFont typeface="Arial" panose="020B0604020202020204" pitchFamily="34" charset="0"/>
              <a:buChar char="•"/>
            </a:pPr>
            <a:r>
              <a:rPr lang="en-US" altLang="zh-TW" sz="1400" dirty="0">
                <a:solidFill>
                  <a:schemeClr val="accent2"/>
                </a:solidFill>
                <a:cs typeface="Arial" pitchFamily="34" charset="0"/>
              </a:rPr>
              <a:t>SVR: Support Vector Regression</a:t>
            </a:r>
          </a:p>
          <a:p>
            <a:pPr marL="171450" indent="-171450" algn="just">
              <a:buFont typeface="Arial" panose="020B0604020202020204" pitchFamily="34" charset="0"/>
              <a:buChar char="•"/>
            </a:pPr>
            <a:r>
              <a:rPr lang="en-US" altLang="zh-TW" sz="1400" dirty="0">
                <a:solidFill>
                  <a:schemeClr val="accent2"/>
                </a:solidFill>
                <a:cs typeface="Arial" pitchFamily="34" charset="0"/>
              </a:rPr>
              <a:t>DT: Decision Tree Regression</a:t>
            </a:r>
          </a:p>
          <a:p>
            <a:pPr marL="171450" indent="-171450" algn="just">
              <a:buFont typeface="Arial" panose="020B0604020202020204" pitchFamily="34" charset="0"/>
              <a:buChar char="•"/>
            </a:pPr>
            <a:r>
              <a:rPr lang="en-US" altLang="zh-TW" sz="1400" dirty="0">
                <a:solidFill>
                  <a:schemeClr val="accent2"/>
                </a:solidFill>
                <a:cs typeface="Arial" pitchFamily="34" charset="0"/>
              </a:rPr>
              <a:t>ANN: Artificial Neural Network Regression</a:t>
            </a:r>
          </a:p>
          <a:p>
            <a:pPr marL="171450" indent="-171450" algn="just">
              <a:buFont typeface="Arial" panose="020B0604020202020204" pitchFamily="34" charset="0"/>
              <a:buChar char="•"/>
            </a:pPr>
            <a:endParaRPr lang="en-US" altLang="zh-TW" sz="1400" dirty="0">
              <a:solidFill>
                <a:schemeClr val="accent2"/>
              </a:solidFill>
              <a:cs typeface="Arial" pitchFamily="34" charset="0"/>
            </a:endParaRPr>
          </a:p>
        </p:txBody>
      </p:sp>
      <p:pic>
        <p:nvPicPr>
          <p:cNvPr id="5" name="圖片 4">
            <a:extLst>
              <a:ext uri="{FF2B5EF4-FFF2-40B4-BE49-F238E27FC236}">
                <a16:creationId xmlns:a16="http://schemas.microsoft.com/office/drawing/2014/main" id="{2A481D31-859C-4ABD-AD65-838A1152547C}"/>
              </a:ext>
            </a:extLst>
          </p:cNvPr>
          <p:cNvPicPr>
            <a:picLocks noChangeAspect="1"/>
          </p:cNvPicPr>
          <p:nvPr/>
        </p:nvPicPr>
        <p:blipFill>
          <a:blip r:embed="rId3"/>
          <a:stretch>
            <a:fillRect/>
          </a:stretch>
        </p:blipFill>
        <p:spPr>
          <a:xfrm>
            <a:off x="2980484" y="2178901"/>
            <a:ext cx="4371832" cy="2816969"/>
          </a:xfrm>
          <a:prstGeom prst="rect">
            <a:avLst/>
          </a:prstGeom>
        </p:spPr>
      </p:pic>
    </p:spTree>
    <p:extLst>
      <p:ext uri="{BB962C8B-B14F-4D97-AF65-F5344CB8AC3E}">
        <p14:creationId xmlns:p14="http://schemas.microsoft.com/office/powerpoint/2010/main" val="1881061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F787359-2227-44F6-8F6E-4FDCDB110A47}"/>
              </a:ext>
            </a:extLst>
          </p:cNvPr>
          <p:cNvSpPr>
            <a:spLocks noGrp="1"/>
          </p:cNvSpPr>
          <p:nvPr>
            <p:ph type="body" sz="quarter" idx="10"/>
          </p:nvPr>
        </p:nvSpPr>
        <p:spPr>
          <a:xfrm>
            <a:off x="1691680" y="123478"/>
            <a:ext cx="6949440" cy="576064"/>
          </a:xfrm>
        </p:spPr>
        <p:txBody>
          <a:bodyPr/>
          <a:lstStyle/>
          <a:p>
            <a:r>
              <a:rPr lang="en-US" altLang="zh-TW" b="1" dirty="0"/>
              <a:t>Log-Linear Regression Model</a:t>
            </a:r>
            <a:endParaRPr lang="zh-TW" altLang="en-US" b="1" dirty="0"/>
          </a:p>
        </p:txBody>
      </p:sp>
      <p:sp>
        <p:nvSpPr>
          <p:cNvPr id="3" name="文字版面配置區 2">
            <a:extLst>
              <a:ext uri="{FF2B5EF4-FFF2-40B4-BE49-F238E27FC236}">
                <a16:creationId xmlns:a16="http://schemas.microsoft.com/office/drawing/2014/main" id="{2655F9D7-3C0B-4B69-9D63-7F293FAA495C}"/>
              </a:ext>
            </a:extLst>
          </p:cNvPr>
          <p:cNvSpPr>
            <a:spLocks noGrp="1"/>
          </p:cNvSpPr>
          <p:nvPr>
            <p:ph type="body" sz="quarter" idx="11"/>
          </p:nvPr>
        </p:nvSpPr>
        <p:spPr>
          <a:xfrm>
            <a:off x="1691680" y="699542"/>
            <a:ext cx="6949440" cy="288032"/>
          </a:xfrm>
        </p:spPr>
        <p:txBody>
          <a:bodyPr/>
          <a:lstStyle/>
          <a:p>
            <a:r>
              <a:rPr lang="en-US" altLang="zh-TW" dirty="0"/>
              <a:t>Regression model</a:t>
            </a:r>
            <a:endParaRPr lang="zh-TW" altLang="en-US" dirty="0"/>
          </a:p>
        </p:txBody>
      </p:sp>
      <p:sp>
        <p:nvSpPr>
          <p:cNvPr id="4" name="TextBox 124">
            <a:extLst>
              <a:ext uri="{FF2B5EF4-FFF2-40B4-BE49-F238E27FC236}">
                <a16:creationId xmlns:a16="http://schemas.microsoft.com/office/drawing/2014/main" id="{C7EAE479-056C-412B-838D-56FE0D1419DD}"/>
              </a:ext>
            </a:extLst>
          </p:cNvPr>
          <p:cNvSpPr txBox="1"/>
          <p:nvPr/>
        </p:nvSpPr>
        <p:spPr>
          <a:xfrm>
            <a:off x="1691680" y="1173061"/>
            <a:ext cx="6949440" cy="2677656"/>
          </a:xfrm>
          <a:prstGeom prst="rect">
            <a:avLst/>
          </a:prstGeom>
          <a:noFill/>
        </p:spPr>
        <p:txBody>
          <a:bodyPr wrap="square" rtlCol="0">
            <a:spAutoFit/>
          </a:bodyPr>
          <a:lstStyle/>
          <a:p>
            <a:pPr marL="171450" indent="-171450">
              <a:buFont typeface="Arial" panose="020B0604020202020204" pitchFamily="34" charset="0"/>
              <a:buChar char="•"/>
            </a:pPr>
            <a:r>
              <a:rPr lang="en-US" altLang="ko-KR" sz="1400" b="1" dirty="0">
                <a:solidFill>
                  <a:schemeClr val="accent2"/>
                </a:solidFill>
                <a:cs typeface="Arial" pitchFamily="34" charset="0"/>
              </a:rPr>
              <a:t>log(price)</a:t>
            </a:r>
            <a:r>
              <a:rPr lang="en-US" altLang="ko-KR" sz="1400" dirty="0">
                <a:solidFill>
                  <a:schemeClr val="accent2"/>
                </a:solidFill>
                <a:cs typeface="Arial" pitchFamily="34" charset="0"/>
              </a:rPr>
              <a:t> = </a:t>
            </a:r>
            <a:r>
              <a:rPr lang="en-US" altLang="ko-KR" sz="1400" b="1" dirty="0">
                <a:solidFill>
                  <a:schemeClr val="accent2"/>
                </a:solidFill>
                <a:cs typeface="Arial" pitchFamily="34" charset="0"/>
              </a:rPr>
              <a:t>6.6388</a:t>
            </a:r>
            <a:r>
              <a:rPr lang="en-US" altLang="ko-KR" sz="1400" dirty="0">
                <a:solidFill>
                  <a:schemeClr val="accent2"/>
                </a:solidFill>
                <a:cs typeface="Arial" pitchFamily="34" charset="0"/>
              </a:rPr>
              <a:t> + </a:t>
            </a:r>
            <a:r>
              <a:rPr lang="en-US" altLang="ko-KR" sz="1400" b="1" dirty="0">
                <a:solidFill>
                  <a:schemeClr val="accent2"/>
                </a:solidFill>
                <a:cs typeface="Arial" pitchFamily="34" charset="0"/>
              </a:rPr>
              <a:t>0.0004*</a:t>
            </a:r>
            <a:r>
              <a:rPr lang="en-US" altLang="ko-KR" sz="1400" b="1" dirty="0" err="1">
                <a:solidFill>
                  <a:schemeClr val="accent2"/>
                </a:solidFill>
                <a:cs typeface="Arial" pitchFamily="34" charset="0"/>
              </a:rPr>
              <a:t>square_feet</a:t>
            </a:r>
            <a:r>
              <a:rPr lang="en-US" altLang="ko-KR" sz="1400" dirty="0">
                <a:solidFill>
                  <a:schemeClr val="accent2"/>
                </a:solidFill>
                <a:cs typeface="Arial" pitchFamily="34" charset="0"/>
              </a:rPr>
              <a:t> + 0.0021*bedrooms + </a:t>
            </a:r>
            <a:r>
              <a:rPr lang="en-US" altLang="ko-KR" sz="1400" b="1" dirty="0">
                <a:solidFill>
                  <a:schemeClr val="accent2"/>
                </a:solidFill>
                <a:cs typeface="Arial" pitchFamily="34" charset="0"/>
              </a:rPr>
              <a:t>0.1152*bathrooms</a:t>
            </a:r>
            <a:r>
              <a:rPr lang="en-US" altLang="ko-KR" sz="1400" dirty="0">
                <a:solidFill>
                  <a:schemeClr val="accent2"/>
                </a:solidFill>
                <a:cs typeface="Arial" pitchFamily="34" charset="0"/>
              </a:rPr>
              <a:t> - 0.0368*fireplace - </a:t>
            </a:r>
            <a:r>
              <a:rPr lang="en-US" altLang="ko-KR" sz="1400" b="1" dirty="0">
                <a:solidFill>
                  <a:schemeClr val="accent2"/>
                </a:solidFill>
                <a:cs typeface="Arial" pitchFamily="34" charset="0"/>
              </a:rPr>
              <a:t>0.1351*sport</a:t>
            </a:r>
            <a:r>
              <a:rPr lang="en-US" altLang="ko-KR" sz="1400" dirty="0">
                <a:solidFill>
                  <a:schemeClr val="accent2"/>
                </a:solidFill>
                <a:cs typeface="Arial" pitchFamily="34" charset="0"/>
              </a:rPr>
              <a:t> + </a:t>
            </a:r>
            <a:r>
              <a:rPr lang="en-US" altLang="ko-KR" sz="1400" b="1" dirty="0">
                <a:solidFill>
                  <a:schemeClr val="accent2"/>
                </a:solidFill>
                <a:cs typeface="Arial" pitchFamily="34" charset="0"/>
              </a:rPr>
              <a:t>0.1167*gym</a:t>
            </a:r>
            <a:r>
              <a:rPr lang="en-US" altLang="ko-KR" sz="1400" dirty="0">
                <a:solidFill>
                  <a:schemeClr val="accent2"/>
                </a:solidFill>
                <a:cs typeface="Arial" pitchFamily="34" charset="0"/>
              </a:rPr>
              <a:t> - </a:t>
            </a:r>
            <a:r>
              <a:rPr lang="en-US" altLang="ko-KR" sz="1400" b="1" dirty="0">
                <a:solidFill>
                  <a:schemeClr val="accent2"/>
                </a:solidFill>
                <a:cs typeface="Arial" pitchFamily="34" charset="0"/>
              </a:rPr>
              <a:t>0.0437*parking</a:t>
            </a:r>
            <a:r>
              <a:rPr lang="en-US" altLang="ko-KR" sz="1400" dirty="0">
                <a:solidFill>
                  <a:schemeClr val="accent2"/>
                </a:solidFill>
                <a:cs typeface="Arial" pitchFamily="34" charset="0"/>
              </a:rPr>
              <a:t> + </a:t>
            </a:r>
            <a:r>
              <a:rPr lang="en-US" altLang="ko-KR" sz="1400" b="1" dirty="0">
                <a:solidFill>
                  <a:schemeClr val="accent2"/>
                </a:solidFill>
                <a:cs typeface="Arial" pitchFamily="34" charset="0"/>
              </a:rPr>
              <a:t>0.2231*elevator</a:t>
            </a:r>
            <a:r>
              <a:rPr lang="en-US" altLang="ko-KR" sz="1400" dirty="0">
                <a:solidFill>
                  <a:schemeClr val="accent2"/>
                </a:solidFill>
                <a:cs typeface="Arial" pitchFamily="34" charset="0"/>
              </a:rPr>
              <a:t> + 0.0301*</a:t>
            </a:r>
            <a:r>
              <a:rPr lang="en-US" altLang="ko-KR" sz="1400" dirty="0" err="1">
                <a:solidFill>
                  <a:schemeClr val="accent2"/>
                </a:solidFill>
                <a:cs typeface="Arial" pitchFamily="34" charset="0"/>
              </a:rPr>
              <a:t>pets_allowed</a:t>
            </a:r>
            <a:r>
              <a:rPr lang="en-US" altLang="ko-KR" sz="1400" dirty="0">
                <a:solidFill>
                  <a:schemeClr val="accent2"/>
                </a:solidFill>
                <a:cs typeface="Arial" pitchFamily="34" charset="0"/>
              </a:rPr>
              <a:t> + </a:t>
            </a:r>
            <a:r>
              <a:rPr lang="en-US" altLang="ko-KR" sz="1400" b="1" dirty="0">
                <a:solidFill>
                  <a:schemeClr val="accent2"/>
                </a:solidFill>
                <a:cs typeface="Arial" pitchFamily="34" charset="0"/>
              </a:rPr>
              <a:t>0.2304*</a:t>
            </a:r>
            <a:r>
              <a:rPr lang="en-US" altLang="ko-KR" sz="1400" b="1" dirty="0" err="1">
                <a:solidFill>
                  <a:schemeClr val="accent2"/>
                </a:solidFill>
                <a:cs typeface="Arial" pitchFamily="34" charset="0"/>
              </a:rPr>
              <a:t>metro_area</a:t>
            </a:r>
            <a:r>
              <a:rPr lang="en-US" altLang="ko-KR" sz="1400" dirty="0">
                <a:solidFill>
                  <a:schemeClr val="accent2"/>
                </a:solidFill>
                <a:cs typeface="Arial" pitchFamily="34" charset="0"/>
              </a:rPr>
              <a:t> - </a:t>
            </a:r>
            <a:r>
              <a:rPr lang="en-US" altLang="ko-KR" sz="1400" b="1" dirty="0">
                <a:solidFill>
                  <a:schemeClr val="accent2"/>
                </a:solidFill>
                <a:cs typeface="Arial" pitchFamily="34" charset="0"/>
              </a:rPr>
              <a:t>0.0001*</a:t>
            </a:r>
            <a:r>
              <a:rPr lang="en-US" altLang="ko-KR" sz="1400" b="1" dirty="0" err="1">
                <a:solidFill>
                  <a:schemeClr val="accent2"/>
                </a:solidFill>
                <a:cs typeface="Arial" pitchFamily="34" charset="0"/>
              </a:rPr>
              <a:t>square_feet:pets_allowed</a:t>
            </a:r>
            <a:r>
              <a:rPr lang="en-US" altLang="ko-KR" sz="1400" dirty="0">
                <a:solidFill>
                  <a:schemeClr val="accent2"/>
                </a:solidFill>
                <a:cs typeface="Arial" pitchFamily="34" charset="0"/>
              </a:rPr>
              <a:t> + </a:t>
            </a:r>
            <a:r>
              <a:rPr lang="en-US" altLang="ko-KR" sz="1400" b="1" dirty="0">
                <a:solidFill>
                  <a:schemeClr val="accent2"/>
                </a:solidFill>
                <a:cs typeface="Arial" pitchFamily="34" charset="0"/>
              </a:rPr>
              <a:t>0.0001*</a:t>
            </a:r>
            <a:r>
              <a:rPr lang="en-US" altLang="ko-KR" sz="1400" b="1" dirty="0" err="1">
                <a:solidFill>
                  <a:schemeClr val="accent2"/>
                </a:solidFill>
                <a:cs typeface="Arial" pitchFamily="34" charset="0"/>
              </a:rPr>
              <a:t>square_feet:metro_area</a:t>
            </a:r>
            <a:endParaRPr lang="en-US" altLang="ko-KR" sz="1400" b="1" dirty="0">
              <a:solidFill>
                <a:schemeClr val="accent2"/>
              </a:solidFill>
              <a:cs typeface="Arial" pitchFamily="34" charset="0"/>
            </a:endParaRPr>
          </a:p>
          <a:p>
            <a:pPr marL="171450" indent="-171450">
              <a:buFont typeface="Arial" panose="020B0604020202020204" pitchFamily="34" charset="0"/>
              <a:buChar char="•"/>
            </a:pPr>
            <a:endParaRPr lang="en-US" altLang="ko-KR" sz="1400" dirty="0">
              <a:solidFill>
                <a:schemeClr val="accent2"/>
              </a:solidFill>
              <a:cs typeface="Arial" pitchFamily="34" charset="0"/>
            </a:endParaRPr>
          </a:p>
          <a:p>
            <a:pPr marL="171450" indent="-171450">
              <a:buFont typeface="Arial" panose="020B0604020202020204" pitchFamily="34" charset="0"/>
              <a:buChar char="•"/>
            </a:pPr>
            <a:r>
              <a:rPr lang="en-US" altLang="ko-KR" sz="1400" dirty="0">
                <a:solidFill>
                  <a:schemeClr val="accent2"/>
                </a:solidFill>
                <a:cs typeface="Arial" pitchFamily="34" charset="0"/>
              </a:rPr>
              <a:t>Multiple R-squared: 0.332; Adjusted R-squared: 0.331</a:t>
            </a:r>
          </a:p>
          <a:p>
            <a:pPr marL="171450" indent="-171450">
              <a:buFont typeface="Arial" panose="020B0604020202020204" pitchFamily="34" charset="0"/>
              <a:buChar char="•"/>
            </a:pPr>
            <a:endParaRPr lang="en-US" altLang="ko-KR" sz="1400" dirty="0">
              <a:solidFill>
                <a:schemeClr val="accent2"/>
              </a:solidFill>
              <a:cs typeface="Arial" pitchFamily="34" charset="0"/>
            </a:endParaRPr>
          </a:p>
          <a:p>
            <a:pPr marL="171450" indent="-171450">
              <a:buFont typeface="Arial" panose="020B0604020202020204" pitchFamily="34" charset="0"/>
              <a:buChar char="•"/>
            </a:pPr>
            <a:r>
              <a:rPr lang="en-US" altLang="ko-KR" sz="1400" dirty="0">
                <a:solidFill>
                  <a:schemeClr val="accent2"/>
                </a:solidFill>
                <a:cs typeface="Arial" pitchFamily="34" charset="0"/>
              </a:rPr>
              <a:t>Bedrooms, Fireplace, </a:t>
            </a:r>
            <a:r>
              <a:rPr lang="en-US" altLang="ko-KR" sz="1400" dirty="0" err="1">
                <a:solidFill>
                  <a:schemeClr val="accent2"/>
                </a:solidFill>
                <a:cs typeface="Arial" pitchFamily="34" charset="0"/>
              </a:rPr>
              <a:t>Pets_allowed</a:t>
            </a:r>
            <a:r>
              <a:rPr lang="en-US" altLang="ko-KR" sz="1400" dirty="0">
                <a:solidFill>
                  <a:schemeClr val="accent2"/>
                </a:solidFill>
                <a:cs typeface="Arial" pitchFamily="34" charset="0"/>
              </a:rPr>
              <a:t> are not statistically different from zero.</a:t>
            </a:r>
          </a:p>
          <a:p>
            <a:pPr marL="171450" indent="-171450">
              <a:buFont typeface="Arial" panose="020B0604020202020204" pitchFamily="34" charset="0"/>
              <a:buChar char="•"/>
            </a:pPr>
            <a:endParaRPr lang="en-US" altLang="ko-KR" sz="1400" dirty="0">
              <a:solidFill>
                <a:schemeClr val="accent2"/>
              </a:solidFill>
              <a:cs typeface="Arial" pitchFamily="34" charset="0"/>
            </a:endParaRPr>
          </a:p>
          <a:p>
            <a:pPr marL="171450" indent="-171450">
              <a:buFont typeface="Arial" panose="020B0604020202020204" pitchFamily="34" charset="0"/>
              <a:buChar char="•"/>
            </a:pPr>
            <a:r>
              <a:rPr lang="en-US" altLang="ko-KR" sz="1400" dirty="0">
                <a:solidFill>
                  <a:schemeClr val="accent2"/>
                </a:solidFill>
                <a:cs typeface="Arial" pitchFamily="34" charset="0"/>
              </a:rPr>
              <a:t>Besides that, other coefficients are statistically from zero.</a:t>
            </a:r>
          </a:p>
          <a:p>
            <a:pPr marL="171450" indent="-171450">
              <a:buFont typeface="Arial" panose="020B0604020202020204" pitchFamily="34" charset="0"/>
              <a:buChar char="•"/>
            </a:pPr>
            <a:endParaRPr lang="en-US" altLang="ko-KR" sz="1400" dirty="0">
              <a:solidFill>
                <a:schemeClr val="accent2"/>
              </a:solidFill>
              <a:cs typeface="Arial" pitchFamily="34" charset="0"/>
            </a:endParaRPr>
          </a:p>
          <a:p>
            <a:pPr marL="171450" indent="-171450">
              <a:buFont typeface="Arial" panose="020B0604020202020204" pitchFamily="34" charset="0"/>
              <a:buChar char="•"/>
            </a:pPr>
            <a:r>
              <a:rPr lang="en-US" altLang="ko-KR" sz="1400" dirty="0">
                <a:solidFill>
                  <a:schemeClr val="accent2"/>
                </a:solidFill>
                <a:cs typeface="Arial" pitchFamily="34" charset="0"/>
              </a:rPr>
              <a:t>All assumptions are satisfied.</a:t>
            </a:r>
          </a:p>
        </p:txBody>
      </p:sp>
      <p:pic>
        <p:nvPicPr>
          <p:cNvPr id="7" name="圖片 6">
            <a:extLst>
              <a:ext uri="{FF2B5EF4-FFF2-40B4-BE49-F238E27FC236}">
                <a16:creationId xmlns:a16="http://schemas.microsoft.com/office/drawing/2014/main" id="{4658D05D-7458-45EB-8702-85D51839703D}"/>
              </a:ext>
            </a:extLst>
          </p:cNvPr>
          <p:cNvPicPr>
            <a:picLocks noChangeAspect="1"/>
          </p:cNvPicPr>
          <p:nvPr/>
        </p:nvPicPr>
        <p:blipFill>
          <a:blip r:embed="rId3"/>
          <a:stretch>
            <a:fillRect/>
          </a:stretch>
        </p:blipFill>
        <p:spPr>
          <a:xfrm>
            <a:off x="6516216" y="3113768"/>
            <a:ext cx="2488351" cy="1906254"/>
          </a:xfrm>
          <a:prstGeom prst="rect">
            <a:avLst/>
          </a:prstGeom>
        </p:spPr>
      </p:pic>
    </p:spTree>
    <p:extLst>
      <p:ext uri="{BB962C8B-B14F-4D97-AF65-F5344CB8AC3E}">
        <p14:creationId xmlns:p14="http://schemas.microsoft.com/office/powerpoint/2010/main" val="403419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F787359-2227-44F6-8F6E-4FDCDB110A47}"/>
              </a:ext>
            </a:extLst>
          </p:cNvPr>
          <p:cNvSpPr>
            <a:spLocks noGrp="1"/>
          </p:cNvSpPr>
          <p:nvPr>
            <p:ph type="body" sz="quarter" idx="10"/>
          </p:nvPr>
        </p:nvSpPr>
        <p:spPr>
          <a:xfrm>
            <a:off x="1691680" y="123478"/>
            <a:ext cx="6949440" cy="576064"/>
          </a:xfrm>
        </p:spPr>
        <p:txBody>
          <a:bodyPr/>
          <a:lstStyle/>
          <a:p>
            <a:r>
              <a:rPr lang="en-US" altLang="zh-TW" b="1" dirty="0"/>
              <a:t>Business Question 1</a:t>
            </a:r>
            <a:endParaRPr lang="zh-TW" altLang="en-US" b="1" dirty="0"/>
          </a:p>
        </p:txBody>
      </p:sp>
      <p:sp>
        <p:nvSpPr>
          <p:cNvPr id="3" name="文字版面配置區 2">
            <a:extLst>
              <a:ext uri="{FF2B5EF4-FFF2-40B4-BE49-F238E27FC236}">
                <a16:creationId xmlns:a16="http://schemas.microsoft.com/office/drawing/2014/main" id="{2655F9D7-3C0B-4B69-9D63-7F293FAA495C}"/>
              </a:ext>
            </a:extLst>
          </p:cNvPr>
          <p:cNvSpPr>
            <a:spLocks noGrp="1"/>
          </p:cNvSpPr>
          <p:nvPr>
            <p:ph type="body" sz="quarter" idx="11"/>
          </p:nvPr>
        </p:nvSpPr>
        <p:spPr>
          <a:xfrm>
            <a:off x="1691680" y="699542"/>
            <a:ext cx="6949440" cy="288032"/>
          </a:xfrm>
        </p:spPr>
        <p:txBody>
          <a:bodyPr/>
          <a:lstStyle/>
          <a:p>
            <a:r>
              <a:rPr lang="en-US" altLang="zh-TW" dirty="0"/>
              <a:t>As considering exercise facility, which exercise facility does increase the price more?</a:t>
            </a:r>
            <a:endParaRPr lang="zh-TW" altLang="en-US" dirty="0"/>
          </a:p>
        </p:txBody>
      </p:sp>
      <p:sp>
        <p:nvSpPr>
          <p:cNvPr id="4" name="TextBox 124">
            <a:extLst>
              <a:ext uri="{FF2B5EF4-FFF2-40B4-BE49-F238E27FC236}">
                <a16:creationId xmlns:a16="http://schemas.microsoft.com/office/drawing/2014/main" id="{C7EAE479-056C-412B-838D-56FE0D1419DD}"/>
              </a:ext>
            </a:extLst>
          </p:cNvPr>
          <p:cNvSpPr txBox="1"/>
          <p:nvPr/>
        </p:nvSpPr>
        <p:spPr>
          <a:xfrm>
            <a:off x="1691680" y="1173061"/>
            <a:ext cx="6949440" cy="1600438"/>
          </a:xfrm>
          <a:prstGeom prst="rect">
            <a:avLst/>
          </a:prstGeom>
          <a:noFill/>
        </p:spPr>
        <p:txBody>
          <a:bodyPr wrap="square" rtlCol="0">
            <a:spAutoFit/>
          </a:bodyPr>
          <a:lstStyle/>
          <a:p>
            <a:pPr marL="171450" indent="-171450" algn="just">
              <a:buFont typeface="Arial" panose="020B0604020202020204" pitchFamily="34" charset="0"/>
              <a:buChar char="•"/>
            </a:pPr>
            <a:r>
              <a:rPr lang="en-US" altLang="ko-KR" sz="1400" dirty="0">
                <a:solidFill>
                  <a:schemeClr val="accent2"/>
                </a:solidFill>
                <a:cs typeface="Arial" pitchFamily="34" charset="0"/>
              </a:rPr>
              <a:t>Having the </a:t>
            </a:r>
            <a:r>
              <a:rPr lang="en-US" altLang="ko-KR" sz="1400" b="1" dirty="0">
                <a:solidFill>
                  <a:schemeClr val="accent2"/>
                </a:solidFill>
                <a:cs typeface="Arial" pitchFamily="34" charset="0"/>
              </a:rPr>
              <a:t>outdoor</a:t>
            </a:r>
            <a:r>
              <a:rPr lang="en-US" altLang="ko-KR" sz="1400" dirty="0">
                <a:solidFill>
                  <a:schemeClr val="accent2"/>
                </a:solidFill>
                <a:cs typeface="Arial" pitchFamily="34" charset="0"/>
              </a:rPr>
              <a:t> sport facility, such as basketball field or tennis court, the price </a:t>
            </a:r>
            <a:r>
              <a:rPr lang="en-US" altLang="ko-KR" sz="1400" b="1" dirty="0">
                <a:solidFill>
                  <a:schemeClr val="accent2"/>
                </a:solidFill>
                <a:cs typeface="Arial" pitchFamily="34" charset="0"/>
              </a:rPr>
              <a:t>decreases</a:t>
            </a:r>
            <a:r>
              <a:rPr lang="en-US" altLang="ko-KR" sz="1400" dirty="0">
                <a:solidFill>
                  <a:schemeClr val="accent2"/>
                </a:solidFill>
                <a:cs typeface="Arial" pitchFamily="34" charset="0"/>
              </a:rPr>
              <a:t> by </a:t>
            </a:r>
            <a:r>
              <a:rPr lang="en-US" altLang="ko-KR" sz="1400" b="1" dirty="0">
                <a:solidFill>
                  <a:schemeClr val="accent2"/>
                </a:solidFill>
                <a:cs typeface="Arial" pitchFamily="34" charset="0"/>
              </a:rPr>
              <a:t>13.51</a:t>
            </a:r>
            <a:r>
              <a:rPr lang="en-US" altLang="ko-KR" sz="1400" dirty="0">
                <a:solidFill>
                  <a:schemeClr val="accent2"/>
                </a:solidFill>
                <a:cs typeface="Arial" pitchFamily="34" charset="0"/>
              </a:rPr>
              <a:t>%.</a:t>
            </a:r>
          </a:p>
          <a:p>
            <a:pPr marL="171450" indent="-171450" algn="just">
              <a:buFont typeface="Arial" panose="020B0604020202020204" pitchFamily="34" charset="0"/>
              <a:buChar char="•"/>
            </a:pPr>
            <a:endParaRPr lang="en-US" altLang="ko-KR" sz="1400" dirty="0">
              <a:solidFill>
                <a:schemeClr val="accent2"/>
              </a:solidFill>
              <a:cs typeface="Arial" pitchFamily="34" charset="0"/>
            </a:endParaRPr>
          </a:p>
          <a:p>
            <a:pPr marL="171450" indent="-171450" algn="just">
              <a:buFont typeface="Arial" panose="020B0604020202020204" pitchFamily="34" charset="0"/>
              <a:buChar char="•"/>
            </a:pPr>
            <a:r>
              <a:rPr lang="en-US" altLang="ko-KR" sz="1400" dirty="0">
                <a:solidFill>
                  <a:schemeClr val="accent2"/>
                </a:solidFill>
                <a:cs typeface="Arial" pitchFamily="34" charset="0"/>
              </a:rPr>
              <a:t>Having the </a:t>
            </a:r>
            <a:r>
              <a:rPr lang="en-US" altLang="ko-KR" sz="1400" b="1" dirty="0">
                <a:solidFill>
                  <a:schemeClr val="accent2"/>
                </a:solidFill>
                <a:cs typeface="Arial" pitchFamily="34" charset="0"/>
              </a:rPr>
              <a:t>indoor</a:t>
            </a:r>
            <a:r>
              <a:rPr lang="en-US" altLang="ko-KR" sz="1400" dirty="0">
                <a:solidFill>
                  <a:schemeClr val="accent2"/>
                </a:solidFill>
                <a:cs typeface="Arial" pitchFamily="34" charset="0"/>
              </a:rPr>
              <a:t> sport facility, such as gym or fitness center, the price </a:t>
            </a:r>
            <a:r>
              <a:rPr lang="en-US" altLang="ko-KR" sz="1400" b="1" dirty="0">
                <a:solidFill>
                  <a:schemeClr val="accent2"/>
                </a:solidFill>
                <a:cs typeface="Arial" pitchFamily="34" charset="0"/>
              </a:rPr>
              <a:t>increases</a:t>
            </a:r>
            <a:r>
              <a:rPr lang="en-US" altLang="ko-KR" sz="1400" dirty="0">
                <a:solidFill>
                  <a:schemeClr val="accent2"/>
                </a:solidFill>
                <a:cs typeface="Arial" pitchFamily="34" charset="0"/>
              </a:rPr>
              <a:t> by </a:t>
            </a:r>
            <a:r>
              <a:rPr lang="en-US" altLang="ko-KR" sz="1400" b="1" dirty="0">
                <a:solidFill>
                  <a:schemeClr val="accent2"/>
                </a:solidFill>
                <a:cs typeface="Arial" pitchFamily="34" charset="0"/>
              </a:rPr>
              <a:t>11.67</a:t>
            </a:r>
            <a:r>
              <a:rPr lang="en-US" altLang="ko-KR" sz="1400" dirty="0">
                <a:solidFill>
                  <a:schemeClr val="accent2"/>
                </a:solidFill>
                <a:cs typeface="Arial" pitchFamily="34" charset="0"/>
              </a:rPr>
              <a:t>%.</a:t>
            </a:r>
          </a:p>
          <a:p>
            <a:pPr marL="171450" indent="-171450" algn="just">
              <a:buFont typeface="Arial" panose="020B0604020202020204" pitchFamily="34" charset="0"/>
              <a:buChar char="•"/>
            </a:pPr>
            <a:endParaRPr lang="en-US" altLang="ko-KR" sz="1400" dirty="0">
              <a:solidFill>
                <a:schemeClr val="accent2"/>
              </a:solidFill>
              <a:cs typeface="Arial" pitchFamily="34" charset="0"/>
            </a:endParaRPr>
          </a:p>
          <a:p>
            <a:pPr marL="171450" indent="-171450" algn="just">
              <a:buFont typeface="Arial" panose="020B0604020202020204" pitchFamily="34" charset="0"/>
              <a:buChar char="•"/>
            </a:pPr>
            <a:r>
              <a:rPr lang="en-US" altLang="ko-KR" sz="1400" dirty="0">
                <a:solidFill>
                  <a:schemeClr val="accent2"/>
                </a:solidFill>
                <a:cs typeface="Arial" pitchFamily="34" charset="0"/>
              </a:rPr>
              <a:t>Thus, indoor exercise facility is more profitable.</a:t>
            </a:r>
          </a:p>
        </p:txBody>
      </p:sp>
    </p:spTree>
    <p:extLst>
      <p:ext uri="{BB962C8B-B14F-4D97-AF65-F5344CB8AC3E}">
        <p14:creationId xmlns:p14="http://schemas.microsoft.com/office/powerpoint/2010/main" val="238917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F787359-2227-44F6-8F6E-4FDCDB110A47}"/>
              </a:ext>
            </a:extLst>
          </p:cNvPr>
          <p:cNvSpPr>
            <a:spLocks noGrp="1"/>
          </p:cNvSpPr>
          <p:nvPr>
            <p:ph type="body" sz="quarter" idx="10"/>
          </p:nvPr>
        </p:nvSpPr>
        <p:spPr>
          <a:xfrm>
            <a:off x="1691680" y="123478"/>
            <a:ext cx="6949440" cy="576064"/>
          </a:xfrm>
        </p:spPr>
        <p:txBody>
          <a:bodyPr/>
          <a:lstStyle/>
          <a:p>
            <a:r>
              <a:rPr lang="en-US" altLang="zh-TW" b="1" dirty="0"/>
              <a:t>Business Question 2</a:t>
            </a:r>
            <a:endParaRPr lang="zh-TW" altLang="en-US" b="1" dirty="0"/>
          </a:p>
        </p:txBody>
      </p:sp>
      <p:sp>
        <p:nvSpPr>
          <p:cNvPr id="3" name="文字版面配置區 2">
            <a:extLst>
              <a:ext uri="{FF2B5EF4-FFF2-40B4-BE49-F238E27FC236}">
                <a16:creationId xmlns:a16="http://schemas.microsoft.com/office/drawing/2014/main" id="{2655F9D7-3C0B-4B69-9D63-7F293FAA495C}"/>
              </a:ext>
            </a:extLst>
          </p:cNvPr>
          <p:cNvSpPr>
            <a:spLocks noGrp="1"/>
          </p:cNvSpPr>
          <p:nvPr>
            <p:ph type="body" sz="quarter" idx="11"/>
          </p:nvPr>
        </p:nvSpPr>
        <p:spPr>
          <a:xfrm>
            <a:off x="1691680" y="699542"/>
            <a:ext cx="6949440" cy="288032"/>
          </a:xfrm>
        </p:spPr>
        <p:txBody>
          <a:bodyPr/>
          <a:lstStyle/>
          <a:p>
            <a:r>
              <a:rPr lang="en-US" altLang="zh-TW"/>
              <a:t>What apartment </a:t>
            </a:r>
            <a:r>
              <a:rPr lang="en-US" altLang="zh-TW" dirty="0"/>
              <a:t>attribute affected the price is the most interesting?</a:t>
            </a:r>
            <a:endParaRPr lang="zh-TW" altLang="en-US" dirty="0"/>
          </a:p>
        </p:txBody>
      </p:sp>
      <p:sp>
        <p:nvSpPr>
          <p:cNvPr id="4" name="TextBox 124">
            <a:extLst>
              <a:ext uri="{FF2B5EF4-FFF2-40B4-BE49-F238E27FC236}">
                <a16:creationId xmlns:a16="http://schemas.microsoft.com/office/drawing/2014/main" id="{C7EAE479-056C-412B-838D-56FE0D1419DD}"/>
              </a:ext>
            </a:extLst>
          </p:cNvPr>
          <p:cNvSpPr txBox="1"/>
          <p:nvPr/>
        </p:nvSpPr>
        <p:spPr>
          <a:xfrm>
            <a:off x="1691680" y="1173061"/>
            <a:ext cx="6949440" cy="2246769"/>
          </a:xfrm>
          <a:prstGeom prst="rect">
            <a:avLst/>
          </a:prstGeom>
          <a:noFill/>
        </p:spPr>
        <p:txBody>
          <a:bodyPr wrap="square" rtlCol="0">
            <a:spAutoFit/>
          </a:bodyPr>
          <a:lstStyle/>
          <a:p>
            <a:pPr marL="171450" indent="-171450" algn="just">
              <a:buFont typeface="Arial" panose="020B0604020202020204" pitchFamily="34" charset="0"/>
              <a:buChar char="•"/>
            </a:pPr>
            <a:r>
              <a:rPr lang="en-US" altLang="zh-TW" sz="1400" dirty="0">
                <a:solidFill>
                  <a:schemeClr val="accent2"/>
                </a:solidFill>
                <a:cs typeface="Arial" pitchFamily="34" charset="0"/>
              </a:rPr>
              <a:t>The top highest coefficient is </a:t>
            </a:r>
            <a:r>
              <a:rPr lang="en-US" altLang="zh-TW" sz="1400" dirty="0" err="1">
                <a:solidFill>
                  <a:schemeClr val="accent2"/>
                </a:solidFill>
                <a:cs typeface="Arial" pitchFamily="34" charset="0"/>
              </a:rPr>
              <a:t>metro_area</a:t>
            </a:r>
            <a:r>
              <a:rPr lang="en-US" altLang="zh-TW" sz="1400" dirty="0">
                <a:solidFill>
                  <a:schemeClr val="accent2"/>
                </a:solidFill>
                <a:cs typeface="Arial" pitchFamily="34" charset="0"/>
              </a:rPr>
              <a:t>, which means whether the apartment location in a metro area or not. This is not interesting due to a common knowledge.</a:t>
            </a:r>
          </a:p>
          <a:p>
            <a:pPr marL="171450" indent="-171450" algn="just">
              <a:buFont typeface="Arial" panose="020B0604020202020204" pitchFamily="34" charset="0"/>
              <a:buChar char="•"/>
            </a:pPr>
            <a:endParaRPr lang="en-US" altLang="ko-KR" sz="1400" dirty="0">
              <a:solidFill>
                <a:schemeClr val="accent2"/>
              </a:solidFill>
              <a:cs typeface="Arial" pitchFamily="34" charset="0"/>
            </a:endParaRPr>
          </a:p>
          <a:p>
            <a:pPr marL="171450" indent="-171450" algn="just">
              <a:buFont typeface="Arial" panose="020B0604020202020204" pitchFamily="34" charset="0"/>
              <a:buChar char="•"/>
            </a:pPr>
            <a:r>
              <a:rPr lang="en-US" altLang="ko-KR" sz="1400" dirty="0">
                <a:solidFill>
                  <a:schemeClr val="accent2"/>
                </a:solidFill>
                <a:cs typeface="Arial" pitchFamily="34" charset="0"/>
              </a:rPr>
              <a:t>The second highest coefficient is elevator, which means whether the apartment have elevator or not. This is interesting due to some insights.</a:t>
            </a:r>
          </a:p>
          <a:p>
            <a:pPr marL="171450" indent="-171450" algn="just">
              <a:buFont typeface="Arial" panose="020B0604020202020204" pitchFamily="34" charset="0"/>
              <a:buChar char="•"/>
            </a:pPr>
            <a:endParaRPr lang="en-US" altLang="ko-KR" sz="1400" dirty="0">
              <a:solidFill>
                <a:schemeClr val="accent2"/>
              </a:solidFill>
              <a:cs typeface="Arial" pitchFamily="34" charset="0"/>
            </a:endParaRPr>
          </a:p>
          <a:p>
            <a:pPr marL="171450" indent="-171450" algn="just">
              <a:buFont typeface="Arial" panose="020B0604020202020204" pitchFamily="34" charset="0"/>
              <a:buChar char="•"/>
            </a:pPr>
            <a:r>
              <a:rPr lang="en-US" altLang="ko-KR" sz="1400" dirty="0">
                <a:solidFill>
                  <a:schemeClr val="accent2"/>
                </a:solidFill>
                <a:cs typeface="Arial" pitchFamily="34" charset="0"/>
              </a:rPr>
              <a:t>As for the apartment having the </a:t>
            </a:r>
            <a:r>
              <a:rPr lang="en-US" altLang="ko-KR" sz="1400" b="1" dirty="0">
                <a:solidFill>
                  <a:schemeClr val="accent2"/>
                </a:solidFill>
                <a:cs typeface="Arial" pitchFamily="34" charset="0"/>
              </a:rPr>
              <a:t>elevator</a:t>
            </a:r>
            <a:r>
              <a:rPr lang="en-US" altLang="ko-KR" sz="1400" dirty="0">
                <a:solidFill>
                  <a:schemeClr val="accent2"/>
                </a:solidFill>
                <a:cs typeface="Arial" pitchFamily="34" charset="0"/>
              </a:rPr>
              <a:t>, the price </a:t>
            </a:r>
            <a:r>
              <a:rPr lang="en-US" altLang="ko-KR" sz="1400" b="1" dirty="0">
                <a:solidFill>
                  <a:schemeClr val="accent2"/>
                </a:solidFill>
                <a:cs typeface="Arial" pitchFamily="34" charset="0"/>
              </a:rPr>
              <a:t>increases</a:t>
            </a:r>
            <a:r>
              <a:rPr lang="en-US" altLang="ko-KR" sz="1400" dirty="0">
                <a:solidFill>
                  <a:schemeClr val="accent2"/>
                </a:solidFill>
                <a:cs typeface="Arial" pitchFamily="34" charset="0"/>
              </a:rPr>
              <a:t> by </a:t>
            </a:r>
            <a:r>
              <a:rPr lang="en-US" altLang="ko-KR" sz="1400" b="1" dirty="0">
                <a:solidFill>
                  <a:schemeClr val="accent2"/>
                </a:solidFill>
                <a:cs typeface="Arial" pitchFamily="34" charset="0"/>
              </a:rPr>
              <a:t>22.31</a:t>
            </a:r>
            <a:r>
              <a:rPr lang="en-US" altLang="ko-KR" sz="1400" dirty="0">
                <a:solidFill>
                  <a:schemeClr val="accent2"/>
                </a:solidFill>
                <a:cs typeface="Arial" pitchFamily="34" charset="0"/>
              </a:rPr>
              <a:t>%.</a:t>
            </a:r>
          </a:p>
          <a:p>
            <a:pPr marL="171450" indent="-171450" algn="just">
              <a:buFont typeface="Arial" panose="020B0604020202020204" pitchFamily="34" charset="0"/>
              <a:buChar char="•"/>
            </a:pPr>
            <a:endParaRPr lang="en-US" altLang="ko-KR" sz="1400" dirty="0">
              <a:solidFill>
                <a:schemeClr val="accent2"/>
              </a:solidFill>
              <a:cs typeface="Arial" pitchFamily="34" charset="0"/>
            </a:endParaRPr>
          </a:p>
          <a:p>
            <a:pPr marL="171450" indent="-171450" algn="just">
              <a:buFont typeface="Arial" panose="020B0604020202020204" pitchFamily="34" charset="0"/>
              <a:buChar char="•"/>
            </a:pPr>
            <a:r>
              <a:rPr lang="en-US" altLang="ko-KR" sz="1400" dirty="0">
                <a:solidFill>
                  <a:schemeClr val="accent2"/>
                </a:solidFill>
                <a:cs typeface="Arial" pitchFamily="34" charset="0"/>
              </a:rPr>
              <a:t>Although living in which floors has its pros and cons, having an elevator still significantly positive affect the price.</a:t>
            </a:r>
          </a:p>
        </p:txBody>
      </p:sp>
    </p:spTree>
    <p:extLst>
      <p:ext uri="{BB962C8B-B14F-4D97-AF65-F5344CB8AC3E}">
        <p14:creationId xmlns:p14="http://schemas.microsoft.com/office/powerpoint/2010/main" val="157231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F787359-2227-44F6-8F6E-4FDCDB110A47}"/>
              </a:ext>
            </a:extLst>
          </p:cNvPr>
          <p:cNvSpPr>
            <a:spLocks noGrp="1"/>
          </p:cNvSpPr>
          <p:nvPr>
            <p:ph type="body" sz="quarter" idx="10"/>
          </p:nvPr>
        </p:nvSpPr>
        <p:spPr>
          <a:xfrm>
            <a:off x="1691680" y="123478"/>
            <a:ext cx="6949440" cy="576064"/>
          </a:xfrm>
        </p:spPr>
        <p:txBody>
          <a:bodyPr/>
          <a:lstStyle/>
          <a:p>
            <a:r>
              <a:rPr lang="en-US" altLang="zh-TW" b="1" dirty="0"/>
              <a:t>Business Question 3</a:t>
            </a:r>
            <a:endParaRPr lang="zh-TW" altLang="en-US" b="1" dirty="0"/>
          </a:p>
        </p:txBody>
      </p:sp>
      <p:sp>
        <p:nvSpPr>
          <p:cNvPr id="3" name="文字版面配置區 2">
            <a:extLst>
              <a:ext uri="{FF2B5EF4-FFF2-40B4-BE49-F238E27FC236}">
                <a16:creationId xmlns:a16="http://schemas.microsoft.com/office/drawing/2014/main" id="{2655F9D7-3C0B-4B69-9D63-7F293FAA495C}"/>
              </a:ext>
            </a:extLst>
          </p:cNvPr>
          <p:cNvSpPr>
            <a:spLocks noGrp="1"/>
          </p:cNvSpPr>
          <p:nvPr>
            <p:ph type="body" sz="quarter" idx="11"/>
          </p:nvPr>
        </p:nvSpPr>
        <p:spPr>
          <a:xfrm>
            <a:off x="1691680" y="699542"/>
            <a:ext cx="6949440" cy="288032"/>
          </a:xfrm>
        </p:spPr>
        <p:txBody>
          <a:bodyPr/>
          <a:lstStyle/>
          <a:p>
            <a:r>
              <a:rPr lang="en-US" altLang="zh-TW" dirty="0"/>
              <a:t>How much should the new releasing apartment set the price for some requirements?</a:t>
            </a:r>
            <a:endParaRPr lang="zh-TW" altLang="en-US" dirty="0"/>
          </a:p>
        </p:txBody>
      </p:sp>
      <p:sp>
        <p:nvSpPr>
          <p:cNvPr id="4" name="TextBox 124">
            <a:extLst>
              <a:ext uri="{FF2B5EF4-FFF2-40B4-BE49-F238E27FC236}">
                <a16:creationId xmlns:a16="http://schemas.microsoft.com/office/drawing/2014/main" id="{C7EAE479-056C-412B-838D-56FE0D1419DD}"/>
              </a:ext>
            </a:extLst>
          </p:cNvPr>
          <p:cNvSpPr txBox="1"/>
          <p:nvPr/>
        </p:nvSpPr>
        <p:spPr>
          <a:xfrm>
            <a:off x="1691680" y="1173061"/>
            <a:ext cx="6949440" cy="2677656"/>
          </a:xfrm>
          <a:prstGeom prst="rect">
            <a:avLst/>
          </a:prstGeom>
          <a:noFill/>
        </p:spPr>
        <p:txBody>
          <a:bodyPr wrap="square" rtlCol="0">
            <a:spAutoFit/>
          </a:bodyPr>
          <a:lstStyle/>
          <a:p>
            <a:pPr marL="171450" indent="-171450" algn="just">
              <a:buFont typeface="Arial" panose="020B0604020202020204" pitchFamily="34" charset="0"/>
              <a:buChar char="•"/>
            </a:pPr>
            <a:r>
              <a:rPr lang="en-US" altLang="ko-KR" sz="1400" dirty="0">
                <a:solidFill>
                  <a:schemeClr val="accent2"/>
                </a:solidFill>
                <a:cs typeface="Arial" pitchFamily="34" charset="0"/>
              </a:rPr>
              <a:t>Example apartment: </a:t>
            </a:r>
          </a:p>
          <a:p>
            <a:pPr marL="628650" lvl="1" indent="-171450" algn="just">
              <a:buFont typeface="Arial" panose="020B0604020202020204" pitchFamily="34" charset="0"/>
              <a:buChar char="•"/>
            </a:pPr>
            <a:r>
              <a:rPr lang="en-US" altLang="ko-KR" sz="1400" dirty="0">
                <a:solidFill>
                  <a:schemeClr val="accent2"/>
                </a:solidFill>
                <a:cs typeface="Arial" pitchFamily="34" charset="0"/>
              </a:rPr>
              <a:t>808 square feet apartment in Richardson TX</a:t>
            </a:r>
          </a:p>
          <a:p>
            <a:pPr marL="628650" lvl="1" indent="-171450" algn="just">
              <a:buFont typeface="Arial" panose="020B0604020202020204" pitchFamily="34" charset="0"/>
              <a:buChar char="•"/>
            </a:pPr>
            <a:r>
              <a:rPr lang="en-US" altLang="ko-KR" sz="1400" dirty="0">
                <a:solidFill>
                  <a:schemeClr val="accent2"/>
                </a:solidFill>
                <a:cs typeface="Arial" pitchFamily="34" charset="0"/>
              </a:rPr>
              <a:t>1 bedroom, 1 bathroom</a:t>
            </a:r>
          </a:p>
          <a:p>
            <a:pPr marL="628650" lvl="1" indent="-171450" algn="just">
              <a:buFont typeface="Arial" panose="020B0604020202020204" pitchFamily="34" charset="0"/>
              <a:buChar char="•"/>
            </a:pPr>
            <a:r>
              <a:rPr lang="en-US" altLang="ko-KR" sz="1400" dirty="0">
                <a:solidFill>
                  <a:schemeClr val="accent2"/>
                </a:solidFill>
                <a:cs typeface="Arial" pitchFamily="34" charset="0"/>
              </a:rPr>
              <a:t>With gym, parking, and pet allowed</a:t>
            </a:r>
          </a:p>
          <a:p>
            <a:pPr marL="628650" lvl="1" indent="-171450" algn="just">
              <a:buFont typeface="Arial" panose="020B0604020202020204" pitchFamily="34" charset="0"/>
              <a:buChar char="•"/>
            </a:pPr>
            <a:r>
              <a:rPr lang="en-US" altLang="ko-KR" sz="1400" dirty="0">
                <a:solidFill>
                  <a:schemeClr val="accent2"/>
                </a:solidFill>
                <a:cs typeface="Arial" pitchFamily="34" charset="0"/>
              </a:rPr>
              <a:t>$1340 (actual)</a:t>
            </a:r>
          </a:p>
          <a:p>
            <a:pPr marL="628650" lvl="1" indent="-171450" algn="just">
              <a:buFont typeface="Arial" panose="020B0604020202020204" pitchFamily="34" charset="0"/>
              <a:buChar char="•"/>
            </a:pPr>
            <a:r>
              <a:rPr lang="en-US" altLang="ko-KR" sz="1400" dirty="0">
                <a:solidFill>
                  <a:schemeClr val="accent2"/>
                </a:solidFill>
                <a:cs typeface="Arial" pitchFamily="34" charset="0"/>
              </a:rPr>
              <a:t>https://www.sublet.com/property/2284864#</a:t>
            </a:r>
          </a:p>
          <a:p>
            <a:pPr marL="171450" indent="-171450" algn="just">
              <a:buFont typeface="Arial" panose="020B0604020202020204" pitchFamily="34" charset="0"/>
              <a:buChar char="•"/>
            </a:pPr>
            <a:endParaRPr lang="en-US" altLang="ko-KR" sz="1400" dirty="0">
              <a:solidFill>
                <a:schemeClr val="accent2"/>
              </a:solidFill>
              <a:cs typeface="Arial" pitchFamily="34" charset="0"/>
            </a:endParaRPr>
          </a:p>
          <a:p>
            <a:pPr marL="171450" indent="-171450">
              <a:buFont typeface="Arial" panose="020B0604020202020204" pitchFamily="34" charset="0"/>
              <a:buChar char="•"/>
            </a:pPr>
            <a:r>
              <a:rPr lang="en-US" altLang="ko-KR" sz="1400" dirty="0">
                <a:solidFill>
                  <a:schemeClr val="accent2"/>
                </a:solidFill>
                <a:cs typeface="Arial" pitchFamily="34" charset="0"/>
              </a:rPr>
              <a:t>log(price) = 6.6388 + 0.0004*808 + 0.0021*1 + 0.1152*1 - 0.0368*0 - 0.1351*0</a:t>
            </a:r>
            <a:br>
              <a:rPr lang="en-US" altLang="ko-KR" sz="1400" dirty="0">
                <a:solidFill>
                  <a:schemeClr val="accent2"/>
                </a:solidFill>
                <a:cs typeface="Arial" pitchFamily="34" charset="0"/>
              </a:rPr>
            </a:br>
            <a:r>
              <a:rPr lang="en-US" altLang="ko-KR" sz="1400" dirty="0">
                <a:solidFill>
                  <a:schemeClr val="accent2"/>
                </a:solidFill>
                <a:cs typeface="Arial" pitchFamily="34" charset="0"/>
              </a:rPr>
              <a:t>+ 0.1167*1 - 0.0437*1 + 0.2231*0 + 0.0301*1 + 0.2304*0 - 0.0001*808*1</a:t>
            </a:r>
            <a:br>
              <a:rPr lang="en-US" altLang="ko-KR" sz="1400" dirty="0">
                <a:solidFill>
                  <a:schemeClr val="accent2"/>
                </a:solidFill>
                <a:cs typeface="Arial" pitchFamily="34" charset="0"/>
              </a:rPr>
            </a:br>
            <a:r>
              <a:rPr lang="en-US" altLang="ko-KR" sz="1400" dirty="0">
                <a:solidFill>
                  <a:schemeClr val="accent2"/>
                </a:solidFill>
                <a:cs typeface="Arial" pitchFamily="34" charset="0"/>
              </a:rPr>
              <a:t>+ 0.0001*808*0</a:t>
            </a:r>
          </a:p>
          <a:p>
            <a:pPr marL="171450" indent="-171450" algn="just">
              <a:buFont typeface="Arial" panose="020B0604020202020204" pitchFamily="34" charset="0"/>
              <a:buChar char="•"/>
            </a:pPr>
            <a:endParaRPr lang="en-US" altLang="ko-KR" sz="1400" dirty="0">
              <a:solidFill>
                <a:schemeClr val="accent2"/>
              </a:solidFill>
              <a:cs typeface="Arial" pitchFamily="34" charset="0"/>
            </a:endParaRPr>
          </a:p>
          <a:p>
            <a:pPr marL="171450" indent="-171450" algn="just">
              <a:buFont typeface="Arial" panose="020B0604020202020204" pitchFamily="34" charset="0"/>
              <a:buChar char="•"/>
            </a:pPr>
            <a:r>
              <a:rPr lang="en-US" altLang="ko-KR" sz="1400" dirty="0">
                <a:solidFill>
                  <a:schemeClr val="accent2"/>
                </a:solidFill>
                <a:cs typeface="Arial" pitchFamily="34" charset="0"/>
              </a:rPr>
              <a:t>Price = </a:t>
            </a:r>
            <a:r>
              <a:rPr lang="en-US" altLang="ko-KR" sz="1400" b="1" dirty="0">
                <a:solidFill>
                  <a:schemeClr val="accent2"/>
                </a:solidFill>
                <a:cs typeface="Arial" pitchFamily="34" charset="0"/>
              </a:rPr>
              <a:t>$1225</a:t>
            </a:r>
            <a:r>
              <a:rPr lang="en-US" altLang="ko-KR" sz="1400" dirty="0">
                <a:solidFill>
                  <a:schemeClr val="accent2"/>
                </a:solidFill>
                <a:cs typeface="Arial" pitchFamily="34" charset="0"/>
              </a:rPr>
              <a:t> (</a:t>
            </a:r>
            <a:r>
              <a:rPr lang="en-US" altLang="ko-KR" sz="1400" b="1" dirty="0">
                <a:solidFill>
                  <a:schemeClr val="accent2"/>
                </a:solidFill>
                <a:cs typeface="Arial" pitchFamily="34" charset="0"/>
              </a:rPr>
              <a:t>predict</a:t>
            </a:r>
            <a:r>
              <a:rPr lang="en-US" altLang="ko-KR" sz="1400" dirty="0">
                <a:solidFill>
                  <a:schemeClr val="accent2"/>
                </a:solidFill>
                <a:cs typeface="Arial" pitchFamily="34" charset="0"/>
              </a:rPr>
              <a:t>)</a:t>
            </a:r>
          </a:p>
        </p:txBody>
      </p:sp>
    </p:spTree>
    <p:extLst>
      <p:ext uri="{BB962C8B-B14F-4D97-AF65-F5344CB8AC3E}">
        <p14:creationId xmlns:p14="http://schemas.microsoft.com/office/powerpoint/2010/main" val="169197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2"/>
                </a:solidFill>
              </a:rPr>
              <a:t>Thank You</a:t>
            </a:r>
            <a:endParaRPr lang="ko-KR" altLang="en-US" dirty="0">
              <a:solidFill>
                <a:schemeClr val="accent2"/>
              </a:solidFill>
            </a:endParaRPr>
          </a:p>
        </p:txBody>
      </p:sp>
    </p:spTree>
    <p:extLst>
      <p:ext uri="{BB962C8B-B14F-4D97-AF65-F5344CB8AC3E}">
        <p14:creationId xmlns:p14="http://schemas.microsoft.com/office/powerpoint/2010/main" val="61455909"/>
      </p:ext>
    </p:extLst>
  </p:cSld>
  <p:clrMapOvr>
    <a:masterClrMapping/>
  </p:clrMapOvr>
</p:sld>
</file>

<file path=ppt/theme/theme1.xml><?xml version="1.0" encoding="utf-8"?>
<a:theme xmlns:a="http://schemas.openxmlformats.org/drawingml/2006/main" name="Cover and End Slide Master">
  <a:themeElements>
    <a:clrScheme name="ALLPPT-COLOR-A16">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6">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784A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6">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2779</TotalTime>
  <Words>737</Words>
  <Application>Microsoft Office PowerPoint</Application>
  <PresentationFormat>如螢幕大小 (16:9)</PresentationFormat>
  <Paragraphs>80</Paragraphs>
  <Slides>9</Slides>
  <Notes>5</Notes>
  <HiddenSlides>0</HiddenSlides>
  <MMClips>0</MMClips>
  <ScaleCrop>false</ScaleCrop>
  <HeadingPairs>
    <vt:vector size="6" baseType="variant">
      <vt:variant>
        <vt:lpstr>使用字型</vt:lpstr>
      </vt:variant>
      <vt:variant>
        <vt:i4>2</vt:i4>
      </vt:variant>
      <vt:variant>
        <vt:lpstr>佈景主題</vt:lpstr>
      </vt:variant>
      <vt:variant>
        <vt:i4>3</vt:i4>
      </vt:variant>
      <vt:variant>
        <vt:lpstr>投影片標題</vt:lpstr>
      </vt:variant>
      <vt:variant>
        <vt:i4>9</vt:i4>
      </vt:variant>
    </vt:vector>
  </HeadingPairs>
  <TitlesOfParts>
    <vt:vector size="14" baseType="lpstr">
      <vt:lpstr>Arial</vt:lpstr>
      <vt:lpstr>Calibri</vt:lpstr>
      <vt:lpstr>Cover and End Slide Master</vt:lpstr>
      <vt:lpstr>Contents Slide Master</vt:lpstr>
      <vt:lpstr>Section Break Slide Master</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Hou, Chun-Li</cp:lastModifiedBy>
  <cp:revision>279</cp:revision>
  <dcterms:created xsi:type="dcterms:W3CDTF">2016-12-05T23:26:54Z</dcterms:created>
  <dcterms:modified xsi:type="dcterms:W3CDTF">2020-11-25T03:20:03Z</dcterms:modified>
</cp:coreProperties>
</file>