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3" r:id="rId4"/>
    <p:sldId id="285" r:id="rId5"/>
    <p:sldId id="275" r:id="rId6"/>
    <p:sldId id="286" r:id="rId7"/>
    <p:sldId id="282" r:id="rId8"/>
    <p:sldId id="287" r:id="rId9"/>
    <p:sldId id="272" r:id="rId10"/>
    <p:sldId id="295" r:id="rId11"/>
    <p:sldId id="284" r:id="rId12"/>
    <p:sldId id="267" r:id="rId13"/>
    <p:sldId id="268" r:id="rId14"/>
    <p:sldId id="274" r:id="rId15"/>
    <p:sldId id="269" r:id="rId16"/>
    <p:sldId id="288" r:id="rId17"/>
    <p:sldId id="265" r:id="rId18"/>
    <p:sldId id="296" r:id="rId19"/>
    <p:sldId id="266" r:id="rId20"/>
    <p:sldId id="289" r:id="rId21"/>
    <p:sldId id="291" r:id="rId22"/>
    <p:sldId id="292" r:id="rId23"/>
    <p:sldId id="293" r:id="rId24"/>
    <p:sldId id="294" r:id="rId25"/>
    <p:sldId id="25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4660"/>
  </p:normalViewPr>
  <p:slideViewPr>
    <p:cSldViewPr snapToGrid="0">
      <p:cViewPr>
        <p:scale>
          <a:sx n="75" d="100"/>
          <a:sy n="75" d="100"/>
        </p:scale>
        <p:origin x="432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6868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94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05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30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4669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81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3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26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552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FCB7FBA-0C15-4ED0-A8E9-03A51287B588}" type="datetimeFigureOut">
              <a:rPr lang="zh-TW" altLang="en-US" smtClean="0"/>
              <a:t>2023/6/13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EA3068-51DF-4674-985B-125EE47D35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357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C07AF-D4AD-42B8-9BE6-5771186F7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5669"/>
            <a:ext cx="9144000" cy="2463923"/>
          </a:xfrm>
        </p:spPr>
        <p:txBody>
          <a:bodyPr>
            <a:noAutofit/>
          </a:bodyPr>
          <a:lstStyle/>
          <a:p>
            <a:r>
              <a:rPr lang="en-US" altLang="zh-TW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</a:t>
            </a:r>
            <a:endParaRPr lang="zh-TW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090E41-487F-4A06-AA77-635EF96FC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7504" y="4747879"/>
            <a:ext cx="2763961" cy="657140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G5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0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DDF397A8-7D73-F53F-A228-4D7817C8F2A5}"/>
              </a:ext>
            </a:extLst>
          </p:cNvPr>
          <p:cNvSpPr/>
          <p:nvPr/>
        </p:nvSpPr>
        <p:spPr>
          <a:xfrm>
            <a:off x="145312" y="0"/>
            <a:ext cx="1127052" cy="6858000"/>
          </a:xfrm>
          <a:prstGeom prst="rect">
            <a:avLst/>
          </a:prstGeom>
          <a:solidFill>
            <a:srgbClr val="EFE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9EAE895-62E5-76D8-0BF5-CCEA1548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Optimization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371AFFF1-205C-53F4-F4AE-4D99DE18C8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061" r="47016" b="57849"/>
          <a:stretch/>
        </p:blipFill>
        <p:spPr>
          <a:xfrm>
            <a:off x="5190641" y="4351852"/>
            <a:ext cx="5909187" cy="157398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DEB4E8F-3335-0402-2CCF-5CEE35C9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7204" r="41992" b="57419"/>
          <a:stretch/>
        </p:blipFill>
        <p:spPr>
          <a:xfrm>
            <a:off x="5190641" y="1916538"/>
            <a:ext cx="6387923" cy="157187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1708FBF-0FAC-7A16-CFB2-785D07C6A2D9}"/>
              </a:ext>
            </a:extLst>
          </p:cNvPr>
          <p:cNvSpPr/>
          <p:nvPr/>
        </p:nvSpPr>
        <p:spPr>
          <a:xfrm>
            <a:off x="328301" y="2040419"/>
            <a:ext cx="1268819" cy="1257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55BFEE-7070-B9A4-B4E6-FE5DE2DB2A83}"/>
              </a:ext>
            </a:extLst>
          </p:cNvPr>
          <p:cNvSpPr/>
          <p:nvPr/>
        </p:nvSpPr>
        <p:spPr>
          <a:xfrm>
            <a:off x="4224111" y="6231394"/>
            <a:ext cx="3743778" cy="512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Reduce more cycles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F6E6635-D37F-4CFF-5DAA-62B5CE29CC48}"/>
              </a:ext>
            </a:extLst>
          </p:cNvPr>
          <p:cNvSpPr/>
          <p:nvPr/>
        </p:nvSpPr>
        <p:spPr>
          <a:xfrm>
            <a:off x="1916096" y="2040419"/>
            <a:ext cx="1268819" cy="1257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4B0A28-B51E-E220-FCDB-C6B141C43AD0}"/>
              </a:ext>
            </a:extLst>
          </p:cNvPr>
          <p:cNvSpPr/>
          <p:nvPr/>
        </p:nvSpPr>
        <p:spPr>
          <a:xfrm>
            <a:off x="3503891" y="2040419"/>
            <a:ext cx="1268819" cy="1257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F0FCB3-AD7B-119D-26F1-CC100EB8F9EB}"/>
              </a:ext>
            </a:extLst>
          </p:cNvPr>
          <p:cNvSpPr/>
          <p:nvPr/>
        </p:nvSpPr>
        <p:spPr>
          <a:xfrm>
            <a:off x="328301" y="4403474"/>
            <a:ext cx="1268819" cy="1257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01460-FF2E-D8E7-9DCC-B80B2C2F0509}"/>
              </a:ext>
            </a:extLst>
          </p:cNvPr>
          <p:cNvSpPr/>
          <p:nvPr/>
        </p:nvSpPr>
        <p:spPr>
          <a:xfrm>
            <a:off x="1916096" y="4403474"/>
            <a:ext cx="1268819" cy="12574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A061CE9-33A6-0AD8-3726-111349E7C83A}"/>
              </a:ext>
            </a:extLst>
          </p:cNvPr>
          <p:cNvSpPr txBox="1"/>
          <p:nvPr/>
        </p:nvSpPr>
        <p:spPr>
          <a:xfrm>
            <a:off x="471411" y="2177981"/>
            <a:ext cx="92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miss</a:t>
            </a:r>
          </a:p>
          <a:p>
            <a:pPr algn="ctr"/>
            <a:r>
              <a:rPr lang="en-US" altLang="zh-TW" sz="2000" dirty="0"/>
              <a:t>&amp;</a:t>
            </a:r>
          </a:p>
          <a:p>
            <a:pPr algn="ctr"/>
            <a:r>
              <a:rPr lang="en-US" altLang="zh-TW" sz="2000" dirty="0"/>
              <a:t>dirty</a:t>
            </a:r>
            <a:endParaRPr lang="zh-TW" altLang="en-US" sz="20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AFAA58E-F4CB-A321-1280-3A56E95D5A4B}"/>
              </a:ext>
            </a:extLst>
          </p:cNvPr>
          <p:cNvSpPr txBox="1"/>
          <p:nvPr/>
        </p:nvSpPr>
        <p:spPr>
          <a:xfrm>
            <a:off x="501171" y="4550868"/>
            <a:ext cx="923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miss</a:t>
            </a:r>
          </a:p>
          <a:p>
            <a:pPr algn="ctr"/>
            <a:r>
              <a:rPr lang="en-US" altLang="zh-TW" sz="2000" dirty="0"/>
              <a:t>&amp;</a:t>
            </a:r>
          </a:p>
          <a:p>
            <a:pPr algn="ctr"/>
            <a:r>
              <a:rPr lang="en-US" altLang="zh-TW" sz="2000" dirty="0"/>
              <a:t>dirty</a:t>
            </a:r>
            <a:endParaRPr lang="zh-TW" altLang="en-US" sz="20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FD5F075-EE63-62AD-9059-2237A9ECDFDD}"/>
              </a:ext>
            </a:extLst>
          </p:cNvPr>
          <p:cNvSpPr txBox="1"/>
          <p:nvPr/>
        </p:nvSpPr>
        <p:spPr>
          <a:xfrm>
            <a:off x="2107503" y="2345976"/>
            <a:ext cx="92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write</a:t>
            </a:r>
          </a:p>
          <a:p>
            <a:pPr algn="ctr"/>
            <a:r>
              <a:rPr lang="en-US" altLang="zh-TW" sz="2000" dirty="0"/>
              <a:t>back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5328FEB-E258-3D7F-A815-9899A006083B}"/>
              </a:ext>
            </a:extLst>
          </p:cNvPr>
          <p:cNvGrpSpPr/>
          <p:nvPr/>
        </p:nvGrpSpPr>
        <p:grpSpPr>
          <a:xfrm>
            <a:off x="3503891" y="4403474"/>
            <a:ext cx="1268819" cy="1257446"/>
            <a:chOff x="3503891" y="4914754"/>
            <a:chExt cx="1268819" cy="125744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0558F3B-8A07-1E4E-1724-73785F74B281}"/>
                </a:ext>
              </a:extLst>
            </p:cNvPr>
            <p:cNvSpPr/>
            <p:nvPr/>
          </p:nvSpPr>
          <p:spPr>
            <a:xfrm>
              <a:off x="3503891" y="4914754"/>
              <a:ext cx="1268819" cy="1257446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C535B946-93C0-4685-459F-4425D4E345E6}"/>
                </a:ext>
              </a:extLst>
            </p:cNvPr>
            <p:cNvSpPr txBox="1"/>
            <p:nvPr/>
          </p:nvSpPr>
          <p:spPr>
            <a:xfrm>
              <a:off x="3681733" y="5220311"/>
              <a:ext cx="923077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/>
                <a:t>write</a:t>
              </a:r>
            </a:p>
            <a:p>
              <a:pPr algn="ctr"/>
              <a:r>
                <a:rPr lang="en-US" altLang="zh-TW" sz="2000" dirty="0"/>
                <a:t>back</a:t>
              </a:r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4C6AF83-EDDD-E2BE-4245-6F2DED099246}"/>
              </a:ext>
            </a:extLst>
          </p:cNvPr>
          <p:cNvSpPr txBox="1"/>
          <p:nvPr/>
        </p:nvSpPr>
        <p:spPr>
          <a:xfrm>
            <a:off x="3681733" y="2343111"/>
            <a:ext cx="92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read</a:t>
            </a:r>
          </a:p>
          <a:p>
            <a:pPr algn="ctr"/>
            <a:r>
              <a:rPr lang="en-US" altLang="zh-TW" sz="2000" dirty="0"/>
              <a:t>data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35923B26-86C0-8B4F-21F3-3EDD72150403}"/>
              </a:ext>
            </a:extLst>
          </p:cNvPr>
          <p:cNvSpPr txBox="1"/>
          <p:nvPr/>
        </p:nvSpPr>
        <p:spPr>
          <a:xfrm>
            <a:off x="2083650" y="4731433"/>
            <a:ext cx="923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read</a:t>
            </a:r>
          </a:p>
          <a:p>
            <a:pPr algn="ctr"/>
            <a:r>
              <a:rPr lang="en-US" altLang="zh-TW" sz="2000" dirty="0"/>
              <a:t>data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84471E30-8B12-84B1-6E8B-0B726C9FC170}"/>
              </a:ext>
            </a:extLst>
          </p:cNvPr>
          <p:cNvCxnSpPr>
            <a:stCxn id="20" idx="3"/>
            <a:endCxn id="25" idx="1"/>
          </p:cNvCxnSpPr>
          <p:nvPr/>
        </p:nvCxnSpPr>
        <p:spPr>
          <a:xfrm>
            <a:off x="1597120" y="2669142"/>
            <a:ext cx="318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EFB65C6F-3D5F-6047-FB1C-5FD543BD6A24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184915" y="2669142"/>
            <a:ext cx="318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C0D5445E-F62E-9EA9-87F9-C08E4A235010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1597120" y="5032197"/>
            <a:ext cx="318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1181F88-FF73-0E48-FC73-F9B7C45ED768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184915" y="5032197"/>
            <a:ext cx="3189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左中括弧 52">
            <a:extLst>
              <a:ext uri="{FF2B5EF4-FFF2-40B4-BE49-F238E27FC236}">
                <a16:creationId xmlns:a16="http://schemas.microsoft.com/office/drawing/2014/main" id="{E5FCC46E-C4F8-C8E1-A72A-E5BE91A6E0F9}"/>
              </a:ext>
            </a:extLst>
          </p:cNvPr>
          <p:cNvSpPr/>
          <p:nvPr/>
        </p:nvSpPr>
        <p:spPr>
          <a:xfrm rot="16200000">
            <a:off x="2556345" y="1820649"/>
            <a:ext cx="113115" cy="322241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左中括弧 55">
            <a:extLst>
              <a:ext uri="{FF2B5EF4-FFF2-40B4-BE49-F238E27FC236}">
                <a16:creationId xmlns:a16="http://schemas.microsoft.com/office/drawing/2014/main" id="{21DCA5BF-3AFC-9C8D-31C3-32FB599C0C01}"/>
              </a:ext>
            </a:extLst>
          </p:cNvPr>
          <p:cNvSpPr/>
          <p:nvPr/>
        </p:nvSpPr>
        <p:spPr>
          <a:xfrm rot="16200000">
            <a:off x="1692958" y="4981899"/>
            <a:ext cx="135517" cy="1689663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DE8F040-0F75-751C-4A97-07AABDE5E3E3}"/>
              </a:ext>
            </a:extLst>
          </p:cNvPr>
          <p:cNvSpPr txBox="1"/>
          <p:nvPr/>
        </p:nvSpPr>
        <p:spPr>
          <a:xfrm>
            <a:off x="1464780" y="3586466"/>
            <a:ext cx="228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Processor stall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57627245-05C0-037F-3902-B4CB604C5DB0}"/>
              </a:ext>
            </a:extLst>
          </p:cNvPr>
          <p:cNvSpPr txBox="1"/>
          <p:nvPr/>
        </p:nvSpPr>
        <p:spPr>
          <a:xfrm>
            <a:off x="658097" y="5964421"/>
            <a:ext cx="2197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Processor stall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4982E85-A7D0-9A67-4F44-67A9C479BC76}"/>
              </a:ext>
            </a:extLst>
          </p:cNvPr>
          <p:cNvSpPr txBox="1"/>
          <p:nvPr/>
        </p:nvSpPr>
        <p:spPr>
          <a:xfrm>
            <a:off x="197518" y="1395782"/>
            <a:ext cx="120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u="sng" dirty="0"/>
              <a:t>Before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F1B724EB-304E-BCE1-0A43-5EAF88B3D19D}"/>
              </a:ext>
            </a:extLst>
          </p:cNvPr>
          <p:cNvSpPr txBox="1"/>
          <p:nvPr/>
        </p:nvSpPr>
        <p:spPr>
          <a:xfrm>
            <a:off x="106133" y="3753614"/>
            <a:ext cx="1205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i="1" u="sng" dirty="0"/>
              <a:t>After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20E759D-405F-A739-C8F5-A68411C1308E}"/>
              </a:ext>
            </a:extLst>
          </p:cNvPr>
          <p:cNvSpPr txBox="1"/>
          <p:nvPr/>
        </p:nvSpPr>
        <p:spPr>
          <a:xfrm>
            <a:off x="5052782" y="3926028"/>
            <a:ext cx="6047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Processor can run while write back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3CBFB1E-26EA-3D8D-3498-14945DFA911B}"/>
              </a:ext>
            </a:extLst>
          </p:cNvPr>
          <p:cNvSpPr/>
          <p:nvPr/>
        </p:nvSpPr>
        <p:spPr>
          <a:xfrm>
            <a:off x="8278761" y="4351852"/>
            <a:ext cx="2821067" cy="15739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200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0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70844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two cycle to fetch cross block data (I5)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16-bits buffer to store previous instruction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AF2980-B221-430A-9319-19A86901F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39" t="78431" r="26103" b="9412"/>
          <a:stretch/>
        </p:blipFill>
        <p:spPr>
          <a:xfrm>
            <a:off x="5387789" y="3933262"/>
            <a:ext cx="6042211" cy="8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1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2562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D54343-49C4-4D6D-B822-85EA32FF4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4" y="317774"/>
            <a:ext cx="6409715" cy="622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DD291-9BCE-4133-B566-07FE7481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7153835" cy="847165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BD86E-D8B4-4E37-9391-750D26CB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7389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two cycles to fetch cross block data 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48-bits at a time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cache block size to 16-bits</a:t>
            </a:r>
          </a:p>
        </p:txBody>
      </p:sp>
    </p:spTree>
    <p:extLst>
      <p:ext uri="{BB962C8B-B14F-4D97-AF65-F5344CB8AC3E}">
        <p14:creationId xmlns:p14="http://schemas.microsoft.com/office/powerpoint/2010/main" val="180288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Testbenches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40188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4.0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4.0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not taken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35467"/>
              </p:ext>
            </p:extLst>
          </p:nvPr>
        </p:nvGraphicFramePr>
        <p:xfrm>
          <a:off x="1550893" y="4311576"/>
          <a:ext cx="7871012" cy="1112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19836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882588">
                  <a:extLst>
                    <a:ext uri="{9D8B030D-6E8A-4147-A177-3AD203B41FA5}">
                      <a16:colId xmlns:a16="http://schemas.microsoft.com/office/drawing/2014/main" val="3669549249"/>
                    </a:ext>
                  </a:extLst>
                </a:gridCol>
                <a:gridCol w="2017059">
                  <a:extLst>
                    <a:ext uri="{9D8B030D-6E8A-4147-A177-3AD203B41FA5}">
                      <a16:colId xmlns:a16="http://schemas.microsoft.com/office/drawing/2014/main" val="1703975707"/>
                    </a:ext>
                  </a:extLst>
                </a:gridCol>
                <a:gridCol w="2151529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Area (um^2)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240870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600729780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2114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253210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544887728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3179"/>
                  </a:ext>
                </a:extLst>
              </a:tr>
            </a:tbl>
          </a:graphicData>
        </a:graphic>
      </p:graphicFrame>
      <p:sp>
        <p:nvSpPr>
          <p:cNvPr id="7" name="橢圓 6">
            <a:extLst>
              <a:ext uri="{FF2B5EF4-FFF2-40B4-BE49-F238E27FC236}">
                <a16:creationId xmlns:a16="http://schemas.microsoft.com/office/drawing/2014/main" id="{DAD1D017-13E3-4E94-8A8C-7715E5AC33DC}"/>
              </a:ext>
            </a:extLst>
          </p:cNvPr>
          <p:cNvSpPr/>
          <p:nvPr/>
        </p:nvSpPr>
        <p:spPr>
          <a:xfrm>
            <a:off x="7126939" y="4965219"/>
            <a:ext cx="1873625" cy="605115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174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31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2562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2-bit predictor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2-level 1-bit saturation predictor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E789492-636E-4EAC-9564-5647D94B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18" t="55164" r="33382" b="9020"/>
          <a:stretch/>
        </p:blipFill>
        <p:spPr>
          <a:xfrm>
            <a:off x="6504576" y="3711388"/>
            <a:ext cx="5122648" cy="2752167"/>
          </a:xfrm>
          <a:prstGeom prst="rect">
            <a:avLst/>
          </a:prstGeom>
        </p:spPr>
      </p:pic>
      <p:sp>
        <p:nvSpPr>
          <p:cNvPr id="5" name="AutoShape 2" descr="Evolution of a 2-bit saturating counter. | Download Scientific Diagram">
            <a:extLst>
              <a:ext uri="{FF2B5EF4-FFF2-40B4-BE49-F238E27FC236}">
                <a16:creationId xmlns:a16="http://schemas.microsoft.com/office/drawing/2014/main" id="{AC06B7DD-4B46-82C2-FAB6-143BD7F862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052" name="Picture 4" descr="Evolution of a 2-bit saturating counter. | Download Scientific Diagram">
            <a:extLst>
              <a:ext uri="{FF2B5EF4-FFF2-40B4-BE49-F238E27FC236}">
                <a16:creationId xmlns:a16="http://schemas.microsoft.com/office/drawing/2014/main" id="{CAE6D3AF-1898-8080-76D4-2F6CAAC48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028" y="3711388"/>
            <a:ext cx="4439572" cy="270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11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8F53A-7491-237D-987B-150B6345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039"/>
          </a:xfrm>
        </p:spPr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2-level 1-bit saturation predictor(n=2)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28E8EA-81CD-4CA9-983A-95CCBB18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9303"/>
            <a:ext cx="9601200" cy="4562168"/>
          </a:xfrm>
        </p:spPr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Remembers the history of the last 2 occurrences</a:t>
            </a:r>
          </a:p>
          <a:p>
            <a:r>
              <a:rPr lang="en-US" altLang="zh-TW" sz="32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orks efficiently on regularly recurring pattern</a:t>
            </a:r>
          </a:p>
          <a:p>
            <a:r>
              <a:rPr lang="en-US" altLang="zh-TW" sz="32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: a conditional jump is taken every third time</a:t>
            </a:r>
          </a:p>
          <a:p>
            <a:pPr marL="0" indent="0">
              <a:buNone/>
            </a:pP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4AB781-D50F-8A6C-A962-014D21F45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99288"/>
              </p:ext>
            </p:extLst>
          </p:nvPr>
        </p:nvGraphicFramePr>
        <p:xfrm>
          <a:off x="2738285" y="4512458"/>
          <a:ext cx="1198715" cy="2089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715">
                  <a:extLst>
                    <a:ext uri="{9D8B030D-6E8A-4147-A177-3AD203B41FA5}">
                      <a16:colId xmlns:a16="http://schemas.microsoft.com/office/drawing/2014/main" val="2646524382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0-&gt;</a:t>
                      </a:r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3077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0036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14244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204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C3FC4AE-089E-9C35-9FD5-3B46471724D2}"/>
              </a:ext>
            </a:extLst>
          </p:cNvPr>
          <p:cNvSpPr/>
          <p:nvPr/>
        </p:nvSpPr>
        <p:spPr>
          <a:xfrm>
            <a:off x="1484671" y="3696929"/>
            <a:ext cx="4208206" cy="5997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Branch sequence:001001…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AC0F35A-C1C9-3CF5-0F0A-42C2DAC08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41340"/>
              </p:ext>
            </p:extLst>
          </p:nvPr>
        </p:nvGraphicFramePr>
        <p:xfrm>
          <a:off x="1213118" y="5305105"/>
          <a:ext cx="1086465" cy="49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65">
                  <a:extLst>
                    <a:ext uri="{9D8B030D-6E8A-4147-A177-3AD203B41FA5}">
                      <a16:colId xmlns:a16="http://schemas.microsoft.com/office/drawing/2014/main" val="1054805571"/>
                    </a:ext>
                  </a:extLst>
                </a:gridCol>
              </a:tblGrid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68361"/>
                  </a:ext>
                </a:extLst>
              </a:tr>
            </a:tbl>
          </a:graphicData>
        </a:graphic>
      </p:graphicFrame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E810B996-FD09-F03A-5E91-11155603F85D}"/>
              </a:ext>
            </a:extLst>
          </p:cNvPr>
          <p:cNvCxnSpPr>
            <a:cxnSpLocks/>
          </p:cNvCxnSpPr>
          <p:nvPr/>
        </p:nvCxnSpPr>
        <p:spPr>
          <a:xfrm flipV="1">
            <a:off x="2305665" y="4759960"/>
            <a:ext cx="432000" cy="797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4">
            <a:extLst>
              <a:ext uri="{FF2B5EF4-FFF2-40B4-BE49-F238E27FC236}">
                <a16:creationId xmlns:a16="http://schemas.microsoft.com/office/drawing/2014/main" id="{9905F36D-388A-4C18-0C0D-71BEFF01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099481"/>
              </p:ext>
            </p:extLst>
          </p:nvPr>
        </p:nvGraphicFramePr>
        <p:xfrm>
          <a:off x="6415750" y="4512458"/>
          <a:ext cx="1198715" cy="2089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715">
                  <a:extLst>
                    <a:ext uri="{9D8B030D-6E8A-4147-A177-3AD203B41FA5}">
                      <a16:colId xmlns:a16="http://schemas.microsoft.com/office/drawing/2014/main" val="2646524382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3077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0036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14244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2045"/>
                  </a:ext>
                </a:extLst>
              </a:tr>
            </a:tbl>
          </a:graphicData>
        </a:graphic>
      </p:graphicFrame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A67E8E86-3E91-3957-9C04-CEA8EC5684E5}"/>
              </a:ext>
            </a:extLst>
          </p:cNvPr>
          <p:cNvCxnSpPr>
            <a:cxnSpLocks/>
          </p:cNvCxnSpPr>
          <p:nvPr/>
        </p:nvCxnSpPr>
        <p:spPr>
          <a:xfrm flipV="1">
            <a:off x="6002869" y="5305105"/>
            <a:ext cx="432000" cy="28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4">
            <a:extLst>
              <a:ext uri="{FF2B5EF4-FFF2-40B4-BE49-F238E27FC236}">
                <a16:creationId xmlns:a16="http://schemas.microsoft.com/office/drawing/2014/main" id="{8F15DD3C-EBAC-C440-A0EC-013A78850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14040"/>
              </p:ext>
            </p:extLst>
          </p:nvPr>
        </p:nvGraphicFramePr>
        <p:xfrm>
          <a:off x="10094352" y="4512458"/>
          <a:ext cx="1198715" cy="2089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8715">
                  <a:extLst>
                    <a:ext uri="{9D8B030D-6E8A-4147-A177-3AD203B41FA5}">
                      <a16:colId xmlns:a16="http://schemas.microsoft.com/office/drawing/2014/main" val="2646524382"/>
                    </a:ext>
                  </a:extLst>
                </a:gridCol>
              </a:tblGrid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3077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0036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514244"/>
                  </a:ext>
                </a:extLst>
              </a:tr>
              <a:tr h="5223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72045"/>
                  </a:ext>
                </a:extLst>
              </a:tr>
            </a:tbl>
          </a:graphicData>
        </a:graphic>
      </p:graphicFrame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26A1B42F-B0F2-A546-8D70-83D379919B56}"/>
              </a:ext>
            </a:extLst>
          </p:cNvPr>
          <p:cNvCxnSpPr>
            <a:cxnSpLocks/>
          </p:cNvCxnSpPr>
          <p:nvPr/>
        </p:nvCxnSpPr>
        <p:spPr>
          <a:xfrm>
            <a:off x="9661732" y="5557136"/>
            <a:ext cx="431483" cy="288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6">
            <a:extLst>
              <a:ext uri="{FF2B5EF4-FFF2-40B4-BE49-F238E27FC236}">
                <a16:creationId xmlns:a16="http://schemas.microsoft.com/office/drawing/2014/main" id="{E5380AE2-DC45-2AB3-13AC-7DC0FD431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0402"/>
              </p:ext>
            </p:extLst>
          </p:nvPr>
        </p:nvGraphicFramePr>
        <p:xfrm>
          <a:off x="4922042" y="5305105"/>
          <a:ext cx="1086465" cy="49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65">
                  <a:extLst>
                    <a:ext uri="{9D8B030D-6E8A-4147-A177-3AD203B41FA5}">
                      <a16:colId xmlns:a16="http://schemas.microsoft.com/office/drawing/2014/main" val="1054805571"/>
                    </a:ext>
                  </a:extLst>
                </a:gridCol>
              </a:tblGrid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68361"/>
                  </a:ext>
                </a:extLst>
              </a:tr>
            </a:tbl>
          </a:graphicData>
        </a:graphic>
      </p:graphicFrame>
      <p:graphicFrame>
        <p:nvGraphicFramePr>
          <p:cNvPr id="29" name="表格 6">
            <a:extLst>
              <a:ext uri="{FF2B5EF4-FFF2-40B4-BE49-F238E27FC236}">
                <a16:creationId xmlns:a16="http://schemas.microsoft.com/office/drawing/2014/main" id="{5ABFE39B-9CCC-95B8-B19B-348743C1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120203"/>
              </p:ext>
            </p:extLst>
          </p:nvPr>
        </p:nvGraphicFramePr>
        <p:xfrm>
          <a:off x="8571297" y="5305105"/>
          <a:ext cx="1086465" cy="498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465">
                  <a:extLst>
                    <a:ext uri="{9D8B030D-6E8A-4147-A177-3AD203B41FA5}">
                      <a16:colId xmlns:a16="http://schemas.microsoft.com/office/drawing/2014/main" val="1054805571"/>
                    </a:ext>
                  </a:extLst>
                </a:gridCol>
              </a:tblGrid>
              <a:tr h="4989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568361"/>
                  </a:ext>
                </a:extLst>
              </a:tr>
            </a:tbl>
          </a:graphicData>
        </a:graphic>
      </p:graphicFrame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63086B5-B4EE-4150-D8CE-E8E6A506C383}"/>
              </a:ext>
            </a:extLst>
          </p:cNvPr>
          <p:cNvCxnSpPr/>
          <p:nvPr/>
        </p:nvCxnSpPr>
        <p:spPr>
          <a:xfrm>
            <a:off x="4131733" y="5554563"/>
            <a:ext cx="63500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43BFF221-69C1-8D11-1145-46C4E434D3CF}"/>
              </a:ext>
            </a:extLst>
          </p:cNvPr>
          <p:cNvCxnSpPr/>
          <p:nvPr/>
        </p:nvCxnSpPr>
        <p:spPr>
          <a:xfrm>
            <a:off x="7738533" y="5554563"/>
            <a:ext cx="63500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2189D8-5A87-EC17-3B23-25E25665D769}"/>
              </a:ext>
            </a:extLst>
          </p:cNvPr>
          <p:cNvSpPr txBox="1"/>
          <p:nvPr/>
        </p:nvSpPr>
        <p:spPr>
          <a:xfrm>
            <a:off x="979937" y="4935773"/>
            <a:ext cx="16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Branch history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8603AF6-E56A-1E26-4973-86BA1ECE9782}"/>
              </a:ext>
            </a:extLst>
          </p:cNvPr>
          <p:cNvSpPr txBox="1"/>
          <p:nvPr/>
        </p:nvSpPr>
        <p:spPr>
          <a:xfrm>
            <a:off x="4663758" y="4935773"/>
            <a:ext cx="16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Branch history</a:t>
            </a:r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5D499FF-1687-6C1C-FBAF-8C5D986E492E}"/>
              </a:ext>
            </a:extLst>
          </p:cNvPr>
          <p:cNvSpPr txBox="1"/>
          <p:nvPr/>
        </p:nvSpPr>
        <p:spPr>
          <a:xfrm>
            <a:off x="8313013" y="4935773"/>
            <a:ext cx="160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Branch history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999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739153"/>
            <a:ext cx="9601200" cy="2440643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 b=20, c=30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time = 10.0 ns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8554"/>
              </p:ext>
            </p:extLst>
          </p:nvPr>
        </p:nvGraphicFramePr>
        <p:xfrm>
          <a:off x="1479176" y="3429000"/>
          <a:ext cx="8342157" cy="183950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584824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669549249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1703975707"/>
                    </a:ext>
                  </a:extLst>
                </a:gridCol>
                <a:gridCol w="2269066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</a:tblGrid>
              <a:tr h="238191">
                <a:tc>
                  <a:txBody>
                    <a:bodyPr/>
                    <a:lstStyle/>
                    <a:p>
                      <a:r>
                        <a:rPr lang="en-US" altLang="zh-TW" dirty="0"/>
                        <a:t>Branch Prediction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Area (um^2)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4565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05371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2-bit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4495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228449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1.03*10^9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124338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2-level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1-bit saturation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4155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229795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0.95*10^9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A7450DB8-5C92-4813-A64E-9D109E6B7C71}"/>
              </a:ext>
            </a:extLst>
          </p:cNvPr>
          <p:cNvSpPr txBox="1">
            <a:spLocks/>
          </p:cNvSpPr>
          <p:nvPr/>
        </p:nvSpPr>
        <p:spPr>
          <a:xfrm>
            <a:off x="1371598" y="891988"/>
            <a:ext cx="7153835" cy="847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Prediction Testbenches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66EA54-10AA-1A0D-F34F-84C586333B54}"/>
              </a:ext>
            </a:extLst>
          </p:cNvPr>
          <p:cNvSpPr/>
          <p:nvPr/>
        </p:nvSpPr>
        <p:spPr>
          <a:xfrm>
            <a:off x="1479176" y="4617617"/>
            <a:ext cx="8342157" cy="65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DD291-9BCE-4133-B566-07FE7481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7153835" cy="847165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Recap:Baseline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5B1AE8C-E41A-4381-846A-80A091F72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56" t="26798" r="21324" b="12549"/>
          <a:stretch/>
        </p:blipFill>
        <p:spPr>
          <a:xfrm>
            <a:off x="1712259" y="1837765"/>
            <a:ext cx="7327390" cy="45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7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9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990600"/>
            <a:ext cx="9018495" cy="999565"/>
          </a:xfrm>
        </p:spPr>
        <p:txBody>
          <a:bodyPr>
            <a:norm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Testbench - Compression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49153"/>
            <a:ext cx="9601200" cy="1663623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4.0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not taken</a:t>
            </a: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13361"/>
              </p:ext>
            </p:extLst>
          </p:nvPr>
        </p:nvGraphicFramePr>
        <p:xfrm>
          <a:off x="1371597" y="3791618"/>
          <a:ext cx="8928849" cy="166362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65953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723399">
                  <a:extLst>
                    <a:ext uri="{9D8B030D-6E8A-4147-A177-3AD203B41FA5}">
                      <a16:colId xmlns:a16="http://schemas.microsoft.com/office/drawing/2014/main" val="304282723"/>
                    </a:ext>
                  </a:extLst>
                </a:gridCol>
                <a:gridCol w="1723399">
                  <a:extLst>
                    <a:ext uri="{9D8B030D-6E8A-4147-A177-3AD203B41FA5}">
                      <a16:colId xmlns:a16="http://schemas.microsoft.com/office/drawing/2014/main" val="3669549249"/>
                    </a:ext>
                  </a:extLst>
                </a:gridCol>
                <a:gridCol w="1846500">
                  <a:extLst>
                    <a:ext uri="{9D8B030D-6E8A-4147-A177-3AD203B41FA5}">
                      <a16:colId xmlns:a16="http://schemas.microsoft.com/office/drawing/2014/main" val="1703975707"/>
                    </a:ext>
                  </a:extLst>
                </a:gridCol>
                <a:gridCol w="1969598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</a:tblGrid>
              <a:tr h="5545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Tb_cycle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Area (um^2)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55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673446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240870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1.62e11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  <a:tr h="5545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624378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253210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1.58e11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3179"/>
                  </a:ext>
                </a:extLst>
              </a:tr>
            </a:tbl>
          </a:graphicData>
        </a:graphic>
      </p:graphicFrame>
      <p:sp>
        <p:nvSpPr>
          <p:cNvPr id="7" name="橢圓 6">
            <a:extLst>
              <a:ext uri="{FF2B5EF4-FFF2-40B4-BE49-F238E27FC236}">
                <a16:creationId xmlns:a16="http://schemas.microsoft.com/office/drawing/2014/main" id="{DAD1D017-13E3-4E94-8A8C-7715E5AC33DC}"/>
              </a:ext>
            </a:extLst>
          </p:cNvPr>
          <p:cNvSpPr/>
          <p:nvPr/>
        </p:nvSpPr>
        <p:spPr>
          <a:xfrm>
            <a:off x="8068232" y="4729216"/>
            <a:ext cx="2125434" cy="904867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37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737174"/>
            <a:ext cx="9601200" cy="2233929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4.0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4.6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8327 branch instructions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948087"/>
              </p:ext>
            </p:extLst>
          </p:nvPr>
        </p:nvGraphicFramePr>
        <p:xfrm>
          <a:off x="1371598" y="4023547"/>
          <a:ext cx="9439837" cy="192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3297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3669549249"/>
                    </a:ext>
                  </a:extLst>
                </a:gridCol>
                <a:gridCol w="1362635">
                  <a:extLst>
                    <a:ext uri="{9D8B030D-6E8A-4147-A177-3AD203B41FA5}">
                      <a16:colId xmlns:a16="http://schemas.microsoft.com/office/drawing/2014/main" val="1703975707"/>
                    </a:ext>
                  </a:extLst>
                </a:gridCol>
                <a:gridCol w="1497106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  <a:gridCol w="1543423">
                  <a:extLst>
                    <a:ext uri="{9D8B030D-6E8A-4147-A177-3AD203B41FA5}">
                      <a16:colId xmlns:a16="http://schemas.microsoft.com/office/drawing/2014/main" val="1125815701"/>
                    </a:ext>
                  </a:extLst>
                </a:gridCol>
                <a:gridCol w="1352177">
                  <a:extLst>
                    <a:ext uri="{9D8B030D-6E8A-4147-A177-3AD203B41FA5}">
                      <a16:colId xmlns:a16="http://schemas.microsoft.com/office/drawing/2014/main" val="3567858321"/>
                    </a:ext>
                  </a:extLst>
                </a:gridCol>
              </a:tblGrid>
              <a:tr h="238191">
                <a:tc>
                  <a:txBody>
                    <a:bodyPr/>
                    <a:lstStyle/>
                    <a:p>
                      <a:r>
                        <a:rPr lang="en-US" altLang="zh-TW" dirty="0"/>
                        <a:t>Branch Prediction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Prediction wrong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Error rate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 (um^2)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AT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2-level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1-bit saturation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4778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57.38%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667738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270044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1.80e11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  <a:tr h="238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2-bit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55.36%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667434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267729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1.786e11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88630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A3EA95E4-FE75-46E0-BCCA-0678B8DADEEF}"/>
              </a:ext>
            </a:extLst>
          </p:cNvPr>
          <p:cNvSpPr/>
          <p:nvPr/>
        </p:nvSpPr>
        <p:spPr>
          <a:xfrm>
            <a:off x="9212728" y="5463571"/>
            <a:ext cx="1984190" cy="677806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7450DB8-5C92-4813-A64E-9D109E6B7C71}"/>
              </a:ext>
            </a:extLst>
          </p:cNvPr>
          <p:cNvSpPr txBox="1">
            <a:spLocks/>
          </p:cNvSpPr>
          <p:nvPr/>
        </p:nvSpPr>
        <p:spPr>
          <a:xfrm>
            <a:off x="1371598" y="890009"/>
            <a:ext cx="9825320" cy="847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Testbench – Branch Prediction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6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664045"/>
            <a:ext cx="9601200" cy="2233929"/>
          </a:xfrm>
        </p:spPr>
        <p:txBody>
          <a:bodyPr>
            <a:normAutofit/>
          </a:bodyPr>
          <a:lstStyle/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sdc_cycle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4.0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tb_cycle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4.6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8327 branch instructions</a:t>
            </a: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97174"/>
              </p:ext>
            </p:extLst>
          </p:nvPr>
        </p:nvGraphicFramePr>
        <p:xfrm>
          <a:off x="1479752" y="3897974"/>
          <a:ext cx="8106700" cy="17958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878284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943331">
                  <a:extLst>
                    <a:ext uri="{9D8B030D-6E8A-4147-A177-3AD203B41FA5}">
                      <a16:colId xmlns:a16="http://schemas.microsoft.com/office/drawing/2014/main" val="3669549249"/>
                    </a:ext>
                  </a:extLst>
                </a:gridCol>
                <a:gridCol w="1244057">
                  <a:extLst>
                    <a:ext uri="{9D8B030D-6E8A-4147-A177-3AD203B41FA5}">
                      <a16:colId xmlns:a16="http://schemas.microsoft.com/office/drawing/2014/main" val="3350071594"/>
                    </a:ext>
                  </a:extLst>
                </a:gridCol>
                <a:gridCol w="1520514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  <a:gridCol w="1520514">
                  <a:extLst>
                    <a:ext uri="{9D8B030D-6E8A-4147-A177-3AD203B41FA5}">
                      <a16:colId xmlns:a16="http://schemas.microsoft.com/office/drawing/2014/main" val="4131700023"/>
                    </a:ext>
                  </a:extLst>
                </a:gridCol>
              </a:tblGrid>
              <a:tr h="238191">
                <a:tc>
                  <a:txBody>
                    <a:bodyPr/>
                    <a:lstStyle/>
                    <a:p>
                      <a:r>
                        <a:rPr lang="en-US" altLang="zh-TW" dirty="0"/>
                        <a:t>Branch Prediction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Prediction wrong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Error rate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515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2-bit predictor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4610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55.36%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667434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bigger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not taken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58.66%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667351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smaller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3179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A7450DB8-5C92-4813-A64E-9D109E6B7C71}"/>
              </a:ext>
            </a:extLst>
          </p:cNvPr>
          <p:cNvSpPr txBox="1">
            <a:spLocks/>
          </p:cNvSpPr>
          <p:nvPr/>
        </p:nvSpPr>
        <p:spPr>
          <a:xfrm>
            <a:off x="1371598" y="891988"/>
            <a:ext cx="9825320" cy="847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Testbench – Branch Prediction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44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657837"/>
            <a:ext cx="9601200" cy="2233929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not taken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9D5E7E-DF6E-4A58-9EFA-8675211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715579"/>
              </p:ext>
            </p:extLst>
          </p:nvPr>
        </p:nvGraphicFramePr>
        <p:xfrm>
          <a:off x="1470210" y="3205966"/>
          <a:ext cx="8279905" cy="355791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55981">
                  <a:extLst>
                    <a:ext uri="{9D8B030D-6E8A-4147-A177-3AD203B41FA5}">
                      <a16:colId xmlns:a16="http://schemas.microsoft.com/office/drawing/2014/main" val="1318110199"/>
                    </a:ext>
                  </a:extLst>
                </a:gridCol>
                <a:gridCol w="1655981">
                  <a:extLst>
                    <a:ext uri="{9D8B030D-6E8A-4147-A177-3AD203B41FA5}">
                      <a16:colId xmlns:a16="http://schemas.microsoft.com/office/drawing/2014/main" val="1703975707"/>
                    </a:ext>
                  </a:extLst>
                </a:gridCol>
                <a:gridCol w="1655981">
                  <a:extLst>
                    <a:ext uri="{9D8B030D-6E8A-4147-A177-3AD203B41FA5}">
                      <a16:colId xmlns:a16="http://schemas.microsoft.com/office/drawing/2014/main" val="2895313415"/>
                    </a:ext>
                  </a:extLst>
                </a:gridCol>
                <a:gridCol w="1655981">
                  <a:extLst>
                    <a:ext uri="{9D8B030D-6E8A-4147-A177-3AD203B41FA5}">
                      <a16:colId xmlns:a16="http://schemas.microsoft.com/office/drawing/2014/main" val="1125815701"/>
                    </a:ext>
                  </a:extLst>
                </a:gridCol>
                <a:gridCol w="1655981">
                  <a:extLst>
                    <a:ext uri="{9D8B030D-6E8A-4147-A177-3AD203B41FA5}">
                      <a16:colId xmlns:a16="http://schemas.microsoft.com/office/drawing/2014/main" val="3567858321"/>
                    </a:ext>
                  </a:extLst>
                </a:gridCol>
              </a:tblGrid>
              <a:tr h="238191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Sdc</a:t>
                      </a:r>
                      <a:r>
                        <a:rPr lang="en-US" altLang="zh-TW" dirty="0"/>
                        <a:t> cycle(ns)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Tb cycle(ns)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Timing (ns)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Area (um^2)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AT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48308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493717.95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296454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1.46*10^11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06365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489508.8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285771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1.40*10^11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322404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511880.25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289519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1.48*10^11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540184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511880.25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277657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1.42*10^11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253179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571574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265411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1.52*10^11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368219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5717574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261532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1.49*10^11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29655"/>
                  </a:ext>
                </a:extLst>
              </a:tr>
              <a:tr h="4168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613956.2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255710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1.57*10^11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73558"/>
                  </a:ext>
                </a:extLst>
              </a:tr>
            </a:tbl>
          </a:graphicData>
        </a:graphic>
      </p:graphicFrame>
      <p:sp>
        <p:nvSpPr>
          <p:cNvPr id="8" name="標題 1">
            <a:extLst>
              <a:ext uri="{FF2B5EF4-FFF2-40B4-BE49-F238E27FC236}">
                <a16:creationId xmlns:a16="http://schemas.microsoft.com/office/drawing/2014/main" id="{A7450DB8-5C92-4813-A64E-9D109E6B7C71}"/>
              </a:ext>
            </a:extLst>
          </p:cNvPr>
          <p:cNvSpPr txBox="1">
            <a:spLocks/>
          </p:cNvSpPr>
          <p:nvPr/>
        </p:nvSpPr>
        <p:spPr>
          <a:xfrm>
            <a:off x="1371598" y="891988"/>
            <a:ext cx="9825320" cy="847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Testbench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6D3F-0886-5EE7-1733-0CA8BD0A6421}"/>
              </a:ext>
            </a:extLst>
          </p:cNvPr>
          <p:cNvSpPr/>
          <p:nvPr/>
        </p:nvSpPr>
        <p:spPr>
          <a:xfrm>
            <a:off x="1470210" y="4227871"/>
            <a:ext cx="8279905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F5C6CE-7710-090A-4070-D5C7EA7E4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231" y="94123"/>
            <a:ext cx="4848634" cy="299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5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9E742-D435-4BC0-9FB5-32B3489D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793376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Assignment Chart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03F1F0A0-CF01-4B3E-B52B-FA291ED21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594901"/>
              </p:ext>
            </p:extLst>
          </p:nvPr>
        </p:nvGraphicFramePr>
        <p:xfrm>
          <a:off x="1515034" y="2409713"/>
          <a:ext cx="7243484" cy="1554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1557">
                  <a:extLst>
                    <a:ext uri="{9D8B030D-6E8A-4147-A177-3AD203B41FA5}">
                      <a16:colId xmlns:a16="http://schemas.microsoft.com/office/drawing/2014/main" val="2375940184"/>
                    </a:ext>
                  </a:extLst>
                </a:gridCol>
                <a:gridCol w="5881927">
                  <a:extLst>
                    <a:ext uri="{9D8B030D-6E8A-4147-A177-3AD203B41FA5}">
                      <a16:colId xmlns:a16="http://schemas.microsoft.com/office/drawing/2014/main" val="2027877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latin typeface="+mj-ea"/>
                          <a:ea typeface="+mj-ea"/>
                        </a:rPr>
                        <a:t>劉心宇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stage forwarding &amp; Compression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3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latin typeface="+mj-ea"/>
                          <a:ea typeface="+mj-ea"/>
                        </a:rPr>
                        <a:t>廖苡鈞</a:t>
                      </a:r>
                      <a:endParaRPr lang="en-US" altLang="zh-TW" sz="28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predictor</a:t>
                      </a:r>
                      <a:r>
                        <a:rPr lang="zh-TW" alt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zh-TW" alt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 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7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b="0" dirty="0">
                          <a:latin typeface="+mj-ea"/>
                          <a:ea typeface="+mj-ea"/>
                        </a:rPr>
                        <a:t>陳俊霖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predictor &amp; ppt</a:t>
                      </a:r>
                      <a:endParaRPr lang="zh-TW" alt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3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9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DD291-9BCE-4133-B566-07FE7481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7153835" cy="847165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Recap:Baseline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7BD86E-D8B4-4E37-9391-750D26CB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87389"/>
            <a:ext cx="9601200" cy="3581400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238238 um^2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time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ns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(no hazard)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1915 ns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(has hazard)</a:t>
            </a:r>
            <a:r>
              <a:rPr lang="zh-TW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24245 ns</a:t>
            </a:r>
          </a:p>
        </p:txBody>
      </p:sp>
    </p:spTree>
    <p:extLst>
      <p:ext uri="{BB962C8B-B14F-4D97-AF65-F5344CB8AC3E}">
        <p14:creationId xmlns:p14="http://schemas.microsoft.com/office/powerpoint/2010/main" val="107746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3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2562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data used for judging jump or branch situation had already completed, forwarding it from MEM stage to ID stage. Otherwise, add a bubble. 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89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990600"/>
            <a:ext cx="8337177" cy="99956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990165"/>
            <a:ext cx="9601200" cy="35814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instruction writing data to x0, then turn signal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RegWrite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 </a:t>
            </a: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11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6553200" cy="1044388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24634"/>
            <a:ext cx="9888071" cy="4356847"/>
          </a:xfrm>
        </p:spPr>
        <p:txBody>
          <a:bodyPr>
            <a:normAutofit lnSpcReduction="10000"/>
          </a:bodyPr>
          <a:lstStyle/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stage forwarding</a:t>
            </a:r>
          </a:p>
          <a:p>
            <a:r>
              <a:rPr lang="en-US" altLang="zh-TW" sz="3600" strike="sngStrike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redundant x0 write operation</a:t>
            </a:r>
          </a:p>
          <a:p>
            <a:r>
              <a:rPr lang="en-US" altLang="zh-TW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</a:p>
          <a:p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8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619DF-41A7-4D7A-AE3D-0F1FF493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990600"/>
            <a:ext cx="6078072" cy="999565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Optimization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78A7F3-A2E5-4C17-B53B-28F4BC871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42561"/>
            <a:ext cx="9601200" cy="4130419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I-cache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setup time error</a:t>
            </a: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TW" sz="36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mem_ready</a:t>
            </a:r>
            <a:endParaRPr lang="en-US" altLang="zh-TW" sz="3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36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data into register at the next cycle</a:t>
            </a:r>
          </a:p>
          <a:p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miss&amp;dirty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read data from memory, then write dirty block back to memory</a:t>
            </a:r>
            <a:endParaRPr lang="en-US" altLang="zh-TW" sz="3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46272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793</TotalTime>
  <Words>663</Words>
  <Application>Microsoft Office PowerPoint</Application>
  <PresentationFormat>寬螢幕</PresentationFormat>
  <Paragraphs>272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8" baseType="lpstr">
      <vt:lpstr>Franklin Gothic Book</vt:lpstr>
      <vt:lpstr>Times New Roman</vt:lpstr>
      <vt:lpstr>裁剪</vt:lpstr>
      <vt:lpstr>final Presentation</vt:lpstr>
      <vt:lpstr>Recap:Baseline</vt:lpstr>
      <vt:lpstr>Recap:Baseline</vt:lpstr>
      <vt:lpstr>Our Goal</vt:lpstr>
      <vt:lpstr>ID stage forwarding</vt:lpstr>
      <vt:lpstr>Our Goal</vt:lpstr>
      <vt:lpstr>Reduce redundant x0 write operation</vt:lpstr>
      <vt:lpstr>Our Goal</vt:lpstr>
      <vt:lpstr>Cache Optimization</vt:lpstr>
      <vt:lpstr>Cache Optimization</vt:lpstr>
      <vt:lpstr>Our Goal</vt:lpstr>
      <vt:lpstr>Compression</vt:lpstr>
      <vt:lpstr>Compression</vt:lpstr>
      <vt:lpstr>Compression</vt:lpstr>
      <vt:lpstr>Compression Testbenches</vt:lpstr>
      <vt:lpstr>Our Goal</vt:lpstr>
      <vt:lpstr>Branch Prediction</vt:lpstr>
      <vt:lpstr>2-level 1-bit saturation predictor(n=2)</vt:lpstr>
      <vt:lpstr>PowerPoint 簡報</vt:lpstr>
      <vt:lpstr>Our Goal</vt:lpstr>
      <vt:lpstr>QSort Testbench - Compression</vt:lpstr>
      <vt:lpstr>PowerPoint 簡報</vt:lpstr>
      <vt:lpstr>PowerPoint 簡報</vt:lpstr>
      <vt:lpstr>PowerPoint 簡報</vt:lpstr>
      <vt:lpstr>Work Assignment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Presentation</dc:title>
  <dc:creator>User</dc:creator>
  <cp:lastModifiedBy>宜山 廖</cp:lastModifiedBy>
  <cp:revision>108</cp:revision>
  <dcterms:created xsi:type="dcterms:W3CDTF">2023-05-28T15:21:30Z</dcterms:created>
  <dcterms:modified xsi:type="dcterms:W3CDTF">2023-06-13T03:41:23Z</dcterms:modified>
</cp:coreProperties>
</file>