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240288" cy="42767250"/>
  <p:notesSz cx="6797675" cy="9926638"/>
  <p:defaultTextStyle>
    <a:defPPr>
      <a:defRPr lang="ja-JP"/>
    </a:defPPr>
    <a:lvl1pPr marL="0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1pPr>
    <a:lvl2pPr marL="1943253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2pPr>
    <a:lvl3pPr marL="3886510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3pPr>
    <a:lvl4pPr marL="582976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4pPr>
    <a:lvl5pPr marL="777301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5pPr>
    <a:lvl6pPr marL="971627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6pPr>
    <a:lvl7pPr marL="1165952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7pPr>
    <a:lvl8pPr marL="1360278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8pPr>
    <a:lvl9pPr marL="1554603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1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F5F5F"/>
    <a:srgbClr val="CDBAF4"/>
    <a:srgbClr val="B99EF0"/>
    <a:srgbClr val="3B1584"/>
    <a:srgbClr val="9933FF"/>
    <a:srgbClr val="C6A9FF"/>
    <a:srgbClr val="9966FF"/>
    <a:srgbClr val="FFFFFF"/>
    <a:srgbClr val="422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6366" autoAdjust="0"/>
  </p:normalViewPr>
  <p:slideViewPr>
    <p:cSldViewPr>
      <p:cViewPr>
        <p:scale>
          <a:sx n="50" d="100"/>
          <a:sy n="50" d="100"/>
        </p:scale>
        <p:origin x="816" y="-1608"/>
      </p:cViewPr>
      <p:guideLst>
        <p:guide orient="horz" pos="13471"/>
        <p:guide pos="9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FA7076AB-4BD5-4D5D-95F3-C22D28C8B702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14875"/>
            <a:ext cx="5438775" cy="4467225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A3FDA2BB-5617-4C8E-94C6-FC8933501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6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1pPr>
    <a:lvl2pPr marL="425461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2pPr>
    <a:lvl3pPr marL="850923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3pPr>
    <a:lvl4pPr marL="1276384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4pPr>
    <a:lvl5pPr marL="1701849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5pPr>
    <a:lvl6pPr marL="2127311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6pPr>
    <a:lvl7pPr marL="2552772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7pPr>
    <a:lvl8pPr marL="2978233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8pPr>
    <a:lvl9pPr marL="3403695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68025" y="13285580"/>
            <a:ext cx="25704245" cy="916723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36043" y="24234779"/>
            <a:ext cx="21168202" cy="109294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32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76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2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6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0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52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1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602948" y="10691813"/>
            <a:ext cx="22527965" cy="22777520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08562" y="10691813"/>
            <a:ext cx="67090390" cy="22777520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0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8778" y="27481927"/>
            <a:ext cx="25704245" cy="8494053"/>
          </a:xfrm>
        </p:spPr>
        <p:txBody>
          <a:bodyPr anchor="t"/>
          <a:lstStyle>
            <a:lvl1pPr algn="l">
              <a:defRPr sz="16162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88778" y="18126588"/>
            <a:ext cx="25704245" cy="9355338"/>
          </a:xfrm>
        </p:spPr>
        <p:txBody>
          <a:bodyPr anchor="b"/>
          <a:lstStyle>
            <a:lvl1pPr marL="0" indent="0">
              <a:buNone/>
              <a:defRPr sz="8035">
                <a:solidFill>
                  <a:schemeClr val="tx1">
                    <a:tint val="75000"/>
                  </a:schemeClr>
                </a:solidFill>
              </a:defRPr>
            </a:lvl1pPr>
            <a:lvl2pPr marL="1844104" indent="0">
              <a:buNone/>
              <a:defRPr sz="7240">
                <a:solidFill>
                  <a:schemeClr val="tx1">
                    <a:tint val="75000"/>
                  </a:schemeClr>
                </a:solidFill>
              </a:defRPr>
            </a:lvl2pPr>
            <a:lvl3pPr marL="3688212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3pPr>
            <a:lvl4pPr marL="5532303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4pPr>
            <a:lvl5pPr marL="7376412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5pPr>
            <a:lvl6pPr marL="9220516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6pPr>
            <a:lvl7pPr marL="11064620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7pPr>
            <a:lvl8pPr marL="12908724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8pPr>
            <a:lvl9pPr marL="14752823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4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08562" y="62289714"/>
            <a:ext cx="44809180" cy="176177312"/>
          </a:xfrm>
        </p:spPr>
        <p:txBody>
          <a:bodyPr/>
          <a:lstStyle>
            <a:lvl1pPr>
              <a:defRPr sz="11302"/>
            </a:lvl1pPr>
            <a:lvl2pPr>
              <a:defRPr sz="9714"/>
            </a:lvl2pPr>
            <a:lvl3pPr>
              <a:defRPr sz="8035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21734" y="62289714"/>
            <a:ext cx="44809175" cy="176177312"/>
          </a:xfrm>
        </p:spPr>
        <p:txBody>
          <a:bodyPr/>
          <a:lstStyle>
            <a:lvl1pPr>
              <a:defRPr sz="11302"/>
            </a:lvl1pPr>
            <a:lvl2pPr>
              <a:defRPr sz="9714"/>
            </a:lvl2pPr>
            <a:lvl3pPr>
              <a:defRPr sz="8035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2018" y="1712673"/>
            <a:ext cx="27216259" cy="7127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2020" y="9573140"/>
            <a:ext cx="13361379" cy="3989624"/>
          </a:xfrm>
        </p:spPr>
        <p:txBody>
          <a:bodyPr anchor="b"/>
          <a:lstStyle>
            <a:lvl1pPr marL="0" indent="0">
              <a:buNone/>
              <a:defRPr sz="9714" b="1"/>
            </a:lvl1pPr>
            <a:lvl2pPr marL="1844104" indent="0">
              <a:buNone/>
              <a:defRPr sz="8035" b="1"/>
            </a:lvl2pPr>
            <a:lvl3pPr marL="3688212" indent="0">
              <a:buNone/>
              <a:defRPr sz="7240" b="1"/>
            </a:lvl3pPr>
            <a:lvl4pPr marL="5532303" indent="0">
              <a:buNone/>
              <a:defRPr sz="6447" b="1"/>
            </a:lvl4pPr>
            <a:lvl5pPr marL="7376412" indent="0">
              <a:buNone/>
              <a:defRPr sz="6447" b="1"/>
            </a:lvl5pPr>
            <a:lvl6pPr marL="9220516" indent="0">
              <a:buNone/>
              <a:defRPr sz="6447" b="1"/>
            </a:lvl6pPr>
            <a:lvl7pPr marL="11064620" indent="0">
              <a:buNone/>
              <a:defRPr sz="6447" b="1"/>
            </a:lvl7pPr>
            <a:lvl8pPr marL="12908724" indent="0">
              <a:buNone/>
              <a:defRPr sz="6447" b="1"/>
            </a:lvl8pPr>
            <a:lvl9pPr marL="14752823" indent="0">
              <a:buNone/>
              <a:defRPr sz="644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2020" y="13562763"/>
            <a:ext cx="13361379" cy="24640671"/>
          </a:xfrm>
        </p:spPr>
        <p:txBody>
          <a:bodyPr/>
          <a:lstStyle>
            <a:lvl1pPr>
              <a:defRPr sz="9714"/>
            </a:lvl1pPr>
            <a:lvl2pPr>
              <a:defRPr sz="8035"/>
            </a:lvl2pPr>
            <a:lvl3pPr>
              <a:defRPr sz="7240"/>
            </a:lvl3pPr>
            <a:lvl4pPr>
              <a:defRPr sz="6447"/>
            </a:lvl4pPr>
            <a:lvl5pPr>
              <a:defRPr sz="6447"/>
            </a:lvl5pPr>
            <a:lvl6pPr>
              <a:defRPr sz="6447"/>
            </a:lvl6pPr>
            <a:lvl7pPr>
              <a:defRPr sz="6447"/>
            </a:lvl7pPr>
            <a:lvl8pPr>
              <a:defRPr sz="6447"/>
            </a:lvl8pPr>
            <a:lvl9pPr>
              <a:defRPr sz="644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61659" y="9573140"/>
            <a:ext cx="13366626" cy="3989624"/>
          </a:xfrm>
        </p:spPr>
        <p:txBody>
          <a:bodyPr anchor="b"/>
          <a:lstStyle>
            <a:lvl1pPr marL="0" indent="0">
              <a:buNone/>
              <a:defRPr sz="9714" b="1"/>
            </a:lvl1pPr>
            <a:lvl2pPr marL="1844104" indent="0">
              <a:buNone/>
              <a:defRPr sz="8035" b="1"/>
            </a:lvl2pPr>
            <a:lvl3pPr marL="3688212" indent="0">
              <a:buNone/>
              <a:defRPr sz="7240" b="1"/>
            </a:lvl3pPr>
            <a:lvl4pPr marL="5532303" indent="0">
              <a:buNone/>
              <a:defRPr sz="6447" b="1"/>
            </a:lvl4pPr>
            <a:lvl5pPr marL="7376412" indent="0">
              <a:buNone/>
              <a:defRPr sz="6447" b="1"/>
            </a:lvl5pPr>
            <a:lvl6pPr marL="9220516" indent="0">
              <a:buNone/>
              <a:defRPr sz="6447" b="1"/>
            </a:lvl6pPr>
            <a:lvl7pPr marL="11064620" indent="0">
              <a:buNone/>
              <a:defRPr sz="6447" b="1"/>
            </a:lvl7pPr>
            <a:lvl8pPr marL="12908724" indent="0">
              <a:buNone/>
              <a:defRPr sz="6447" b="1"/>
            </a:lvl8pPr>
            <a:lvl9pPr marL="14752823" indent="0">
              <a:buNone/>
              <a:defRPr sz="644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61659" y="13562763"/>
            <a:ext cx="13366626" cy="24640671"/>
          </a:xfrm>
        </p:spPr>
        <p:txBody>
          <a:bodyPr/>
          <a:lstStyle>
            <a:lvl1pPr>
              <a:defRPr sz="9714"/>
            </a:lvl1pPr>
            <a:lvl2pPr>
              <a:defRPr sz="8035"/>
            </a:lvl2pPr>
            <a:lvl3pPr>
              <a:defRPr sz="7240"/>
            </a:lvl3pPr>
            <a:lvl4pPr>
              <a:defRPr sz="6447"/>
            </a:lvl4pPr>
            <a:lvl5pPr>
              <a:defRPr sz="6447"/>
            </a:lvl5pPr>
            <a:lvl6pPr>
              <a:defRPr sz="6447"/>
            </a:lvl6pPr>
            <a:lvl7pPr>
              <a:defRPr sz="6447"/>
            </a:lvl7pPr>
            <a:lvl8pPr>
              <a:defRPr sz="6447"/>
            </a:lvl8pPr>
            <a:lvl9pPr>
              <a:defRPr sz="644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42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7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2025" y="1702779"/>
            <a:ext cx="9948848" cy="7246674"/>
          </a:xfrm>
        </p:spPr>
        <p:txBody>
          <a:bodyPr anchor="b"/>
          <a:lstStyle>
            <a:lvl1pPr algn="l">
              <a:defRPr sz="80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23125" y="1702785"/>
            <a:ext cx="16905163" cy="36500665"/>
          </a:xfrm>
        </p:spPr>
        <p:txBody>
          <a:bodyPr/>
          <a:lstStyle>
            <a:lvl1pPr>
              <a:defRPr sz="12893"/>
            </a:lvl1pPr>
            <a:lvl2pPr>
              <a:defRPr sz="11302"/>
            </a:lvl2pPr>
            <a:lvl3pPr>
              <a:defRPr sz="9714"/>
            </a:lvl3pPr>
            <a:lvl4pPr>
              <a:defRPr sz="8035"/>
            </a:lvl4pPr>
            <a:lvl5pPr>
              <a:defRPr sz="8035"/>
            </a:lvl5pPr>
            <a:lvl6pPr>
              <a:defRPr sz="8035"/>
            </a:lvl6pPr>
            <a:lvl7pPr>
              <a:defRPr sz="8035"/>
            </a:lvl7pPr>
            <a:lvl8pPr>
              <a:defRPr sz="8035"/>
            </a:lvl8pPr>
            <a:lvl9pPr>
              <a:defRPr sz="803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2025" y="8949446"/>
            <a:ext cx="9948848" cy="29253991"/>
          </a:xfrm>
        </p:spPr>
        <p:txBody>
          <a:bodyPr/>
          <a:lstStyle>
            <a:lvl1pPr marL="0" indent="0">
              <a:buNone/>
              <a:defRPr sz="5653"/>
            </a:lvl1pPr>
            <a:lvl2pPr marL="1844104" indent="0">
              <a:buNone/>
              <a:defRPr sz="4859"/>
            </a:lvl2pPr>
            <a:lvl3pPr marL="3688212" indent="0">
              <a:buNone/>
              <a:defRPr sz="4062"/>
            </a:lvl3pPr>
            <a:lvl4pPr marL="5532303" indent="0">
              <a:buNone/>
              <a:defRPr sz="3620"/>
            </a:lvl4pPr>
            <a:lvl5pPr marL="7376412" indent="0">
              <a:buNone/>
              <a:defRPr sz="3620"/>
            </a:lvl5pPr>
            <a:lvl6pPr marL="9220516" indent="0">
              <a:buNone/>
              <a:defRPr sz="3620"/>
            </a:lvl6pPr>
            <a:lvl7pPr marL="11064620" indent="0">
              <a:buNone/>
              <a:defRPr sz="3620"/>
            </a:lvl7pPr>
            <a:lvl8pPr marL="12908724" indent="0">
              <a:buNone/>
              <a:defRPr sz="3620"/>
            </a:lvl8pPr>
            <a:lvl9pPr marL="14752823" indent="0">
              <a:buNone/>
              <a:defRPr sz="3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27311" y="29937081"/>
            <a:ext cx="18144173" cy="3534243"/>
          </a:xfrm>
        </p:spPr>
        <p:txBody>
          <a:bodyPr anchor="b"/>
          <a:lstStyle>
            <a:lvl1pPr algn="l">
              <a:defRPr sz="80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27311" y="3821336"/>
            <a:ext cx="18144173" cy="25660350"/>
          </a:xfrm>
        </p:spPr>
        <p:txBody>
          <a:bodyPr/>
          <a:lstStyle>
            <a:lvl1pPr marL="0" indent="0">
              <a:buNone/>
              <a:defRPr sz="12893"/>
            </a:lvl1pPr>
            <a:lvl2pPr marL="1844104" indent="0">
              <a:buNone/>
              <a:defRPr sz="11302"/>
            </a:lvl2pPr>
            <a:lvl3pPr marL="3688212" indent="0">
              <a:buNone/>
              <a:defRPr sz="9714"/>
            </a:lvl3pPr>
            <a:lvl4pPr marL="5532303" indent="0">
              <a:buNone/>
              <a:defRPr sz="8035"/>
            </a:lvl4pPr>
            <a:lvl5pPr marL="7376412" indent="0">
              <a:buNone/>
              <a:defRPr sz="8035"/>
            </a:lvl5pPr>
            <a:lvl6pPr marL="9220516" indent="0">
              <a:buNone/>
              <a:defRPr sz="8035"/>
            </a:lvl6pPr>
            <a:lvl7pPr marL="11064620" indent="0">
              <a:buNone/>
              <a:defRPr sz="8035"/>
            </a:lvl7pPr>
            <a:lvl8pPr marL="12908724" indent="0">
              <a:buNone/>
              <a:defRPr sz="8035"/>
            </a:lvl8pPr>
            <a:lvl9pPr marL="14752823" indent="0">
              <a:buNone/>
              <a:defRPr sz="803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27311" y="33471324"/>
            <a:ext cx="18144173" cy="5019207"/>
          </a:xfrm>
        </p:spPr>
        <p:txBody>
          <a:bodyPr/>
          <a:lstStyle>
            <a:lvl1pPr marL="0" indent="0">
              <a:buNone/>
              <a:defRPr sz="5653"/>
            </a:lvl1pPr>
            <a:lvl2pPr marL="1844104" indent="0">
              <a:buNone/>
              <a:defRPr sz="4859"/>
            </a:lvl2pPr>
            <a:lvl3pPr marL="3688212" indent="0">
              <a:buNone/>
              <a:defRPr sz="4062"/>
            </a:lvl3pPr>
            <a:lvl4pPr marL="5532303" indent="0">
              <a:buNone/>
              <a:defRPr sz="3620"/>
            </a:lvl4pPr>
            <a:lvl5pPr marL="7376412" indent="0">
              <a:buNone/>
              <a:defRPr sz="3620"/>
            </a:lvl5pPr>
            <a:lvl6pPr marL="9220516" indent="0">
              <a:buNone/>
              <a:defRPr sz="3620"/>
            </a:lvl6pPr>
            <a:lvl7pPr marL="11064620" indent="0">
              <a:buNone/>
              <a:defRPr sz="3620"/>
            </a:lvl7pPr>
            <a:lvl8pPr marL="12908724" indent="0">
              <a:buNone/>
              <a:defRPr sz="3620"/>
            </a:lvl8pPr>
            <a:lvl9pPr marL="14752823" indent="0">
              <a:buNone/>
              <a:defRPr sz="3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2018" y="1712673"/>
            <a:ext cx="27216259" cy="7127875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2018" y="9979034"/>
            <a:ext cx="27216259" cy="2822440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2018" y="39638909"/>
            <a:ext cx="7056067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4841-7A50-41C4-B858-212E35B560F0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32102" y="39638909"/>
            <a:ext cx="9576091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672210" y="39638909"/>
            <a:ext cx="7056067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48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88212" rtl="0" eaLnBrk="1" latinLnBrk="0" hangingPunct="1">
        <a:spcBef>
          <a:spcPct val="0"/>
        </a:spcBef>
        <a:buNone/>
        <a:defRPr kumimoji="1" sz="17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080" indent="-138308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893" kern="1200">
          <a:solidFill>
            <a:schemeClr val="tx1"/>
          </a:solidFill>
          <a:latin typeface="+mn-lt"/>
          <a:ea typeface="+mn-ea"/>
          <a:cs typeface="+mn-cs"/>
        </a:defRPr>
      </a:lvl1pPr>
      <a:lvl2pPr marL="2996666" indent="-1152562" algn="l" defTabSz="368821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1302" kern="1200">
          <a:solidFill>
            <a:schemeClr val="tx1"/>
          </a:solidFill>
          <a:latin typeface="+mn-lt"/>
          <a:ea typeface="+mn-ea"/>
          <a:cs typeface="+mn-cs"/>
        </a:defRPr>
      </a:lvl2pPr>
      <a:lvl3pPr marL="4610258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714" kern="1200">
          <a:solidFill>
            <a:schemeClr val="tx1"/>
          </a:solidFill>
          <a:latin typeface="+mn-lt"/>
          <a:ea typeface="+mn-ea"/>
          <a:cs typeface="+mn-cs"/>
        </a:defRPr>
      </a:lvl3pPr>
      <a:lvl4pPr marL="6454362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4pPr>
      <a:lvl5pPr marL="8298466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5pPr>
      <a:lvl6pPr marL="10142561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6pPr>
      <a:lvl7pPr marL="11986670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7pPr>
      <a:lvl8pPr marL="13830774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8pPr>
      <a:lvl9pPr marL="15674878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1pPr>
      <a:lvl2pPr marL="1844104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2pPr>
      <a:lvl3pPr marL="3688212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3pPr>
      <a:lvl4pPr marL="5532303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4pPr>
      <a:lvl5pPr marL="7376412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5pPr>
      <a:lvl6pPr marL="9220516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6pPr>
      <a:lvl7pPr marL="11064620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24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8pPr>
      <a:lvl9pPr marL="14752823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5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 636"/>
          <p:cNvSpPr/>
          <p:nvPr/>
        </p:nvSpPr>
        <p:spPr>
          <a:xfrm>
            <a:off x="13192729" y="37237272"/>
            <a:ext cx="16602671" cy="5138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115" name="角丸四角形 5">
            <a:extLst>
              <a:ext uri="{FF2B5EF4-FFF2-40B4-BE49-F238E27FC236}">
                <a16:creationId xmlns:a16="http://schemas.microsoft.com/office/drawing/2014/main" id="{17D3E877-C085-4162-8DB9-E2B7A8055CE6}"/>
              </a:ext>
            </a:extLst>
          </p:cNvPr>
          <p:cNvSpPr/>
          <p:nvPr/>
        </p:nvSpPr>
        <p:spPr>
          <a:xfrm>
            <a:off x="13640688" y="38593486"/>
            <a:ext cx="15676764" cy="3368940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37" name="角丸四角形 636"/>
          <p:cNvSpPr/>
          <p:nvPr/>
        </p:nvSpPr>
        <p:spPr>
          <a:xfrm>
            <a:off x="373119" y="37225384"/>
            <a:ext cx="12226745" cy="5138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114" name="角丸四角形 5">
            <a:extLst>
              <a:ext uri="{FF2B5EF4-FFF2-40B4-BE49-F238E27FC236}">
                <a16:creationId xmlns:a16="http://schemas.microsoft.com/office/drawing/2014/main" id="{BEE21260-18A1-4C0B-B3A8-A814818D90A1}"/>
              </a:ext>
            </a:extLst>
          </p:cNvPr>
          <p:cNvSpPr/>
          <p:nvPr/>
        </p:nvSpPr>
        <p:spPr>
          <a:xfrm>
            <a:off x="813812" y="38589011"/>
            <a:ext cx="11362530" cy="3388902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119" name="角丸四角形 636">
            <a:extLst>
              <a:ext uri="{FF2B5EF4-FFF2-40B4-BE49-F238E27FC236}">
                <a16:creationId xmlns:a16="http://schemas.microsoft.com/office/drawing/2014/main" id="{F9A0F8C0-1E87-4FA0-8351-78A215A0E9B1}"/>
              </a:ext>
            </a:extLst>
          </p:cNvPr>
          <p:cNvSpPr/>
          <p:nvPr/>
        </p:nvSpPr>
        <p:spPr>
          <a:xfrm>
            <a:off x="15395401" y="27361462"/>
            <a:ext cx="14399999" cy="92878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108" name="角丸四角形 5">
            <a:extLst>
              <a:ext uri="{FF2B5EF4-FFF2-40B4-BE49-F238E27FC236}">
                <a16:creationId xmlns:a16="http://schemas.microsoft.com/office/drawing/2014/main" id="{9E7BFB5E-AFF6-4E0D-A2EA-9E9E3B12D369}"/>
              </a:ext>
            </a:extLst>
          </p:cNvPr>
          <p:cNvSpPr/>
          <p:nvPr/>
        </p:nvSpPr>
        <p:spPr>
          <a:xfrm>
            <a:off x="15843627" y="28838758"/>
            <a:ext cx="13462093" cy="7341130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381464" y="4593288"/>
            <a:ext cx="14399999" cy="136422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r>
              <a:rPr lang="en-US" altLang="ja-JP" sz="6742" dirty="0"/>
              <a:t>4040</a:t>
            </a:r>
          </a:p>
        </p:txBody>
      </p:sp>
      <p:sp>
        <p:nvSpPr>
          <p:cNvPr id="107" name="角丸四角形 5">
            <a:extLst>
              <a:ext uri="{FF2B5EF4-FFF2-40B4-BE49-F238E27FC236}">
                <a16:creationId xmlns:a16="http://schemas.microsoft.com/office/drawing/2014/main" id="{D46A4498-5426-42B4-B5AF-F081840B68B9}"/>
              </a:ext>
            </a:extLst>
          </p:cNvPr>
          <p:cNvSpPr/>
          <p:nvPr/>
        </p:nvSpPr>
        <p:spPr>
          <a:xfrm>
            <a:off x="862560" y="5926167"/>
            <a:ext cx="13503547" cy="11918619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 dirty="0"/>
              <a:t>x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15395401" y="4515857"/>
            <a:ext cx="14399999" cy="22376172"/>
            <a:chOff x="432120" y="28656433"/>
            <a:chExt cx="14399999" cy="9601053"/>
          </a:xfrm>
        </p:grpSpPr>
        <p:sp>
          <p:nvSpPr>
            <p:cNvPr id="738" name="角丸四角形 737"/>
            <p:cNvSpPr/>
            <p:nvPr/>
          </p:nvSpPr>
          <p:spPr>
            <a:xfrm>
              <a:off x="432120" y="28656433"/>
              <a:ext cx="14399999" cy="960105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1150" cmpd="thickThin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733" tIns="40364" rIns="80733" bIns="40364" rtlCol="0" anchor="ctr"/>
            <a:lstStyle/>
            <a:p>
              <a:pPr algn="ctr"/>
              <a:endParaRPr lang="en-US" altLang="ja-JP" sz="6742" dirty="0"/>
            </a:p>
          </p:txBody>
        </p:sp>
        <p:sp>
          <p:nvSpPr>
            <p:cNvPr id="739" name="Text Box 22 2"/>
            <p:cNvSpPr txBox="1">
              <a:spLocks noChangeArrowheads="1"/>
            </p:cNvSpPr>
            <p:nvPr/>
          </p:nvSpPr>
          <p:spPr bwMode="auto">
            <a:xfrm>
              <a:off x="850122" y="28736140"/>
              <a:ext cx="9791799" cy="32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ＭＳ Ｐゴシック" pitchFamily="5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ja-JP" sz="4238" b="1" dirty="0">
                  <a:solidFill>
                    <a:srgbClr val="3B1584"/>
                  </a:solidFill>
                  <a:latin typeface="Quicksand" pitchFamily="2" charset="0"/>
                </a:rPr>
                <a:t>2. METHODOLOGY</a:t>
              </a:r>
            </a:p>
          </p:txBody>
        </p:sp>
      </p:grpSp>
      <p:sp>
        <p:nvSpPr>
          <p:cNvPr id="100" name="角丸四角形 5">
            <a:extLst>
              <a:ext uri="{FF2B5EF4-FFF2-40B4-BE49-F238E27FC236}">
                <a16:creationId xmlns:a16="http://schemas.microsoft.com/office/drawing/2014/main" id="{9EC925ED-C6E1-4749-A558-6F34087BDD2C}"/>
              </a:ext>
            </a:extLst>
          </p:cNvPr>
          <p:cNvSpPr/>
          <p:nvPr/>
        </p:nvSpPr>
        <p:spPr>
          <a:xfrm>
            <a:off x="15843627" y="15981031"/>
            <a:ext cx="13462094" cy="10515600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 dirty="0"/>
              <a:t>x</a:t>
            </a:r>
          </a:p>
        </p:txBody>
      </p:sp>
      <p:sp>
        <p:nvSpPr>
          <p:cNvPr id="106" name="角丸四角形 5">
            <a:extLst>
              <a:ext uri="{FF2B5EF4-FFF2-40B4-BE49-F238E27FC236}">
                <a16:creationId xmlns:a16="http://schemas.microsoft.com/office/drawing/2014/main" id="{0B9460B7-3E0C-4E66-8314-0EB8E759C1FC}"/>
              </a:ext>
            </a:extLst>
          </p:cNvPr>
          <p:cNvSpPr/>
          <p:nvPr/>
        </p:nvSpPr>
        <p:spPr>
          <a:xfrm>
            <a:off x="15843627" y="5926166"/>
            <a:ext cx="13534102" cy="9640774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/>
              <a:t>x</a:t>
            </a:r>
            <a:endParaRPr kumimoji="1" lang="en-US" altLang="ja-JP" dirty="0"/>
          </a:p>
        </p:txBody>
      </p:sp>
      <p:pic>
        <p:nvPicPr>
          <p:cNvPr id="4" name="Picture 2" descr="Tohoku University in Japan Reviews &amp; Rankings | EDUopinions">
            <a:extLst>
              <a:ext uri="{FF2B5EF4-FFF2-40B4-BE49-F238E27FC236}">
                <a16:creationId xmlns:a16="http://schemas.microsoft.com/office/drawing/2014/main" id="{BFF4446A-C4CE-4E5A-A955-B62DAB498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t="4774" r="19623" b="5758"/>
          <a:stretch/>
        </p:blipFill>
        <p:spPr bwMode="auto">
          <a:xfrm>
            <a:off x="63458" y="30616"/>
            <a:ext cx="4039461" cy="42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" name="Text Box 14"/>
          <p:cNvSpPr txBox="1">
            <a:spLocks noChangeArrowheads="1"/>
          </p:cNvSpPr>
          <p:nvPr/>
        </p:nvSpPr>
        <p:spPr bwMode="auto">
          <a:xfrm>
            <a:off x="22176928" y="1797449"/>
            <a:ext cx="7789691" cy="238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Graduate School of Information Science, </a:t>
            </a:r>
          </a:p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Applied Information Science</a:t>
            </a:r>
          </a:p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Human-Robot Informatics-Tadokoro Lab, </a:t>
            </a:r>
          </a:p>
          <a:p>
            <a:pPr algn="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  <a:latin typeface="Quicksand" pitchFamily="2" charset="0"/>
                <a:ea typeface="+mj-ea"/>
              </a:rPr>
              <a:t>Pongsakorn Songsuroj C0IM4022</a:t>
            </a:r>
          </a:p>
        </p:txBody>
      </p:sp>
      <p:sp>
        <p:nvSpPr>
          <p:cNvPr id="416" name="Text Box 22 1"/>
          <p:cNvSpPr txBox="1">
            <a:spLocks noChangeArrowheads="1"/>
          </p:cNvSpPr>
          <p:nvPr/>
        </p:nvSpPr>
        <p:spPr bwMode="auto">
          <a:xfrm>
            <a:off x="860025" y="4768714"/>
            <a:ext cx="7312060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1. RESEARCH BACKGROUND</a:t>
            </a:r>
          </a:p>
        </p:txBody>
      </p:sp>
      <p:sp>
        <p:nvSpPr>
          <p:cNvPr id="698" name="Line 112 1"/>
          <p:cNvSpPr>
            <a:spLocks noChangeShapeType="1"/>
          </p:cNvSpPr>
          <p:nvPr/>
        </p:nvSpPr>
        <p:spPr bwMode="auto">
          <a:xfrm flipV="1">
            <a:off x="913947" y="5513213"/>
            <a:ext cx="713232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623" name="角丸四角形 622"/>
          <p:cNvSpPr/>
          <p:nvPr/>
        </p:nvSpPr>
        <p:spPr>
          <a:xfrm>
            <a:off x="381464" y="18657068"/>
            <a:ext cx="14399998" cy="179922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624" name="Text Box 22 2"/>
          <p:cNvSpPr txBox="1">
            <a:spLocks noChangeArrowheads="1"/>
          </p:cNvSpPr>
          <p:nvPr/>
        </p:nvSpPr>
        <p:spPr bwMode="auto">
          <a:xfrm>
            <a:off x="860025" y="18861818"/>
            <a:ext cx="9918969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3. SIMULATION</a:t>
            </a:r>
          </a:p>
        </p:txBody>
      </p:sp>
      <p:sp>
        <p:nvSpPr>
          <p:cNvPr id="638" name="Text Box 22 2"/>
          <p:cNvSpPr txBox="1">
            <a:spLocks noChangeArrowheads="1"/>
          </p:cNvSpPr>
          <p:nvPr/>
        </p:nvSpPr>
        <p:spPr bwMode="auto">
          <a:xfrm>
            <a:off x="821078" y="37423007"/>
            <a:ext cx="11778786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5. CONCLUSION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35C356-D860-461E-83C7-BD4C926A24F5}"/>
              </a:ext>
            </a:extLst>
          </p:cNvPr>
          <p:cNvSpPr txBox="1">
            <a:spLocks/>
          </p:cNvSpPr>
          <p:nvPr/>
        </p:nvSpPr>
        <p:spPr>
          <a:xfrm>
            <a:off x="3842389" y="501305"/>
            <a:ext cx="18225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solidFill>
                  <a:schemeClr val="bg1"/>
                </a:solidFill>
                <a:latin typeface="Quicksand" pitchFamily="2" charset="0"/>
                <a:ea typeface="UD Digi Kyokasho NP-B" panose="02020700000000000000" pitchFamily="18" charset="-128"/>
              </a:rPr>
              <a:t>Multiple Model Adaptive Control for </a:t>
            </a:r>
            <a:br>
              <a:rPr lang="en-US" altLang="ja-JP" sz="8000" b="1" dirty="0">
                <a:solidFill>
                  <a:schemeClr val="bg1"/>
                </a:solidFill>
                <a:latin typeface="Quicksand" pitchFamily="2" charset="0"/>
                <a:ea typeface="UD Digi Kyokasho NP-B" panose="02020700000000000000" pitchFamily="18" charset="-128"/>
              </a:rPr>
            </a:br>
            <a:r>
              <a:rPr lang="en-US" altLang="ja-JP" sz="8000" b="1" dirty="0">
                <a:solidFill>
                  <a:schemeClr val="bg1"/>
                </a:solidFill>
                <a:latin typeface="Quicksand" pitchFamily="2" charset="0"/>
                <a:ea typeface="UD Digi Kyokasho NP-B" panose="02020700000000000000" pitchFamily="18" charset="-128"/>
              </a:rPr>
              <a:t>Passive Rotating Spherical Shell UAV</a:t>
            </a:r>
          </a:p>
        </p:txBody>
      </p:sp>
      <p:sp>
        <p:nvSpPr>
          <p:cNvPr id="346" name="角丸四角形 5">
            <a:extLst>
              <a:ext uri="{FF2B5EF4-FFF2-40B4-BE49-F238E27FC236}">
                <a16:creationId xmlns:a16="http://schemas.microsoft.com/office/drawing/2014/main" id="{3BC02710-7EA8-411A-991E-D529611FF854}"/>
              </a:ext>
            </a:extLst>
          </p:cNvPr>
          <p:cNvSpPr/>
          <p:nvPr/>
        </p:nvSpPr>
        <p:spPr>
          <a:xfrm>
            <a:off x="863559" y="19921875"/>
            <a:ext cx="13503547" cy="7726446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 dirty="0"/>
              <a:t>x</a:t>
            </a:r>
          </a:p>
        </p:txBody>
      </p:sp>
      <p:sp>
        <p:nvSpPr>
          <p:cNvPr id="339" name="Text Box 33 1">
            <a:extLst>
              <a:ext uri="{FF2B5EF4-FFF2-40B4-BE49-F238E27FC236}">
                <a16:creationId xmlns:a16="http://schemas.microsoft.com/office/drawing/2014/main" id="{D1B8EE00-E259-4341-A245-115CC069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596" y="23836777"/>
            <a:ext cx="84804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85779" indent="-571568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ja-JP" sz="3600" dirty="0">
                <a:latin typeface="+mn-lt"/>
              </a:rPr>
              <a:t>Supports the motor </a:t>
            </a:r>
          </a:p>
          <a:p>
            <a:pPr marL="285779" indent="-571568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ja-JP" sz="3600" dirty="0">
                <a:latin typeface="+mn-lt"/>
              </a:rPr>
              <a:t>Can be mounted on a wristband</a:t>
            </a:r>
          </a:p>
        </p:txBody>
      </p:sp>
      <p:sp>
        <p:nvSpPr>
          <p:cNvPr id="478" name="テキスト ボックス 14">
            <a:extLst>
              <a:ext uri="{FF2B5EF4-FFF2-40B4-BE49-F238E27FC236}">
                <a16:creationId xmlns:a16="http://schemas.microsoft.com/office/drawing/2014/main" id="{E120134D-8E9D-4E54-AD52-97DC33EB5C97}"/>
              </a:ext>
            </a:extLst>
          </p:cNvPr>
          <p:cNvSpPr txBox="1"/>
          <p:nvPr/>
        </p:nvSpPr>
        <p:spPr>
          <a:xfrm>
            <a:off x="1516988" y="22909557"/>
            <a:ext cx="7481336" cy="76944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ja-JP" sz="4400" dirty="0">
                <a:ea typeface="ＭＳ ゴシック" panose="020B0609070205080204" pitchFamily="49" charset="-128"/>
              </a:rPr>
              <a:t>The haptic device is designed</a:t>
            </a:r>
          </a:p>
        </p:txBody>
      </p:sp>
      <p:sp>
        <p:nvSpPr>
          <p:cNvPr id="480" name="Text Box 33 1">
            <a:extLst>
              <a:ext uri="{FF2B5EF4-FFF2-40B4-BE49-F238E27FC236}">
                <a16:creationId xmlns:a16="http://schemas.microsoft.com/office/drawing/2014/main" id="{D1B8EE00-E259-4341-A245-115CC069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620" y="38809560"/>
            <a:ext cx="113625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285779" indent="-571568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ja-JP" sz="4000" dirty="0">
                <a:latin typeface="+mn-lt"/>
              </a:rPr>
              <a:t>We managed to create a wearable device that </a:t>
            </a:r>
            <a:r>
              <a:rPr lang="en-US" altLang="ja-JP" sz="3600" dirty="0">
                <a:latin typeface="+mn-lt"/>
              </a:rPr>
              <a:t> replaceable in a few seconds 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Ø"/>
            </a:pPr>
            <a:r>
              <a:rPr lang="en-US" altLang="ja-JP" sz="3600" dirty="0">
                <a:latin typeface="+mn-lt"/>
              </a:rPr>
              <a:t>No complex mechanism (i.e. easily reproducible)</a:t>
            </a:r>
            <a:endParaRPr lang="en-US" altLang="ja-JP" sz="3200" dirty="0"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683650" y="10654152"/>
            <a:ext cx="1853693" cy="998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 Box 33 1">
            <a:extLst>
              <a:ext uri="{FF2B5EF4-FFF2-40B4-BE49-F238E27FC236}">
                <a16:creationId xmlns:a16="http://schemas.microsoft.com/office/drawing/2014/main" id="{D1B8EE00-E259-4341-A245-115CC069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71" y="13005334"/>
            <a:ext cx="6479042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600" b="1" dirty="0">
                <a:solidFill>
                  <a:srgbClr val="333333"/>
                </a:solidFill>
                <a:latin typeface="Quicksand" pitchFamily="2" charset="0"/>
              </a:rPr>
              <a:t>① Advantages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Fully protected by outer spherical shell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Rollable by 3-DOF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Rough landing support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Able to install camera for inspection purpose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094756" y="11399807"/>
            <a:ext cx="6766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F5F5F"/>
                </a:solidFill>
                <a:latin typeface="Quicksand" pitchFamily="2" charset="0"/>
              </a:rPr>
              <a:t>Passive Rotating Spherical Shell UAV</a:t>
            </a:r>
          </a:p>
          <a:p>
            <a:pPr algn="ctr"/>
            <a:r>
              <a:rPr lang="en-US" sz="2800" b="1" dirty="0">
                <a:solidFill>
                  <a:srgbClr val="5F5F5F"/>
                </a:solidFill>
                <a:latin typeface="Quicksand" pitchFamily="2" charset="0"/>
              </a:rPr>
              <a:t>(PRSSUAV)</a:t>
            </a:r>
            <a:endParaRPr lang="en-US" sz="2000" b="1" dirty="0">
              <a:solidFill>
                <a:srgbClr val="5F5F5F"/>
              </a:solidFill>
              <a:latin typeface="Quicksand" pitchFamily="2" charset="0"/>
            </a:endParaRPr>
          </a:p>
        </p:txBody>
      </p:sp>
      <p:sp>
        <p:nvSpPr>
          <p:cNvPr id="97" name="Text Box 22 2"/>
          <p:cNvSpPr txBox="1">
            <a:spLocks noChangeArrowheads="1"/>
          </p:cNvSpPr>
          <p:nvPr/>
        </p:nvSpPr>
        <p:spPr bwMode="auto">
          <a:xfrm>
            <a:off x="13640688" y="37434895"/>
            <a:ext cx="11778786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6. FUTURE WORKS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5915BE28-540B-41BE-873B-7F62E93254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1047" y="6410413"/>
            <a:ext cx="4854373" cy="4668367"/>
          </a:xfrm>
          <a:prstGeom prst="rect">
            <a:avLst/>
          </a:prstGeom>
        </p:spPr>
      </p:pic>
      <p:sp>
        <p:nvSpPr>
          <p:cNvPr id="120" name="Text Box 22 2">
            <a:extLst>
              <a:ext uri="{FF2B5EF4-FFF2-40B4-BE49-F238E27FC236}">
                <a16:creationId xmlns:a16="http://schemas.microsoft.com/office/drawing/2014/main" id="{ECE10FE9-70B7-4A3F-812F-B55C7F8CE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8216" y="27659314"/>
            <a:ext cx="4308781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Quicksand" pitchFamily="2" charset="0"/>
              </a:rPr>
              <a:t>4. RESULT</a:t>
            </a:r>
          </a:p>
        </p:txBody>
      </p:sp>
      <p:sp>
        <p:nvSpPr>
          <p:cNvPr id="93" name="角丸四角形 5">
            <a:extLst>
              <a:ext uri="{FF2B5EF4-FFF2-40B4-BE49-F238E27FC236}">
                <a16:creationId xmlns:a16="http://schemas.microsoft.com/office/drawing/2014/main" id="{B53FCF99-293F-4473-9582-15BE064EACFD}"/>
              </a:ext>
            </a:extLst>
          </p:cNvPr>
          <p:cNvSpPr/>
          <p:nvPr/>
        </p:nvSpPr>
        <p:spPr>
          <a:xfrm>
            <a:off x="819533" y="28069826"/>
            <a:ext cx="13549120" cy="8161922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109" name="Line 112 1">
            <a:extLst>
              <a:ext uri="{FF2B5EF4-FFF2-40B4-BE49-F238E27FC236}">
                <a16:creationId xmlns:a16="http://schemas.microsoft.com/office/drawing/2014/main" id="{76FF2A3B-8FDF-4BBA-B2FC-76B92D36C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51140" y="5504808"/>
            <a:ext cx="457200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0" name="Line 112 1">
            <a:extLst>
              <a:ext uri="{FF2B5EF4-FFF2-40B4-BE49-F238E27FC236}">
                <a16:creationId xmlns:a16="http://schemas.microsoft.com/office/drawing/2014/main" id="{2279E3C8-FB61-46B1-8A03-EA7F60D52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575" y="19597335"/>
            <a:ext cx="374904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1" name="Line 112 1">
            <a:extLst>
              <a:ext uri="{FF2B5EF4-FFF2-40B4-BE49-F238E27FC236}">
                <a16:creationId xmlns:a16="http://schemas.microsoft.com/office/drawing/2014/main" id="{672EFCF9-FA72-4587-B3D4-6048392EC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58126" y="28427946"/>
            <a:ext cx="256032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2" name="Line 112 1">
            <a:extLst>
              <a:ext uri="{FF2B5EF4-FFF2-40B4-BE49-F238E27FC236}">
                <a16:creationId xmlns:a16="http://schemas.microsoft.com/office/drawing/2014/main" id="{FB933B6D-A4CD-439F-896A-E80F4693B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575" y="38221034"/>
            <a:ext cx="393192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3" name="Line 112 1">
            <a:extLst>
              <a:ext uri="{FF2B5EF4-FFF2-40B4-BE49-F238E27FC236}">
                <a16:creationId xmlns:a16="http://schemas.microsoft.com/office/drawing/2014/main" id="{970CE4F9-230C-4174-AAF7-AA40E567C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02256" y="38227265"/>
            <a:ext cx="466344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82E5567-9066-4B74-9EC0-ADB6BF3E29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271507" y="8278169"/>
            <a:ext cx="6611508" cy="668875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1C419FA-34E3-43AD-96DD-C8FCA6A38ED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185537" y="17231652"/>
            <a:ext cx="6945866" cy="237011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8E70737-1CBC-4DD1-9093-210E036B71F2}"/>
              </a:ext>
            </a:extLst>
          </p:cNvPr>
          <p:cNvPicPr/>
          <p:nvPr/>
        </p:nvPicPr>
        <p:blipFill rotWithShape="1">
          <a:blip r:embed="rId6"/>
          <a:srcRect l="3001" r="6394"/>
          <a:stretch/>
        </p:blipFill>
        <p:spPr>
          <a:xfrm>
            <a:off x="23131403" y="16349172"/>
            <a:ext cx="5755160" cy="487257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7E49D169-1A39-4F2A-B351-8D40CF06082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64479" y="21725791"/>
            <a:ext cx="5376210" cy="4944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346DA-CB0E-4222-8D6F-4A22FFF87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832" y="29043042"/>
            <a:ext cx="7010400" cy="6924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6140B1-3C66-4386-8A5A-01D8ABD7F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93571" y="30278823"/>
            <a:ext cx="7029450" cy="4638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DAEB4-55DE-4C21-A0EF-1EC55947B3AE}"/>
              </a:ext>
            </a:extLst>
          </p:cNvPr>
          <p:cNvSpPr txBox="1"/>
          <p:nvPr/>
        </p:nvSpPr>
        <p:spPr>
          <a:xfrm>
            <a:off x="16488722" y="6447408"/>
            <a:ext cx="67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2.1 Math's Modelling </a:t>
            </a:r>
          </a:p>
        </p:txBody>
      </p:sp>
      <p:sp>
        <p:nvSpPr>
          <p:cNvPr id="54" name="Text Box 33 1">
            <a:extLst>
              <a:ext uri="{FF2B5EF4-FFF2-40B4-BE49-F238E27FC236}">
                <a16:creationId xmlns:a16="http://schemas.microsoft.com/office/drawing/2014/main" id="{3903EF1F-5999-46A4-B5BE-85805E53A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454" y="13003561"/>
            <a:ext cx="581480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600" b="1" dirty="0">
                <a:solidFill>
                  <a:srgbClr val="333333"/>
                </a:solidFill>
                <a:latin typeface="Quicksand" pitchFamily="2" charset="0"/>
              </a:rPr>
              <a:t>② Limitation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Complex structure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Need specific control methods due to various movement stages</a:t>
            </a:r>
          </a:p>
        </p:txBody>
      </p:sp>
      <p:sp>
        <p:nvSpPr>
          <p:cNvPr id="51" name="Text Box 33 1">
            <a:extLst>
              <a:ext uri="{FF2B5EF4-FFF2-40B4-BE49-F238E27FC236}">
                <a16:creationId xmlns:a16="http://schemas.microsoft.com/office/drawing/2014/main" id="{48B3AF9D-166E-415A-A003-E05D89361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453" y="7241828"/>
            <a:ext cx="581480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3600" b="1" dirty="0">
                <a:solidFill>
                  <a:srgbClr val="333333"/>
                </a:solidFill>
                <a:latin typeface="Quicksand" pitchFamily="2" charset="0"/>
              </a:rPr>
              <a:t>① Specification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Internal structure is similar to conventional UAV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Use Quadrotor H as a main airframe</a:t>
            </a:r>
          </a:p>
          <a:p>
            <a:pPr marL="571500" indent="-571500" eaLnBrk="1" hangingPunct="1">
              <a:spcBef>
                <a:spcPct val="50000"/>
              </a:spcBef>
              <a:buFontTx/>
              <a:buChar char="-"/>
            </a:pPr>
            <a:r>
              <a:rPr lang="en-US" altLang="ja-JP" sz="3200" b="1" dirty="0">
                <a:solidFill>
                  <a:srgbClr val="333333"/>
                </a:solidFill>
                <a:latin typeface="Quicksand" pitchFamily="2" charset="0"/>
              </a:rPr>
              <a:t>3 Rotatable Axis provide 3 degrees of freedom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0FF1E7-58E2-4BBE-B181-547AC388ED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81184" y="7918129"/>
            <a:ext cx="4144107" cy="111898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9229B5D-7A9E-457F-A6BC-CA9A8775AE24}"/>
              </a:ext>
            </a:extLst>
          </p:cNvPr>
          <p:cNvSpPr txBox="1"/>
          <p:nvPr/>
        </p:nvSpPr>
        <p:spPr>
          <a:xfrm>
            <a:off x="22807360" y="6068800"/>
            <a:ext cx="676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Free Flight (FF)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D1410B-A700-4CF9-817B-5331F0491D62}"/>
              </a:ext>
            </a:extLst>
          </p:cNvPr>
          <p:cNvSpPr txBox="1"/>
          <p:nvPr/>
        </p:nvSpPr>
        <p:spPr>
          <a:xfrm>
            <a:off x="23719927" y="6693993"/>
            <a:ext cx="5369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The state when PRSSUAV flies similarly to an ordinary UAV.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082F2B-87DD-468A-B081-D154FBBAC997}"/>
              </a:ext>
            </a:extLst>
          </p:cNvPr>
          <p:cNvSpPr txBox="1"/>
          <p:nvPr/>
        </p:nvSpPr>
        <p:spPr>
          <a:xfrm>
            <a:off x="22807360" y="8998249"/>
            <a:ext cx="469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Rolling Flight (RF)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FBACF4-B84C-4BD6-8B05-95F94FB42453}"/>
              </a:ext>
            </a:extLst>
          </p:cNvPr>
          <p:cNvSpPr txBox="1"/>
          <p:nvPr/>
        </p:nvSpPr>
        <p:spPr>
          <a:xfrm>
            <a:off x="23719927" y="9646321"/>
            <a:ext cx="5369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The state when PRSSUAV contacts and rotates along surface.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087C50-B0C6-421B-9C3A-3CD27A918B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77683" y="11086481"/>
            <a:ext cx="5412013" cy="111556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BF7E3A1-F7DB-4E68-91C8-748AE0D8BA8F}"/>
              </a:ext>
            </a:extLst>
          </p:cNvPr>
          <p:cNvSpPr txBox="1"/>
          <p:nvPr/>
        </p:nvSpPr>
        <p:spPr>
          <a:xfrm>
            <a:off x="22807360" y="12166601"/>
            <a:ext cx="469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Deadlock (DF)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9B55BA-544A-4CF0-870C-7198E4618F47}"/>
              </a:ext>
            </a:extLst>
          </p:cNvPr>
          <p:cNvSpPr txBox="1"/>
          <p:nvPr/>
        </p:nvSpPr>
        <p:spPr>
          <a:xfrm>
            <a:off x="23719927" y="12814673"/>
            <a:ext cx="5369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The state when PRSSUAV gets stuck or it holds at given position.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B8B4CA-130D-451E-BF49-E37377F0E8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60032" y="14182825"/>
            <a:ext cx="4637576" cy="11155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AAF4522-795B-473F-A4AD-E96F336EB055}"/>
              </a:ext>
            </a:extLst>
          </p:cNvPr>
          <p:cNvSpPr txBox="1"/>
          <p:nvPr/>
        </p:nvSpPr>
        <p:spPr>
          <a:xfrm>
            <a:off x="16488722" y="16416814"/>
            <a:ext cx="67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2.2 Controller Design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64B03A-9F89-4CD9-AFAE-112C283DE046}"/>
              </a:ext>
            </a:extLst>
          </p:cNvPr>
          <p:cNvSpPr txBox="1"/>
          <p:nvPr/>
        </p:nvSpPr>
        <p:spPr>
          <a:xfrm>
            <a:off x="16622906" y="19723903"/>
            <a:ext cx="60893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Reference velocity and desired thrusts in different states can be acquired as follows.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F42E5C-3FDF-4B0E-A40B-C76336667F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53658" y="24095774"/>
            <a:ext cx="5603129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FA42DB-EC58-4C95-9F23-4E7928672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88296" y="21671657"/>
            <a:ext cx="3085759" cy="6400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B34176-7B6A-4AB9-98FD-55DCA1E502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501256" y="22253844"/>
            <a:ext cx="6524897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4482FE-4E00-4B47-9845-022A41D4CD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62000" y="23889774"/>
            <a:ext cx="5977720" cy="5486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1EB304-C06F-44B7-B98F-EE7D404535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70179" y="25588176"/>
            <a:ext cx="6435634" cy="54864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B2FBF86-9C4C-4765-B900-28ECF1766D19}"/>
              </a:ext>
            </a:extLst>
          </p:cNvPr>
          <p:cNvSpPr txBox="1"/>
          <p:nvPr/>
        </p:nvSpPr>
        <p:spPr>
          <a:xfrm>
            <a:off x="16056248" y="21167601"/>
            <a:ext cx="439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Free Flight (FF)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050C04-12BD-4877-BF25-AAE2439F0D0F}"/>
              </a:ext>
            </a:extLst>
          </p:cNvPr>
          <p:cNvSpPr txBox="1"/>
          <p:nvPr/>
        </p:nvSpPr>
        <p:spPr>
          <a:xfrm>
            <a:off x="16056248" y="22815074"/>
            <a:ext cx="469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Rolling Flight (RF)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6E2768-8794-4B59-A598-EED3C2EDAAC8}"/>
              </a:ext>
            </a:extLst>
          </p:cNvPr>
          <p:cNvSpPr txBox="1"/>
          <p:nvPr/>
        </p:nvSpPr>
        <p:spPr>
          <a:xfrm>
            <a:off x="16065144" y="24463675"/>
            <a:ext cx="469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Deadlock (DF)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B3E460-6E7F-4A32-8DB2-EA59FC7A34B1}"/>
              </a:ext>
            </a:extLst>
          </p:cNvPr>
          <p:cNvSpPr txBox="1"/>
          <p:nvPr/>
        </p:nvSpPr>
        <p:spPr>
          <a:xfrm>
            <a:off x="16562000" y="7180046"/>
            <a:ext cx="62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3 flight states can be separated according to different flying tasks.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612897BE-FD75-4379-AC71-88532CD044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62000" y="23370378"/>
            <a:ext cx="3085759" cy="64008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EEF071E-0057-4CFC-95E3-48BA60BD40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62230" y="25042347"/>
            <a:ext cx="3085759" cy="64008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B037B13-8DBE-49CB-BF57-D0C887F4226E}"/>
              </a:ext>
            </a:extLst>
          </p:cNvPr>
          <p:cNvSpPr txBox="1"/>
          <p:nvPr/>
        </p:nvSpPr>
        <p:spPr>
          <a:xfrm>
            <a:off x="23153657" y="21875088"/>
            <a:ext cx="54716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Multiple model adaptive controller selects the state model which has the lowest performance index (     )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531902A-C55E-450C-9160-987F44B452A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47" t="35642" r="92137" b="31483"/>
          <a:stretch/>
        </p:blipFill>
        <p:spPr>
          <a:xfrm>
            <a:off x="26785440" y="23255834"/>
            <a:ext cx="40371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10968</TotalTime>
  <Words>272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Quicksand</vt:lpstr>
      <vt:lpstr>Wingdings</vt:lpstr>
      <vt:lpstr>Office ​​テーマ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ファントムセンセーションを用いた定点振動刺激による運動誘導</dc:title>
  <dc:creator>kubota</dc:creator>
  <cp:lastModifiedBy>Pongsakorn songsuroj</cp:lastModifiedBy>
  <cp:revision>531</cp:revision>
  <cp:lastPrinted>2021-02-24T08:45:08Z</cp:lastPrinted>
  <dcterms:created xsi:type="dcterms:W3CDTF">2014-03-03T15:45:21Z</dcterms:created>
  <dcterms:modified xsi:type="dcterms:W3CDTF">2021-02-28T07:27:34Z</dcterms:modified>
</cp:coreProperties>
</file>