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240288" cy="42767250"/>
  <p:notesSz cx="6797675" cy="9926638"/>
  <p:defaultTextStyle>
    <a:defPPr>
      <a:defRPr lang="ja-JP"/>
    </a:defPPr>
    <a:lvl1pPr marL="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1pPr>
    <a:lvl2pPr marL="1943253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2pPr>
    <a:lvl3pPr marL="3886510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3pPr>
    <a:lvl4pPr marL="582976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4pPr>
    <a:lvl5pPr marL="777301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5pPr>
    <a:lvl6pPr marL="971627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6pPr>
    <a:lvl7pPr marL="1165952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7pPr>
    <a:lvl8pPr marL="13602782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8pPr>
    <a:lvl9pPr marL="15546035" algn="l" defTabSz="3886510" rtl="0" eaLnBrk="1" latinLnBrk="0" hangingPunct="1">
      <a:defRPr kumimoji="1" sz="7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1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2FA"/>
    <a:srgbClr val="CDBAF4"/>
    <a:srgbClr val="333333"/>
    <a:srgbClr val="5F5F5F"/>
    <a:srgbClr val="B99EF0"/>
    <a:srgbClr val="3B1584"/>
    <a:srgbClr val="9933FF"/>
    <a:srgbClr val="C6A9FF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89" autoAdjust="0"/>
    <p:restoredTop sz="96366" autoAdjust="0"/>
  </p:normalViewPr>
  <p:slideViewPr>
    <p:cSldViewPr>
      <p:cViewPr>
        <p:scale>
          <a:sx n="50" d="100"/>
          <a:sy n="50" d="100"/>
        </p:scale>
        <p:origin x="816" y="36"/>
      </p:cViewPr>
      <p:guideLst>
        <p:guide orient="horz" pos="13471"/>
        <p:guide pos="9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FA7076AB-4BD5-4D5D-95F3-C22D28C8B702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14875"/>
            <a:ext cx="5438775" cy="4467225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A3FDA2BB-5617-4C8E-94C6-FC8933501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1pPr>
    <a:lvl2pPr marL="42546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2pPr>
    <a:lvl3pPr marL="85092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3pPr>
    <a:lvl4pPr marL="1276384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4pPr>
    <a:lvl5pPr marL="1701849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5pPr>
    <a:lvl6pPr marL="2127311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6pPr>
    <a:lvl7pPr marL="2552772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7pPr>
    <a:lvl8pPr marL="2978233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8pPr>
    <a:lvl9pPr marL="3403695" algn="l" defTabSz="850923" rtl="0" eaLnBrk="1" latinLnBrk="0" hangingPunct="1">
      <a:defRPr kumimoji="1" sz="11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68025" y="13285580"/>
            <a:ext cx="25704245" cy="91672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36043" y="24234779"/>
            <a:ext cx="21168202" cy="109294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3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76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2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602948" y="10691813"/>
            <a:ext cx="22527965" cy="22777520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08562" y="10691813"/>
            <a:ext cx="67090390" cy="22777520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8778" y="27481927"/>
            <a:ext cx="25704245" cy="8494053"/>
          </a:xfrm>
        </p:spPr>
        <p:txBody>
          <a:bodyPr anchor="t"/>
          <a:lstStyle>
            <a:lvl1pPr algn="l">
              <a:defRPr sz="16162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88778" y="18126588"/>
            <a:ext cx="25704245" cy="9355338"/>
          </a:xfrm>
        </p:spPr>
        <p:txBody>
          <a:bodyPr anchor="b"/>
          <a:lstStyle>
            <a:lvl1pPr marL="0" indent="0">
              <a:buNone/>
              <a:defRPr sz="8035">
                <a:solidFill>
                  <a:schemeClr val="tx1">
                    <a:tint val="75000"/>
                  </a:schemeClr>
                </a:solidFill>
              </a:defRPr>
            </a:lvl1pPr>
            <a:lvl2pPr marL="1844104" indent="0">
              <a:buNone/>
              <a:defRPr sz="7240">
                <a:solidFill>
                  <a:schemeClr val="tx1">
                    <a:tint val="75000"/>
                  </a:schemeClr>
                </a:solidFill>
              </a:defRPr>
            </a:lvl2pPr>
            <a:lvl3pPr marL="3688212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3pPr>
            <a:lvl4pPr marL="553230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4pPr>
            <a:lvl5pPr marL="7376412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5pPr>
            <a:lvl6pPr marL="9220516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6pPr>
            <a:lvl7pPr marL="11064620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7pPr>
            <a:lvl8pPr marL="12908724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8pPr>
            <a:lvl9pPr marL="14752823" indent="0">
              <a:buNone/>
              <a:defRPr sz="56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4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08562" y="62289714"/>
            <a:ext cx="44809180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21734" y="62289714"/>
            <a:ext cx="44809175" cy="176177312"/>
          </a:xfrm>
        </p:spPr>
        <p:txBody>
          <a:bodyPr/>
          <a:lstStyle>
            <a:lvl1pPr>
              <a:defRPr sz="11302"/>
            </a:lvl1pPr>
            <a:lvl2pPr>
              <a:defRPr sz="9714"/>
            </a:lvl2pPr>
            <a:lvl3pPr>
              <a:defRPr sz="8035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20" y="9573140"/>
            <a:ext cx="13361379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2020" y="13562763"/>
            <a:ext cx="13361379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61659" y="9573140"/>
            <a:ext cx="13366626" cy="3989624"/>
          </a:xfrm>
        </p:spPr>
        <p:txBody>
          <a:bodyPr anchor="b"/>
          <a:lstStyle>
            <a:lvl1pPr marL="0" indent="0">
              <a:buNone/>
              <a:defRPr sz="9714" b="1"/>
            </a:lvl1pPr>
            <a:lvl2pPr marL="1844104" indent="0">
              <a:buNone/>
              <a:defRPr sz="8035" b="1"/>
            </a:lvl2pPr>
            <a:lvl3pPr marL="3688212" indent="0">
              <a:buNone/>
              <a:defRPr sz="7240" b="1"/>
            </a:lvl3pPr>
            <a:lvl4pPr marL="5532303" indent="0">
              <a:buNone/>
              <a:defRPr sz="6447" b="1"/>
            </a:lvl4pPr>
            <a:lvl5pPr marL="7376412" indent="0">
              <a:buNone/>
              <a:defRPr sz="6447" b="1"/>
            </a:lvl5pPr>
            <a:lvl6pPr marL="9220516" indent="0">
              <a:buNone/>
              <a:defRPr sz="6447" b="1"/>
            </a:lvl6pPr>
            <a:lvl7pPr marL="11064620" indent="0">
              <a:buNone/>
              <a:defRPr sz="6447" b="1"/>
            </a:lvl7pPr>
            <a:lvl8pPr marL="12908724" indent="0">
              <a:buNone/>
              <a:defRPr sz="6447" b="1"/>
            </a:lvl8pPr>
            <a:lvl9pPr marL="14752823" indent="0">
              <a:buNone/>
              <a:defRPr sz="644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61659" y="13562763"/>
            <a:ext cx="13366626" cy="24640671"/>
          </a:xfrm>
        </p:spPr>
        <p:txBody>
          <a:bodyPr/>
          <a:lstStyle>
            <a:lvl1pPr>
              <a:defRPr sz="9714"/>
            </a:lvl1pPr>
            <a:lvl2pPr>
              <a:defRPr sz="8035"/>
            </a:lvl2pPr>
            <a:lvl3pPr>
              <a:defRPr sz="7240"/>
            </a:lvl3pPr>
            <a:lvl4pPr>
              <a:defRPr sz="6447"/>
            </a:lvl4pPr>
            <a:lvl5pPr>
              <a:defRPr sz="6447"/>
            </a:lvl5pPr>
            <a:lvl6pPr>
              <a:defRPr sz="6447"/>
            </a:lvl6pPr>
            <a:lvl7pPr>
              <a:defRPr sz="6447"/>
            </a:lvl7pPr>
            <a:lvl8pPr>
              <a:defRPr sz="6447"/>
            </a:lvl8pPr>
            <a:lvl9pPr>
              <a:defRPr sz="644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42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7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2025" y="1702779"/>
            <a:ext cx="9948848" cy="7246674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23125" y="1702785"/>
            <a:ext cx="16905163" cy="36500665"/>
          </a:xfrm>
        </p:spPr>
        <p:txBody>
          <a:bodyPr/>
          <a:lstStyle>
            <a:lvl1pPr>
              <a:defRPr sz="12893"/>
            </a:lvl1pPr>
            <a:lvl2pPr>
              <a:defRPr sz="11302"/>
            </a:lvl2pPr>
            <a:lvl3pPr>
              <a:defRPr sz="9714"/>
            </a:lvl3pPr>
            <a:lvl4pPr>
              <a:defRPr sz="8035"/>
            </a:lvl4pPr>
            <a:lvl5pPr>
              <a:defRPr sz="8035"/>
            </a:lvl5pPr>
            <a:lvl6pPr>
              <a:defRPr sz="8035"/>
            </a:lvl6pPr>
            <a:lvl7pPr>
              <a:defRPr sz="8035"/>
            </a:lvl7pPr>
            <a:lvl8pPr>
              <a:defRPr sz="8035"/>
            </a:lvl8pPr>
            <a:lvl9pPr>
              <a:defRPr sz="803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2025" y="8949446"/>
            <a:ext cx="9948848" cy="29253991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9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27311" y="29937081"/>
            <a:ext cx="18144173" cy="3534243"/>
          </a:xfrm>
        </p:spPr>
        <p:txBody>
          <a:bodyPr anchor="b"/>
          <a:lstStyle>
            <a:lvl1pPr algn="l">
              <a:defRPr sz="80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27311" y="3821336"/>
            <a:ext cx="18144173" cy="25660350"/>
          </a:xfrm>
        </p:spPr>
        <p:txBody>
          <a:bodyPr/>
          <a:lstStyle>
            <a:lvl1pPr marL="0" indent="0">
              <a:buNone/>
              <a:defRPr sz="12893"/>
            </a:lvl1pPr>
            <a:lvl2pPr marL="1844104" indent="0">
              <a:buNone/>
              <a:defRPr sz="11302"/>
            </a:lvl2pPr>
            <a:lvl3pPr marL="3688212" indent="0">
              <a:buNone/>
              <a:defRPr sz="9714"/>
            </a:lvl3pPr>
            <a:lvl4pPr marL="5532303" indent="0">
              <a:buNone/>
              <a:defRPr sz="8035"/>
            </a:lvl4pPr>
            <a:lvl5pPr marL="7376412" indent="0">
              <a:buNone/>
              <a:defRPr sz="8035"/>
            </a:lvl5pPr>
            <a:lvl6pPr marL="9220516" indent="0">
              <a:buNone/>
              <a:defRPr sz="8035"/>
            </a:lvl6pPr>
            <a:lvl7pPr marL="11064620" indent="0">
              <a:buNone/>
              <a:defRPr sz="8035"/>
            </a:lvl7pPr>
            <a:lvl8pPr marL="12908724" indent="0">
              <a:buNone/>
              <a:defRPr sz="8035"/>
            </a:lvl8pPr>
            <a:lvl9pPr marL="14752823" indent="0">
              <a:buNone/>
              <a:defRPr sz="803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27311" y="33471324"/>
            <a:ext cx="18144173" cy="5019207"/>
          </a:xfrm>
        </p:spPr>
        <p:txBody>
          <a:bodyPr/>
          <a:lstStyle>
            <a:lvl1pPr marL="0" indent="0">
              <a:buNone/>
              <a:defRPr sz="5653"/>
            </a:lvl1pPr>
            <a:lvl2pPr marL="1844104" indent="0">
              <a:buNone/>
              <a:defRPr sz="4859"/>
            </a:lvl2pPr>
            <a:lvl3pPr marL="3688212" indent="0">
              <a:buNone/>
              <a:defRPr sz="4062"/>
            </a:lvl3pPr>
            <a:lvl4pPr marL="5532303" indent="0">
              <a:buNone/>
              <a:defRPr sz="3620"/>
            </a:lvl4pPr>
            <a:lvl5pPr marL="7376412" indent="0">
              <a:buNone/>
              <a:defRPr sz="3620"/>
            </a:lvl5pPr>
            <a:lvl6pPr marL="9220516" indent="0">
              <a:buNone/>
              <a:defRPr sz="3620"/>
            </a:lvl6pPr>
            <a:lvl7pPr marL="11064620" indent="0">
              <a:buNone/>
              <a:defRPr sz="3620"/>
            </a:lvl7pPr>
            <a:lvl8pPr marL="12908724" indent="0">
              <a:buNone/>
              <a:defRPr sz="3620"/>
            </a:lvl8pPr>
            <a:lvl9pPr marL="14752823" indent="0">
              <a:buNone/>
              <a:defRPr sz="362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2018" y="1712673"/>
            <a:ext cx="27216259" cy="7127875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2018" y="9979034"/>
            <a:ext cx="27216259" cy="2822440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2018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4841-7A50-41C4-B858-212E35B560F0}" type="datetimeFigureOut">
              <a:rPr kumimoji="1" lang="ja-JP" altLang="en-US" smtClean="0"/>
              <a:t>2021/4/29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32102" y="39638909"/>
            <a:ext cx="9576091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672210" y="39638909"/>
            <a:ext cx="7056067" cy="227696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4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8FC5-AE12-4D5D-B3A6-53EC3416A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48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88212" rtl="0" eaLnBrk="1" latinLnBrk="0" hangingPunct="1">
        <a:spcBef>
          <a:spcPct val="0"/>
        </a:spcBef>
        <a:buNone/>
        <a:defRPr kumimoji="1" sz="17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3080" indent="-138308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893" kern="1200">
          <a:solidFill>
            <a:schemeClr val="tx1"/>
          </a:solidFill>
          <a:latin typeface="+mn-lt"/>
          <a:ea typeface="+mn-ea"/>
          <a:cs typeface="+mn-cs"/>
        </a:defRPr>
      </a:lvl1pPr>
      <a:lvl2pPr marL="2996666" indent="-1152562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1302" kern="1200">
          <a:solidFill>
            <a:schemeClr val="tx1"/>
          </a:solidFill>
          <a:latin typeface="+mn-lt"/>
          <a:ea typeface="+mn-ea"/>
          <a:cs typeface="+mn-cs"/>
        </a:defRPr>
      </a:lvl2pPr>
      <a:lvl3pPr marL="461025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714" kern="1200">
          <a:solidFill>
            <a:schemeClr val="tx1"/>
          </a:solidFill>
          <a:latin typeface="+mn-lt"/>
          <a:ea typeface="+mn-ea"/>
          <a:cs typeface="+mn-cs"/>
        </a:defRPr>
      </a:lvl3pPr>
      <a:lvl4pPr marL="6454362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4pPr>
      <a:lvl5pPr marL="8298466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5pPr>
      <a:lvl6pPr marL="10142561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6pPr>
      <a:lvl7pPr marL="11986670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7pPr>
      <a:lvl8pPr marL="13830774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8pPr>
      <a:lvl9pPr marL="15674878" indent="-922050" algn="l" defTabSz="368821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1pPr>
      <a:lvl2pPr marL="184410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2pPr>
      <a:lvl3pPr marL="36882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3pPr>
      <a:lvl4pPr marL="553230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4pPr>
      <a:lvl5pPr marL="7376412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5pPr>
      <a:lvl6pPr marL="9220516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6pPr>
      <a:lvl7pPr marL="11064620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24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8pPr>
      <a:lvl9pPr marL="14752823" algn="l" defTabSz="3688212" rtl="0" eaLnBrk="1" latinLnBrk="0" hangingPunct="1">
        <a:defRPr kumimoji="1" sz="7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角丸四角形 737"/>
          <p:cNvSpPr/>
          <p:nvPr/>
        </p:nvSpPr>
        <p:spPr>
          <a:xfrm>
            <a:off x="401259" y="16671097"/>
            <a:ext cx="14399999" cy="257091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739" name="Text Box 22 2"/>
          <p:cNvSpPr txBox="1">
            <a:spLocks noChangeArrowheads="1"/>
          </p:cNvSpPr>
          <p:nvPr/>
        </p:nvSpPr>
        <p:spPr bwMode="auto">
          <a:xfrm>
            <a:off x="648107" y="16843365"/>
            <a:ext cx="9791799" cy="74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2. METHODOLOGY</a:t>
            </a:r>
          </a:p>
        </p:txBody>
      </p:sp>
      <p:sp>
        <p:nvSpPr>
          <p:cNvPr id="96" name="角丸四角形 636"/>
          <p:cNvSpPr/>
          <p:nvPr/>
        </p:nvSpPr>
        <p:spPr>
          <a:xfrm>
            <a:off x="15235787" y="35065146"/>
            <a:ext cx="14559614" cy="7310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15" name="角丸四角形 5">
            <a:extLst>
              <a:ext uri="{FF2B5EF4-FFF2-40B4-BE49-F238E27FC236}">
                <a16:creationId xmlns:a16="http://schemas.microsoft.com/office/drawing/2014/main" id="{17D3E877-C085-4162-8DB9-E2B7A8055CE6}"/>
              </a:ext>
            </a:extLst>
          </p:cNvPr>
          <p:cNvSpPr/>
          <p:nvPr/>
        </p:nvSpPr>
        <p:spPr>
          <a:xfrm>
            <a:off x="15696306" y="36355099"/>
            <a:ext cx="13703678" cy="5607327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401259" y="4604578"/>
            <a:ext cx="14399999" cy="11679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r>
              <a:rPr lang="en-US" altLang="ja-JP" sz="6742" dirty="0"/>
              <a:t>4040</a:t>
            </a:r>
          </a:p>
        </p:txBody>
      </p:sp>
      <p:pic>
        <p:nvPicPr>
          <p:cNvPr id="4" name="Picture 2" descr="Tohoku University in Japan Reviews &amp; Rankings | EDUopinions">
            <a:extLst>
              <a:ext uri="{FF2B5EF4-FFF2-40B4-BE49-F238E27FC236}">
                <a16:creationId xmlns:a16="http://schemas.microsoft.com/office/drawing/2014/main" id="{BFF4446A-C4CE-4E5A-A955-B62DAB498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t="4774" r="19623" b="5758"/>
          <a:stretch/>
        </p:blipFill>
        <p:spPr bwMode="auto">
          <a:xfrm>
            <a:off x="30580" y="46843"/>
            <a:ext cx="4039461" cy="42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" name="Text Box 14"/>
          <p:cNvSpPr txBox="1">
            <a:spLocks noChangeArrowheads="1"/>
          </p:cNvSpPr>
          <p:nvPr/>
        </p:nvSpPr>
        <p:spPr bwMode="auto">
          <a:xfrm>
            <a:off x="4658958" y="2758632"/>
            <a:ext cx="23629766" cy="55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eaLnBrk="1" hangingPunct="1">
              <a:lnSpc>
                <a:spcPts val="3179"/>
              </a:lnSpc>
              <a:spcBef>
                <a:spcPct val="50000"/>
              </a:spcBef>
              <a:defRPr/>
            </a:pPr>
            <a:r>
              <a:rPr lang="en-US" altLang="ja-JP" sz="4400" b="1" dirty="0">
                <a:solidFill>
                  <a:schemeClr val="bg1">
                    <a:lumMod val="95000"/>
                  </a:schemeClr>
                </a:solidFill>
                <a:latin typeface="Google Sans" panose="020B0503030502040204" pitchFamily="34" charset="0"/>
                <a:ea typeface="+mj-ea"/>
              </a:rPr>
              <a:t> </a:t>
            </a:r>
            <a:r>
              <a:rPr lang="en-US" altLang="ja-JP" sz="4400" b="1" dirty="0">
                <a:solidFill>
                  <a:schemeClr val="bg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⚬ Pongsakorn SONGSUROJ     </a:t>
            </a:r>
            <a:r>
              <a:rPr lang="en-US" altLang="ja-JP" sz="4400" b="1" dirty="0" err="1">
                <a:solidFill>
                  <a:schemeClr val="bg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Yoshito</a:t>
            </a:r>
            <a:r>
              <a:rPr lang="en-US" altLang="ja-JP" sz="4400" b="1" dirty="0">
                <a:solidFill>
                  <a:schemeClr val="bg1">
                    <a:lumMod val="95000"/>
                  </a:schemeClr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 OKADA     Kazunori OHNO     Satoshi TADOKORO</a:t>
            </a:r>
          </a:p>
        </p:txBody>
      </p:sp>
      <p:sp>
        <p:nvSpPr>
          <p:cNvPr id="416" name="Text Box 22 1"/>
          <p:cNvSpPr txBox="1">
            <a:spLocks noChangeArrowheads="1"/>
          </p:cNvSpPr>
          <p:nvPr/>
        </p:nvSpPr>
        <p:spPr bwMode="auto">
          <a:xfrm>
            <a:off x="860024" y="4768714"/>
            <a:ext cx="7923415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1. RESEARCH BACKGROUND</a:t>
            </a:r>
          </a:p>
        </p:txBody>
      </p:sp>
      <p:sp>
        <p:nvSpPr>
          <p:cNvPr id="698" name="Line 112 1"/>
          <p:cNvSpPr>
            <a:spLocks noChangeShapeType="1"/>
          </p:cNvSpPr>
          <p:nvPr/>
        </p:nvSpPr>
        <p:spPr bwMode="auto">
          <a:xfrm flipV="1">
            <a:off x="913947" y="5513212"/>
            <a:ext cx="7132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623" name="角丸四角形 622"/>
          <p:cNvSpPr/>
          <p:nvPr/>
        </p:nvSpPr>
        <p:spPr>
          <a:xfrm>
            <a:off x="15235787" y="4604579"/>
            <a:ext cx="14555135" cy="19449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624" name="Text Box 22 2"/>
          <p:cNvSpPr txBox="1">
            <a:spLocks noChangeArrowheads="1"/>
          </p:cNvSpPr>
          <p:nvPr/>
        </p:nvSpPr>
        <p:spPr bwMode="auto">
          <a:xfrm>
            <a:off x="15516361" y="4867095"/>
            <a:ext cx="9918969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3. PLATFORM MODELLING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35C356-D860-461E-83C7-BD4C926A24F5}"/>
              </a:ext>
            </a:extLst>
          </p:cNvPr>
          <p:cNvSpPr txBox="1">
            <a:spLocks/>
          </p:cNvSpPr>
          <p:nvPr/>
        </p:nvSpPr>
        <p:spPr>
          <a:xfrm>
            <a:off x="3842388" y="1142407"/>
            <a:ext cx="259485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400" b="1" dirty="0">
                <a:solidFill>
                  <a:schemeClr val="bg1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Multi-UAV Scalable Platform for Heavy Load Transportation</a:t>
            </a:r>
          </a:p>
        </p:txBody>
      </p:sp>
      <p:sp>
        <p:nvSpPr>
          <p:cNvPr id="346" name="角丸四角形 5">
            <a:extLst>
              <a:ext uri="{FF2B5EF4-FFF2-40B4-BE49-F238E27FC236}">
                <a16:creationId xmlns:a16="http://schemas.microsoft.com/office/drawing/2014/main" id="{3BC02710-7EA8-411A-991E-D529611FF854}"/>
              </a:ext>
            </a:extLst>
          </p:cNvPr>
          <p:cNvSpPr/>
          <p:nvPr/>
        </p:nvSpPr>
        <p:spPr>
          <a:xfrm>
            <a:off x="15660184" y="5987607"/>
            <a:ext cx="13762374" cy="17628266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 dirty="0"/>
              <a:t>x</a:t>
            </a:r>
          </a:p>
        </p:txBody>
      </p:sp>
      <p:sp>
        <p:nvSpPr>
          <p:cNvPr id="97" name="Text Box 22 2"/>
          <p:cNvSpPr txBox="1">
            <a:spLocks noChangeArrowheads="1"/>
          </p:cNvSpPr>
          <p:nvPr/>
        </p:nvSpPr>
        <p:spPr bwMode="auto">
          <a:xfrm>
            <a:off x="15552192" y="35268424"/>
            <a:ext cx="11778786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5. CONCLUSION</a:t>
            </a:r>
          </a:p>
        </p:txBody>
      </p:sp>
      <p:sp>
        <p:nvSpPr>
          <p:cNvPr id="109" name="Line 112 1">
            <a:extLst>
              <a:ext uri="{FF2B5EF4-FFF2-40B4-BE49-F238E27FC236}">
                <a16:creationId xmlns:a16="http://schemas.microsoft.com/office/drawing/2014/main" id="{76FF2A3B-8FDF-4BBA-B2FC-76B92D36C4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23" y="17565811"/>
            <a:ext cx="493776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3" name="Line 112 1">
            <a:extLst>
              <a:ext uri="{FF2B5EF4-FFF2-40B4-BE49-F238E27FC236}">
                <a16:creationId xmlns:a16="http://schemas.microsoft.com/office/drawing/2014/main" id="{970CE4F9-230C-4174-AAF7-AA40E567C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13760" y="36001249"/>
            <a:ext cx="402336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119" name="角丸四角形 636">
            <a:extLst>
              <a:ext uri="{FF2B5EF4-FFF2-40B4-BE49-F238E27FC236}">
                <a16:creationId xmlns:a16="http://schemas.microsoft.com/office/drawing/2014/main" id="{F9A0F8C0-1E87-4FA0-8351-78A215A0E9B1}"/>
              </a:ext>
            </a:extLst>
          </p:cNvPr>
          <p:cNvSpPr/>
          <p:nvPr/>
        </p:nvSpPr>
        <p:spPr>
          <a:xfrm>
            <a:off x="15231306" y="24472466"/>
            <a:ext cx="14564093" cy="101791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1150" cmpd="thickThin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733" tIns="40364" rIns="80733" bIns="40364" rtlCol="0" anchor="ctr"/>
          <a:lstStyle/>
          <a:p>
            <a:pPr algn="ctr"/>
            <a:endParaRPr lang="en-US" altLang="ja-JP" sz="6742" dirty="0"/>
          </a:p>
        </p:txBody>
      </p:sp>
      <p:sp>
        <p:nvSpPr>
          <p:cNvPr id="108" name="角丸四角形 5">
            <a:extLst>
              <a:ext uri="{FF2B5EF4-FFF2-40B4-BE49-F238E27FC236}">
                <a16:creationId xmlns:a16="http://schemas.microsoft.com/office/drawing/2014/main" id="{9E7BFB5E-AFF6-4E0D-A2EA-9E9E3B12D369}"/>
              </a:ext>
            </a:extLst>
          </p:cNvPr>
          <p:cNvSpPr/>
          <p:nvPr/>
        </p:nvSpPr>
        <p:spPr>
          <a:xfrm>
            <a:off x="15671011" y="25672489"/>
            <a:ext cx="13728973" cy="8575117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kumimoji="1" lang="en-US" altLang="ja-JP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7E01D-A2A0-4780-AEA0-E5B7624FE293}"/>
              </a:ext>
            </a:extLst>
          </p:cNvPr>
          <p:cNvGrpSpPr/>
          <p:nvPr/>
        </p:nvGrpSpPr>
        <p:grpSpPr>
          <a:xfrm>
            <a:off x="817731" y="17871825"/>
            <a:ext cx="13561186" cy="15838508"/>
            <a:chOff x="821133" y="13798260"/>
            <a:chExt cx="13610695" cy="9371802"/>
          </a:xfrm>
        </p:grpSpPr>
        <p:sp>
          <p:nvSpPr>
            <p:cNvPr id="106" name="角丸四角形 5">
              <a:extLst>
                <a:ext uri="{FF2B5EF4-FFF2-40B4-BE49-F238E27FC236}">
                  <a16:creationId xmlns:a16="http://schemas.microsoft.com/office/drawing/2014/main" id="{0B9460B7-3E0C-4E66-8314-0EB8E759C1FC}"/>
                </a:ext>
              </a:extLst>
            </p:cNvPr>
            <p:cNvSpPr/>
            <p:nvPr/>
          </p:nvSpPr>
          <p:spPr>
            <a:xfrm>
              <a:off x="821133" y="13798260"/>
              <a:ext cx="13610695" cy="9371802"/>
            </a:xfrm>
            <a:prstGeom prst="roundRect">
              <a:avLst>
                <a:gd name="adj" fmla="val 6259"/>
              </a:avLst>
            </a:prstGeom>
            <a:solidFill>
              <a:schemeClr val="bg1"/>
            </a:solidFill>
            <a:ln w="311150" cmpd="thickThin">
              <a:solidFill>
                <a:srgbClr val="CDB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kumimoji="1" lang="en-US" altLang="ja-JP"/>
                <a:t>x</a:t>
              </a:r>
              <a:endParaRPr kumimoji="1" lang="en-US" altLang="ja-JP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DAEB4-55DE-4C21-A0EF-1EC55947B3AE}"/>
                </a:ext>
              </a:extLst>
            </p:cNvPr>
            <p:cNvSpPr txBox="1"/>
            <p:nvPr/>
          </p:nvSpPr>
          <p:spPr>
            <a:xfrm>
              <a:off x="1184803" y="13950086"/>
              <a:ext cx="6768326" cy="36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333333"/>
                  </a:solidFill>
                  <a:latin typeface="SF Pro Display" panose="00000500000000000000" pitchFamily="50" charset="0"/>
                  <a:ea typeface="SF Pro Display" panose="00000500000000000000" pitchFamily="50" charset="0"/>
                </a:rPr>
                <a:t>2.1 System Architecture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4E2936-5328-439A-AFB3-5CD6C3D978A1}"/>
              </a:ext>
            </a:extLst>
          </p:cNvPr>
          <p:cNvGrpSpPr/>
          <p:nvPr/>
        </p:nvGrpSpPr>
        <p:grpSpPr>
          <a:xfrm>
            <a:off x="817731" y="34097129"/>
            <a:ext cx="13561186" cy="7907215"/>
            <a:chOff x="817731" y="34134944"/>
            <a:chExt cx="13462094" cy="7827481"/>
          </a:xfrm>
        </p:grpSpPr>
        <p:sp>
          <p:nvSpPr>
            <p:cNvPr id="100" name="角丸四角形 5">
              <a:extLst>
                <a:ext uri="{FF2B5EF4-FFF2-40B4-BE49-F238E27FC236}">
                  <a16:creationId xmlns:a16="http://schemas.microsoft.com/office/drawing/2014/main" id="{9EC925ED-C6E1-4749-A558-6F34087BDD2C}"/>
                </a:ext>
              </a:extLst>
            </p:cNvPr>
            <p:cNvSpPr/>
            <p:nvPr/>
          </p:nvSpPr>
          <p:spPr>
            <a:xfrm>
              <a:off x="817731" y="34134944"/>
              <a:ext cx="13462094" cy="7827481"/>
            </a:xfrm>
            <a:prstGeom prst="roundRect">
              <a:avLst>
                <a:gd name="adj" fmla="val 6259"/>
              </a:avLst>
            </a:prstGeom>
            <a:solidFill>
              <a:schemeClr val="bg1"/>
            </a:solidFill>
            <a:ln w="311150" cmpd="thickThin">
              <a:solidFill>
                <a:srgbClr val="CDB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9" tIns="45714" rIns="91429" bIns="45714" rtlCol="0" anchor="ctr"/>
            <a:lstStyle/>
            <a:p>
              <a:pPr algn="ctr"/>
              <a:r>
                <a:rPr kumimoji="1" lang="en-US" altLang="ja-JP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AF4522-795B-473F-A4AD-E96F336EB055}"/>
                </a:ext>
              </a:extLst>
            </p:cNvPr>
            <p:cNvSpPr txBox="1"/>
            <p:nvPr/>
          </p:nvSpPr>
          <p:spPr>
            <a:xfrm>
              <a:off x="1206199" y="34432963"/>
              <a:ext cx="6768326" cy="111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333333"/>
                  </a:solidFill>
                  <a:latin typeface="SF Pro Display" panose="00000500000000000000" pitchFamily="50" charset="0"/>
                  <a:ea typeface="SF Pro Display" panose="00000500000000000000" pitchFamily="50" charset="0"/>
                </a:rPr>
                <a:t>2.2 Data Transmission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64B03A-9F89-4CD9-AFAE-112C283DE046}"/>
                </a:ext>
              </a:extLst>
            </p:cNvPr>
            <p:cNvSpPr txBox="1"/>
            <p:nvPr/>
          </p:nvSpPr>
          <p:spPr>
            <a:xfrm>
              <a:off x="1249784" y="40497764"/>
              <a:ext cx="12728532" cy="94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333333"/>
                  </a:solidFill>
                  <a:latin typeface="SF Pro Text" panose="00000500000000000000" pitchFamily="50" charset="0"/>
                  <a:ea typeface="SF Pro Text" panose="00000500000000000000" pitchFamily="50" charset="0"/>
                </a:rPr>
                <a:t>     Only UAV units in the same network are allowed to communicate with each other.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30F6C5E-45EC-4C87-806A-973255FB037E}"/>
              </a:ext>
            </a:extLst>
          </p:cNvPr>
          <p:cNvSpPr txBox="1"/>
          <p:nvPr/>
        </p:nvSpPr>
        <p:spPr>
          <a:xfrm>
            <a:off x="22549127" y="6621985"/>
            <a:ext cx="63245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Our presented model consists of 3 layers.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1 unit at the top layer uses Quadrotor H airframe.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4 units at the middle layer use Quadrotor H airframe.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16 units at the low layer uses Quadrotor H airframe.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64 propellers are installed at low-layer UAVs </a:t>
            </a:r>
          </a:p>
        </p:txBody>
      </p:sp>
      <p:sp>
        <p:nvSpPr>
          <p:cNvPr id="90" name="Text Box 22 2">
            <a:extLst>
              <a:ext uri="{FF2B5EF4-FFF2-40B4-BE49-F238E27FC236}">
                <a16:creationId xmlns:a16="http://schemas.microsoft.com/office/drawing/2014/main" id="{AFD68151-ECF0-4302-ADD9-01CB43E0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6361" y="24599566"/>
            <a:ext cx="2988159" cy="7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ja-JP" sz="4238" b="1" dirty="0">
                <a:solidFill>
                  <a:srgbClr val="3B1584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4. RESULT</a:t>
            </a:r>
          </a:p>
        </p:txBody>
      </p:sp>
      <p:sp>
        <p:nvSpPr>
          <p:cNvPr id="91" name="Line 112 1">
            <a:extLst>
              <a:ext uri="{FF2B5EF4-FFF2-40B4-BE49-F238E27FC236}">
                <a16:creationId xmlns:a16="http://schemas.microsoft.com/office/drawing/2014/main" id="{F902DFA6-0FE4-4040-8487-2C91801C8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3415" y="25331884"/>
            <a:ext cx="256032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11EFE5-19F9-4502-A631-AF4CE8A16427}"/>
              </a:ext>
            </a:extLst>
          </p:cNvPr>
          <p:cNvSpPr txBox="1"/>
          <p:nvPr/>
        </p:nvSpPr>
        <p:spPr>
          <a:xfrm>
            <a:off x="16145995" y="25720360"/>
            <a:ext cx="368537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333333"/>
                </a:solidFill>
                <a:latin typeface="Quicksand" pitchFamily="2" charset="0"/>
                <a:ea typeface="ＭＳ Ｐゴシック" pitchFamily="50" charset="-128"/>
              </a:rPr>
              <a:t>    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0E8A98-2654-4133-A31E-F28D9888C509}"/>
              </a:ext>
            </a:extLst>
          </p:cNvPr>
          <p:cNvSpPr txBox="1"/>
          <p:nvPr/>
        </p:nvSpPr>
        <p:spPr>
          <a:xfrm>
            <a:off x="15974989" y="36505305"/>
            <a:ext cx="131147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thaiDi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In this research, we demonstrated the multi-UAV scalable platform with one main unit, four parent units, 16 child units with 64 propellers.</a:t>
            </a:r>
          </a:p>
          <a:p>
            <a:pPr marL="457200" indent="-457200" algn="thaiDi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With this purposed method, the UAV platform can achieve stability and redundancy.</a:t>
            </a:r>
          </a:p>
          <a:p>
            <a:pPr marL="457200" indent="-457200" algn="thaiDi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More UAVs can be installed to increase overall thrust and torque for higher payload.</a:t>
            </a:r>
          </a:p>
          <a:p>
            <a:pPr marL="457200" indent="-457200" algn="thaiDi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Different types of airframe structures can be customized and reconfigured to match different work scenarios and increase functional diversity.</a:t>
            </a:r>
          </a:p>
        </p:txBody>
      </p:sp>
      <p:sp>
        <p:nvSpPr>
          <p:cNvPr id="93" name="角丸四角形 5">
            <a:extLst>
              <a:ext uri="{FF2B5EF4-FFF2-40B4-BE49-F238E27FC236}">
                <a16:creationId xmlns:a16="http://schemas.microsoft.com/office/drawing/2014/main" id="{C9C4021C-3FEF-4350-AB05-F4E03D155193}"/>
              </a:ext>
            </a:extLst>
          </p:cNvPr>
          <p:cNvSpPr/>
          <p:nvPr/>
        </p:nvSpPr>
        <p:spPr>
          <a:xfrm>
            <a:off x="792984" y="5900372"/>
            <a:ext cx="13608816" cy="9921417"/>
          </a:xfrm>
          <a:prstGeom prst="roundRect">
            <a:avLst>
              <a:gd name="adj" fmla="val 6259"/>
            </a:avLst>
          </a:prstGeom>
          <a:solidFill>
            <a:schemeClr val="bg1"/>
          </a:solidFill>
          <a:ln w="311150" cmpd="thickThin">
            <a:solidFill>
              <a:srgbClr val="CDB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kumimoji="1" lang="en-US" altLang="ja-JP"/>
              <a:t>x</a:t>
            </a:r>
            <a:endParaRPr kumimoji="1" lang="en-US" altLang="ja-JP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14BBDA-DE90-43E7-8604-A716FAF7D3DA}"/>
              </a:ext>
            </a:extLst>
          </p:cNvPr>
          <p:cNvSpPr txBox="1"/>
          <p:nvPr/>
        </p:nvSpPr>
        <p:spPr>
          <a:xfrm>
            <a:off x="1196101" y="6216941"/>
            <a:ext cx="12818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In lifting and transporting applications, the main design of a </a:t>
            </a:r>
            <a:r>
              <a:rPr lang="en-US" sz="2800" b="1" dirty="0" err="1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multicopter</a:t>
            </a: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are a large propeller </a:t>
            </a:r>
            <a:r>
              <a:rPr lang="en-US" sz="2800" b="1" dirty="0" err="1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multicopter</a:t>
            </a: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, and a small propeller </a:t>
            </a:r>
            <a:r>
              <a:rPr lang="en-US" sz="2800" b="1" dirty="0" err="1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multicopter</a:t>
            </a: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. The table below shows advantages and disadvantages of both UAV types.</a:t>
            </a:r>
          </a:p>
        </p:txBody>
      </p:sp>
      <p:graphicFrame>
        <p:nvGraphicFramePr>
          <p:cNvPr id="130" name="Table 15">
            <a:extLst>
              <a:ext uri="{FF2B5EF4-FFF2-40B4-BE49-F238E27FC236}">
                <a16:creationId xmlns:a16="http://schemas.microsoft.com/office/drawing/2014/main" id="{6F97F060-91D6-4DDC-8DF3-D52A56948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77562"/>
              </p:ext>
            </p:extLst>
          </p:nvPr>
        </p:nvGraphicFramePr>
        <p:xfrm>
          <a:off x="1196101" y="8140151"/>
          <a:ext cx="12818189" cy="594658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34811">
                  <a:extLst>
                    <a:ext uri="{9D8B030D-6E8A-4147-A177-3AD203B41FA5}">
                      <a16:colId xmlns:a16="http://schemas.microsoft.com/office/drawing/2014/main" val="1238752579"/>
                    </a:ext>
                  </a:extLst>
                </a:gridCol>
                <a:gridCol w="5112567">
                  <a:extLst>
                    <a:ext uri="{9D8B030D-6E8A-4147-A177-3AD203B41FA5}">
                      <a16:colId xmlns:a16="http://schemas.microsoft.com/office/drawing/2014/main" val="3135063397"/>
                    </a:ext>
                  </a:extLst>
                </a:gridCol>
                <a:gridCol w="4870811">
                  <a:extLst>
                    <a:ext uri="{9D8B030D-6E8A-4147-A177-3AD203B41FA5}">
                      <a16:colId xmlns:a16="http://schemas.microsoft.com/office/drawing/2014/main" val="3354129611"/>
                    </a:ext>
                  </a:extLst>
                </a:gridCol>
              </a:tblGrid>
              <a:tr h="3583313">
                <a:tc>
                  <a:txBody>
                    <a:bodyPr/>
                    <a:lstStyle/>
                    <a:p>
                      <a:pPr algn="ctr"/>
                      <a:r>
                        <a:rPr kumimoji="1" lang="en-US" sz="32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UAV </a:t>
                      </a:r>
                      <a:br>
                        <a:rPr kumimoji="1" lang="en-US" sz="32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</a:br>
                      <a:r>
                        <a:rPr kumimoji="1" lang="en-US" sz="32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Types</a:t>
                      </a:r>
                    </a:p>
                  </a:txBody>
                  <a:tcPr anchor="ctr">
                    <a:solidFill>
                      <a:srgbClr val="EAE2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endParaRPr kumimoji="1" lang="en-US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endParaRPr kumimoji="1" lang="en-US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endParaRPr kumimoji="1" lang="en-US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endParaRPr kumimoji="1" lang="en-US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endParaRPr kumimoji="1" lang="th-TH" sz="32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algn="ctr"/>
                      <a:r>
                        <a:rPr kumimoji="1" lang="en-US" sz="24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Large Propeller </a:t>
                      </a:r>
                      <a:r>
                        <a:rPr kumimoji="1" lang="en-US" sz="2400" b="1" kern="1200" dirty="0" err="1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Multicopter</a:t>
                      </a: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</a:txBody>
                  <a:tcPr anchor="ctr">
                    <a:solidFill>
                      <a:srgbClr val="EA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  <a:p>
                      <a:pPr marL="0" marR="0" lvl="0" indent="0" algn="ctr" defTabSz="36882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Small Propeller </a:t>
                      </a:r>
                      <a:r>
                        <a:rPr kumimoji="1" lang="en-US" sz="2400" b="1" kern="1200" dirty="0" err="1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Multicopter</a:t>
                      </a:r>
                      <a:endParaRPr kumimoji="1" lang="en-US" sz="2400" b="1" kern="1200" dirty="0">
                        <a:solidFill>
                          <a:srgbClr val="333333"/>
                        </a:solidFill>
                        <a:latin typeface="SF Pro Text" panose="00000500000000000000" pitchFamily="50" charset="0"/>
                        <a:ea typeface="SF Pro Text" panose="00000500000000000000" pitchFamily="50" charset="0"/>
                        <a:cs typeface="+mn-cs"/>
                      </a:endParaRPr>
                    </a:p>
                  </a:txBody>
                  <a:tcPr anchor="ctr">
                    <a:solidFill>
                      <a:srgbClr val="EA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10173"/>
                  </a:ext>
                </a:extLst>
              </a:tr>
              <a:tr h="740392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Safety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10104"/>
                  </a:ext>
                </a:extLst>
              </a:tr>
              <a:tr h="797344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Redundancy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95613"/>
                  </a:ext>
                </a:extLst>
              </a:tr>
              <a:tr h="825536"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Stability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X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2800" b="1" kern="1200" dirty="0">
                          <a:solidFill>
                            <a:srgbClr val="333333"/>
                          </a:solidFill>
                          <a:latin typeface="SF Pro Text" panose="00000500000000000000" pitchFamily="50" charset="0"/>
                          <a:ea typeface="SF Pro Text" panose="00000500000000000000" pitchFamily="50" charset="0"/>
                          <a:cs typeface="+mn-cs"/>
                        </a:rPr>
                        <a:t>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1459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7D4A6B7C-ACCF-4F8E-96EB-C55187B922B7}"/>
              </a:ext>
            </a:extLst>
          </p:cNvPr>
          <p:cNvSpPr txBox="1"/>
          <p:nvPr/>
        </p:nvSpPr>
        <p:spPr>
          <a:xfrm>
            <a:off x="1209058" y="14230104"/>
            <a:ext cx="1282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Thus, this research aims to provide scalability and reconfigurability for the UAV platform by combining multiple small propeller UAVs with multi-layer data transmission and centralized control methods.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374307-3334-4DC0-B55F-043471F3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21435" r="22427" b="20889"/>
          <a:stretch/>
        </p:blipFill>
        <p:spPr>
          <a:xfrm>
            <a:off x="5076634" y="8010025"/>
            <a:ext cx="3080743" cy="30948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BE2B9E-B4E8-4EB6-B177-B6925A008E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94" y="7857677"/>
            <a:ext cx="3181413" cy="34477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9F7E22-D417-4FD5-99B1-4318BBCAFF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40"/>
          <a:stretch/>
        </p:blipFill>
        <p:spPr>
          <a:xfrm>
            <a:off x="2392780" y="18666010"/>
            <a:ext cx="10459518" cy="679266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43E81AB2-2AC2-4B8B-825E-6C8839563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0" b="-3060"/>
          <a:stretch/>
        </p:blipFill>
        <p:spPr>
          <a:xfrm>
            <a:off x="2204276" y="25104910"/>
            <a:ext cx="10836525" cy="6586549"/>
          </a:xfrm>
          <a:prstGeom prst="rect">
            <a:avLst/>
          </a:prstGeom>
        </p:spPr>
      </p:pic>
      <p:sp>
        <p:nvSpPr>
          <p:cNvPr id="51" name="Line 112 1">
            <a:extLst>
              <a:ext uri="{FF2B5EF4-FFF2-40B4-BE49-F238E27FC236}">
                <a16:creationId xmlns:a16="http://schemas.microsoft.com/office/drawing/2014/main" id="{26B1C148-7D5C-4EB6-98ED-EC0255E2A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3415" y="5561600"/>
            <a:ext cx="6583680" cy="12463"/>
          </a:xfrm>
          <a:prstGeom prst="line">
            <a:avLst/>
          </a:prstGeom>
          <a:noFill/>
          <a:ln w="88900" cap="rnd" cmpd="sng">
            <a:solidFill>
              <a:srgbClr val="99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ja-JP" sz="6742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4E2D-FCF4-4F53-A343-FB15AD370BED}"/>
              </a:ext>
            </a:extLst>
          </p:cNvPr>
          <p:cNvSpPr txBox="1"/>
          <p:nvPr/>
        </p:nvSpPr>
        <p:spPr>
          <a:xfrm>
            <a:off x="1235600" y="31593079"/>
            <a:ext cx="12822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</a:t>
            </a: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Above figure shows that this platform separates UAVs into 3 layers, consisting of top layer, middle layers and low layer.</a:t>
            </a:r>
            <a:b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</a:br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Inside each layer, it supports several UAVs, except the top layer which contains one unit according to centralized control method.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14FEEA-E0F1-4771-B45E-3ED3F575B4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17" y="35218541"/>
            <a:ext cx="10820452" cy="510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5E2504-B719-4B9B-BC2A-7B0119F1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58" y="6405961"/>
            <a:ext cx="6128439" cy="589862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F9CF1-BBCF-44C1-80C6-340B98C708FD}"/>
              </a:ext>
            </a:extLst>
          </p:cNvPr>
          <p:cNvSpPr txBox="1"/>
          <p:nvPr/>
        </p:nvSpPr>
        <p:spPr>
          <a:xfrm>
            <a:off x="17064906" y="12481501"/>
            <a:ext cx="456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3-Layer Assembled UAV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0FE82E-019E-45C7-9DE2-A7E9F4541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40" y="13342977"/>
            <a:ext cx="2245701" cy="249625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A35B7A1-6DB4-4FF3-A031-D298524AD5C3}"/>
              </a:ext>
            </a:extLst>
          </p:cNvPr>
          <p:cNvSpPr txBox="1"/>
          <p:nvPr/>
        </p:nvSpPr>
        <p:spPr>
          <a:xfrm>
            <a:off x="17100540" y="16154220"/>
            <a:ext cx="456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Octa-coaxial H Airframe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20A4A0-3BF2-4ED9-B294-DC907C44CB86}"/>
              </a:ext>
            </a:extLst>
          </p:cNvPr>
          <p:cNvSpPr txBox="1"/>
          <p:nvPr/>
        </p:nvSpPr>
        <p:spPr>
          <a:xfrm>
            <a:off x="22490796" y="12742665"/>
            <a:ext cx="6550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Due to torque cancellation problem, this research purposes the idea to use coaxial airframe which is capable of providing double actuator outputs compared with a normal airframe.</a:t>
            </a:r>
          </a:p>
          <a:p>
            <a:pPr algn="thaiDist"/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It will allow propellers at each side to generate adjustable torque.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B23178-8A9A-4773-B051-5EB2FA84B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649" y="28337235"/>
            <a:ext cx="8418651" cy="48557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794D-F923-4832-8072-3FA0A80A6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27255" y="16800080"/>
            <a:ext cx="6256860" cy="3267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D76045-8843-4977-A982-15F7A8997E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25440" y="21580395"/>
            <a:ext cx="3075980" cy="7994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5137E6-8D76-4847-9F28-ECD6D5E1F3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31897" y="19688006"/>
            <a:ext cx="6441776" cy="276076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C81537F-04DA-4B42-9D62-0611D47B2590}"/>
              </a:ext>
            </a:extLst>
          </p:cNvPr>
          <p:cNvSpPr txBox="1"/>
          <p:nvPr/>
        </p:nvSpPr>
        <p:spPr>
          <a:xfrm>
            <a:off x="22490796" y="16894608"/>
            <a:ext cx="6525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     To calculate actuator outputs of the octa-coaxial H airframe, this research uses the pseudo-inverse method because the number of installed propellers is higher than degrees of freedom.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0616AA-4B7A-4E8B-9132-350006C82713}"/>
              </a:ext>
            </a:extLst>
          </p:cNvPr>
          <p:cNvSpPr txBox="1"/>
          <p:nvPr/>
        </p:nvSpPr>
        <p:spPr>
          <a:xfrm>
            <a:off x="16694741" y="20237390"/>
            <a:ext cx="5093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Control allocation Matrix of Octo-coaxial Airframe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6F8220-B961-48E2-8497-5994BBF17F18}"/>
              </a:ext>
            </a:extLst>
          </p:cNvPr>
          <p:cNvSpPr txBox="1"/>
          <p:nvPr/>
        </p:nvSpPr>
        <p:spPr>
          <a:xfrm>
            <a:off x="16808015" y="22479331"/>
            <a:ext cx="484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Pseudoinverse Formula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21885C-E9EE-4662-9936-17B039F09C84}"/>
              </a:ext>
            </a:extLst>
          </p:cNvPr>
          <p:cNvSpPr txBox="1"/>
          <p:nvPr/>
        </p:nvSpPr>
        <p:spPr>
          <a:xfrm>
            <a:off x="23016847" y="22521501"/>
            <a:ext cx="527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Actuator output equation of Octo-coaxial Airframe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D19465-E994-4035-AD5B-0CF5E0D78571}"/>
              </a:ext>
            </a:extLst>
          </p:cNvPr>
          <p:cNvSpPr txBox="1"/>
          <p:nvPr/>
        </p:nvSpPr>
        <p:spPr>
          <a:xfrm>
            <a:off x="15923825" y="32953598"/>
            <a:ext cx="459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Multi-UAV tested model in 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2283B0-5405-4D06-8C3F-6D949B0FC4D0}"/>
              </a:ext>
            </a:extLst>
          </p:cNvPr>
          <p:cNvSpPr txBox="1"/>
          <p:nvPr/>
        </p:nvSpPr>
        <p:spPr>
          <a:xfrm>
            <a:off x="22180295" y="33270180"/>
            <a:ext cx="536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Actual and target local position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44B111-BEC2-47B1-8EB1-76C22F6C04AE}"/>
              </a:ext>
            </a:extLst>
          </p:cNvPr>
          <p:cNvSpPr txBox="1"/>
          <p:nvPr/>
        </p:nvSpPr>
        <p:spPr>
          <a:xfrm>
            <a:off x="16019696" y="25981099"/>
            <a:ext cx="1299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b="1" dirty="0">
                <a:latin typeface="SF Pro Text" panose="00000500000000000000" pitchFamily="50" charset="0"/>
                <a:ea typeface="SF Pro Text" panose="00000500000000000000" pitchFamily="50" charset="0"/>
              </a:rPr>
              <a:t>     Set the UAV model to move along a square trajectory in Gazebo simulated environment without wind and magnetic force acting on the UAV. </a:t>
            </a:r>
          </a:p>
          <a:p>
            <a:pPr algn="thaiDist"/>
            <a:r>
              <a:rPr lang="en-US" sz="2800" b="1" dirty="0">
                <a:latin typeface="SF Pro Text" panose="00000500000000000000" pitchFamily="50" charset="0"/>
                <a:ea typeface="SF Pro Text" panose="00000500000000000000" pitchFamily="50" charset="0"/>
              </a:rPr>
              <a:t>     The 3D graph shows that the UAV model using this multi-layer platform can successfully follow the square waypoints.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8B6B3A6-63AC-4E70-B072-DC7301CEEA7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3" t="24574" r="42727" b="37500"/>
          <a:stretch/>
        </p:blipFill>
        <p:spPr>
          <a:xfrm>
            <a:off x="15962909" y="28594190"/>
            <a:ext cx="4524200" cy="41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12187</TotalTime>
  <Words>467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Google Sans</vt:lpstr>
      <vt:lpstr>Quicksand</vt:lpstr>
      <vt:lpstr>SF Pro Display</vt:lpstr>
      <vt:lpstr>SF Pro Text</vt:lpstr>
      <vt:lpstr>Office ​​テーマ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ファントムセンセーションを用いた定点振動刺激による運動誘導</dc:title>
  <dc:creator>kubota</dc:creator>
  <cp:lastModifiedBy>Pongsakorn songsuroj</cp:lastModifiedBy>
  <cp:revision>564</cp:revision>
  <cp:lastPrinted>2021-02-24T08:45:08Z</cp:lastPrinted>
  <dcterms:created xsi:type="dcterms:W3CDTF">2014-03-03T15:45:21Z</dcterms:created>
  <dcterms:modified xsi:type="dcterms:W3CDTF">2021-04-29T12:35:17Z</dcterms:modified>
</cp:coreProperties>
</file>