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88" r:id="rId4"/>
    <p:sldId id="258" r:id="rId5"/>
    <p:sldId id="259" r:id="rId6"/>
    <p:sldId id="260" r:id="rId7"/>
    <p:sldId id="264" r:id="rId8"/>
    <p:sldId id="266" r:id="rId9"/>
    <p:sldId id="267" r:id="rId10"/>
    <p:sldId id="269" r:id="rId11"/>
    <p:sldId id="270" r:id="rId12"/>
    <p:sldId id="272" r:id="rId13"/>
    <p:sldId id="273" r:id="rId14"/>
    <p:sldId id="297" r:id="rId15"/>
    <p:sldId id="285" r:id="rId16"/>
    <p:sldId id="275" r:id="rId17"/>
    <p:sldId id="299" r:id="rId18"/>
    <p:sldId id="300" r:id="rId19"/>
    <p:sldId id="296" r:id="rId20"/>
    <p:sldId id="298" r:id="rId21"/>
    <p:sldId id="289" r:id="rId22"/>
    <p:sldId id="290" r:id="rId23"/>
    <p:sldId id="291" r:id="rId24"/>
    <p:sldId id="292" r:id="rId25"/>
    <p:sldId id="293" r:id="rId26"/>
    <p:sldId id="294" r:id="rId27"/>
    <p:sldId id="29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0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81693-F97A-9B4B-8826-3E3FB14A6760}" type="datetimeFigureOut">
              <a:rPr lang="en-US" smtClean="0"/>
              <a:t>5/26/14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81693-F97A-9B4B-8826-3E3FB14A6760}" type="datetimeFigureOut">
              <a:rPr lang="en-US" smtClean="0"/>
              <a:t>5/26/14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5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81693-F97A-9B4B-8826-3E3FB14A6760}" type="datetimeFigureOut">
              <a:rPr lang="en-US" smtClean="0"/>
              <a:t>5/26/14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6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81693-F97A-9B4B-8826-3E3FB14A6760}" type="datetimeFigureOut">
              <a:rPr lang="en-US" smtClean="0"/>
              <a:t>5/26/14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8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81693-F97A-9B4B-8826-3E3FB14A6760}" type="datetimeFigureOut">
              <a:rPr lang="en-US" smtClean="0"/>
              <a:t>5/26/14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2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81693-F97A-9B4B-8826-3E3FB14A6760}" type="datetimeFigureOut">
              <a:rPr lang="en-US" smtClean="0"/>
              <a:t>5/26/14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6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81693-F97A-9B4B-8826-3E3FB14A6760}" type="datetimeFigureOut">
              <a:rPr lang="en-US" smtClean="0"/>
              <a:t>5/26/14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9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81693-F97A-9B4B-8826-3E3FB14A6760}" type="datetimeFigureOut">
              <a:rPr lang="en-US" smtClean="0"/>
              <a:t>5/26/14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81693-F97A-9B4B-8826-3E3FB14A6760}" type="datetimeFigureOut">
              <a:rPr lang="en-US" smtClean="0"/>
              <a:t>5/26/14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2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81693-F97A-9B4B-8826-3E3FB14A6760}" type="datetimeFigureOut">
              <a:rPr lang="en-US" smtClean="0"/>
              <a:t>5/26/14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6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21897" y="6332294"/>
            <a:ext cx="2087606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LREC 2014 • Reykjavik, Iceland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42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venir Book"/>
          <a:ea typeface="+mj-ea"/>
          <a:cs typeface="Avenir Book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742950" indent="-285750" algn="l" defTabSz="457200" rtl="0" eaLnBrk="1" latinLnBrk="0" hangingPunct="1">
        <a:lnSpc>
          <a:spcPct val="1000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84" y="1364017"/>
            <a:ext cx="8227381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Web Services for Effective NLP Application  Development and </a:t>
            </a:r>
            <a:r>
              <a:rPr lang="en-US" sz="3600" dirty="0" smtClean="0"/>
              <a:t>Evaluation</a:t>
            </a:r>
            <a:br>
              <a:rPr lang="en-US" sz="3600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3100" dirty="0"/>
              <a:t>Using and Contributing to 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The </a:t>
            </a:r>
            <a:r>
              <a:rPr lang="en-US" sz="3100" dirty="0"/>
              <a:t>Language Application Grid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5354" y="4040760"/>
            <a:ext cx="2699973" cy="627192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Nancy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Ide, Keith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Suderman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Vassar College 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738075" y="4868245"/>
            <a:ext cx="4933398" cy="67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Christopher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Cieri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Denise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DiPersio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Jonathan Wright </a:t>
            </a:r>
          </a:p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Linguistic Data Consortium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61874" y="4040760"/>
            <a:ext cx="4485801" cy="697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James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Pustejovsky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Chunqi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Shi, Marc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Verhagen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Brandeis University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925354" y="4857195"/>
            <a:ext cx="2874462" cy="635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Eric Nyberg, Di Wang</a:t>
            </a:r>
          </a:p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Carnegie-Mellon University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23415" y="2178172"/>
            <a:ext cx="4909118" cy="6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52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LAPPS WS-EV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</a:rPr>
              <a:t>http://vocab.lappsgrid.org</a:t>
            </a:r>
          </a:p>
          <a:p>
            <a:r>
              <a:rPr lang="en-US" sz="2000" dirty="0" smtClean="0"/>
              <a:t>Shallow hierarchy of elements</a:t>
            </a:r>
          </a:p>
          <a:p>
            <a:pPr lvl="1"/>
            <a:r>
              <a:rPr lang="en-US" sz="1800" dirty="0" smtClean="0"/>
              <a:t>Inheritance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383" y="2787215"/>
            <a:ext cx="4492411" cy="30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85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JSON-LD and WS-EV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 in </a:t>
            </a:r>
            <a:r>
              <a:rPr lang="en-US" dirty="0" smtClean="0"/>
              <a:t>JSON</a:t>
            </a:r>
            <a:r>
              <a:rPr lang="en-US" dirty="0"/>
              <a:t>-LD representation point </a:t>
            </a:r>
            <a:r>
              <a:rPr lang="en-US" dirty="0" smtClean="0"/>
              <a:t>to URIs providing </a:t>
            </a:r>
            <a:r>
              <a:rPr lang="en-US" b="1" dirty="0" smtClean="0">
                <a:solidFill>
                  <a:srgbClr val="953735"/>
                </a:solidFill>
              </a:rPr>
              <a:t>definitions</a:t>
            </a:r>
            <a:r>
              <a:rPr lang="en-US" dirty="0" smtClean="0"/>
              <a:t> </a:t>
            </a:r>
            <a:r>
              <a:rPr lang="en-US" dirty="0"/>
              <a:t>for specific linguistic </a:t>
            </a:r>
            <a:r>
              <a:rPr lang="en-US" dirty="0" smtClean="0"/>
              <a:t>categories in the WS-EV</a:t>
            </a:r>
          </a:p>
          <a:p>
            <a:r>
              <a:rPr lang="en-US" dirty="0" smtClean="0"/>
              <a:t>Also point to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documentation</a:t>
            </a:r>
            <a:r>
              <a:rPr lang="en-US" dirty="0" smtClean="0"/>
              <a:t> </a:t>
            </a:r>
            <a:r>
              <a:rPr lang="en-US" dirty="0"/>
              <a:t>for processing software and </a:t>
            </a:r>
            <a:r>
              <a:rPr lang="en-US" dirty="0" smtClean="0"/>
              <a:t>rules </a:t>
            </a:r>
            <a:r>
              <a:rPr lang="en-US" dirty="0"/>
              <a:t>for </a:t>
            </a:r>
            <a:r>
              <a:rPr lang="en-US" dirty="0" smtClean="0"/>
              <a:t>processes </a:t>
            </a:r>
            <a:r>
              <a:rPr lang="en-US" dirty="0"/>
              <a:t>such as tokenization, entity recognition,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Often left unspecified </a:t>
            </a:r>
            <a:r>
              <a:rPr lang="en-US" dirty="0"/>
              <a:t>in annotated resources </a:t>
            </a:r>
            <a:endParaRPr lang="en-US" dirty="0" smtClean="0"/>
          </a:p>
          <a:p>
            <a:pPr lvl="1"/>
            <a:r>
              <a:rPr lang="en-US" dirty="0" smtClean="0"/>
              <a:t>Not </a:t>
            </a:r>
            <a:r>
              <a:rPr lang="en-US" dirty="0"/>
              <a:t>required for web service exchange in the LAPPS </a:t>
            </a:r>
            <a:r>
              <a:rPr lang="en-US" dirty="0" smtClean="0"/>
              <a:t>Grid</a:t>
            </a:r>
          </a:p>
          <a:p>
            <a:pPr lvl="1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BUT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inclusion </a:t>
            </a:r>
            <a:r>
              <a:rPr lang="en-US" dirty="0"/>
              <a:t>of such references can contribute to </a:t>
            </a:r>
            <a:r>
              <a:rPr lang="en-US" dirty="0" smtClean="0"/>
              <a:t>better </a:t>
            </a:r>
            <a:r>
              <a:rPr lang="en-US" dirty="0"/>
              <a:t>replication and evaluation of results in the </a:t>
            </a:r>
            <a:r>
              <a:rPr lang="en-US" dirty="0" smtClean="0"/>
              <a:t>field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romote best practice!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4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definition </a:t>
            </a:r>
            <a:r>
              <a:rPr lang="en-US" dirty="0"/>
              <a:t>of objects and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any </a:t>
            </a:r>
            <a:r>
              <a:rPr lang="en-US" dirty="0"/>
              <a:t>web services will require definition of objects and properties not included in the WS-EVR or elsewhere </a:t>
            </a:r>
          </a:p>
          <a:p>
            <a:r>
              <a:rPr lang="en-US" dirty="0" smtClean="0"/>
              <a:t>Options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53735"/>
                </a:solidFill>
              </a:rPr>
              <a:t>Provide a URI </a:t>
            </a:r>
            <a:r>
              <a:rPr lang="en-US" dirty="0"/>
              <a:t>where a new term or other documentation is </a:t>
            </a:r>
            <a:r>
              <a:rPr lang="en-US" dirty="0" smtClean="0"/>
              <a:t>defined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53735"/>
                </a:solidFill>
              </a:rPr>
              <a:t>Add </a:t>
            </a:r>
            <a:r>
              <a:rPr lang="en-US" b="1" dirty="0">
                <a:solidFill>
                  <a:srgbClr val="953735"/>
                </a:solidFill>
              </a:rPr>
              <a:t>a definition to the WS-</a:t>
            </a:r>
            <a:r>
              <a:rPr lang="en-US" b="1" dirty="0" smtClean="0">
                <a:solidFill>
                  <a:srgbClr val="953735"/>
                </a:solidFill>
              </a:rPr>
              <a:t>EVR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ervice </a:t>
            </a:r>
            <a:r>
              <a:rPr lang="en-US" dirty="0"/>
              <a:t>providers use the name space automatically assigned to them at the time of </a:t>
            </a:r>
            <a:r>
              <a:rPr lang="en-US" dirty="0" smtClean="0"/>
              <a:t>registration</a:t>
            </a:r>
          </a:p>
          <a:p>
            <a:pPr lvl="3"/>
            <a:r>
              <a:rPr lang="en-US" dirty="0" smtClean="0"/>
              <a:t>Avoids name clashes </a:t>
            </a:r>
          </a:p>
          <a:p>
            <a:pPr lvl="3"/>
            <a:r>
              <a:rPr lang="en-US" dirty="0" smtClean="0"/>
              <a:t>Makes a distinction between general categories used across services and more idiosyncratic categories 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8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LAPPS Web Composer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eb </a:t>
            </a:r>
            <a:r>
              <a:rPr lang="en-US" dirty="0"/>
              <a:t>user interface </a:t>
            </a:r>
            <a:endParaRPr lang="en-US" dirty="0" smtClean="0"/>
          </a:p>
          <a:p>
            <a:r>
              <a:rPr lang="en-US" dirty="0" smtClean="0"/>
              <a:t>Currently </a:t>
            </a:r>
            <a:r>
              <a:rPr lang="en-US" dirty="0"/>
              <a:t>supports </a:t>
            </a:r>
            <a:endParaRPr lang="en-US" dirty="0" smtClean="0"/>
          </a:p>
          <a:p>
            <a:pPr lvl="1"/>
            <a:r>
              <a:rPr lang="en-US" b="1" dirty="0">
                <a:solidFill>
                  <a:srgbClr val="953735"/>
                </a:solidFill>
              </a:rPr>
              <a:t>R</a:t>
            </a:r>
            <a:r>
              <a:rPr lang="en-US" b="1" dirty="0" smtClean="0">
                <a:solidFill>
                  <a:srgbClr val="953735"/>
                </a:solidFill>
              </a:rPr>
              <a:t>egistration</a:t>
            </a:r>
            <a:r>
              <a:rPr lang="en-US" dirty="0" smtClean="0">
                <a:solidFill>
                  <a:srgbClr val="953735"/>
                </a:solidFill>
              </a:rPr>
              <a:t> </a:t>
            </a:r>
            <a:r>
              <a:rPr lang="en-US" dirty="0"/>
              <a:t>of tools and resources, making them accessible through the LAPPS </a:t>
            </a:r>
            <a:r>
              <a:rPr lang="en-US" dirty="0" smtClean="0"/>
              <a:t>Grid</a:t>
            </a:r>
          </a:p>
          <a:p>
            <a:pPr lvl="1"/>
            <a:r>
              <a:rPr lang="en-US" b="1" dirty="0">
                <a:solidFill>
                  <a:srgbClr val="953735"/>
                </a:solidFill>
              </a:rPr>
              <a:t>B</a:t>
            </a:r>
            <a:r>
              <a:rPr lang="en-US" b="1" dirty="0" smtClean="0">
                <a:solidFill>
                  <a:srgbClr val="953735"/>
                </a:solidFill>
              </a:rPr>
              <a:t>rowsing</a:t>
            </a:r>
            <a:r>
              <a:rPr lang="en-US" dirty="0" smtClean="0">
                <a:solidFill>
                  <a:srgbClr val="953735"/>
                </a:solidFill>
              </a:rPr>
              <a:t> </a:t>
            </a:r>
            <a:r>
              <a:rPr lang="en-US" dirty="0"/>
              <a:t>available resources and </a:t>
            </a:r>
            <a:r>
              <a:rPr lang="en-US" dirty="0" smtClean="0"/>
              <a:t>services </a:t>
            </a:r>
          </a:p>
          <a:p>
            <a:pPr lvl="1"/>
            <a:r>
              <a:rPr lang="en-US" b="1" dirty="0">
                <a:solidFill>
                  <a:srgbClr val="953735"/>
                </a:solidFill>
              </a:rPr>
              <a:t>S</a:t>
            </a:r>
            <a:r>
              <a:rPr lang="en-US" b="1" dirty="0" smtClean="0">
                <a:solidFill>
                  <a:srgbClr val="953735"/>
                </a:solidFill>
              </a:rPr>
              <a:t>earching</a:t>
            </a:r>
            <a:r>
              <a:rPr lang="en-US" dirty="0" smtClean="0">
                <a:solidFill>
                  <a:srgbClr val="953735"/>
                </a:solidFill>
              </a:rPr>
              <a:t> </a:t>
            </a:r>
            <a:r>
              <a:rPr lang="en-US" dirty="0"/>
              <a:t>available atomic web services to identify components of </a:t>
            </a:r>
            <a:r>
              <a:rPr lang="en-US" dirty="0" smtClean="0"/>
              <a:t>interest</a:t>
            </a:r>
          </a:p>
          <a:p>
            <a:r>
              <a:rPr lang="en-US" dirty="0" smtClean="0"/>
              <a:t>Also </a:t>
            </a:r>
            <a:r>
              <a:rPr lang="en-US" dirty="0"/>
              <a:t>helps LAPPS users to rapidly compose a service workflow, run experiments, and display </a:t>
            </a:r>
            <a:r>
              <a:rPr lang="en-US" dirty="0" smtClean="0"/>
              <a:t>results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50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32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13" y="640318"/>
            <a:ext cx="5816787" cy="5575603"/>
          </a:xfrm>
          <a:prstGeom prst="rect">
            <a:avLst/>
          </a:prstGeom>
          <a:ln>
            <a:noFill/>
          </a:ln>
        </p:spPr>
      </p:pic>
      <p:cxnSp>
        <p:nvCxnSpPr>
          <p:cNvPr id="8" name="Straight Connector 7"/>
          <p:cNvCxnSpPr/>
          <p:nvPr/>
        </p:nvCxnSpPr>
        <p:spPr>
          <a:xfrm flipH="1">
            <a:off x="3932757" y="1891391"/>
            <a:ext cx="1153881" cy="1944132"/>
          </a:xfrm>
          <a:prstGeom prst="line">
            <a:avLst/>
          </a:prstGeom>
          <a:ln w="127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ine Callout 1 5"/>
          <p:cNvSpPr/>
          <p:nvPr/>
        </p:nvSpPr>
        <p:spPr>
          <a:xfrm>
            <a:off x="4847667" y="1153953"/>
            <a:ext cx="2731081" cy="612648"/>
          </a:xfrm>
          <a:prstGeom prst="borderCallout1">
            <a:avLst>
              <a:gd name="adj1" fmla="val 18750"/>
              <a:gd name="adj2" fmla="val -8333"/>
              <a:gd name="adj3" fmla="val 191631"/>
              <a:gd name="adj4" fmla="val -55833"/>
            </a:avLst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>
                <a:solidFill>
                  <a:schemeClr val="tx1"/>
                </a:solidFill>
                <a:latin typeface="Avenir Book"/>
                <a:cs typeface="Avenir Book"/>
              </a:rPr>
              <a:t>Drag</a:t>
            </a:r>
            <a:r>
              <a:rPr lang="en-US" dirty="0">
                <a:solidFill>
                  <a:schemeClr val="tx1"/>
                </a:solidFill>
                <a:latin typeface="Avenir Book"/>
                <a:cs typeface="Avenir Book"/>
              </a:rPr>
              <a:t> </a:t>
            </a:r>
            <a:r>
              <a:rPr lang="en-US" baseline="30000" dirty="0">
                <a:solidFill>
                  <a:schemeClr val="tx1"/>
                </a:solidFill>
                <a:latin typeface="Avenir Book"/>
                <a:cs typeface="Avenir Book"/>
              </a:rPr>
              <a:t>service names from the </a:t>
            </a:r>
            <a:r>
              <a:rPr lang="en-US" baseline="30000" dirty="0" smtClean="0">
                <a:solidFill>
                  <a:schemeClr val="tx1"/>
                </a:solidFill>
                <a:latin typeface="Avenir Book"/>
                <a:cs typeface="Avenir Book"/>
              </a:rPr>
              <a:t>available services </a:t>
            </a:r>
            <a:r>
              <a:rPr lang="en-US" baseline="30000" dirty="0">
                <a:solidFill>
                  <a:schemeClr val="tx1"/>
                </a:solidFill>
                <a:latin typeface="Avenir Book"/>
                <a:cs typeface="Avenir Book"/>
              </a:rPr>
              <a:t>tab, drop into </a:t>
            </a:r>
            <a:r>
              <a:rPr lang="en-US" baseline="30000" dirty="0" smtClean="0">
                <a:solidFill>
                  <a:schemeClr val="tx1"/>
                </a:solidFill>
                <a:latin typeface="Avenir Book"/>
                <a:cs typeface="Avenir Book"/>
              </a:rPr>
              <a:t>selected </a:t>
            </a:r>
            <a:r>
              <a:rPr lang="en-US" baseline="30000" dirty="0">
                <a:solidFill>
                  <a:schemeClr val="tx1"/>
                </a:solidFill>
                <a:latin typeface="Avenir Book"/>
                <a:cs typeface="Avenir Book"/>
              </a:rPr>
              <a:t>services tab</a:t>
            </a:r>
            <a:endParaRPr lang="en-US" dirty="0"/>
          </a:p>
        </p:txBody>
      </p:sp>
      <p:sp>
        <p:nvSpPr>
          <p:cNvPr id="12" name="Line Callout 1 11"/>
          <p:cNvSpPr/>
          <p:nvPr/>
        </p:nvSpPr>
        <p:spPr>
          <a:xfrm>
            <a:off x="4246831" y="464313"/>
            <a:ext cx="1734236" cy="600875"/>
          </a:xfrm>
          <a:prstGeom prst="borderCallout1">
            <a:avLst>
              <a:gd name="adj1" fmla="val 18750"/>
              <a:gd name="adj2" fmla="val -8333"/>
              <a:gd name="adj3" fmla="val 136364"/>
              <a:gd name="adj4" fmla="val -3793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aseline="30000" dirty="0" smtClean="0">
                <a:solidFill>
                  <a:srgbClr val="000000"/>
                </a:solidFill>
                <a:latin typeface="Avenir Book"/>
                <a:cs typeface="Avenir Book"/>
              </a:rPr>
              <a:t>Select </a:t>
            </a:r>
            <a:r>
              <a:rPr lang="en-US" sz="1600" baseline="30000" dirty="0">
                <a:solidFill>
                  <a:srgbClr val="000000"/>
                </a:solidFill>
                <a:latin typeface="Avenir Book"/>
                <a:cs typeface="Avenir Book"/>
              </a:rPr>
              <a:t>a data source service or upload text in ad-hoc document </a:t>
            </a:r>
            <a:r>
              <a:rPr lang="en-US" sz="1600" baseline="30000" dirty="0" smtClean="0">
                <a:solidFill>
                  <a:srgbClr val="000000"/>
                </a:solidFill>
                <a:latin typeface="Avenir Book"/>
                <a:cs typeface="Avenir Book"/>
              </a:rPr>
              <a:t>field</a:t>
            </a:r>
            <a:endParaRPr lang="en-US" sz="1600" dirty="0">
              <a:solidFill>
                <a:srgbClr val="000000"/>
              </a:solidFill>
              <a:latin typeface="Avenir Book"/>
              <a:cs typeface="Avenir Book"/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6616042" y="4342690"/>
            <a:ext cx="2070757" cy="675984"/>
          </a:xfrm>
          <a:prstGeom prst="borderCallout1">
            <a:avLst>
              <a:gd name="adj1" fmla="val 18750"/>
              <a:gd name="adj2" fmla="val -8333"/>
              <a:gd name="adj3" fmla="val 85751"/>
              <a:gd name="adj4" fmla="val -5383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 smtClean="0">
                <a:solidFill>
                  <a:srgbClr val="000000"/>
                </a:solidFill>
                <a:latin typeface="Avenir Book"/>
                <a:cs typeface="Avenir Book"/>
              </a:rPr>
              <a:t>User configures </a:t>
            </a:r>
            <a:r>
              <a:rPr lang="en-US" baseline="30000" dirty="0">
                <a:solidFill>
                  <a:srgbClr val="000000"/>
                </a:solidFill>
                <a:latin typeface="Avenir Book"/>
                <a:cs typeface="Avenir Book"/>
              </a:rPr>
              <a:t>which steps generate the gold and predicted annotations</a:t>
            </a:r>
            <a:endParaRPr lang="en-US" dirty="0">
              <a:solidFill>
                <a:srgbClr val="000000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374174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93" y="240497"/>
            <a:ext cx="8063517" cy="1090988"/>
          </a:xfrm>
          <a:noFill/>
        </p:spPr>
        <p:txBody>
          <a:bodyPr>
            <a:noAutofit/>
          </a:bodyPr>
          <a:lstStyle/>
          <a:p>
            <a:r>
              <a:rPr lang="en-US" dirty="0"/>
              <a:t>M</a:t>
            </a:r>
            <a:r>
              <a:rPr lang="en-US" dirty="0" smtClean="0"/>
              <a:t>apping </a:t>
            </a:r>
            <a:r>
              <a:rPr lang="en-US" dirty="0"/>
              <a:t>to and from </a:t>
            </a:r>
            <a:r>
              <a:rPr lang="en-US" dirty="0" smtClean="0"/>
              <a:t>JSON</a:t>
            </a:r>
            <a:r>
              <a:rPr lang="en-US" dirty="0"/>
              <a:t>-</a:t>
            </a:r>
            <a:r>
              <a:rPr lang="en-US" dirty="0" smtClean="0"/>
              <a:t>LD</a:t>
            </a:r>
            <a:endParaRPr lang="en-US" dirty="0"/>
          </a:p>
        </p:txBody>
      </p:sp>
      <p:pic>
        <p:nvPicPr>
          <p:cNvPr id="4" name="Picture 3" descr="gate2j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22" y="2191829"/>
            <a:ext cx="4723667" cy="346868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010276" y="3420892"/>
            <a:ext cx="450629" cy="880828"/>
            <a:chOff x="2010276" y="3420892"/>
            <a:chExt cx="450629" cy="880828"/>
          </a:xfrm>
        </p:grpSpPr>
        <p:sp>
          <p:nvSpPr>
            <p:cNvPr id="7" name="Right Arrow 6"/>
            <p:cNvSpPr/>
            <p:nvPr/>
          </p:nvSpPr>
          <p:spPr>
            <a:xfrm>
              <a:off x="2010276" y="3420892"/>
              <a:ext cx="450629" cy="32775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2010276" y="3962495"/>
              <a:ext cx="450629" cy="33922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48632" y="1331485"/>
            <a:ext cx="762654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Where necessary, the encapsulating </a:t>
            </a:r>
            <a:r>
              <a:rPr lang="en-US" dirty="0">
                <a:latin typeface="Avenir Book"/>
                <a:cs typeface="Avenir Book"/>
              </a:rPr>
              <a:t>service provides a mapping </a:t>
            </a:r>
            <a:r>
              <a:rPr lang="en-US" dirty="0" smtClean="0">
                <a:latin typeface="Avenir Book"/>
                <a:cs typeface="Avenir Book"/>
              </a:rPr>
              <a:t>to/from input </a:t>
            </a:r>
            <a:r>
              <a:rPr lang="en-US" dirty="0">
                <a:latin typeface="Avenir Book"/>
                <a:cs typeface="Avenir Book"/>
              </a:rPr>
              <a:t>and output JSON-LD realizations </a:t>
            </a:r>
            <a:r>
              <a:rPr lang="en-US" dirty="0" smtClean="0">
                <a:latin typeface="Avenir Book"/>
                <a:cs typeface="Avenir Book"/>
              </a:rPr>
              <a:t>to be </a:t>
            </a:r>
            <a:r>
              <a:rPr lang="en-US" dirty="0">
                <a:latin typeface="Avenir Book"/>
                <a:cs typeface="Avenir Book"/>
              </a:rPr>
              <a:t>used internally by the tool</a:t>
            </a:r>
          </a:p>
        </p:txBody>
      </p:sp>
    </p:spTree>
    <p:extLst>
      <p:ext uri="{BB962C8B-B14F-4D97-AF65-F5344CB8AC3E}">
        <p14:creationId xmlns:p14="http://schemas.microsoft.com/office/powerpoint/2010/main" val="321221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Advancement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0364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53735"/>
                </a:solidFill>
              </a:rPr>
              <a:t>Evaluate </a:t>
            </a:r>
            <a:r>
              <a:rPr lang="en-US" b="1" dirty="0">
                <a:solidFill>
                  <a:srgbClr val="953735"/>
                </a:solidFill>
              </a:rPr>
              <a:t>multiple possible solutions to a given </a:t>
            </a:r>
            <a:r>
              <a:rPr lang="en-US" b="1" dirty="0" smtClean="0">
                <a:solidFill>
                  <a:srgbClr val="953735"/>
                </a:solidFill>
              </a:rPr>
              <a:t>problem</a:t>
            </a:r>
          </a:p>
          <a:p>
            <a:pPr lvl="1"/>
            <a:r>
              <a:rPr lang="en-US" dirty="0" smtClean="0"/>
              <a:t>Determine </a:t>
            </a:r>
            <a:r>
              <a:rPr lang="en-US" dirty="0"/>
              <a:t>the optimal solution available using given components, </a:t>
            </a:r>
            <a:r>
              <a:rPr lang="en-US" dirty="0" smtClean="0"/>
              <a:t>resources, </a:t>
            </a:r>
            <a:r>
              <a:rPr lang="en-US" dirty="0"/>
              <a:t>and evaluation </a:t>
            </a:r>
            <a:r>
              <a:rPr lang="en-US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53735"/>
                </a:solidFill>
              </a:rPr>
              <a:t>Output </a:t>
            </a:r>
            <a:r>
              <a:rPr lang="en-US" b="1" dirty="0">
                <a:solidFill>
                  <a:srgbClr val="953735"/>
                </a:solidFill>
              </a:rPr>
              <a:t>of the optimal solution </a:t>
            </a:r>
            <a:r>
              <a:rPr lang="en-US" b="1" dirty="0" smtClean="0">
                <a:solidFill>
                  <a:srgbClr val="953735"/>
                </a:solidFill>
              </a:rPr>
              <a:t>subjected </a:t>
            </a:r>
            <a:r>
              <a:rPr lang="en-US" b="1" dirty="0">
                <a:solidFill>
                  <a:srgbClr val="953735"/>
                </a:solidFill>
              </a:rPr>
              <a:t>to error </a:t>
            </a:r>
            <a:r>
              <a:rPr lang="en-US" b="1" dirty="0" smtClean="0">
                <a:solidFill>
                  <a:srgbClr val="953735"/>
                </a:solidFill>
              </a:rPr>
              <a:t>analysis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/>
              <a:t>the most frequent errors with the highest impact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onsider possible enhancements </a:t>
            </a:r>
          </a:p>
          <a:p>
            <a:pPr lvl="2"/>
            <a:r>
              <a:rPr lang="en-US" dirty="0" smtClean="0"/>
              <a:t>Aim to achieve the </a:t>
            </a:r>
            <a:r>
              <a:rPr lang="en-US" dirty="0"/>
              <a:t>largest </a:t>
            </a:r>
            <a:r>
              <a:rPr lang="en-US" dirty="0" smtClean="0"/>
              <a:t>possible </a:t>
            </a:r>
            <a:r>
              <a:rPr lang="en-US" dirty="0"/>
              <a:t>reduction in error rate by addressing the most </a:t>
            </a:r>
            <a:r>
              <a:rPr lang="en-US" dirty="0" smtClean="0"/>
              <a:t>frequent error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53735"/>
                </a:solidFill>
              </a:rPr>
              <a:t>Evaluate performance </a:t>
            </a:r>
            <a:r>
              <a:rPr lang="en-US" b="1" dirty="0">
                <a:solidFill>
                  <a:srgbClr val="953735"/>
                </a:solidFill>
              </a:rPr>
              <a:t>of </a:t>
            </a:r>
            <a:r>
              <a:rPr lang="en-US" b="1" dirty="0" smtClean="0">
                <a:solidFill>
                  <a:srgbClr val="953735"/>
                </a:solidFill>
              </a:rPr>
              <a:t>new configurations </a:t>
            </a:r>
          </a:p>
          <a:p>
            <a:pPr lvl="1"/>
            <a:r>
              <a:rPr lang="en-US" dirty="0" smtClean="0"/>
              <a:t>Determine if a </a:t>
            </a:r>
            <a:r>
              <a:rPr lang="en-US" dirty="0"/>
              <a:t>significant improvement has been achieved in comparison with prior </a:t>
            </a:r>
            <a:r>
              <a:rPr lang="en-US" dirty="0" smtClean="0"/>
              <a:t>baselines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49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553453" y="492544"/>
            <a:ext cx="7788442" cy="792162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charset="0"/>
              </a:rPr>
              <a:t>Licensing: Web </a:t>
            </a:r>
            <a:r>
              <a:rPr lang="en-US" dirty="0">
                <a:ea typeface="ＭＳ Ｐゴシック" charset="0"/>
              </a:rPr>
              <a:t>Service Complexities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647032" y="1426410"/>
            <a:ext cx="8229600" cy="4525963"/>
          </a:xfrm>
        </p:spPr>
        <p:txBody>
          <a:bodyPr/>
          <a:lstStyle/>
          <a:p>
            <a:r>
              <a:rPr lang="en-US" sz="2000" dirty="0" smtClean="0">
                <a:ea typeface="ＭＳ Ｐゴシック" charset="0"/>
              </a:rPr>
              <a:t>New </a:t>
            </a:r>
            <a:r>
              <a:rPr lang="en-US" sz="2000" dirty="0">
                <a:ea typeface="ＭＳ Ｐゴシック" charset="0"/>
              </a:rPr>
              <a:t>ecosystem, licensing has not caught up</a:t>
            </a:r>
          </a:p>
          <a:p>
            <a:pPr lvl="1"/>
            <a:r>
              <a:rPr lang="en-US" sz="1800" dirty="0">
                <a:ea typeface="ＭＳ Ｐゴシック" charset="0"/>
              </a:rPr>
              <a:t>no bright line between derivative and transformative works</a:t>
            </a:r>
          </a:p>
          <a:p>
            <a:r>
              <a:rPr lang="en-US" sz="2000" dirty="0" smtClean="0">
                <a:ea typeface="ＭＳ Ｐゴシック" charset="0"/>
              </a:rPr>
              <a:t>Multiple </a:t>
            </a:r>
            <a:r>
              <a:rPr lang="en-US" sz="2000" dirty="0">
                <a:ea typeface="ＭＳ Ｐゴシック" charset="0"/>
              </a:rPr>
              <a:t>configurations of web services</a:t>
            </a:r>
          </a:p>
          <a:p>
            <a:r>
              <a:rPr lang="en-US" sz="2000" dirty="0" smtClean="0">
                <a:ea typeface="ＭＳ Ｐゴシック" charset="0"/>
              </a:rPr>
              <a:t>Distributed</a:t>
            </a:r>
            <a:r>
              <a:rPr lang="en-US" sz="2000" dirty="0">
                <a:ea typeface="ＭＳ Ｐゴシック" charset="0"/>
              </a:rPr>
              <a:t>: no provider or user controls whole ecosystem</a:t>
            </a:r>
          </a:p>
          <a:p>
            <a:r>
              <a:rPr lang="en-US" sz="2000" dirty="0" smtClean="0">
                <a:ea typeface="ＭＳ Ｐゴシック" charset="0"/>
              </a:rPr>
              <a:t>Multiple </a:t>
            </a:r>
            <a:r>
              <a:rPr lang="en-US" sz="2000" dirty="0">
                <a:ea typeface="ＭＳ Ｐゴシック" charset="0"/>
              </a:rPr>
              <a:t>types of stakeholder, in the grid case</a:t>
            </a:r>
          </a:p>
          <a:p>
            <a:pPr lvl="1"/>
            <a:r>
              <a:rPr lang="en-US" sz="1800" dirty="0">
                <a:ea typeface="ＭＳ Ｐゴシック" charset="0"/>
              </a:rPr>
              <a:t>grid operator</a:t>
            </a:r>
          </a:p>
          <a:p>
            <a:pPr lvl="1"/>
            <a:r>
              <a:rPr lang="en-US" sz="1800" dirty="0">
                <a:ea typeface="ＭＳ Ｐゴシック" charset="0"/>
              </a:rPr>
              <a:t>software service provider</a:t>
            </a:r>
          </a:p>
          <a:p>
            <a:pPr lvl="1"/>
            <a:r>
              <a:rPr lang="en-US" sz="1800" dirty="0">
                <a:ea typeface="ＭＳ Ｐゴシック" charset="0"/>
              </a:rPr>
              <a:t>data service provider</a:t>
            </a:r>
          </a:p>
          <a:p>
            <a:pPr lvl="1"/>
            <a:r>
              <a:rPr lang="en-US" sz="1800" dirty="0">
                <a:ea typeface="ＭＳ Ｐゴシック" charset="0"/>
              </a:rPr>
              <a:t>user</a:t>
            </a:r>
          </a:p>
          <a:p>
            <a:r>
              <a:rPr lang="en-US" sz="2000" dirty="0" smtClean="0">
                <a:ea typeface="ＭＳ Ｐゴシック" charset="0"/>
              </a:rPr>
              <a:t>Approaches</a:t>
            </a:r>
            <a:endParaRPr lang="en-US" sz="2000" dirty="0">
              <a:ea typeface="ＭＳ Ｐゴシック" charset="0"/>
            </a:endParaRPr>
          </a:p>
          <a:p>
            <a:pPr lvl="1"/>
            <a:r>
              <a:rPr lang="en-US" sz="1800" dirty="0">
                <a:ea typeface="ＭＳ Ｐゴシック" charset="0"/>
              </a:rPr>
              <a:t>control providers and/or</a:t>
            </a:r>
          </a:p>
          <a:p>
            <a:pPr lvl="1"/>
            <a:r>
              <a:rPr lang="en-US" sz="1800" dirty="0">
                <a:ea typeface="ＭＳ Ｐゴシック" charset="0"/>
              </a:rPr>
              <a:t>control users</a:t>
            </a:r>
          </a:p>
          <a:p>
            <a:pPr lvl="1"/>
            <a:r>
              <a:rPr lang="en-US" sz="1800" dirty="0">
                <a:ea typeface="ＭＳ Ｐゴシック" charset="0"/>
              </a:rPr>
              <a:t>laissez faire</a:t>
            </a:r>
          </a:p>
          <a:p>
            <a:pPr lvl="1"/>
            <a:endParaRPr lang="en-US" sz="18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90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614947" y="372227"/>
            <a:ext cx="8071853" cy="792162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charset="0"/>
              </a:rPr>
              <a:t>Licensing: Web </a:t>
            </a:r>
            <a:r>
              <a:rPr lang="en-US" dirty="0">
                <a:ea typeface="ＭＳ Ｐゴシック" charset="0"/>
              </a:rPr>
              <a:t>Service Complexities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644352" y="1164389"/>
            <a:ext cx="8042448" cy="51816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Licensing types differ</a:t>
            </a:r>
          </a:p>
          <a:p>
            <a:pPr lvl="1"/>
            <a:r>
              <a:rPr lang="en-US" dirty="0">
                <a:ea typeface="ＭＳ Ｐゴシック" charset="0"/>
              </a:rPr>
              <a:t>software licenses: typically constrain use of software and derived works, typically considered other software</a:t>
            </a:r>
          </a:p>
          <a:p>
            <a:pPr lvl="1"/>
            <a:r>
              <a:rPr lang="en-US" dirty="0">
                <a:ea typeface="ＭＳ Ｐゴシック" charset="0"/>
              </a:rPr>
              <a:t>no software licenses surveyed attempt to constrain their output</a:t>
            </a:r>
          </a:p>
          <a:p>
            <a:pPr lvl="1"/>
            <a:r>
              <a:rPr lang="en-US" dirty="0">
                <a:ea typeface="ＭＳ Ｐゴシック" charset="0"/>
              </a:rPr>
              <a:t>data licenses: typically constrain use of data and derived works, typically considered other data (which is output)</a:t>
            </a:r>
          </a:p>
          <a:p>
            <a:r>
              <a:rPr lang="en-US" dirty="0">
                <a:ea typeface="ＭＳ Ｐゴシック" charset="0"/>
              </a:rPr>
              <a:t>No calculus of licensing constraints</a:t>
            </a:r>
          </a:p>
          <a:p>
            <a:pPr lvl="1"/>
            <a:r>
              <a:rPr lang="en-US" dirty="0">
                <a:ea typeface="ＭＳ Ｐゴシック" charset="0"/>
              </a:rPr>
              <a:t>1 LR constraints against commercial use; 1 LR allows it. What is the impact on a product that uses both?</a:t>
            </a:r>
          </a:p>
          <a:p>
            <a:r>
              <a:rPr lang="en-US" dirty="0">
                <a:ea typeface="ＭＳ Ｐゴシック" charset="0"/>
              </a:rPr>
              <a:t>Nevertheless, motivations to correctly handle IP</a:t>
            </a:r>
          </a:p>
          <a:p>
            <a:pPr lvl="1"/>
            <a:r>
              <a:rPr lang="en-US" dirty="0">
                <a:ea typeface="ＭＳ Ｐゴシック" charset="0"/>
              </a:rPr>
              <a:t>protection for contributors</a:t>
            </a:r>
          </a:p>
          <a:p>
            <a:pPr lvl="1"/>
            <a:r>
              <a:rPr lang="en-US" dirty="0">
                <a:ea typeface="ＭＳ Ｐゴシック" charset="0"/>
              </a:rPr>
              <a:t>peace of mind for users</a:t>
            </a:r>
          </a:p>
          <a:p>
            <a:pPr lvl="1"/>
            <a:r>
              <a:rPr lang="en-US" dirty="0">
                <a:ea typeface="ＭＳ Ｐゴシック" charset="0"/>
              </a:rPr>
              <a:t>legal requirement, contractual obligation</a:t>
            </a:r>
          </a:p>
        </p:txBody>
      </p:sp>
    </p:spTree>
    <p:extLst>
      <p:ext uri="{BB962C8B-B14F-4D97-AF65-F5344CB8AC3E}">
        <p14:creationId xmlns:p14="http://schemas.microsoft.com/office/powerpoint/2010/main" val="193178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09"/>
            <a:ext cx="8229600" cy="1143000"/>
          </a:xfrm>
        </p:spPr>
        <p:txBody>
          <a:bodyPr/>
          <a:lstStyle/>
          <a:p>
            <a:r>
              <a:rPr lang="en-US" dirty="0" smtClean="0"/>
              <a:t>Current State of the Project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78657"/>
            <a:ext cx="8229600" cy="486589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800000"/>
                </a:solidFill>
              </a:rPr>
              <a:t>Prototype of eventual LAPPS functionality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Composer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Basic functionality 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register/delete LAPPS data sources and web services, choose a registered data source as the input document, edit ad-hoc text documents to serve as input, browse/filter/select available services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Initial prototype of open advancement for LAPPS 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supports drag/drop/re-order/group atomic services to create service pipelines, run services in parallel for "options" group, run services sequentially for "phases" group (the main pipeline is under "phases" group by default)</a:t>
            </a:r>
          </a:p>
          <a:p>
            <a:pPr lvl="1">
              <a:lnSpc>
                <a:spcPct val="120000"/>
              </a:lnSpc>
            </a:pPr>
            <a:r>
              <a:rPr lang="nb-NO" dirty="0" smtClean="0"/>
              <a:t>Evaluation </a:t>
            </a:r>
            <a:r>
              <a:rPr lang="nb-NO" dirty="0" err="1" smtClean="0"/>
              <a:t>function</a:t>
            </a:r>
            <a:endParaRPr lang="nb-NO" dirty="0" smtClean="0"/>
          </a:p>
          <a:p>
            <a:pPr lvl="2">
              <a:lnSpc>
                <a:spcPct val="120000"/>
              </a:lnSpc>
            </a:pPr>
            <a:r>
              <a:rPr lang="nb-NO" dirty="0" err="1" smtClean="0"/>
              <a:t>click</a:t>
            </a:r>
            <a:r>
              <a:rPr lang="nb-NO" dirty="0" smtClean="0"/>
              <a:t> </a:t>
            </a:r>
            <a:r>
              <a:rPr lang="nb-NO" dirty="0" err="1" smtClean="0"/>
              <a:t>intermediate</a:t>
            </a:r>
            <a:r>
              <a:rPr lang="nb-NO" dirty="0" smtClean="0"/>
              <a:t> </a:t>
            </a:r>
            <a:r>
              <a:rPr lang="nb-NO" dirty="0" err="1" smtClean="0"/>
              <a:t>steps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trace </a:t>
            </a:r>
            <a:r>
              <a:rPr lang="nb-NO" dirty="0" err="1" smtClean="0"/>
              <a:t>tree</a:t>
            </a:r>
            <a:r>
              <a:rPr lang="nb-NO" dirty="0" smtClean="0"/>
              <a:t> to </a:t>
            </a:r>
            <a:r>
              <a:rPr lang="nb-NO" dirty="0" err="1" smtClean="0"/>
              <a:t>view</a:t>
            </a:r>
            <a:r>
              <a:rPr lang="nb-NO" dirty="0" smtClean="0"/>
              <a:t> JSON output for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step</a:t>
            </a:r>
            <a:r>
              <a:rPr lang="nb-NO" dirty="0" smtClean="0"/>
              <a:t>, </a:t>
            </a:r>
            <a:r>
              <a:rPr lang="nb-NO" dirty="0" err="1" smtClean="0"/>
              <a:t>specify</a:t>
            </a:r>
            <a:r>
              <a:rPr lang="nb-NO" dirty="0" smtClean="0"/>
              <a:t> </a:t>
            </a:r>
            <a:r>
              <a:rPr lang="nb-NO" dirty="0" err="1" smtClean="0"/>
              <a:t>annotation</a:t>
            </a:r>
            <a:r>
              <a:rPr lang="nb-NO" dirty="0" smtClean="0"/>
              <a:t> type, gold standard producer (</a:t>
            </a:r>
            <a:r>
              <a:rPr lang="nb-NO" dirty="0" err="1" smtClean="0"/>
              <a:t>annotator</a:t>
            </a:r>
            <a:r>
              <a:rPr lang="nb-NO" dirty="0" smtClean="0"/>
              <a:t> </a:t>
            </a:r>
            <a:r>
              <a:rPr lang="nb-NO" dirty="0" err="1" smtClean="0"/>
              <a:t>name</a:t>
            </a:r>
            <a:r>
              <a:rPr lang="nb-NO" dirty="0" smtClean="0"/>
              <a:t>), and </a:t>
            </a:r>
            <a:r>
              <a:rPr lang="nb-NO" dirty="0" err="1" smtClean="0"/>
              <a:t>prediction</a:t>
            </a:r>
            <a:r>
              <a:rPr lang="nb-NO" dirty="0" smtClean="0"/>
              <a:t> producer to </a:t>
            </a:r>
            <a:r>
              <a:rPr lang="nb-NO" dirty="0" err="1" smtClean="0"/>
              <a:t>evaluate</a:t>
            </a:r>
            <a:r>
              <a:rPr lang="nb-NO" dirty="0" smtClean="0"/>
              <a:t>, </a:t>
            </a:r>
            <a:r>
              <a:rPr lang="nb-NO" dirty="0" err="1" smtClean="0"/>
              <a:t>generate</a:t>
            </a:r>
            <a:r>
              <a:rPr lang="nb-NO" dirty="0" smtClean="0"/>
              <a:t> an </a:t>
            </a:r>
            <a:r>
              <a:rPr lang="nb-NO" dirty="0" err="1" smtClean="0"/>
              <a:t>evaluation</a:t>
            </a:r>
            <a:r>
              <a:rPr lang="nb-NO" dirty="0" smtClean="0"/>
              <a:t> report </a:t>
            </a:r>
            <a:r>
              <a:rPr lang="nb-NO" dirty="0" err="1" smtClean="0"/>
              <a:t>containing</a:t>
            </a:r>
            <a:r>
              <a:rPr lang="nb-NO" dirty="0" smtClean="0"/>
              <a:t> </a:t>
            </a:r>
            <a:r>
              <a:rPr lang="nb-NO" dirty="0" err="1" smtClean="0"/>
              <a:t>metrics</a:t>
            </a:r>
            <a:r>
              <a:rPr lang="nb-NO" dirty="0" smtClean="0"/>
              <a:t> </a:t>
            </a:r>
            <a:r>
              <a:rPr lang="nb-NO" dirty="0" err="1" smtClean="0"/>
              <a:t>such</a:t>
            </a:r>
            <a:r>
              <a:rPr lang="nb-NO" dirty="0" smtClean="0"/>
              <a:t> as </a:t>
            </a:r>
            <a:r>
              <a:rPr lang="nb-NO" dirty="0" err="1" smtClean="0"/>
              <a:t>precision</a:t>
            </a:r>
            <a:r>
              <a:rPr lang="nb-NO" dirty="0" smtClean="0"/>
              <a:t>, </a:t>
            </a:r>
            <a:r>
              <a:rPr lang="nb-NO" dirty="0" err="1" smtClean="0"/>
              <a:t>recall</a:t>
            </a:r>
            <a:r>
              <a:rPr lang="nb-NO" dirty="0" smtClean="0"/>
              <a:t>, f1 </a:t>
            </a:r>
            <a:r>
              <a:rPr lang="nb-NO" dirty="0" err="1" smtClean="0"/>
              <a:t>measures</a:t>
            </a:r>
            <a:r>
              <a:rPr lang="nb-NO" dirty="0" smtClean="0"/>
              <a:t>, and an </a:t>
            </a:r>
            <a:r>
              <a:rPr lang="nb-NO" dirty="0" err="1" smtClean="0"/>
              <a:t>annotation</a:t>
            </a:r>
            <a:r>
              <a:rPr lang="nb-NO" dirty="0" smtClean="0"/>
              <a:t> </a:t>
            </a:r>
            <a:r>
              <a:rPr lang="nb-NO" dirty="0" err="1" smtClean="0"/>
              <a:t>difference</a:t>
            </a:r>
            <a:r>
              <a:rPr lang="nb-NO" dirty="0" smtClean="0"/>
              <a:t> </a:t>
            </a:r>
            <a:r>
              <a:rPr lang="nb-NO" dirty="0" err="1" smtClean="0"/>
              <a:t>table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aligns</a:t>
            </a:r>
            <a:r>
              <a:rPr lang="nb-NO" dirty="0" smtClean="0"/>
              <a:t> gold and </a:t>
            </a:r>
            <a:r>
              <a:rPr lang="nb-NO" dirty="0" err="1" smtClean="0"/>
              <a:t>predicted</a:t>
            </a:r>
            <a:r>
              <a:rPr lang="nb-NO" dirty="0" smtClean="0"/>
              <a:t> </a:t>
            </a:r>
            <a:r>
              <a:rPr lang="nb-NO" dirty="0" err="1" smtClean="0"/>
              <a:t>annotations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highlighted</a:t>
            </a:r>
            <a:r>
              <a:rPr lang="nb-NO" dirty="0" smtClean="0"/>
              <a:t> </a:t>
            </a:r>
            <a:r>
              <a:rPr lang="nb-NO" dirty="0" err="1" smtClean="0"/>
              <a:t>rows</a:t>
            </a:r>
            <a:r>
              <a:rPr lang="nb-NO" dirty="0" smtClean="0"/>
              <a:t> </a:t>
            </a: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they</a:t>
            </a:r>
            <a:r>
              <a:rPr lang="nb-NO" dirty="0" smtClean="0"/>
              <a:t> do not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17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88" y="1199138"/>
            <a:ext cx="8229600" cy="49803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Part I. </a:t>
            </a:r>
            <a:r>
              <a:rPr lang="en-US" sz="2000" dirty="0" smtClean="0"/>
              <a:t>Introduction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The </a:t>
            </a:r>
            <a:r>
              <a:rPr lang="en-US" sz="1800" dirty="0"/>
              <a:t>LAPPS </a:t>
            </a:r>
            <a:r>
              <a:rPr lang="en-US" sz="1800" dirty="0" smtClean="0"/>
              <a:t>Grid</a:t>
            </a:r>
          </a:p>
          <a:p>
            <a:pPr marL="800100" lvl="2" indent="0">
              <a:buNone/>
            </a:pPr>
            <a:r>
              <a:rPr lang="en-US" sz="1600" i="1" dirty="0" smtClean="0"/>
              <a:t>Nancy Ide, </a:t>
            </a:r>
            <a:r>
              <a:rPr lang="en-US" sz="1600" i="1" dirty="0" smtClean="0"/>
              <a:t>Chris </a:t>
            </a:r>
            <a:r>
              <a:rPr lang="en-US" sz="1600" i="1" dirty="0" err="1" smtClean="0"/>
              <a:t>Cieri</a:t>
            </a:r>
            <a:endParaRPr lang="en-US" sz="1600" dirty="0" smtClean="0"/>
          </a:p>
          <a:p>
            <a:pPr marL="1257300" lvl="2" indent="-457200"/>
            <a:r>
              <a:rPr lang="en-US" sz="1600" dirty="0" smtClean="0"/>
              <a:t>Project </a:t>
            </a:r>
            <a:r>
              <a:rPr lang="en-US" sz="1600" dirty="0"/>
              <a:t>overview</a:t>
            </a:r>
            <a:endParaRPr lang="en-US" sz="900" dirty="0"/>
          </a:p>
          <a:p>
            <a:pPr marL="1257300" lvl="2" indent="-457200"/>
            <a:r>
              <a:rPr lang="en-US" sz="1600" dirty="0" smtClean="0"/>
              <a:t>Architecture</a:t>
            </a:r>
            <a:endParaRPr lang="en-US" sz="900" dirty="0"/>
          </a:p>
          <a:p>
            <a:pPr marL="1714500" lvl="3" indent="-457200"/>
            <a:r>
              <a:rPr lang="en-US" sz="1400" dirty="0" smtClean="0"/>
              <a:t>Core </a:t>
            </a:r>
            <a:r>
              <a:rPr lang="en-US" sz="1400" dirty="0"/>
              <a:t>nodes and distributed services </a:t>
            </a:r>
            <a:endParaRPr lang="en-US" sz="800" dirty="0"/>
          </a:p>
          <a:p>
            <a:pPr marL="1714500" lvl="3" indent="-457200"/>
            <a:r>
              <a:rPr lang="en-US" sz="1400" dirty="0" smtClean="0"/>
              <a:t>The </a:t>
            </a:r>
            <a:r>
              <a:rPr lang="en-US" sz="1400" dirty="0"/>
              <a:t>composer platform</a:t>
            </a:r>
            <a:endParaRPr lang="en-US" sz="800" dirty="0"/>
          </a:p>
          <a:p>
            <a:pPr marL="1714500" lvl="3" indent="-457200"/>
            <a:r>
              <a:rPr lang="en-US" sz="1400" dirty="0" smtClean="0"/>
              <a:t>Licensing </a:t>
            </a:r>
            <a:endParaRPr lang="en-US" sz="800" dirty="0"/>
          </a:p>
          <a:p>
            <a:pPr marL="1257300" lvl="2" indent="-457200"/>
            <a:r>
              <a:rPr lang="en-US" sz="1600" dirty="0" smtClean="0"/>
              <a:t>Available </a:t>
            </a:r>
            <a:r>
              <a:rPr lang="en-US" sz="1600" dirty="0"/>
              <a:t>services</a:t>
            </a:r>
            <a:endParaRPr lang="en-US" sz="900" dirty="0"/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Overview </a:t>
            </a:r>
            <a:r>
              <a:rPr lang="en-US" sz="1800" dirty="0"/>
              <a:t>of LAPPS web service technology</a:t>
            </a:r>
          </a:p>
          <a:p>
            <a:pPr marL="400050" lvl="1" indent="0">
              <a:buNone/>
            </a:pPr>
            <a:r>
              <a:rPr lang="en-US" sz="1800" i="1" dirty="0"/>
              <a:t>	      </a:t>
            </a:r>
            <a:r>
              <a:rPr lang="en-US" sz="1600" i="1" dirty="0"/>
              <a:t> Nancy Ide</a:t>
            </a:r>
          </a:p>
          <a:p>
            <a:pPr lvl="2" indent="-342900"/>
            <a:r>
              <a:rPr lang="en-US" sz="1600" dirty="0"/>
              <a:t>How LAPPS web services work: communication </a:t>
            </a:r>
          </a:p>
          <a:p>
            <a:pPr lvl="3" indent="-342900"/>
            <a:r>
              <a:rPr lang="en-US" sz="1400" dirty="0"/>
              <a:t>Protocols and wrappers </a:t>
            </a:r>
          </a:p>
          <a:p>
            <a:pPr lvl="3" indent="-342900"/>
            <a:r>
              <a:rPr lang="en-US" sz="1400" dirty="0"/>
              <a:t>Data interchange: JSON and JSON-LD for syntactic interoperability</a:t>
            </a:r>
          </a:p>
          <a:p>
            <a:pPr lvl="3" indent="-342900"/>
            <a:r>
              <a:rPr lang="en-US" sz="1400" dirty="0"/>
              <a:t>Data interchange: issues and options for semantic interoperability (LAPPS Web Service Exchange </a:t>
            </a:r>
            <a:r>
              <a:rPr lang="en-US" sz="1400" dirty="0" smtClean="0"/>
              <a:t>Vocabulary)</a:t>
            </a:r>
          </a:p>
          <a:p>
            <a:pPr marL="800100" lvl="2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4281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656"/>
            <a:ext cx="4622365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/>
              <a:t>Available Data Sources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1600" dirty="0" smtClean="0"/>
              <a:t>MASC </a:t>
            </a:r>
            <a:r>
              <a:rPr lang="en-US" sz="1600" dirty="0"/>
              <a:t>(plain text, </a:t>
            </a:r>
            <a:r>
              <a:rPr lang="en-US" sz="1600" dirty="0" err="1"/>
              <a:t>GrAF</a:t>
            </a:r>
            <a:r>
              <a:rPr lang="en-US" sz="1600" dirty="0"/>
              <a:t>, JSON-LD</a:t>
            </a:r>
            <a:r>
              <a:rPr lang="en-US" sz="1600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en-US" sz="1600" dirty="0" err="1" smtClean="0"/>
              <a:t>Gigaword</a:t>
            </a:r>
            <a:r>
              <a:rPr lang="en-US" sz="1600" dirty="0" smtClean="0"/>
              <a:t> (XML</a:t>
            </a:r>
            <a:r>
              <a:rPr lang="en-US" sz="1600" dirty="0" smtClean="0"/>
              <a:t>)</a:t>
            </a:r>
          </a:p>
          <a:p>
            <a:pPr lvl="1"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/>
              <a:t>Available Services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 smtClean="0"/>
              <a:t>Composer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 smtClean="0"/>
              <a:t>Evaluation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600" dirty="0" smtClean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 smtClean="0"/>
              <a:t>GATE </a:t>
            </a:r>
            <a:r>
              <a:rPr lang="en-US" sz="1600" dirty="0" smtClean="0"/>
              <a:t>Tools:</a:t>
            </a:r>
            <a:endParaRPr lang="en-US" sz="16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Tokenizer</a:t>
            </a:r>
            <a:endParaRPr lang="en-US" sz="16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/>
              <a:t>	Sentence Splitter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/>
              <a:t>	POS Tagger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/>
              <a:t>	Gazetteer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Orthomatcher</a:t>
            </a:r>
            <a:endParaRPr lang="en-US" sz="16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/>
              <a:t>	NP </a:t>
            </a:r>
            <a:r>
              <a:rPr lang="en-US" sz="1600" dirty="0" err="1"/>
              <a:t>Chunker</a:t>
            </a:r>
            <a:endParaRPr lang="en-US" sz="16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/>
              <a:t>	VP </a:t>
            </a:r>
            <a:r>
              <a:rPr lang="en-US" sz="1600" dirty="0" err="1"/>
              <a:t>Chunker</a:t>
            </a:r>
            <a:endParaRPr lang="en-US" sz="16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Coreferencer</a:t>
            </a:r>
            <a:endParaRPr lang="en-US" sz="16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/>
              <a:t>	Named Entity </a:t>
            </a:r>
            <a:r>
              <a:rPr lang="en-US" sz="1600" dirty="0" smtClean="0"/>
              <a:t>Recognizer</a:t>
            </a:r>
            <a:endParaRPr lang="en-US" sz="1600" dirty="0"/>
          </a:p>
          <a:p>
            <a:pPr lvl="1">
              <a:spcBef>
                <a:spcPts val="0"/>
              </a:spcBef>
            </a:pP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732471" y="3071447"/>
            <a:ext cx="297555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venir Book"/>
                <a:cs typeface="Avenir Book"/>
              </a:rPr>
              <a:t>Stanford Tools:</a:t>
            </a:r>
            <a:endParaRPr lang="en-US" sz="1600" dirty="0">
              <a:latin typeface="Avenir Book"/>
              <a:cs typeface="Avenir Book"/>
            </a:endParaRPr>
          </a:p>
          <a:p>
            <a:r>
              <a:rPr lang="en-US" sz="1600" dirty="0">
                <a:latin typeface="Avenir Book"/>
                <a:cs typeface="Avenir Book"/>
              </a:rPr>
              <a:t>	</a:t>
            </a:r>
            <a:r>
              <a:rPr lang="en-US" sz="1600" dirty="0" err="1">
                <a:latin typeface="Avenir Book"/>
                <a:cs typeface="Avenir Book"/>
              </a:rPr>
              <a:t>Tokenizer</a:t>
            </a:r>
            <a:endParaRPr lang="en-US" sz="1600" dirty="0">
              <a:latin typeface="Avenir Book"/>
              <a:cs typeface="Avenir Book"/>
            </a:endParaRPr>
          </a:p>
          <a:p>
            <a:r>
              <a:rPr lang="en-US" sz="1600" dirty="0">
                <a:latin typeface="Avenir Book"/>
                <a:cs typeface="Avenir Book"/>
              </a:rPr>
              <a:t>	Sentence Splitter</a:t>
            </a:r>
          </a:p>
          <a:p>
            <a:r>
              <a:rPr lang="en-US" sz="1600" dirty="0">
                <a:latin typeface="Avenir Book"/>
                <a:cs typeface="Avenir Book"/>
              </a:rPr>
              <a:t>	POS Tagger</a:t>
            </a:r>
          </a:p>
          <a:p>
            <a:r>
              <a:rPr lang="en-US" sz="1600" dirty="0">
                <a:latin typeface="Avenir Book"/>
                <a:cs typeface="Avenir Book"/>
              </a:rPr>
              <a:t>	Named Entity Recognizer</a:t>
            </a:r>
          </a:p>
          <a:p>
            <a:endParaRPr lang="en-US" sz="1600" dirty="0" smtClean="0">
              <a:latin typeface="Avenir Book"/>
              <a:cs typeface="Avenir Book"/>
            </a:endParaRPr>
          </a:p>
          <a:p>
            <a:r>
              <a:rPr lang="en-US" sz="1600" dirty="0" err="1" smtClean="0">
                <a:latin typeface="Avenir Book"/>
                <a:cs typeface="Avenir Book"/>
              </a:rPr>
              <a:t>OpenNLP</a:t>
            </a:r>
            <a:r>
              <a:rPr lang="en-US" sz="1600" dirty="0" smtClean="0">
                <a:latin typeface="Avenir Book"/>
                <a:cs typeface="Avenir Book"/>
              </a:rPr>
              <a:t> </a:t>
            </a:r>
            <a:r>
              <a:rPr lang="en-US" sz="1600" dirty="0" smtClean="0">
                <a:latin typeface="Avenir Book"/>
                <a:cs typeface="Avenir Book"/>
              </a:rPr>
              <a:t>Tools:</a:t>
            </a:r>
            <a:endParaRPr lang="en-US" sz="1600" dirty="0">
              <a:latin typeface="Avenir Book"/>
              <a:cs typeface="Avenir Book"/>
            </a:endParaRPr>
          </a:p>
          <a:p>
            <a:r>
              <a:rPr lang="en-US" sz="1600" dirty="0">
                <a:latin typeface="Avenir Book"/>
                <a:cs typeface="Avenir Book"/>
              </a:rPr>
              <a:t>	</a:t>
            </a:r>
            <a:r>
              <a:rPr lang="en-US" sz="1600" dirty="0" err="1">
                <a:latin typeface="Avenir Book"/>
                <a:cs typeface="Avenir Book"/>
              </a:rPr>
              <a:t>Tokenizer</a:t>
            </a:r>
            <a:endParaRPr lang="en-US" sz="1600" dirty="0">
              <a:latin typeface="Avenir Book"/>
              <a:cs typeface="Avenir Book"/>
            </a:endParaRPr>
          </a:p>
          <a:p>
            <a:r>
              <a:rPr lang="en-US" sz="1600" dirty="0">
                <a:latin typeface="Avenir Book"/>
                <a:cs typeface="Avenir Book"/>
              </a:rPr>
              <a:t>	Sentence Splitter</a:t>
            </a:r>
          </a:p>
          <a:p>
            <a:r>
              <a:rPr lang="en-US" sz="1600" dirty="0">
                <a:latin typeface="Avenir Book"/>
                <a:cs typeface="Avenir Book"/>
              </a:rPr>
              <a:t>	POS Tagger</a:t>
            </a:r>
          </a:p>
          <a:p>
            <a:r>
              <a:rPr lang="en-US" sz="1600" dirty="0">
                <a:latin typeface="Avenir Book"/>
                <a:cs typeface="Avenir Book"/>
              </a:rPr>
              <a:t>	Named Entity Recognizer</a:t>
            </a:r>
          </a:p>
          <a:p>
            <a:endParaRPr lang="en-US" sz="16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68943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 of LAPPS Web Service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55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Protocols such as </a:t>
            </a:r>
            <a:r>
              <a:rPr lang="en-US" dirty="0" smtClean="0">
                <a:solidFill>
                  <a:srgbClr val="800000"/>
                </a:solidFill>
              </a:rPr>
              <a:t>SOAP</a:t>
            </a:r>
            <a:r>
              <a:rPr lang="en-US" dirty="0" smtClean="0"/>
              <a:t> allow servers and clients to communicate</a:t>
            </a:r>
          </a:p>
          <a:p>
            <a:pPr lvl="1"/>
            <a:r>
              <a:rPr lang="en-US" dirty="0" smtClean="0"/>
              <a:t>SOAP: </a:t>
            </a:r>
            <a:r>
              <a:rPr lang="en-US" dirty="0"/>
              <a:t>Originally stood for "Simple Object Access Protocol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SOAP uses WSDL to </a:t>
            </a:r>
            <a:r>
              <a:rPr lang="en-US" dirty="0" smtClean="0">
                <a:solidFill>
                  <a:srgbClr val="800000"/>
                </a:solidFill>
              </a:rPr>
              <a:t>describe the services available</a:t>
            </a:r>
          </a:p>
          <a:p>
            <a:pPr lvl="1"/>
            <a:r>
              <a:rPr lang="en-US" dirty="0" smtClean="0"/>
              <a:t>WSDL: </a:t>
            </a:r>
            <a:r>
              <a:rPr lang="en-US" dirty="0"/>
              <a:t>Web Services Description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Describes services in terms of their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ethods </a:t>
            </a:r>
          </a:p>
          <a:p>
            <a:pPr lvl="2"/>
            <a:r>
              <a:rPr lang="en-US" dirty="0" smtClean="0"/>
              <a:t>Parameters</a:t>
            </a:r>
          </a:p>
          <a:p>
            <a:pPr lvl="2"/>
            <a:r>
              <a:rPr lang="en-US" dirty="0" smtClean="0"/>
              <a:t>Return Values 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REST</a:t>
            </a:r>
            <a:r>
              <a:rPr lang="en-US" dirty="0" smtClean="0"/>
              <a:t> is an “architectural style” that allows servers and clients to communicate</a:t>
            </a:r>
          </a:p>
          <a:p>
            <a:pPr lvl="1"/>
            <a:r>
              <a:rPr lang="en-US" dirty="0" smtClean="0"/>
              <a:t>REST: Representational State Transfer</a:t>
            </a:r>
          </a:p>
          <a:p>
            <a:pPr lvl="1"/>
            <a:r>
              <a:rPr lang="en-US" dirty="0" smtClean="0"/>
              <a:t>Provides base URI, media type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ses standard HTTP methods (get, put, post, delete…)</a:t>
            </a:r>
          </a:p>
        </p:txBody>
      </p:sp>
    </p:spTree>
    <p:extLst>
      <p:ext uri="{BB962C8B-B14F-4D97-AF65-F5344CB8AC3E}">
        <p14:creationId xmlns:p14="http://schemas.microsoft.com/office/powerpoint/2010/main" val="2475300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in LAPPS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LAPPS SOAP services provide two APIs</a:t>
            </a:r>
          </a:p>
          <a:p>
            <a:pPr lvl="1"/>
            <a:r>
              <a:rPr lang="en-US" sz="2400" b="1" dirty="0" err="1" smtClean="0">
                <a:solidFill>
                  <a:srgbClr val="800000"/>
                </a:solidFill>
              </a:rPr>
              <a:t>org.lappsgrid.api.DataSource</a:t>
            </a:r>
            <a:endParaRPr lang="en-US" sz="2400" b="1" dirty="0" smtClean="0">
              <a:solidFill>
                <a:srgbClr val="800000"/>
              </a:solidFill>
            </a:endParaRPr>
          </a:p>
          <a:p>
            <a:pPr lvl="2"/>
            <a:r>
              <a:rPr lang="en-US" sz="2000" dirty="0" smtClean="0"/>
              <a:t>Provides data to other services</a:t>
            </a:r>
          </a:p>
          <a:p>
            <a:pPr lvl="1"/>
            <a:r>
              <a:rPr lang="en-US" sz="2400" b="1" dirty="0" err="1" smtClean="0">
                <a:solidFill>
                  <a:srgbClr val="800000"/>
                </a:solidFill>
              </a:rPr>
              <a:t>org.lappsgrid.api.WebService</a:t>
            </a:r>
            <a:endParaRPr lang="en-US" sz="2400" b="1" dirty="0" smtClean="0">
              <a:solidFill>
                <a:srgbClr val="800000"/>
              </a:solidFill>
            </a:endParaRPr>
          </a:p>
          <a:p>
            <a:pPr lvl="2"/>
            <a:r>
              <a:rPr lang="en-US" sz="2000" dirty="0" smtClean="0"/>
              <a:t>Annotate, transform, or otherwise manipulate data from a </a:t>
            </a:r>
            <a:r>
              <a:rPr lang="en-US" sz="2000" dirty="0" err="1" smtClean="0"/>
              <a:t>datasource</a:t>
            </a:r>
            <a:r>
              <a:rPr lang="en-US" sz="2000" dirty="0" smtClean="0"/>
              <a:t> or another web service</a:t>
            </a:r>
          </a:p>
        </p:txBody>
      </p:sp>
    </p:spTree>
    <p:extLst>
      <p:ext uri="{BB962C8B-B14F-4D97-AF65-F5344CB8AC3E}">
        <p14:creationId xmlns:p14="http://schemas.microsoft.com/office/powerpoint/2010/main" val="82523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Communication in LAPPS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LAPPS services exchange </a:t>
            </a:r>
            <a:r>
              <a:rPr lang="en-US" b="1" dirty="0" err="1">
                <a:solidFill>
                  <a:srgbClr val="800000"/>
                </a:solidFill>
              </a:rPr>
              <a:t>org.lappsgrid.api.Data</a:t>
            </a:r>
            <a:r>
              <a:rPr lang="en-US" b="1" dirty="0">
                <a:solidFill>
                  <a:srgbClr val="800000"/>
                </a:solidFill>
              </a:rPr>
              <a:t> objects</a:t>
            </a:r>
          </a:p>
          <a:p>
            <a:r>
              <a:rPr lang="en-US" dirty="0"/>
              <a:t>Data objects consist of 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800000"/>
                </a:solidFill>
              </a:rPr>
              <a:t>discriminator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(type) : tells how to interpret the payload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800000"/>
                </a:solidFill>
              </a:rPr>
              <a:t>payload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(typically a utf-8 string)</a:t>
            </a:r>
          </a:p>
          <a:p>
            <a:r>
              <a:rPr lang="en-US" dirty="0"/>
              <a:t>LAPPS uses </a:t>
            </a:r>
            <a:r>
              <a:rPr lang="en-US" b="1" dirty="0">
                <a:solidFill>
                  <a:srgbClr val="800000"/>
                </a:solidFill>
              </a:rPr>
              <a:t>JSON-LD </a:t>
            </a:r>
            <a:r>
              <a:rPr lang="en-US" dirty="0"/>
              <a:t>as its standard format for the </a:t>
            </a:r>
            <a:r>
              <a:rPr lang="en-US" dirty="0" smtClean="0"/>
              <a:t>payload</a:t>
            </a:r>
          </a:p>
          <a:p>
            <a:pPr lvl="1"/>
            <a:r>
              <a:rPr lang="en-US" b="1" dirty="0" smtClean="0">
                <a:solidFill>
                  <a:srgbClr val="800000"/>
                </a:solidFill>
              </a:rPr>
              <a:t>Converters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to and from JSON-LD for services that deliver in other formats</a:t>
            </a:r>
          </a:p>
          <a:p>
            <a:pPr lvl="1"/>
            <a:r>
              <a:rPr lang="en-US" dirty="0" smtClean="0"/>
              <a:t>Some LAPPS services are wrapped to </a:t>
            </a:r>
            <a:r>
              <a:rPr lang="en-US" b="1" dirty="0" smtClean="0">
                <a:solidFill>
                  <a:srgbClr val="800000"/>
                </a:solidFill>
              </a:rPr>
              <a:t>produce and consume JSON-LD</a:t>
            </a:r>
            <a:endParaRPr lang="en-US" b="1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91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3793395" y="3916241"/>
            <a:ext cx="1309594" cy="130350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267751" y="2521451"/>
            <a:ext cx="1438950" cy="12034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8204" y="2369051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GATE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service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80885" y="958276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UIMA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service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83855" y="2369051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GATE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service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3427" y="958276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UIMA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service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29999" y="4107559"/>
            <a:ext cx="1018021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Stanford NLP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service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97911" y="2860005"/>
            <a:ext cx="8995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7159" y="2521451"/>
            <a:ext cx="1057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Book"/>
                <a:cs typeface="Avenir Book"/>
              </a:rPr>
              <a:t>GATE XML</a:t>
            </a:r>
            <a:endParaRPr lang="en-US" sz="1400" dirty="0">
              <a:latin typeface="Avenir Book"/>
              <a:cs typeface="Avenir Book"/>
            </a:endParaRPr>
          </a:p>
        </p:txBody>
      </p:sp>
      <p:cxnSp>
        <p:nvCxnSpPr>
          <p:cNvPr id="19" name="Elbow Connector 18"/>
          <p:cNvCxnSpPr>
            <a:stCxn id="8" idx="0"/>
            <a:endCxn id="5" idx="1"/>
          </p:cNvCxnSpPr>
          <p:nvPr/>
        </p:nvCxnSpPr>
        <p:spPr>
          <a:xfrm rot="5400000" flipH="1" flipV="1">
            <a:off x="3484183" y="1072349"/>
            <a:ext cx="953575" cy="1639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51316" y="1448773"/>
            <a:ext cx="8995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59605" y="1079441"/>
            <a:ext cx="1037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Book"/>
                <a:cs typeface="Avenir Book"/>
              </a:rPr>
              <a:t>UIMA CAS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737704" y="1196928"/>
            <a:ext cx="534170" cy="52919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873970" y="1686909"/>
            <a:ext cx="534170" cy="529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cxnSp>
        <p:nvCxnSpPr>
          <p:cNvPr id="33" name="Elbow Connector 32"/>
          <p:cNvCxnSpPr>
            <a:stCxn id="9" idx="3"/>
          </p:cNvCxnSpPr>
          <p:nvPr/>
        </p:nvCxnSpPr>
        <p:spPr>
          <a:xfrm>
            <a:off x="7587827" y="1415476"/>
            <a:ext cx="959423" cy="11059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849952" y="1158819"/>
            <a:ext cx="534170" cy="529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47432" y="2700640"/>
            <a:ext cx="1047618" cy="83968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Book"/>
                <a:cs typeface="Avenir Book"/>
              </a:rPr>
              <a:t>OpenNLP</a:t>
            </a:r>
            <a:endParaRPr lang="en-US" dirty="0" smtClean="0">
              <a:latin typeface="Avenir Book"/>
              <a:cs typeface="Avenir Book"/>
            </a:endParaRP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service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35" name="Straight Arrow Connector 34"/>
          <p:cNvCxnSpPr>
            <a:stCxn id="41" idx="1"/>
            <a:endCxn id="40" idx="3"/>
          </p:cNvCxnSpPr>
          <p:nvPr/>
        </p:nvCxnSpPr>
        <p:spPr>
          <a:xfrm flipH="1">
            <a:off x="6706701" y="3123187"/>
            <a:ext cx="89259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599299" y="2521451"/>
            <a:ext cx="1438950" cy="12034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778980" y="2700640"/>
            <a:ext cx="1047618" cy="83968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Book"/>
                <a:cs typeface="Avenir Book"/>
              </a:rPr>
              <a:t>OpenNLP</a:t>
            </a:r>
            <a:endParaRPr lang="en-US" dirty="0" smtClean="0">
              <a:latin typeface="Avenir Book"/>
              <a:cs typeface="Avenir Book"/>
            </a:endParaRP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service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658227" y="3929471"/>
            <a:ext cx="1309594" cy="130350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08611" y="4134791"/>
            <a:ext cx="1018021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Stanford NLP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service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48" name="Elbow Connector 47"/>
          <p:cNvCxnSpPr>
            <a:stCxn id="40" idx="1"/>
            <a:endCxn id="45" idx="0"/>
          </p:cNvCxnSpPr>
          <p:nvPr/>
        </p:nvCxnSpPr>
        <p:spPr>
          <a:xfrm rot="10800000" flipV="1">
            <a:off x="4448193" y="3123187"/>
            <a:ext cx="819559" cy="793054"/>
          </a:xfrm>
          <a:prstGeom prst="bentConnector2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1"/>
          </p:cNvCxnSpPr>
          <p:nvPr/>
        </p:nvCxnSpPr>
        <p:spPr>
          <a:xfrm flipH="1">
            <a:off x="2967464" y="4567995"/>
            <a:ext cx="825931" cy="17343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Diamond 53"/>
          <p:cNvSpPr/>
          <p:nvPr/>
        </p:nvSpPr>
        <p:spPr>
          <a:xfrm>
            <a:off x="400003" y="566457"/>
            <a:ext cx="1631997" cy="1184723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Book"/>
                <a:cs typeface="Avenir Book"/>
              </a:rPr>
              <a:t>Data</a:t>
            </a:r>
          </a:p>
          <a:p>
            <a:pPr algn="ctr"/>
            <a:r>
              <a:rPr lang="en-US" sz="1600" dirty="0" smtClean="0">
                <a:latin typeface="Avenir Book"/>
                <a:cs typeface="Avenir Book"/>
              </a:rPr>
              <a:t>source</a:t>
            </a:r>
            <a:endParaRPr lang="en-US" sz="1600" dirty="0">
              <a:latin typeface="Avenir Book"/>
              <a:cs typeface="Avenir Book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5924608" y="5538694"/>
            <a:ext cx="534170" cy="529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cxnSp>
        <p:nvCxnSpPr>
          <p:cNvPr id="63" name="Straight Arrow Connector 62"/>
          <p:cNvCxnSpPr>
            <a:endCxn id="4" idx="0"/>
          </p:cNvCxnSpPr>
          <p:nvPr/>
        </p:nvCxnSpPr>
        <p:spPr>
          <a:xfrm flipH="1">
            <a:off x="1195404" y="1748586"/>
            <a:ext cx="13064" cy="620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498494" y="5594825"/>
            <a:ext cx="2266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venir Book"/>
                <a:cs typeface="Avenir Book"/>
              </a:rPr>
              <a:t>Converter to JSON-LD</a:t>
            </a:r>
            <a:endParaRPr lang="en-US" sz="1600" dirty="0">
              <a:latin typeface="Avenir Book"/>
              <a:cs typeface="Avenir Book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95050" y="6277783"/>
            <a:ext cx="2498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venir Book"/>
                <a:cs typeface="Avenir Book"/>
              </a:rPr>
              <a:t>Converter from JSON-LD</a:t>
            </a:r>
            <a:endParaRPr lang="en-US" sz="1600" dirty="0">
              <a:latin typeface="Avenir Book"/>
              <a:cs typeface="Avenir Book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5924608" y="6191437"/>
            <a:ext cx="534170" cy="52919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cxnSp>
        <p:nvCxnSpPr>
          <p:cNvPr id="69" name="Elbow Connector 68"/>
          <p:cNvCxnSpPr>
            <a:stCxn id="46" idx="1"/>
          </p:cNvCxnSpPr>
          <p:nvPr/>
        </p:nvCxnSpPr>
        <p:spPr>
          <a:xfrm rot="10800000" flipV="1">
            <a:off x="1065699" y="4581225"/>
            <a:ext cx="592529" cy="1073790"/>
          </a:xfrm>
          <a:prstGeom prst="bentConnector2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95882" y="5701361"/>
            <a:ext cx="1915909" cy="369332"/>
          </a:xfrm>
          <a:prstGeom prst="rect">
            <a:avLst/>
          </a:prstGeom>
          <a:solidFill>
            <a:srgbClr val="FF0000"/>
          </a:solidFill>
          <a:ln w="28575" cmpd="sng">
            <a:solidFill>
              <a:srgbClr val="C0504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JSON-LD output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852853" y="4149623"/>
            <a:ext cx="309981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Avenir Book"/>
                <a:cs typeface="Avenir Book"/>
              </a:rPr>
              <a:t>LAPPS services for </a:t>
            </a:r>
            <a:r>
              <a:rPr lang="en-US" sz="1600" dirty="0" err="1" smtClean="0">
                <a:latin typeface="Avenir Book"/>
                <a:cs typeface="Avenir Book"/>
              </a:rPr>
              <a:t>OpenNLP</a:t>
            </a:r>
            <a:r>
              <a:rPr lang="en-US" sz="1600" dirty="0" smtClean="0">
                <a:latin typeface="Avenir Book"/>
                <a:cs typeface="Avenir Book"/>
              </a:rPr>
              <a:t> and Stanford NLP tools are wrapped to produce and consume JSON-LD</a:t>
            </a:r>
            <a:endParaRPr lang="en-US" sz="1600" dirty="0">
              <a:latin typeface="Avenir Book"/>
              <a:cs typeface="Avenir Boo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2568" y="-1325"/>
            <a:ext cx="49164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venir Book"/>
                <a:cs typeface="Avenir Book"/>
              </a:rPr>
              <a:t>Logical flow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(client-server communication not represented) 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432997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54" y="274638"/>
            <a:ext cx="7059730" cy="1143000"/>
          </a:xfrm>
        </p:spPr>
        <p:txBody>
          <a:bodyPr/>
          <a:lstStyle/>
          <a:p>
            <a:r>
              <a:rPr lang="en-US" dirty="0" smtClean="0"/>
              <a:t>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interoperability handled by </a:t>
            </a:r>
            <a:r>
              <a:rPr lang="en-US" b="1" dirty="0" smtClean="0">
                <a:solidFill>
                  <a:srgbClr val="800000"/>
                </a:solidFill>
              </a:rPr>
              <a:t>SOAP/WSDL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Syntactic interoperability among NLP tools handled by </a:t>
            </a:r>
            <a:r>
              <a:rPr lang="en-US" b="1" dirty="0" smtClean="0">
                <a:solidFill>
                  <a:srgbClr val="632523"/>
                </a:solidFill>
              </a:rPr>
              <a:t>JSON-LD</a:t>
            </a:r>
          </a:p>
          <a:p>
            <a:endParaRPr lang="en-US" dirty="0" smtClean="0"/>
          </a:p>
          <a:p>
            <a:r>
              <a:rPr lang="en-US" dirty="0" smtClean="0"/>
              <a:t>Semantic interoperability among NLP tools handled with the </a:t>
            </a:r>
            <a:r>
              <a:rPr lang="en-US" b="1" dirty="0" smtClean="0">
                <a:solidFill>
                  <a:srgbClr val="632523"/>
                </a:solidFill>
              </a:rPr>
              <a:t>LAPPS Exchange Vocabulary</a:t>
            </a:r>
            <a:endParaRPr lang="en-US" b="1" dirty="0">
              <a:solidFill>
                <a:srgbClr val="6325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03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556" y="52183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JSON-LD and the LAPPS Exchange Vocabulary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67038"/>
            <a:ext cx="783415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"@context" : "http://</a:t>
            </a:r>
            <a:r>
              <a:rPr lang="en-US" sz="1400" dirty="0" err="1">
                <a:latin typeface="Courier"/>
                <a:cs typeface="Courier"/>
              </a:rPr>
              <a:t>vocab.lappsgrid.org</a:t>
            </a:r>
            <a:r>
              <a:rPr lang="en-US" sz="1400" dirty="0" smtClean="0">
                <a:latin typeface="Courier"/>
                <a:cs typeface="Courier"/>
              </a:rPr>
              <a:t>/"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r>
              <a:rPr lang="en-US" sz="1400" dirty="0">
                <a:latin typeface="Courier"/>
                <a:cs typeface="Courier"/>
              </a:rPr>
              <a:t>  "metadata" : { },</a:t>
            </a:r>
          </a:p>
          <a:p>
            <a:r>
              <a:rPr lang="en-US" sz="1400" dirty="0">
                <a:latin typeface="Courier"/>
                <a:cs typeface="Courier"/>
              </a:rPr>
              <a:t>  "text" : {</a:t>
            </a:r>
          </a:p>
          <a:p>
            <a:r>
              <a:rPr lang="en-US" sz="1400" dirty="0">
                <a:latin typeface="Courier"/>
                <a:cs typeface="Courier"/>
              </a:rPr>
              <a:t>    "@value" : </a:t>
            </a:r>
            <a:r>
              <a:rPr lang="en-US" sz="1400" dirty="0" smtClean="0">
                <a:latin typeface="Courier"/>
                <a:cs typeface="Courier"/>
              </a:rPr>
              <a:t>“Some </a:t>
            </a:r>
            <a:r>
              <a:rPr lang="en-US" sz="1400" dirty="0">
                <a:latin typeface="Courier"/>
                <a:cs typeface="Courier"/>
              </a:rPr>
              <a:t>of the strongest critics of our welfare system </a:t>
            </a:r>
            <a:r>
              <a:rPr lang="en-US" sz="1400" dirty="0" smtClean="0">
                <a:latin typeface="Courier"/>
                <a:cs typeface="Courier"/>
              </a:rPr>
              <a:t>…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"steps" : [ {</a:t>
            </a:r>
          </a:p>
          <a:p>
            <a:r>
              <a:rPr lang="en-US" sz="1400" dirty="0">
                <a:latin typeface="Courier"/>
                <a:cs typeface="Courier"/>
              </a:rPr>
              <a:t>    "metadata" : {</a:t>
            </a:r>
          </a:p>
          <a:p>
            <a:r>
              <a:rPr lang="en-US" sz="1400" dirty="0">
                <a:latin typeface="Courier"/>
                <a:cs typeface="Courier"/>
              </a:rPr>
              <a:t>      "contains" : {</a:t>
            </a:r>
          </a:p>
          <a:p>
            <a:r>
              <a:rPr lang="en-US" sz="1400" dirty="0">
                <a:latin typeface="Courier"/>
                <a:cs typeface="Courier"/>
              </a:rPr>
              <a:t>        "Token" : {</a:t>
            </a:r>
          </a:p>
          <a:p>
            <a:r>
              <a:rPr lang="en-US" sz="1400" dirty="0">
                <a:latin typeface="Courier"/>
                <a:cs typeface="Courier"/>
              </a:rPr>
              <a:t>          "producer" : "org.anc.lapps.stanford.SATokenizer:1.4.0",</a:t>
            </a:r>
          </a:p>
          <a:p>
            <a:r>
              <a:rPr lang="en-US" sz="1400" dirty="0">
                <a:latin typeface="Courier"/>
                <a:cs typeface="Courier"/>
              </a:rPr>
              <a:t>          "type" : "</a:t>
            </a:r>
            <a:r>
              <a:rPr lang="en-US" sz="1400" dirty="0" err="1">
                <a:latin typeface="Courier"/>
                <a:cs typeface="Courier"/>
              </a:rPr>
              <a:t>stanford</a:t>
            </a:r>
            <a:r>
              <a:rPr lang="en-US" sz="1400" dirty="0">
                <a:latin typeface="Courier"/>
                <a:cs typeface="Courier"/>
              </a:rPr>
              <a:t>"</a:t>
            </a:r>
          </a:p>
          <a:p>
            <a:r>
              <a:rPr lang="en-US" sz="1400" dirty="0">
                <a:latin typeface="Courier"/>
                <a:cs typeface="Courier"/>
              </a:rPr>
              <a:t>        }</a:t>
            </a:r>
          </a:p>
          <a:p>
            <a:r>
              <a:rPr lang="en-US" sz="1400" dirty="0">
                <a:latin typeface="Courier"/>
                <a:cs typeface="Courier"/>
              </a:rPr>
              <a:t>      }</a:t>
            </a:r>
          </a:p>
          <a:p>
            <a:r>
              <a:rPr lang="en-US" sz="1400" dirty="0">
                <a:latin typeface="Courier"/>
                <a:cs typeface="Courier"/>
              </a:rPr>
              <a:t>    },</a:t>
            </a:r>
          </a:p>
          <a:p>
            <a:r>
              <a:rPr lang="en-US" sz="1400" dirty="0">
                <a:latin typeface="Courier"/>
                <a:cs typeface="Courier"/>
              </a:rPr>
              <a:t>    "annotations" : [ {</a:t>
            </a:r>
          </a:p>
          <a:p>
            <a:r>
              <a:rPr lang="en-US" sz="1400" dirty="0">
                <a:latin typeface="Courier"/>
                <a:cs typeface="Courier"/>
              </a:rPr>
              <a:t>      "@type" : "Token",</a:t>
            </a:r>
          </a:p>
          <a:p>
            <a:r>
              <a:rPr lang="en-US" sz="1400" dirty="0">
                <a:latin typeface="Courier"/>
                <a:cs typeface="Courier"/>
              </a:rPr>
              <a:t>      "id" : "tok0",</a:t>
            </a:r>
          </a:p>
          <a:p>
            <a:r>
              <a:rPr lang="en-US" sz="1400" dirty="0">
                <a:latin typeface="Courier"/>
                <a:cs typeface="Courier"/>
              </a:rPr>
              <a:t>      "start" : 18,</a:t>
            </a:r>
          </a:p>
          <a:p>
            <a:r>
              <a:rPr lang="en-US" sz="1400" dirty="0">
                <a:latin typeface="Courier"/>
                <a:cs typeface="Courier"/>
              </a:rPr>
              <a:t>      "end" : 22,</a:t>
            </a:r>
          </a:p>
          <a:p>
            <a:r>
              <a:rPr lang="en-US" sz="1400" dirty="0">
                <a:latin typeface="Courier"/>
                <a:cs typeface="Courier"/>
              </a:rPr>
              <a:t>      "features" : {</a:t>
            </a:r>
          </a:p>
          <a:p>
            <a:r>
              <a:rPr lang="en-US" sz="1400" dirty="0">
                <a:latin typeface="Courier"/>
                <a:cs typeface="Courier"/>
              </a:rPr>
              <a:t>        </a:t>
            </a:r>
            <a:r>
              <a:rPr lang="en-US" sz="1400" dirty="0" smtClean="0">
                <a:latin typeface="Courier"/>
                <a:cs typeface="Courier"/>
              </a:rPr>
              <a:t>”string" </a:t>
            </a:r>
            <a:r>
              <a:rPr lang="en-US" sz="1400" dirty="0">
                <a:latin typeface="Courier"/>
                <a:cs typeface="Courier"/>
              </a:rPr>
              <a:t>: "Some"</a:t>
            </a:r>
          </a:p>
          <a:p>
            <a:r>
              <a:rPr lang="en-US" sz="1400" dirty="0">
                <a:latin typeface="Courier"/>
                <a:cs typeface="Courier"/>
              </a:rPr>
              <a:t>      }</a:t>
            </a:r>
          </a:p>
          <a:p>
            <a:r>
              <a:rPr lang="en-US" sz="1400" dirty="0">
                <a:latin typeface="Courier"/>
                <a:cs typeface="Courier"/>
              </a:rPr>
              <a:t>    }, 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6363418" y="1324492"/>
            <a:ext cx="1679615" cy="1228910"/>
          </a:xfrm>
          <a:prstGeom prst="borderCallout1">
            <a:avLst>
              <a:gd name="adj1" fmla="val 18750"/>
              <a:gd name="adj2" fmla="val -8333"/>
              <a:gd name="adj3" fmla="val -8611"/>
              <a:gd name="adj4" fmla="val -5947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Provides the base URI for the LAPPS Exchange Vocabulary 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5523610" y="3279293"/>
            <a:ext cx="1679615" cy="653219"/>
          </a:xfrm>
          <a:prstGeom prst="borderCallout1">
            <a:avLst>
              <a:gd name="adj1" fmla="val 18750"/>
              <a:gd name="adj2" fmla="val -8333"/>
              <a:gd name="adj3" fmla="val -42057"/>
              <a:gd name="adj4" fmla="val -5947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for the annotations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4178552" y="4557966"/>
            <a:ext cx="3024673" cy="653219"/>
          </a:xfrm>
          <a:prstGeom prst="borderCallout1">
            <a:avLst>
              <a:gd name="adj1" fmla="val 18750"/>
              <a:gd name="adj2" fmla="val -8333"/>
              <a:gd name="adj3" fmla="val -52509"/>
              <a:gd name="adj4" fmla="val -4728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Token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defined at </a:t>
            </a:r>
            <a:r>
              <a:rPr lang="en-US" dirty="0">
                <a:cs typeface="Courier"/>
              </a:rPr>
              <a:t>http</a:t>
            </a:r>
            <a:r>
              <a:rPr lang="en-US" dirty="0" smtClean="0">
                <a:cs typeface="Courier"/>
              </a:rPr>
              <a:t>://</a:t>
            </a:r>
            <a:r>
              <a:rPr lang="en-US" dirty="0" err="1">
                <a:cs typeface="Courier"/>
              </a:rPr>
              <a:t>vocab.lappsgrid.org</a:t>
            </a:r>
            <a:r>
              <a:rPr lang="en-US" dirty="0" smtClean="0">
                <a:cs typeface="Courier"/>
              </a:rPr>
              <a:t>/Token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4178552" y="5472520"/>
            <a:ext cx="3441164" cy="653219"/>
          </a:xfrm>
          <a:prstGeom prst="borderCallout1">
            <a:avLst>
              <a:gd name="adj1" fmla="val 18750"/>
              <a:gd name="adj2" fmla="val -8333"/>
              <a:gd name="adj3" fmla="val -96406"/>
              <a:gd name="adj4" fmla="val -3696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Features for Token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defined at </a:t>
            </a:r>
            <a:r>
              <a:rPr lang="en-US" dirty="0">
                <a:cs typeface="Courier"/>
              </a:rPr>
              <a:t>http</a:t>
            </a:r>
            <a:r>
              <a:rPr lang="en-US" dirty="0" smtClean="0">
                <a:cs typeface="Courier"/>
              </a:rPr>
              <a:t>://</a:t>
            </a:r>
            <a:r>
              <a:rPr lang="en-US" dirty="0" err="1">
                <a:cs typeface="Courier"/>
              </a:rPr>
              <a:t>vocab.lappsgrid.org</a:t>
            </a:r>
            <a:r>
              <a:rPr lang="en-US" dirty="0" smtClean="0">
                <a:cs typeface="Courier"/>
              </a:rPr>
              <a:t>/Token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84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54" y="642552"/>
            <a:ext cx="8229600" cy="548739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Part II. Using the LAPPS Grid: Hands-on exercise</a:t>
            </a:r>
          </a:p>
          <a:p>
            <a:pPr marL="0" lvl="1" indent="0">
              <a:lnSpc>
                <a:spcPct val="110000"/>
              </a:lnSpc>
              <a:buNone/>
            </a:pPr>
            <a:r>
              <a:rPr lang="en-US" sz="2300" i="1" dirty="0"/>
              <a:t>Di Wang, Keith </a:t>
            </a:r>
            <a:r>
              <a:rPr lang="en-US" sz="2300" i="1" dirty="0" err="1"/>
              <a:t>Suderman</a:t>
            </a:r>
            <a:endParaRPr lang="en-US" sz="23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Using the composer</a:t>
            </a:r>
          </a:p>
          <a:p>
            <a:pPr lvl="1" indent="-342900">
              <a:lnSpc>
                <a:spcPct val="110000"/>
              </a:lnSpc>
            </a:pPr>
            <a:r>
              <a:rPr lang="en-US" dirty="0"/>
              <a:t>Selecting a data source</a:t>
            </a:r>
          </a:p>
          <a:p>
            <a:pPr lvl="1" indent="-342900">
              <a:lnSpc>
                <a:spcPct val="110000"/>
              </a:lnSpc>
            </a:pPr>
            <a:r>
              <a:rPr lang="en-US" dirty="0"/>
              <a:t>Creating a processing pipeline: Sample task: Co-reference annotation</a:t>
            </a:r>
          </a:p>
          <a:p>
            <a:pPr lvl="1" indent="-342900">
              <a:lnSpc>
                <a:spcPct val="110000"/>
              </a:lnSpc>
            </a:pPr>
            <a:r>
              <a:rPr lang="en-US" dirty="0"/>
              <a:t>Deploying the pipeline</a:t>
            </a:r>
          </a:p>
          <a:p>
            <a:pPr lvl="1" indent="-342900">
              <a:lnSpc>
                <a:spcPct val="110000"/>
              </a:lnSpc>
            </a:pPr>
            <a:r>
              <a:rPr lang="en-US" dirty="0"/>
              <a:t>Evaluating performance: Using the Open Advancement Evaluation Environment</a:t>
            </a:r>
          </a:p>
          <a:p>
            <a:pPr lvl="1" indent="-342900">
              <a:lnSpc>
                <a:spcPct val="110000"/>
              </a:lnSpc>
            </a:pPr>
            <a:r>
              <a:rPr lang="en-US" dirty="0"/>
              <a:t>Iterative improvement</a:t>
            </a:r>
          </a:p>
          <a:p>
            <a:pPr marL="1085850" lvl="2" indent="-285750">
              <a:lnSpc>
                <a:spcPct val="110000"/>
              </a:lnSpc>
            </a:pPr>
            <a:r>
              <a:rPr lang="en-US" dirty="0"/>
              <a:t>Modifying the pipeline on the basis of OA analysis</a:t>
            </a:r>
          </a:p>
          <a:p>
            <a:pPr marL="1085850" lvl="2" indent="-285750">
              <a:lnSpc>
                <a:spcPct val="110000"/>
              </a:lnSpc>
            </a:pPr>
            <a:r>
              <a:rPr lang="en-US" dirty="0"/>
              <a:t>Assessing results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-- Coffee Break --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Part III. Contributing to the LAPPS Grid: Hands-on exercise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Wrapping tools as web services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1700" i="1" dirty="0"/>
              <a:t> </a:t>
            </a:r>
            <a:r>
              <a:rPr lang="en-US" sz="2300" i="1" dirty="0" err="1"/>
              <a:t>Chunqi</a:t>
            </a:r>
            <a:r>
              <a:rPr lang="en-US" sz="2300" i="1" dirty="0"/>
              <a:t> Shi, Marc </a:t>
            </a:r>
            <a:r>
              <a:rPr lang="en-US" sz="2300" i="1" dirty="0" err="1"/>
              <a:t>Verhagen</a:t>
            </a:r>
            <a:endParaRPr lang="en-US" sz="2300" i="1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Mapping input and output to the exchange vocabulary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2600" dirty="0"/>
              <a:t> </a:t>
            </a:r>
            <a:r>
              <a:rPr lang="en-US" sz="2300" i="1" dirty="0"/>
              <a:t>Keith </a:t>
            </a:r>
            <a:r>
              <a:rPr lang="en-US" sz="2300" i="1" dirty="0" err="1" smtClean="0"/>
              <a:t>Suderman</a:t>
            </a:r>
            <a:endParaRPr lang="en-US" sz="2900" i="1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Registering services in the LAPPS Grid</a:t>
            </a:r>
          </a:p>
          <a:p>
            <a:pPr marL="0" lvl="1" indent="0">
              <a:lnSpc>
                <a:spcPct val="110000"/>
              </a:lnSpc>
              <a:buNone/>
            </a:pPr>
            <a:r>
              <a:rPr lang="en-US" dirty="0"/>
              <a:t>	</a:t>
            </a:r>
            <a:r>
              <a:rPr lang="en-US" sz="2300" i="1" dirty="0" err="1"/>
              <a:t>Chunqi</a:t>
            </a:r>
            <a:r>
              <a:rPr lang="en-US" sz="2300" i="1" dirty="0"/>
              <a:t> Shi, Marc </a:t>
            </a:r>
            <a:r>
              <a:rPr lang="en-US" sz="2300" i="1" dirty="0" err="1"/>
              <a:t>Verhagen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14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LAPPS </a:t>
            </a:r>
            <a:r>
              <a:rPr lang="en-US" sz="3200" dirty="0"/>
              <a:t>Grid </a:t>
            </a:r>
            <a:r>
              <a:rPr lang="en-US" sz="3200" dirty="0" smtClean="0"/>
              <a:t>Project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848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Collaborative effort among US partners </a:t>
            </a:r>
          </a:p>
          <a:p>
            <a:pPr lvl="1"/>
            <a:r>
              <a:rPr lang="en-US" dirty="0" smtClean="0"/>
              <a:t>Brandeis University</a:t>
            </a:r>
          </a:p>
          <a:p>
            <a:pPr lvl="1"/>
            <a:r>
              <a:rPr lang="en-US" dirty="0" smtClean="0"/>
              <a:t>Vassar College</a:t>
            </a:r>
          </a:p>
          <a:p>
            <a:pPr lvl="1"/>
            <a:r>
              <a:rPr lang="en-US" dirty="0" smtClean="0"/>
              <a:t>Carnegie-Mellon University</a:t>
            </a:r>
          </a:p>
          <a:p>
            <a:pPr lvl="1"/>
            <a:r>
              <a:rPr lang="en-US" dirty="0" smtClean="0"/>
              <a:t>Linguistic Data Consortium (University of Pennsylvania)</a:t>
            </a:r>
          </a:p>
          <a:p>
            <a:r>
              <a:rPr lang="en-US" dirty="0" smtClean="0"/>
              <a:t>Funded by the </a:t>
            </a:r>
            <a:r>
              <a:rPr lang="en-US" b="1" dirty="0" smtClean="0">
                <a:solidFill>
                  <a:srgbClr val="953735"/>
                </a:solidFill>
              </a:rPr>
              <a:t>US National Science </a:t>
            </a:r>
            <a:r>
              <a:rPr lang="en-US" b="1" dirty="0" smtClean="0">
                <a:solidFill>
                  <a:srgbClr val="953735"/>
                </a:solidFill>
              </a:rPr>
              <a:t>Foundation</a:t>
            </a:r>
          </a:p>
          <a:p>
            <a:r>
              <a:rPr lang="en-US" dirty="0"/>
              <a:t>Builds on </a:t>
            </a:r>
          </a:p>
          <a:p>
            <a:pPr lvl="1"/>
            <a:r>
              <a:rPr lang="en-US" dirty="0"/>
              <a:t>foundation laid in several projects: </a:t>
            </a:r>
            <a:r>
              <a:rPr lang="en-US" dirty="0" smtClean="0"/>
              <a:t>US/NSF SILT, Japanese Language </a:t>
            </a:r>
            <a:r>
              <a:rPr lang="en-US" dirty="0"/>
              <a:t>Grid, </a:t>
            </a:r>
            <a:r>
              <a:rPr lang="en-US" dirty="0" smtClean="0"/>
              <a:t>EU PANACEA</a:t>
            </a:r>
            <a:r>
              <a:rPr lang="en-US" dirty="0"/>
              <a:t>, </a:t>
            </a:r>
            <a:r>
              <a:rPr lang="en-US" dirty="0" smtClean="0"/>
              <a:t>CELI </a:t>
            </a:r>
            <a:r>
              <a:rPr lang="en-US" dirty="0" err="1" smtClean="0"/>
              <a:t>LinguaGrid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momentum toward a comprehensive network of web services and resources within the NLP </a:t>
            </a:r>
            <a:r>
              <a:rPr lang="en-US" dirty="0" smtClean="0"/>
              <a:t>community</a:t>
            </a:r>
            <a:endParaRPr lang="en-US" sz="2400" b="1" dirty="0" smtClean="0">
              <a:solidFill>
                <a:srgbClr val="953735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31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5667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Design, develop, and promote a Language Application Grid</a:t>
            </a:r>
            <a:r>
              <a:rPr lang="en-US" i="1" dirty="0" smtClean="0"/>
              <a:t> </a:t>
            </a:r>
            <a:r>
              <a:rPr lang="en-US" dirty="0" smtClean="0"/>
              <a:t>based on Service Grid Software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Support </a:t>
            </a:r>
            <a:r>
              <a:rPr lang="en-US" b="1" dirty="0" smtClean="0">
                <a:solidFill>
                  <a:srgbClr val="800000"/>
                </a:solidFill>
              </a:rPr>
              <a:t>development and deployment of integrated natural language applications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Enable </a:t>
            </a:r>
            <a:r>
              <a:rPr lang="en-US" b="1" dirty="0" smtClean="0">
                <a:solidFill>
                  <a:srgbClr val="800000"/>
                </a:solidFill>
              </a:rPr>
              <a:t>federation of grids and services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Provide </a:t>
            </a:r>
            <a:r>
              <a:rPr lang="en-US" dirty="0"/>
              <a:t>an </a:t>
            </a:r>
            <a:r>
              <a:rPr lang="en-US" b="1" dirty="0">
                <a:solidFill>
                  <a:srgbClr val="800000"/>
                </a:solidFill>
              </a:rPr>
              <a:t>open advancement (OA) framework </a:t>
            </a:r>
            <a:r>
              <a:rPr lang="en-US" dirty="0" smtClean="0"/>
              <a:t>for </a:t>
            </a:r>
            <a:r>
              <a:rPr lang="en-US" dirty="0"/>
              <a:t>component- and application-based </a:t>
            </a:r>
            <a:r>
              <a:rPr lang="en-US" dirty="0" smtClean="0"/>
              <a:t>evaluation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Provide </a:t>
            </a:r>
            <a:r>
              <a:rPr lang="en-US" b="1" dirty="0">
                <a:solidFill>
                  <a:srgbClr val="800000"/>
                </a:solidFill>
              </a:rPr>
              <a:t>access to </a:t>
            </a:r>
            <a:r>
              <a:rPr lang="en-US" b="1" dirty="0" smtClean="0">
                <a:solidFill>
                  <a:srgbClr val="800000"/>
                </a:solidFill>
              </a:rPr>
              <a:t>language </a:t>
            </a:r>
            <a:r>
              <a:rPr lang="en-US" b="1" dirty="0">
                <a:solidFill>
                  <a:srgbClr val="800000"/>
                </a:solidFill>
              </a:rPr>
              <a:t>resources </a:t>
            </a:r>
            <a:r>
              <a:rPr lang="en-US" dirty="0"/>
              <a:t>for members of the NLP community as well as researchers in a wide range of social science and humanities </a:t>
            </a:r>
            <a:r>
              <a:rPr lang="en-US" dirty="0" smtClean="0"/>
              <a:t>disciplines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Enable </a:t>
            </a:r>
            <a:r>
              <a:rPr lang="en-US" dirty="0"/>
              <a:t>easy </a:t>
            </a:r>
            <a:r>
              <a:rPr lang="en-US" b="1" dirty="0">
                <a:solidFill>
                  <a:srgbClr val="800000"/>
                </a:solidFill>
              </a:rPr>
              <a:t>navigation through licensing </a:t>
            </a:r>
            <a:r>
              <a:rPr lang="en-US" b="1" dirty="0" smtClean="0">
                <a:solidFill>
                  <a:srgbClr val="800000"/>
                </a:solidFill>
              </a:rPr>
              <a:t>issues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Actively </a:t>
            </a:r>
            <a:r>
              <a:rPr lang="en-US" b="1" dirty="0">
                <a:solidFill>
                  <a:srgbClr val="800000"/>
                </a:solidFill>
              </a:rPr>
              <a:t>promote adoption, use, and community involvement</a:t>
            </a:r>
            <a:r>
              <a:rPr lang="en-US" b="1" dirty="0"/>
              <a:t> </a:t>
            </a:r>
            <a:r>
              <a:rPr lang="en-US" dirty="0"/>
              <a:t>with the LAPPS </a:t>
            </a:r>
            <a:r>
              <a:rPr lang="en-US" dirty="0" smtClean="0"/>
              <a:t>Grid 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1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Provides access </a:t>
            </a:r>
            <a:r>
              <a:rPr lang="en-US" dirty="0"/>
              <a:t>to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basic </a:t>
            </a:r>
            <a:r>
              <a:rPr lang="en-US" dirty="0"/>
              <a:t>NLP </a:t>
            </a:r>
            <a:r>
              <a:rPr lang="en-US" dirty="0" smtClean="0"/>
              <a:t>processing tools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language resources such as mono- and multi-lingual corpora and lexicons 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Enables </a:t>
            </a:r>
            <a:r>
              <a:rPr lang="en-US" dirty="0"/>
              <a:t>pipelining </a:t>
            </a:r>
            <a:r>
              <a:rPr lang="en-US" dirty="0" smtClean="0"/>
              <a:t>tools </a:t>
            </a:r>
            <a:r>
              <a:rPr lang="en-US" dirty="0"/>
              <a:t>to create </a:t>
            </a:r>
            <a:r>
              <a:rPr lang="en-US" b="1" dirty="0">
                <a:solidFill>
                  <a:srgbClr val="800000"/>
                </a:solidFill>
              </a:rPr>
              <a:t>custom NLP applications and composite services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(e.g., question answering, machine translation)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Ultimately </a:t>
            </a:r>
            <a:r>
              <a:rPr lang="en-US" dirty="0"/>
              <a:t>a </a:t>
            </a:r>
            <a:r>
              <a:rPr lang="en-US" b="1" dirty="0">
                <a:solidFill>
                  <a:srgbClr val="800000"/>
                </a:solidFill>
              </a:rPr>
              <a:t>community-based </a:t>
            </a:r>
            <a:r>
              <a:rPr lang="en-US" b="1" dirty="0" smtClean="0">
                <a:solidFill>
                  <a:srgbClr val="800000"/>
                </a:solidFill>
              </a:rPr>
              <a:t>project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Services contributed </a:t>
            </a:r>
            <a:r>
              <a:rPr lang="en-US" dirty="0"/>
              <a:t>by members of the community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Existing </a:t>
            </a:r>
            <a:r>
              <a:rPr lang="en-US" dirty="0"/>
              <a:t>service repositories and grids </a:t>
            </a:r>
            <a:r>
              <a:rPr lang="en-US" dirty="0" smtClean="0"/>
              <a:t>federated </a:t>
            </a:r>
            <a:r>
              <a:rPr lang="en-US" dirty="0"/>
              <a:t>to enable universal </a:t>
            </a:r>
            <a:r>
              <a:rPr lang="en-US" dirty="0" smtClean="0"/>
              <a:t>access 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8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LAPPS Grid Architecture</a:t>
            </a:r>
            <a:endParaRPr lang="en-US" dirty="0"/>
          </a:p>
        </p:txBody>
      </p:sp>
      <p:pic>
        <p:nvPicPr>
          <p:cNvPr id="6" name="Picture 5" descr="lapps-desig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5020"/>
            <a:ext cx="6792122" cy="297043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792122" y="1341629"/>
            <a:ext cx="2178036" cy="1600438"/>
            <a:chOff x="6861841" y="1341629"/>
            <a:chExt cx="2178036" cy="1600438"/>
          </a:xfrm>
        </p:grpSpPr>
        <p:sp>
          <p:nvSpPr>
            <p:cNvPr id="8" name="TextBox 7"/>
            <p:cNvSpPr txBox="1"/>
            <p:nvPr/>
          </p:nvSpPr>
          <p:spPr>
            <a:xfrm>
              <a:off x="7175915" y="1341629"/>
              <a:ext cx="1863962" cy="16004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venir Book"/>
                  <a:cs typeface="Avenir Book"/>
                </a:rPr>
                <a:t>House repositories of known atomic linguistic services, </a:t>
              </a:r>
              <a:r>
                <a:rPr lang="en-US" sz="1400" dirty="0" smtClean="0">
                  <a:latin typeface="Avenir Book"/>
                  <a:cs typeface="Avenir Book"/>
                </a:rPr>
                <a:t>provide </a:t>
              </a:r>
              <a:r>
                <a:rPr lang="en-US" sz="1400" dirty="0">
                  <a:latin typeface="Avenir Book"/>
                  <a:cs typeface="Avenir Book"/>
                </a:rPr>
                <a:t>service discovery functionality to users and applications </a:t>
              </a:r>
            </a:p>
          </p:txBody>
        </p:sp>
        <p:sp>
          <p:nvSpPr>
            <p:cNvPr id="9" name="Right Brace 8"/>
            <p:cNvSpPr/>
            <p:nvPr/>
          </p:nvSpPr>
          <p:spPr>
            <a:xfrm>
              <a:off x="6861841" y="1630091"/>
              <a:ext cx="225314" cy="100373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61518" y="3095322"/>
            <a:ext cx="2025637" cy="1950664"/>
            <a:chOff x="5061518" y="3095322"/>
            <a:chExt cx="2025637" cy="1950664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5061518" y="3095322"/>
              <a:ext cx="578164" cy="1360128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ontent Placeholder 6"/>
            <p:cNvSpPr txBox="1">
              <a:spLocks/>
            </p:cNvSpPr>
            <p:nvPr/>
          </p:nvSpPr>
          <p:spPr>
            <a:xfrm>
              <a:off x="5061518" y="4536057"/>
              <a:ext cx="2025637" cy="5099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1pPr>
              <a:lvl2pPr marL="742950" indent="-28575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2pPr>
              <a:lvl3pPr marL="1143000" indent="-2286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3pPr>
              <a:lvl4pPr marL="1600200" indent="-2286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/>
                <a:buChar char="–"/>
                <a:defRPr sz="16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4pPr>
              <a:lvl5pPr marL="2057400" indent="-2286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/>
                <a:buChar char="»"/>
                <a:defRPr sz="16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US" sz="1400" dirty="0" smtClean="0"/>
                <a:t>Data delivery for LDC holdings</a:t>
              </a:r>
            </a:p>
            <a:p>
              <a:pPr marL="0" indent="0" algn="ctr">
                <a:buFont typeface="Arial"/>
                <a:buNone/>
              </a:pPr>
              <a:endParaRPr lang="en-US" sz="1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15848" y="3625735"/>
            <a:ext cx="5150277" cy="2860986"/>
            <a:chOff x="3215848" y="3625735"/>
            <a:chExt cx="5150277" cy="2860986"/>
          </a:xfrm>
        </p:grpSpPr>
        <p:sp>
          <p:nvSpPr>
            <p:cNvPr id="19" name="Oval 18"/>
            <p:cNvSpPr/>
            <p:nvPr/>
          </p:nvSpPr>
          <p:spPr>
            <a:xfrm>
              <a:off x="3215848" y="3625735"/>
              <a:ext cx="4055655" cy="976422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340488" y="4536057"/>
              <a:ext cx="2025637" cy="1950664"/>
              <a:chOff x="5061518" y="3095322"/>
              <a:chExt cx="2025637" cy="1950664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5061518" y="3095322"/>
                <a:ext cx="578164" cy="1360128"/>
              </a:xfrm>
              <a:prstGeom prst="straightConnector1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ontent Placeholder 6"/>
              <p:cNvSpPr txBox="1">
                <a:spLocks/>
              </p:cNvSpPr>
              <p:nvPr/>
            </p:nvSpPr>
            <p:spPr>
              <a:xfrm>
                <a:off x="5061518" y="4028595"/>
                <a:ext cx="2025637" cy="10173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Avenir Book"/>
                    <a:ea typeface="+mn-ea"/>
                    <a:cs typeface="Avenir Book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Avenir Book"/>
                    <a:ea typeface="+mn-ea"/>
                    <a:cs typeface="Avenir Book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venir Book"/>
                    <a:ea typeface="+mn-ea"/>
                    <a:cs typeface="Avenir Book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Font typeface="Arial"/>
                  <a:buChar char="–"/>
                  <a:defRPr sz="1600" kern="1200">
                    <a:solidFill>
                      <a:schemeClr val="tx1"/>
                    </a:solidFill>
                    <a:latin typeface="Avenir Book"/>
                    <a:ea typeface="+mn-ea"/>
                    <a:cs typeface="Avenir Book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Font typeface="Arial"/>
                  <a:buChar char="»"/>
                  <a:defRPr sz="1600" kern="1200">
                    <a:solidFill>
                      <a:schemeClr val="tx1"/>
                    </a:solidFill>
                    <a:latin typeface="Avenir Book"/>
                    <a:ea typeface="+mn-ea"/>
                    <a:cs typeface="Avenir Book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en-US" sz="1400" dirty="0" smtClean="0"/>
                  <a:t>Federation with Language Grid and 3 Asian partners</a:t>
                </a:r>
              </a:p>
              <a:p>
                <a:pPr marL="0" indent="0" algn="ctr">
                  <a:buFont typeface="Arial"/>
                  <a:buNone/>
                </a:pPr>
                <a:r>
                  <a:rPr lang="en-US" sz="1400" dirty="0" smtClean="0"/>
                  <a:t>Future federation with European Service platforms</a:t>
                </a:r>
              </a:p>
              <a:p>
                <a:pPr marL="0" indent="0" algn="ctr">
                  <a:buFont typeface="Arial"/>
                  <a:buNone/>
                </a:pPr>
                <a:endParaRPr lang="en-US" sz="1400" dirty="0"/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2304350" y="4864872"/>
            <a:ext cx="3953239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Avenir Book"/>
                <a:cs typeface="Avenir Book"/>
              </a:rPr>
              <a:t>Ultimately: 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  <a:latin typeface="Avenir Book"/>
                <a:cs typeface="Avenir Book"/>
              </a:rPr>
              <a:t>a world-wide network of grids and services</a:t>
            </a:r>
            <a:endParaRPr lang="en-US" sz="2800" dirty="0">
              <a:solidFill>
                <a:srgbClr val="FF0000"/>
              </a:solidFill>
              <a:latin typeface="Avenir Book"/>
              <a:cs typeface="Avenir Book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92851" y="3728157"/>
            <a:ext cx="2560389" cy="2197439"/>
            <a:chOff x="1392851" y="3728157"/>
            <a:chExt cx="2560389" cy="2197439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3215848" y="3728157"/>
              <a:ext cx="737392" cy="976422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392851" y="4602157"/>
              <a:ext cx="2362385" cy="132343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venir Book"/>
                  <a:cs typeface="Avenir Book"/>
                </a:rPr>
                <a:t>Services for automatic instrumentation and performance measurement, error analysis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04350" y="145118"/>
            <a:ext cx="3150984" cy="1541429"/>
            <a:chOff x="2304350" y="145118"/>
            <a:chExt cx="3150984" cy="1541429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2567216" y="1112985"/>
              <a:ext cx="423318" cy="573562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04350" y="145118"/>
              <a:ext cx="3150984" cy="12003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1200" dirty="0" smtClean="0">
                  <a:latin typeface="Avenir Book"/>
                  <a:cs typeface="Avenir Book"/>
                </a:rPr>
                <a:t>workflow </a:t>
              </a:r>
              <a:r>
                <a:rPr lang="en-US" sz="1200" dirty="0">
                  <a:latin typeface="Avenir Book"/>
                  <a:cs typeface="Avenir Book"/>
                </a:rPr>
                <a:t>repository for composite linguistic services </a:t>
              </a:r>
              <a:endParaRPr lang="en-US" sz="1200" dirty="0" smtClean="0">
                <a:latin typeface="Avenir Book"/>
                <a:cs typeface="Avenir Book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1200" dirty="0" smtClean="0">
                  <a:latin typeface="Avenir Book"/>
                  <a:cs typeface="Avenir Book"/>
                </a:rPr>
                <a:t>workflow </a:t>
              </a:r>
              <a:r>
                <a:rPr lang="en-US" sz="1200" dirty="0">
                  <a:latin typeface="Avenir Book"/>
                  <a:cs typeface="Avenir Book"/>
                </a:rPr>
                <a:t>engine to enable users to develop </a:t>
              </a:r>
              <a:r>
                <a:rPr lang="en-US" sz="1200" dirty="0" smtClean="0">
                  <a:latin typeface="Avenir Book"/>
                  <a:cs typeface="Avenir Book"/>
                </a:rPr>
                <a:t>composite </a:t>
              </a:r>
              <a:r>
                <a:rPr lang="en-US" sz="1200" dirty="0">
                  <a:latin typeface="Avenir Book"/>
                  <a:cs typeface="Avenir Book"/>
                </a:rPr>
                <a:t>(pipelined) </a:t>
              </a:r>
              <a:r>
                <a:rPr lang="en-US" sz="1200" dirty="0" smtClean="0">
                  <a:latin typeface="Avenir Book"/>
                  <a:cs typeface="Avenir Book"/>
                </a:rPr>
                <a:t>services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200" dirty="0" smtClean="0">
                  <a:latin typeface="Avenir Book"/>
                  <a:cs typeface="Avenir Book"/>
                </a:rPr>
                <a:t>modules </a:t>
              </a:r>
              <a:r>
                <a:rPr lang="en-US" sz="1200" dirty="0">
                  <a:latin typeface="Avenir Book"/>
                  <a:cs typeface="Avenir Book"/>
                </a:rPr>
                <a:t>for discovery, wrapping and </a:t>
              </a:r>
              <a:r>
                <a:rPr lang="en-US" sz="1200" dirty="0" smtClean="0">
                  <a:latin typeface="Avenir Book"/>
                  <a:cs typeface="Avenir Book"/>
                </a:rPr>
                <a:t>conversion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6688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 among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79726" cy="464426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Each </a:t>
            </a:r>
            <a:r>
              <a:rPr lang="en-US" sz="1800" dirty="0" smtClean="0"/>
              <a:t>service in the LAPPS Grid publishes </a:t>
            </a:r>
            <a:r>
              <a:rPr lang="en-US" sz="1800" b="1" dirty="0">
                <a:solidFill>
                  <a:srgbClr val="800000"/>
                </a:solidFill>
              </a:rPr>
              <a:t>metadata</a:t>
            </a:r>
            <a:r>
              <a:rPr lang="en-US" sz="1800" dirty="0"/>
              <a:t> </a:t>
            </a:r>
            <a:r>
              <a:rPr lang="en-US" sz="1800" dirty="0" smtClean="0"/>
              <a:t>describing what </a:t>
            </a:r>
            <a:r>
              <a:rPr lang="en-US" sz="1800" dirty="0"/>
              <a:t>it requires for input </a:t>
            </a:r>
            <a:r>
              <a:rPr lang="en-US" sz="1800" dirty="0" smtClean="0"/>
              <a:t>and what </a:t>
            </a:r>
            <a:r>
              <a:rPr lang="en-US" sz="1800" dirty="0"/>
              <a:t>it produces as </a:t>
            </a:r>
            <a:r>
              <a:rPr lang="en-US" sz="1800" dirty="0" smtClean="0"/>
              <a:t>output</a:t>
            </a:r>
          </a:p>
          <a:p>
            <a:pPr lvl="1">
              <a:lnSpc>
                <a:spcPct val="120000"/>
              </a:lnSpc>
            </a:pPr>
            <a:r>
              <a:rPr lang="en-US" sz="1600" dirty="0" smtClean="0"/>
              <a:t>Processes constructing </a:t>
            </a:r>
            <a:r>
              <a:rPr lang="en-US" sz="1600" dirty="0"/>
              <a:t>a service pipeline </a:t>
            </a:r>
            <a:r>
              <a:rPr lang="en-US" sz="1600" dirty="0" smtClean="0"/>
              <a:t>query </a:t>
            </a:r>
            <a:r>
              <a:rPr lang="en-US" sz="1600" dirty="0"/>
              <a:t>each service to determine </a:t>
            </a:r>
            <a:r>
              <a:rPr lang="en-US" sz="1600" dirty="0" smtClean="0"/>
              <a:t>compatibility</a:t>
            </a:r>
          </a:p>
          <a:p>
            <a:pPr>
              <a:lnSpc>
                <a:spcPct val="120000"/>
              </a:lnSpc>
            </a:pPr>
            <a:r>
              <a:rPr lang="en-US" sz="1800" dirty="0" smtClean="0"/>
              <a:t>Use </a:t>
            </a:r>
            <a:r>
              <a:rPr lang="en-US" sz="1800" b="1" dirty="0" smtClean="0">
                <a:solidFill>
                  <a:srgbClr val="800000"/>
                </a:solidFill>
              </a:rPr>
              <a:t>JSON</a:t>
            </a:r>
            <a:r>
              <a:rPr lang="en-US" sz="1800" b="1" dirty="0">
                <a:solidFill>
                  <a:srgbClr val="800000"/>
                </a:solidFill>
              </a:rPr>
              <a:t>-based serialization for Linked Data (JSON-LD) </a:t>
            </a:r>
            <a:r>
              <a:rPr lang="en-US" sz="1800" dirty="0"/>
              <a:t>to represent linguistically annotated data for </a:t>
            </a:r>
            <a:r>
              <a:rPr lang="en-US" sz="1800" dirty="0" smtClean="0"/>
              <a:t>web </a:t>
            </a:r>
            <a:r>
              <a:rPr lang="en-US" sz="1800" dirty="0"/>
              <a:t>service </a:t>
            </a:r>
            <a:r>
              <a:rPr lang="en-US" sz="1800" dirty="0" smtClean="0"/>
              <a:t>exchange </a:t>
            </a:r>
          </a:p>
          <a:p>
            <a:pPr lvl="1">
              <a:lnSpc>
                <a:spcPct val="120000"/>
              </a:lnSpc>
            </a:pPr>
            <a:r>
              <a:rPr lang="en-US" sz="1600" dirty="0" smtClean="0"/>
              <a:t>lightweight</a:t>
            </a:r>
            <a:r>
              <a:rPr lang="en-US" sz="1600" dirty="0"/>
              <a:t>, text-based, language-independent data interchange </a:t>
            </a:r>
            <a:r>
              <a:rPr lang="en-US" sz="1600" dirty="0" smtClean="0"/>
              <a:t>format</a:t>
            </a:r>
          </a:p>
          <a:p>
            <a:pPr lvl="1">
              <a:lnSpc>
                <a:spcPct val="120000"/>
              </a:lnSpc>
            </a:pPr>
            <a:r>
              <a:rPr lang="en-US" sz="1600" dirty="0" smtClean="0"/>
              <a:t>small </a:t>
            </a:r>
            <a:r>
              <a:rPr lang="en-US" sz="1600" dirty="0"/>
              <a:t>set of formatting rules for </a:t>
            </a:r>
            <a:r>
              <a:rPr lang="en-US" sz="1600" dirty="0" smtClean="0"/>
              <a:t>portable representation </a:t>
            </a:r>
            <a:r>
              <a:rPr lang="en-US" sz="1600" dirty="0"/>
              <a:t>of structured </a:t>
            </a:r>
            <a:r>
              <a:rPr lang="en-US" sz="1600" dirty="0" smtClean="0"/>
              <a:t>data </a:t>
            </a:r>
          </a:p>
          <a:p>
            <a:pPr lvl="1">
              <a:lnSpc>
                <a:spcPct val="120000"/>
              </a:lnSpc>
            </a:pPr>
            <a:r>
              <a:rPr lang="en-US" sz="1600" dirty="0" smtClean="0"/>
              <a:t>based </a:t>
            </a:r>
            <a:r>
              <a:rPr lang="en-US" sz="1600" dirty="0"/>
              <a:t>on the W3C Resource Definition Framework (RDF</a:t>
            </a:r>
            <a:r>
              <a:rPr lang="en-US" sz="1600" dirty="0" smtClean="0"/>
              <a:t>)</a:t>
            </a:r>
          </a:p>
          <a:p>
            <a:pPr lvl="2">
              <a:lnSpc>
                <a:spcPct val="120000"/>
              </a:lnSpc>
            </a:pPr>
            <a:r>
              <a:rPr lang="en-US" sz="1400" dirty="0" smtClean="0"/>
              <a:t>trivially maps to </a:t>
            </a:r>
            <a:r>
              <a:rPr lang="en-US" sz="1400" dirty="0"/>
              <a:t>and from other graph-based formats such as ISO LAF/</a:t>
            </a:r>
            <a:r>
              <a:rPr lang="en-US" sz="1400" dirty="0" err="1" smtClean="0"/>
              <a:t>GrAF</a:t>
            </a:r>
            <a:r>
              <a:rPr lang="en-US" sz="1400" dirty="0" smtClean="0"/>
              <a:t>, UIMA CAS </a:t>
            </a:r>
          </a:p>
          <a:p>
            <a:pPr lvl="1">
              <a:lnSpc>
                <a:spcPct val="120000"/>
              </a:lnSpc>
            </a:pPr>
            <a:r>
              <a:rPr lang="en-US" sz="1600" dirty="0" smtClean="0"/>
              <a:t>enables </a:t>
            </a:r>
            <a:r>
              <a:rPr lang="en-US" sz="1600" dirty="0"/>
              <a:t>services to reference categories and definitions in web-based repositories and ontologies </a:t>
            </a:r>
            <a:r>
              <a:rPr lang="en-US" sz="1600" dirty="0" smtClean="0"/>
              <a:t>or </a:t>
            </a:r>
            <a:r>
              <a:rPr lang="en-US" sz="1600" dirty="0"/>
              <a:t>any </a:t>
            </a:r>
            <a:r>
              <a:rPr lang="en-US" sz="1600" dirty="0" smtClean="0"/>
              <a:t>concept defined at </a:t>
            </a:r>
            <a:r>
              <a:rPr lang="en-US" sz="1600" dirty="0"/>
              <a:t>a given </a:t>
            </a:r>
            <a:r>
              <a:rPr lang="en-US" sz="1600" dirty="0" smtClean="0"/>
              <a:t>URI </a:t>
            </a:r>
          </a:p>
        </p:txBody>
      </p:sp>
    </p:spTree>
    <p:extLst>
      <p:ext uri="{BB962C8B-B14F-4D97-AF65-F5344CB8AC3E}">
        <p14:creationId xmlns:p14="http://schemas.microsoft.com/office/powerpoint/2010/main" val="3689712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LAPPS Exchange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</a:t>
            </a:r>
            <a:r>
              <a:rPr lang="en-US" dirty="0"/>
              <a:t>accepted standard for module description or input/output interchange </a:t>
            </a:r>
            <a:r>
              <a:rPr lang="en-US" dirty="0" smtClean="0"/>
              <a:t>in </a:t>
            </a:r>
            <a:r>
              <a:rPr lang="en-US" dirty="0"/>
              <a:t>the language application domain </a:t>
            </a:r>
            <a:r>
              <a:rPr lang="en-US" dirty="0" smtClean="0"/>
              <a:t>currently exists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LAPPS Web </a:t>
            </a:r>
            <a:r>
              <a:rPr lang="en-US" b="1" dirty="0">
                <a:solidFill>
                  <a:srgbClr val="800000"/>
                </a:solidFill>
              </a:rPr>
              <a:t>Service Exchange Vocabulary (WS-EV) </a:t>
            </a:r>
            <a:endParaRPr lang="en-US" b="1" dirty="0" smtClean="0">
              <a:solidFill>
                <a:srgbClr val="800000"/>
              </a:solidFill>
            </a:endParaRPr>
          </a:p>
          <a:p>
            <a:pPr lvl="1"/>
            <a:r>
              <a:rPr lang="en-US" dirty="0" smtClean="0"/>
              <a:t>specifies </a:t>
            </a:r>
            <a:r>
              <a:rPr lang="en-US" dirty="0"/>
              <a:t>a </a:t>
            </a:r>
            <a:r>
              <a:rPr lang="en-US" dirty="0" smtClean="0"/>
              <a:t>terminology </a:t>
            </a:r>
            <a:r>
              <a:rPr lang="en-US" dirty="0"/>
              <a:t>for a core of linguistic objects and features exchanged among NLP tools that consume and produce linguistically annotated </a:t>
            </a:r>
            <a:r>
              <a:rPr lang="en-US" dirty="0" smtClean="0"/>
              <a:t>data </a:t>
            </a:r>
          </a:p>
          <a:p>
            <a:pPr lvl="1"/>
            <a:r>
              <a:rPr lang="en-US" dirty="0" smtClean="0"/>
              <a:t>addresses </a:t>
            </a:r>
            <a:r>
              <a:rPr lang="en-US" dirty="0"/>
              <a:t>a need within the </a:t>
            </a:r>
            <a:r>
              <a:rPr lang="en-US" dirty="0" smtClean="0"/>
              <a:t>community </a:t>
            </a:r>
            <a:r>
              <a:rPr lang="en-US" dirty="0"/>
              <a:t>to </a:t>
            </a:r>
            <a:r>
              <a:rPr lang="en-US" dirty="0" smtClean="0"/>
              <a:t>identify </a:t>
            </a:r>
            <a:r>
              <a:rPr lang="en-US" dirty="0"/>
              <a:t>a standard </a:t>
            </a:r>
            <a:r>
              <a:rPr lang="en-US" dirty="0" smtClean="0"/>
              <a:t>terminology and indicate </a:t>
            </a:r>
            <a:r>
              <a:rPr lang="en-US" dirty="0"/>
              <a:t>the relations among </a:t>
            </a:r>
            <a:r>
              <a:rPr lang="en-US" dirty="0" smtClean="0"/>
              <a:t>them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marL="400050" lvl="1" indent="0" algn="ctr"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Repositories such as </a:t>
            </a:r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</a:rPr>
              <a:t>ISOCat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 etc. focus on data categories, do not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always define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items such as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“token”,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provide multiple definitions for the same concept, do not specify relations among terms, etc.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84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2937</TotalTime>
  <Words>1925</Words>
  <Application>Microsoft Macintosh PowerPoint</Application>
  <PresentationFormat>On-screen Show (4:3)</PresentationFormat>
  <Paragraphs>290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Web Services for Effective NLP Application  Development and Evaluation  Using and Contributing to  The Language Application Grid </vt:lpstr>
      <vt:lpstr>Today’s Outline</vt:lpstr>
      <vt:lpstr>PowerPoint Presentation</vt:lpstr>
      <vt:lpstr>The LAPPS Grid Project</vt:lpstr>
      <vt:lpstr>Goals</vt:lpstr>
      <vt:lpstr>Functionality</vt:lpstr>
      <vt:lpstr>LAPPS Grid Architecture</vt:lpstr>
      <vt:lpstr>Interoperability among Services</vt:lpstr>
      <vt:lpstr>LAPPS Exchange Vocabulary</vt:lpstr>
      <vt:lpstr>LAPPS WS-EV Repository</vt:lpstr>
      <vt:lpstr>JSON-LD and WS-EV</vt:lpstr>
      <vt:lpstr>User definition of objects and features</vt:lpstr>
      <vt:lpstr>LAPPS Web Composer </vt:lpstr>
      <vt:lpstr>Composer</vt:lpstr>
      <vt:lpstr>Mapping to and from JSON-LD</vt:lpstr>
      <vt:lpstr>Open Advancement in a Nutshell</vt:lpstr>
      <vt:lpstr>Licensing: Web Service Complexities</vt:lpstr>
      <vt:lpstr>Licensing: Web Service Complexities</vt:lpstr>
      <vt:lpstr>Current State of the Project</vt:lpstr>
      <vt:lpstr>Current State of the Project</vt:lpstr>
      <vt:lpstr>Overview of LAPPS Web Service Technology</vt:lpstr>
      <vt:lpstr>Web Services Terminology</vt:lpstr>
      <vt:lpstr>Web Services in LAPPS</vt:lpstr>
      <vt:lpstr>Web Service Communication in LAPPS</vt:lpstr>
      <vt:lpstr>PowerPoint Presentation</vt:lpstr>
      <vt:lpstr>Interoperability</vt:lpstr>
      <vt:lpstr>JSON-LD and the LAPPS Exchange Vocabulary </vt:lpstr>
    </vt:vector>
  </TitlesOfParts>
  <Company>Vassar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Language Application Grid </dc:title>
  <dc:creator>Nancy Ide</dc:creator>
  <cp:lastModifiedBy>Nancy Ide</cp:lastModifiedBy>
  <cp:revision>137</cp:revision>
  <dcterms:created xsi:type="dcterms:W3CDTF">2014-05-21T19:10:26Z</dcterms:created>
  <dcterms:modified xsi:type="dcterms:W3CDTF">2014-05-26T11:01:51Z</dcterms:modified>
</cp:coreProperties>
</file>