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56"/>
  </p:notesMasterIdLst>
  <p:sldIdLst>
    <p:sldId id="256" r:id="rId2"/>
    <p:sldId id="257" r:id="rId3"/>
    <p:sldId id="286" r:id="rId4"/>
    <p:sldId id="258" r:id="rId5"/>
    <p:sldId id="259" r:id="rId6"/>
    <p:sldId id="305" r:id="rId7"/>
    <p:sldId id="287" r:id="rId8"/>
    <p:sldId id="284" r:id="rId9"/>
    <p:sldId id="260" r:id="rId10"/>
    <p:sldId id="290" r:id="rId11"/>
    <p:sldId id="291" r:id="rId12"/>
    <p:sldId id="261" r:id="rId13"/>
    <p:sldId id="262" r:id="rId14"/>
    <p:sldId id="263" r:id="rId15"/>
    <p:sldId id="271" r:id="rId16"/>
    <p:sldId id="272" r:id="rId17"/>
    <p:sldId id="273" r:id="rId18"/>
    <p:sldId id="274" r:id="rId19"/>
    <p:sldId id="275" r:id="rId20"/>
    <p:sldId id="285" r:id="rId21"/>
    <p:sldId id="279" r:id="rId22"/>
    <p:sldId id="276" r:id="rId23"/>
    <p:sldId id="288" r:id="rId24"/>
    <p:sldId id="277" r:id="rId25"/>
    <p:sldId id="320" r:id="rId26"/>
    <p:sldId id="319" r:id="rId27"/>
    <p:sldId id="280" r:id="rId28"/>
    <p:sldId id="268" r:id="rId29"/>
    <p:sldId id="283" r:id="rId30"/>
    <p:sldId id="281" r:id="rId31"/>
    <p:sldId id="282" r:id="rId32"/>
    <p:sldId id="269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22" r:id="rId45"/>
    <p:sldId id="321" r:id="rId46"/>
    <p:sldId id="308" r:id="rId47"/>
    <p:sldId id="309" r:id="rId48"/>
    <p:sldId id="310" r:id="rId49"/>
    <p:sldId id="312" r:id="rId50"/>
    <p:sldId id="313" r:id="rId51"/>
    <p:sldId id="314" r:id="rId52"/>
    <p:sldId id="315" r:id="rId53"/>
    <p:sldId id="318" r:id="rId54"/>
    <p:sldId id="323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70378-CCA2-FE4C-9D7C-0B0098B7116B}" type="datetimeFigureOut">
              <a:rPr lang="en-US" smtClean="0"/>
              <a:t>5/26/14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F77A-03A3-CE44-A803-B79F2B8A3C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9F77A-03A3-CE44-A803-B79F2B8A3C2E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>
              <a:defRPr sz="1800"/>
            </a:pPr>
            <a:r>
              <a:rPr sz="8000" dirty="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>
              <a:defRPr sz="1800"/>
            </a:pPr>
            <a:r>
              <a:rPr sz="3600" dirty="0"/>
              <a:t>Body Level One</a:t>
            </a:r>
          </a:p>
          <a:p>
            <a:pPr lvl="1">
              <a:defRPr sz="1800"/>
            </a:pPr>
            <a:r>
              <a:rPr sz="3600" dirty="0"/>
              <a:t>Body Level Two</a:t>
            </a:r>
          </a:p>
          <a:p>
            <a:pPr lvl="2">
              <a:defRPr sz="1800"/>
            </a:pPr>
            <a:r>
              <a:rPr sz="3600" dirty="0"/>
              <a:t>Body Level Three</a:t>
            </a:r>
          </a:p>
          <a:p>
            <a:pPr lvl="3">
              <a:defRPr sz="1800"/>
            </a:pPr>
            <a:r>
              <a:rPr sz="3600" dirty="0"/>
              <a:t>Body Level Four</a:t>
            </a:r>
          </a:p>
          <a:p>
            <a:pPr lvl="4">
              <a:defRPr sz="1800"/>
            </a:pPr>
            <a:r>
              <a:rPr sz="36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3627-7B1D-224B-8929-60B3D8500818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BC546-CD44-FD4E-BDD6-4448FB1738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nc.org:8080/nexu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vocab.lappsgrid.org/context-1.0.0.jsonld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example.com/tokenizer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hyperlink" Target="https://github.com/chunqishi/org.lappsgrid.example.java.stanfordnlp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unqishi/org.lappsgrid.example.java.helloworld" TargetMode="External"/><Relationship Id="rId4" Type="http://schemas.openxmlformats.org/officeDocument/2006/relationships/hyperlink" Target="https://github.com/chunqishi/org.lappsgrid.example.java.stanfordnlp" TargetMode="External"/><Relationship Id="rId5" Type="http://schemas.openxmlformats.org/officeDocument/2006/relationships/hyperlink" Target="https://github.com/chunqishi/org.lappsgrid.example.python.nltk" TargetMode="External"/><Relationship Id="rId6" Type="http://schemas.openxmlformats.org/officeDocument/2006/relationships/hyperlink" Target="http://eldrad.cs-i.brandeis.edu/service_manager/language-services" TargetMode="External"/><Relationship Id="rId7" Type="http://schemas.openxmlformats.org/officeDocument/2006/relationships/hyperlink" Target="http://grid.anc.org:8080/service_manager/language-services" TargetMode="External"/><Relationship Id="rId8" Type="http://schemas.openxmlformats.org/officeDocument/2006/relationships/hyperlink" Target="http://eldrad.cs-i.brandeis.edu/download/lapps-ubuntu-12.04-desktop-i386.tar.gz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nc.org/projects/lapps/api/project-info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Wrapping LAPPS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LAPPS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http://</a:t>
            </a:r>
            <a:r>
              <a:rPr lang="en-US" sz="2000" b="1" dirty="0" err="1" smtClean="0">
                <a:solidFill>
                  <a:srgbClr val="800000"/>
                </a:solidFill>
              </a:rPr>
              <a:t>vocab.lappsgrid.org</a:t>
            </a:r>
            <a:endParaRPr lang="en-US" sz="2000" b="1" dirty="0" smtClean="0">
              <a:solidFill>
                <a:srgbClr val="8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615754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28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0"/>
            <a:ext cx="902664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8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 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4550" y="1905000"/>
            <a:ext cx="5340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Take a simple program with just one class</a:t>
            </a:r>
            <a:endParaRPr lang="en-US" sz="2400" dirty="0"/>
          </a:p>
        </p:txBody>
      </p:sp>
      <p:pic>
        <p:nvPicPr>
          <p:cNvPr id="9" name="Picture 8" descr="1-hello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667000"/>
            <a:ext cx="7442200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 Service</a:t>
            </a:r>
            <a:endParaRPr lang="en-US" dirty="0"/>
          </a:p>
        </p:txBody>
      </p:sp>
      <p:pic>
        <p:nvPicPr>
          <p:cNvPr id="5" name="Picture 4" descr="2-ihello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36900"/>
            <a:ext cx="5334000" cy="1130300"/>
          </a:xfrm>
          <a:prstGeom prst="rect">
            <a:avLst/>
          </a:prstGeom>
        </p:spPr>
      </p:pic>
      <p:pic>
        <p:nvPicPr>
          <p:cNvPr id="7" name="Picture 6" descr="2-hello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584700"/>
            <a:ext cx="7188200" cy="166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550" y="1905000"/>
            <a:ext cx="7132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ake a simple web service with a class and an interface</a:t>
            </a:r>
          </a:p>
          <a:p>
            <a:r>
              <a:rPr lang="en-US" sz="2400" dirty="0" smtClean="0"/>
              <a:t>(in two source files)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LAPPS Service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of compliance</a:t>
            </a:r>
          </a:p>
          <a:p>
            <a:r>
              <a:rPr lang="en-US" dirty="0" smtClean="0"/>
              <a:t>Use the standard LAPPS service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to wrap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revisited</a:t>
            </a:r>
            <a:endParaRPr lang="en-US" dirty="0"/>
          </a:p>
        </p:txBody>
      </p:sp>
      <p:pic>
        <p:nvPicPr>
          <p:cNvPr id="4" name="Picture 3" descr="1-hello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622550"/>
            <a:ext cx="7442200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Template</a:t>
            </a:r>
            <a:endParaRPr lang="en-US" dirty="0"/>
          </a:p>
        </p:txBody>
      </p:sp>
      <p:pic>
        <p:nvPicPr>
          <p:cNvPr id="4" name="Content Placeholder 3" descr="3-templ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00" y="1774031"/>
            <a:ext cx="3759200" cy="4178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Interface</a:t>
            </a:r>
            <a:endParaRPr lang="en-US" dirty="0"/>
          </a:p>
        </p:txBody>
      </p:sp>
      <p:pic>
        <p:nvPicPr>
          <p:cNvPr id="6" name="Content Placeholder 5" descr="3-webservic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21" y="1600200"/>
            <a:ext cx="770535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Service Class</a:t>
            </a:r>
            <a:endParaRPr lang="en-US" dirty="0"/>
          </a:p>
        </p:txBody>
      </p:sp>
      <p:pic>
        <p:nvPicPr>
          <p:cNvPr id="4" name="Content Placeholder 3" descr="3-someservic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123" y="1600200"/>
            <a:ext cx="711775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Adapted</a:t>
            </a:r>
            <a:endParaRPr lang="en-US" dirty="0"/>
          </a:p>
        </p:txBody>
      </p:sp>
      <p:pic>
        <p:nvPicPr>
          <p:cNvPr id="4" name="Content Placeholder 3" descr="3-hello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447799"/>
            <a:ext cx="5791200" cy="53921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Preliminaries: Java, </a:t>
            </a:r>
            <a:r>
              <a:rPr lang="en-US" dirty="0" smtClean="0"/>
              <a:t>Maven</a:t>
            </a:r>
            <a:r>
              <a:rPr lang="en-US" dirty="0" smtClean="0"/>
              <a:t> and 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Background: </a:t>
            </a:r>
          </a:p>
          <a:p>
            <a:pPr lvl="1"/>
            <a:r>
              <a:rPr lang="en-US" dirty="0" smtClean="0"/>
              <a:t>LAPPS API: consistent </a:t>
            </a:r>
            <a:r>
              <a:rPr lang="en-US" dirty="0" err="1" smtClean="0"/>
              <a:t>inteface</a:t>
            </a:r>
            <a:endParaRPr lang="en-US" dirty="0" smtClean="0"/>
          </a:p>
          <a:p>
            <a:pPr lvl="1"/>
            <a:r>
              <a:rPr lang="en-US" dirty="0" smtClean="0"/>
              <a:t>discriminators</a:t>
            </a:r>
          </a:p>
          <a:p>
            <a:pPr lvl="1"/>
            <a:r>
              <a:rPr lang="en-US" dirty="0" smtClean="0"/>
              <a:t>JSON format</a:t>
            </a:r>
          </a:p>
          <a:p>
            <a:pPr lvl="1"/>
            <a:r>
              <a:rPr lang="en-US" dirty="0" smtClean="0"/>
              <a:t>LAPPS Vocabulary</a:t>
            </a:r>
          </a:p>
          <a:p>
            <a:r>
              <a:rPr lang="en-US" dirty="0" smtClean="0"/>
              <a:t>Wrapping</a:t>
            </a:r>
          </a:p>
          <a:p>
            <a:pPr lvl="1"/>
            <a:r>
              <a:rPr lang="en-US" dirty="0" smtClean="0"/>
              <a:t>web service sec</a:t>
            </a:r>
          </a:p>
          <a:p>
            <a:pPr lvl="1"/>
            <a:r>
              <a:rPr lang="en-US" dirty="0" smtClean="0"/>
              <a:t>LAPPS services, various compliance levels</a:t>
            </a:r>
          </a:p>
          <a:p>
            <a:r>
              <a:rPr lang="en-US" dirty="0" err="1" smtClean="0"/>
              <a:t>Deplying</a:t>
            </a:r>
            <a:r>
              <a:rPr lang="en-US" dirty="0" smtClean="0"/>
              <a:t> and Registering</a:t>
            </a:r>
          </a:p>
          <a:p>
            <a:pPr lvl="1"/>
            <a:r>
              <a:rPr lang="en-US" dirty="0" smtClean="0"/>
              <a:t>Service Grid and Composer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the POM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POM: Project Object Model</a:t>
            </a:r>
          </a:p>
          <a:p>
            <a:r>
              <a:rPr lang="en-US" dirty="0" smtClean="0"/>
              <a:t>Maven’s way to declare elements of a project</a:t>
            </a:r>
            <a:endParaRPr lang="en-US" dirty="0"/>
          </a:p>
        </p:txBody>
      </p:sp>
      <p:pic>
        <p:nvPicPr>
          <p:cNvPr id="4" name="Content Placeholder 5" descr="4-pom-templat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78889"/>
            <a:ext cx="8229600" cy="3017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what class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</a:t>
            </a:r>
            <a:r>
              <a:rPr lang="en-US" dirty="0" err="1" smtClean="0"/>
              <a:t>SomeService.xml</a:t>
            </a:r>
            <a:endParaRPr lang="en-US" dirty="0" smtClean="0"/>
          </a:p>
          <a:p>
            <a:pPr lvl="1"/>
            <a:r>
              <a:rPr lang="en-US" dirty="0" err="1" smtClean="0"/>
              <a:t>src/main/webapp/WEB-INF/serviceimpl</a:t>
            </a:r>
            <a:endParaRPr lang="en-US" dirty="0" smtClean="0"/>
          </a:p>
          <a:p>
            <a:r>
              <a:rPr lang="en-US" dirty="0" smtClean="0"/>
              <a:t>Define top-level class for service </a:t>
            </a:r>
            <a:endParaRPr lang="en-US" dirty="0"/>
          </a:p>
        </p:txBody>
      </p:sp>
      <p:pic>
        <p:nvPicPr>
          <p:cNvPr id="5" name="Picture 4" descr="5-service-xml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8597723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clean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compile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jetty:run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mvn</a:t>
            </a:r>
            <a:r>
              <a:rPr lang="en-US" dirty="0" smtClean="0"/>
              <a:t> clean compile package </a:t>
            </a:r>
            <a:r>
              <a:rPr lang="en-US" dirty="0" err="1" smtClean="0"/>
              <a:t>jetty:run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LSD - LAPPS </a:t>
            </a:r>
            <a:r>
              <a:rPr lang="en-US" dirty="0" err="1" smtClean="0"/>
              <a:t>Servies</a:t>
            </a:r>
            <a:r>
              <a:rPr lang="en-US" dirty="0" smtClean="0"/>
              <a:t> DSL</a:t>
            </a:r>
            <a:endParaRPr lang="en-US" dirty="0"/>
          </a:p>
        </p:txBody>
      </p:sp>
      <p:pic>
        <p:nvPicPr>
          <p:cNvPr id="7" name="Content Placeholder 6" descr="7-lsd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21631"/>
            <a:ext cx="8512579" cy="45505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&amp;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the war file to some server </a:t>
            </a:r>
            <a:br>
              <a:rPr lang="en-US" dirty="0" smtClean="0"/>
            </a:br>
            <a:r>
              <a:rPr lang="en-US" dirty="0" smtClean="0"/>
              <a:t>(we use Tomcat)</a:t>
            </a:r>
          </a:p>
          <a:p>
            <a:r>
              <a:rPr lang="en-US" dirty="0" smtClean="0"/>
              <a:t>Register the service with the LAPPS grid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 Manager</a:t>
            </a:r>
            <a:endParaRPr lang="en-US" dirty="0"/>
          </a:p>
        </p:txBody>
      </p:sp>
      <p:pic>
        <p:nvPicPr>
          <p:cNvPr id="4" name="Picture 3" descr="9-tomca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4" y="1742268"/>
            <a:ext cx="8550026" cy="34393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rtual_bo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609600"/>
            <a:ext cx="8077200" cy="563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 now…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LAPPS Service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level of compliance</a:t>
            </a:r>
          </a:p>
          <a:p>
            <a:r>
              <a:rPr lang="en-US" dirty="0" smtClean="0"/>
              <a:t>Create output in the JSON-LD based Lapps Interchange Format (LIF)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Generated</a:t>
            </a:r>
            <a:endParaRPr lang="en-US" dirty="0"/>
          </a:p>
        </p:txBody>
      </p:sp>
      <p:pic>
        <p:nvPicPr>
          <p:cNvPr id="5" name="Picture 4" descr="6-outpu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105"/>
            <a:ext cx="9144000" cy="4814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&amp; Interoperability of NLP Tools</a:t>
            </a:r>
          </a:p>
          <a:p>
            <a:pPr lvl="1"/>
            <a:r>
              <a:rPr lang="en-US" dirty="0" smtClean="0"/>
              <a:t>Java, Python, tools</a:t>
            </a:r>
          </a:p>
          <a:p>
            <a:pPr lvl="1"/>
            <a:r>
              <a:rPr lang="en-US" dirty="0" err="1" smtClean="0"/>
              <a:t>OpenNLP</a:t>
            </a:r>
            <a:r>
              <a:rPr lang="en-US" dirty="0" smtClean="0"/>
              <a:t>, Stanford NLP, Gate, NLTK </a:t>
            </a:r>
          </a:p>
          <a:p>
            <a:r>
              <a:rPr lang="en-US" dirty="0" smtClean="0"/>
              <a:t>Language Application (Lapps) Grid Project</a:t>
            </a:r>
          </a:p>
          <a:p>
            <a:pPr lvl="1"/>
            <a:r>
              <a:rPr lang="en-US" dirty="0" smtClean="0"/>
              <a:t>Language Service</a:t>
            </a:r>
          </a:p>
          <a:p>
            <a:pPr lvl="1"/>
            <a:r>
              <a:rPr lang="en-US" dirty="0" smtClean="0"/>
              <a:t>Lapps API Design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Content Placeholder 3" descr="6-imports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1727200"/>
            <a:ext cx="5892800" cy="193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4" name="Content Placeholder 3" descr="6-code-a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0" y="1892300"/>
            <a:ext cx="6807200" cy="2070100"/>
          </a:xfrm>
          <a:prstGeom prst="rect">
            <a:avLst/>
          </a:prstGeom>
        </p:spPr>
      </p:pic>
      <p:pic>
        <p:nvPicPr>
          <p:cNvPr id="5" name="Picture 4" descr="6-code-b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4572000"/>
            <a:ext cx="7137400" cy="609600"/>
          </a:xfrm>
          <a:prstGeom prst="rect">
            <a:avLst/>
          </a:prstGeom>
        </p:spPr>
      </p:pic>
      <p:pic>
        <p:nvPicPr>
          <p:cNvPr id="7" name="Picture 6" descr="6-code-c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562600"/>
            <a:ext cx="48768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LAPPS Service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level of compliance</a:t>
            </a:r>
          </a:p>
          <a:p>
            <a:r>
              <a:rPr lang="en-US" dirty="0" smtClean="0"/>
              <a:t>Use categories from the LAPPS vocabulary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JSON-LD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LAPPS services are not required to exchange data in any particular format.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LAPPS GATE services exchange GATE XML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Must be prepared to deal with the consequences.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JSON(-LD) is becoming more popular for data exchange on the web.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Good support</a:t>
            </a:r>
            <a:r>
              <a:rPr lang="en-US" dirty="0"/>
              <a:t> </a:t>
            </a:r>
            <a:r>
              <a:rPr lang="en-US" dirty="0" smtClean="0"/>
              <a:t>across programming languages.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Recommended that if services do not use JSON-LD they provide a mapping from their format to JSON/JSON-LD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Ideally LAPPS services will exchange JSON-LD using a common vocabulary.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49431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LEDS:</a:t>
            </a:r>
            <a:r>
              <a:rPr lang="en-US" dirty="0" smtClean="0"/>
              <a:t> LAPPS </a:t>
            </a:r>
            <a:r>
              <a:rPr lang="en-US" dirty="0" smtClean="0"/>
              <a:t>Exchange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Java/Groovy classes for serializing JSON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Will be refactored soon but basic concepts will remain the same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Three main classes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Container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ProcessingStep</a:t>
            </a:r>
            <a:r>
              <a:rPr lang="en-US" dirty="0" smtClean="0"/>
              <a:t> (View)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Annotation</a:t>
            </a:r>
            <a:endParaRPr lang="en-US" dirty="0"/>
          </a:p>
          <a:p>
            <a:r>
              <a:rPr lang="en-US" dirty="0" smtClean="0"/>
              <a:t>Other supporting classes for manipulating metadata</a:t>
            </a:r>
          </a:p>
          <a:p>
            <a:pPr lvl="1"/>
            <a:r>
              <a:rPr lang="en-US" dirty="0" smtClean="0"/>
              <a:t>Contains, etc.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088713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LEDS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Map metadata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ProcessingStep</a:t>
            </a:r>
            <a:r>
              <a:rPr lang="en-US" dirty="0" smtClean="0"/>
              <a:t>&gt; step</a:t>
            </a:r>
          </a:p>
          <a:p>
            <a:r>
              <a:rPr lang="en-US" dirty="0" err="1" smtClean="0"/>
              <a:t>ProcessingStep</a:t>
            </a:r>
            <a:endParaRPr lang="en-US" dirty="0" smtClean="0"/>
          </a:p>
          <a:p>
            <a:pPr lvl="1"/>
            <a:r>
              <a:rPr lang="en-US" dirty="0" smtClean="0"/>
              <a:t>Map metadata</a:t>
            </a:r>
          </a:p>
          <a:p>
            <a:pPr lvl="1"/>
            <a:r>
              <a:rPr lang="en-US" dirty="0" smtClean="0"/>
              <a:t>List&lt;Annotation&gt; annotations</a:t>
            </a:r>
          </a:p>
          <a:p>
            <a:r>
              <a:rPr lang="en-US" dirty="0" smtClean="0"/>
              <a:t>Annotation</a:t>
            </a:r>
          </a:p>
          <a:p>
            <a:pPr lvl="1"/>
            <a:r>
              <a:rPr lang="en-US" dirty="0" smtClean="0"/>
              <a:t>String id</a:t>
            </a:r>
          </a:p>
          <a:p>
            <a:pPr lvl="1"/>
            <a:r>
              <a:rPr lang="en-US" dirty="0" smtClean="0"/>
              <a:t>String type</a:t>
            </a:r>
            <a:endParaRPr lang="en-US" dirty="0"/>
          </a:p>
          <a:p>
            <a:pPr lvl="1"/>
            <a:r>
              <a:rPr lang="en-US" dirty="0" smtClean="0"/>
              <a:t>long start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end</a:t>
            </a:r>
          </a:p>
          <a:p>
            <a:pPr lvl="1"/>
            <a:r>
              <a:rPr lang="en-US" dirty="0" smtClean="0"/>
              <a:t>Map features</a:t>
            </a:r>
          </a:p>
          <a:p>
            <a:pPr lvl="1"/>
            <a:r>
              <a:rPr lang="en-US" dirty="0" smtClean="0"/>
              <a:t>Map metadata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482802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LAPPS Exchange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Available on the ANC’s Nexus repository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hlinkClick r:id="rId2"/>
              </a:rPr>
              <a:t>http://www.anc.org:8080/nexus</a:t>
            </a:r>
            <a:endParaRPr lang="en-US" dirty="0" smtClean="0"/>
          </a:p>
          <a:p>
            <a:pPr marL="625056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000" dirty="0" smtClean="0"/>
              <a:t>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dirty="0" err="1" smtClean="0"/>
              <a:t>org.anc.lapps</a:t>
            </a:r>
            <a:r>
              <a:rPr lang="en-US" sz="2000" dirty="0" smtClean="0"/>
              <a:t>&lt;/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</a:p>
          <a:p>
            <a:pPr marL="625056" lvl="2" indent="0">
              <a:spcBef>
                <a:spcPts val="0"/>
              </a:spcBef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&gt;serialization&lt;/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</a:p>
          <a:p>
            <a:pPr marL="625056" lvl="2" indent="0">
              <a:spcBef>
                <a:spcPts val="0"/>
              </a:spcBef>
              <a:buNone/>
            </a:pPr>
            <a:r>
              <a:rPr lang="en-US" sz="2000" dirty="0" smtClean="0"/>
              <a:t>	&lt;version&gt;0.13.0&lt;/version&gt;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Will be refactored into the </a:t>
            </a:r>
            <a:r>
              <a:rPr lang="en-US" dirty="0" err="1" smtClean="0"/>
              <a:t>org.lappsgrid</a:t>
            </a:r>
            <a:r>
              <a:rPr lang="en-US" dirty="0" smtClean="0"/>
              <a:t> namespace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024443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LAPPS Exchange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 simple round tripping between Java objects and their JSON-LD serialization</a:t>
            </a:r>
          </a:p>
          <a:p>
            <a:pPr lvl="1"/>
            <a:r>
              <a:rPr lang="en-US" dirty="0" smtClean="0"/>
              <a:t>Uses Jackson for JSON serialization</a:t>
            </a:r>
          </a:p>
          <a:p>
            <a:pPr lvl="1"/>
            <a:endParaRPr lang="en-US" dirty="0"/>
          </a:p>
          <a:p>
            <a:pPr marL="312528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Container container = new Container()</a:t>
            </a:r>
          </a:p>
          <a:p>
            <a:pPr marL="312528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String </a:t>
            </a:r>
            <a:r>
              <a:rPr lang="en-US" dirty="0" err="1" smtClean="0">
                <a:latin typeface="Courier New"/>
                <a:cs typeface="Courier New"/>
              </a:rPr>
              <a:t>json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container.toJson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312528" lvl="1" indent="0">
              <a:buNone/>
            </a:pPr>
            <a:r>
              <a:rPr lang="en-US" dirty="0" err="1">
                <a:latin typeface="Courier New"/>
                <a:cs typeface="Courier New"/>
              </a:rPr>
              <a:t>j</a:t>
            </a:r>
            <a:r>
              <a:rPr lang="en-US" dirty="0" err="1" smtClean="0">
                <a:latin typeface="Courier New"/>
                <a:cs typeface="Courier New"/>
              </a:rPr>
              <a:t>son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container.toPrettyJson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312528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pPr marL="312528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Container = new Container(</a:t>
            </a:r>
            <a:r>
              <a:rPr lang="en-US" dirty="0" err="1" smtClean="0">
                <a:latin typeface="Courier New"/>
                <a:cs typeface="Courier New"/>
              </a:rPr>
              <a:t>json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08491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LAPPS Exchange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Can link to a remote @context at </a:t>
            </a:r>
            <a:r>
              <a:rPr lang="en-US" dirty="0" smtClean="0">
                <a:hlinkClick r:id="rId2"/>
              </a:rPr>
              <a:t>http://vocab.lappsgrid.org/context-1.0.0.jsonld</a:t>
            </a:r>
            <a:endParaRPr lang="en-US" dirty="0" smtClean="0"/>
          </a:p>
          <a:p>
            <a:pPr marL="312528" lvl="1" indent="0">
              <a:lnSpc>
                <a:spcPct val="110000"/>
              </a:lnSpc>
              <a:spcAft>
                <a:spcPts val="703"/>
              </a:spcAft>
              <a:buNone/>
            </a:pPr>
            <a:r>
              <a:rPr lang="en-US" sz="2200" dirty="0">
                <a:latin typeface="Courier New"/>
                <a:cs typeface="Courier New"/>
              </a:rPr>
              <a:t>Container container = </a:t>
            </a:r>
            <a:r>
              <a:rPr lang="en-US" sz="2200" dirty="0" smtClean="0">
                <a:latin typeface="Courier New"/>
                <a:cs typeface="Courier New"/>
              </a:rPr>
              <a:t>new Container(false);</a:t>
            </a:r>
            <a:endParaRPr lang="en-US" dirty="0"/>
          </a:p>
          <a:p>
            <a:r>
              <a:rPr lang="en-US" dirty="0" smtClean="0"/>
              <a:t>Can include a local @context that can be manipulated at runtime</a:t>
            </a:r>
          </a:p>
          <a:p>
            <a:pPr marL="625056" lvl="2" indent="0">
              <a:lnSpc>
                <a:spcPct val="140000"/>
              </a:lnSpc>
              <a:buNone/>
            </a:pPr>
            <a:r>
              <a:rPr lang="en-US" sz="2200" dirty="0" smtClean="0">
                <a:latin typeface="Courier New"/>
                <a:cs typeface="Courier New"/>
              </a:rPr>
              <a:t>Container container = new Container();</a:t>
            </a:r>
          </a:p>
          <a:p>
            <a:pPr marL="625056" lvl="2" indent="0">
              <a:buNone/>
            </a:pPr>
            <a:r>
              <a:rPr lang="en-US" sz="2200" dirty="0" smtClean="0">
                <a:latin typeface="Courier New"/>
                <a:cs typeface="Courier New"/>
              </a:rPr>
              <a:t>Map context = new </a:t>
            </a:r>
            <a:r>
              <a:rPr lang="en-US" sz="2200" dirty="0" err="1" smtClean="0">
                <a:latin typeface="Courier New"/>
                <a:cs typeface="Courier New"/>
              </a:rPr>
              <a:t>HashMap</a:t>
            </a:r>
            <a:r>
              <a:rPr lang="en-US" sz="2200" dirty="0" smtClean="0">
                <a:latin typeface="Courier New"/>
                <a:cs typeface="Courier New"/>
              </a:rPr>
              <a:t>()</a:t>
            </a:r>
          </a:p>
          <a:p>
            <a:pPr marL="625056" lvl="2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c</a:t>
            </a:r>
            <a:r>
              <a:rPr lang="en-US" sz="2200" dirty="0" err="1" smtClean="0">
                <a:latin typeface="Courier New"/>
                <a:cs typeface="Courier New"/>
              </a:rPr>
              <a:t>ontext.put</a:t>
            </a:r>
            <a:r>
              <a:rPr lang="en-US" sz="2200" dirty="0" smtClean="0">
                <a:latin typeface="Courier New"/>
                <a:cs typeface="Courier New"/>
              </a:rPr>
              <a:t>(“Token”, “http://…”);</a:t>
            </a:r>
          </a:p>
          <a:p>
            <a:pPr marL="625056" lvl="2" indent="0">
              <a:buNone/>
            </a:pPr>
            <a:r>
              <a:rPr lang="en-US" sz="2200" dirty="0" err="1" smtClean="0">
                <a:latin typeface="Courier New"/>
                <a:cs typeface="Courier New"/>
              </a:rPr>
              <a:t>Context.put</a:t>
            </a:r>
            <a:r>
              <a:rPr lang="en-US" sz="2200" dirty="0" smtClean="0">
                <a:latin typeface="Courier New"/>
                <a:cs typeface="Courier New"/>
              </a:rPr>
              <a:t>(“Sentence”, “http://…”)”</a:t>
            </a:r>
          </a:p>
          <a:p>
            <a:pPr marL="625056" lvl="2" indent="0">
              <a:buNone/>
            </a:pPr>
            <a:r>
              <a:rPr lang="en-US" sz="2200" dirty="0" err="1" smtClean="0">
                <a:latin typeface="Courier New"/>
                <a:cs typeface="Courier New"/>
              </a:rPr>
              <a:t>Container.setContext</a:t>
            </a:r>
            <a:r>
              <a:rPr lang="en-US" sz="2200" dirty="0" smtClean="0">
                <a:latin typeface="Courier New"/>
                <a:cs typeface="Courier New"/>
              </a:rPr>
              <a:t>(context)</a:t>
            </a: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9635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LAPPS Exchange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"@context" : {</a:t>
            </a:r>
          </a:p>
          <a:p>
            <a:pPr marL="0" indent="0">
              <a:buNone/>
            </a:pPr>
            <a:r>
              <a:rPr lang="en-US" dirty="0"/>
              <a:t>    "Sentence" : "http://</a:t>
            </a:r>
            <a:r>
              <a:rPr lang="en-US" dirty="0" err="1"/>
              <a:t>example.com</a:t>
            </a:r>
            <a:r>
              <a:rPr lang="en-US" dirty="0"/>
              <a:t>/Sentence",</a:t>
            </a:r>
          </a:p>
          <a:p>
            <a:pPr marL="0" indent="0">
              <a:buNone/>
            </a:pPr>
            <a:r>
              <a:rPr lang="en-US" dirty="0"/>
              <a:t>    "Token" : "http://</a:t>
            </a:r>
            <a:r>
              <a:rPr lang="en-US" dirty="0" err="1"/>
              <a:t>example.com</a:t>
            </a:r>
            <a:r>
              <a:rPr lang="en-US" dirty="0"/>
              <a:t>/Token"</a:t>
            </a:r>
          </a:p>
          <a:p>
            <a:pPr marL="0" indent="0">
              <a:buNone/>
            </a:pPr>
            <a:r>
              <a:rPr lang="en-US" dirty="0"/>
              <a:t>  },</a:t>
            </a:r>
          </a:p>
          <a:p>
            <a:pPr marL="0" indent="0">
              <a:buNone/>
            </a:pPr>
            <a:r>
              <a:rPr lang="en-US" dirty="0"/>
              <a:t>  "metadata" : { },</a:t>
            </a:r>
          </a:p>
          <a:p>
            <a:pPr marL="0" indent="0">
              <a:buNone/>
            </a:pPr>
            <a:r>
              <a:rPr lang="en-US" dirty="0"/>
              <a:t>  "text" : { },</a:t>
            </a:r>
          </a:p>
          <a:p>
            <a:pPr marL="0" indent="0">
              <a:buNone/>
            </a:pPr>
            <a:r>
              <a:rPr lang="en-US" dirty="0"/>
              <a:t>  "steps" : [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1052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Consistent Interface</a:t>
            </a:r>
            <a:endParaRPr lang="en-US" dirty="0"/>
          </a:p>
        </p:txBody>
      </p:sp>
      <p:pic>
        <p:nvPicPr>
          <p:cNvPr id="5" name="Picture 4" descr="someservic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3927"/>
            <a:ext cx="7543800" cy="4796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can contain metadata</a:t>
            </a:r>
          </a:p>
          <a:p>
            <a:r>
              <a:rPr lang="en-US" dirty="0" smtClean="0"/>
              <a:t>Services are free to use the metadata maps as needed.</a:t>
            </a:r>
          </a:p>
          <a:p>
            <a:pPr lvl="1"/>
            <a:r>
              <a:rPr lang="en-US" dirty="0" smtClean="0"/>
              <a:t>LAPPS does not impose many restrictions on metadata</a:t>
            </a:r>
          </a:p>
          <a:p>
            <a:r>
              <a:rPr lang="en-US" dirty="0" smtClean="0"/>
              <a:t>Except for </a:t>
            </a:r>
            <a:r>
              <a:rPr lang="en-US" dirty="0" err="1" smtClean="0"/>
              <a:t>ProcessingStep</a:t>
            </a:r>
            <a:r>
              <a:rPr lang="en-US" dirty="0" smtClean="0"/>
              <a:t> (View)</a:t>
            </a:r>
          </a:p>
          <a:p>
            <a:pPr lvl="1"/>
            <a:r>
              <a:rPr lang="en-US" dirty="0" smtClean="0"/>
              <a:t>Each step should have a </a:t>
            </a:r>
            <a:r>
              <a:rPr lang="en-US" i="1" dirty="0" smtClean="0"/>
              <a:t>contains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Allows other processors to quickly find views they are interested in.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4965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Metadata: contains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the annotation types in each </a:t>
            </a:r>
            <a:r>
              <a:rPr lang="en-US" dirty="0" err="1" smtClean="0"/>
              <a:t>ProcessingStep</a:t>
            </a:r>
            <a:endParaRPr lang="en-US" dirty="0" smtClean="0"/>
          </a:p>
          <a:p>
            <a:pPr lvl="1"/>
            <a:r>
              <a:rPr lang="en-US" dirty="0" smtClean="0"/>
              <a:t>Key is the annotation type (label)</a:t>
            </a:r>
          </a:p>
          <a:p>
            <a:pPr lvl="1"/>
            <a:r>
              <a:rPr lang="en-US" dirty="0" smtClean="0"/>
              <a:t>Value is another map</a:t>
            </a:r>
          </a:p>
          <a:p>
            <a:pPr lvl="2"/>
            <a:r>
              <a:rPr lang="en-US" i="1" dirty="0"/>
              <a:t>p</a:t>
            </a:r>
            <a:r>
              <a:rPr lang="en-US" i="1" dirty="0" smtClean="0"/>
              <a:t>roducer</a:t>
            </a:r>
            <a:r>
              <a:rPr lang="en-US" dirty="0" smtClean="0"/>
              <a:t>: the name of the service that produced the annotation</a:t>
            </a:r>
          </a:p>
          <a:p>
            <a:pPr lvl="2"/>
            <a:r>
              <a:rPr lang="en-US" i="1" dirty="0" err="1" smtClean="0"/>
              <a:t>url</a:t>
            </a:r>
            <a:r>
              <a:rPr lang="en-US" dirty="0" smtClean="0"/>
              <a:t>: the </a:t>
            </a:r>
            <a:r>
              <a:rPr lang="en-US" dirty="0" err="1" smtClean="0"/>
              <a:t>url</a:t>
            </a:r>
            <a:r>
              <a:rPr lang="en-US" dirty="0" smtClean="0"/>
              <a:t> of the service that produces the annotations</a:t>
            </a:r>
          </a:p>
          <a:p>
            <a:pPr lvl="2"/>
            <a:r>
              <a:rPr lang="en-US" i="1" dirty="0"/>
              <a:t>t</a:t>
            </a:r>
            <a:r>
              <a:rPr lang="en-US" i="1" dirty="0" smtClean="0"/>
              <a:t>ype</a:t>
            </a:r>
            <a:r>
              <a:rPr lang="en-US" dirty="0" smtClean="0"/>
              <a:t>: an IRI to a description of the annotation type</a:t>
            </a:r>
          </a:p>
          <a:p>
            <a:pPr lvl="3"/>
            <a:r>
              <a:rPr lang="en-US" dirty="0" smtClean="0"/>
              <a:t>POS tag set</a:t>
            </a:r>
          </a:p>
          <a:p>
            <a:pPr lvl="3"/>
            <a:r>
              <a:rPr lang="en-US" dirty="0" smtClean="0"/>
              <a:t>rules used for tokenization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2247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Metadata: contains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Container container = new Container(false);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 smtClean="0"/>
              <a:t>ProcessingStep</a:t>
            </a:r>
            <a:r>
              <a:rPr lang="en-US" sz="2000" dirty="0" smtClean="0"/>
              <a:t> step = </a:t>
            </a:r>
            <a:r>
              <a:rPr lang="en-US" sz="2000" dirty="0" err="1" smtClean="0"/>
              <a:t>container.newStep</a:t>
            </a:r>
            <a:r>
              <a:rPr lang="en-US" sz="2000" dirty="0" smtClean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String producer= </a:t>
            </a:r>
            <a:r>
              <a:rPr lang="en-US" sz="2000" dirty="0" smtClean="0">
                <a:hlinkClick r:id="rId2"/>
              </a:rPr>
              <a:t>“</a:t>
            </a:r>
            <a:r>
              <a:rPr lang="en-US" sz="2000" dirty="0" err="1" smtClean="0"/>
              <a:t>com.example.Tokenizer</a:t>
            </a:r>
            <a:r>
              <a:rPr lang="en-US" sz="2000" dirty="0" smtClean="0"/>
              <a:t>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String type = “</a:t>
            </a:r>
            <a:r>
              <a:rPr lang="en-US" sz="2000" dirty="0" err="1" smtClean="0"/>
              <a:t>tokenizer:example</a:t>
            </a:r>
            <a:r>
              <a:rPr lang="en-US" sz="2000" dirty="0" smtClean="0"/>
              <a:t>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 smtClean="0"/>
              <a:t>step.addContains</a:t>
            </a:r>
            <a:r>
              <a:rPr lang="en-US" sz="2000" dirty="0" smtClean="0"/>
              <a:t>(“Token”, </a:t>
            </a:r>
            <a:r>
              <a:rPr lang="en-US" sz="2000" dirty="0" err="1" smtClean="0"/>
              <a:t>url</a:t>
            </a:r>
            <a:r>
              <a:rPr lang="en-US" sz="2000" dirty="0" smtClean="0"/>
              <a:t>, type);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"@context" : "http://</a:t>
            </a:r>
            <a:r>
              <a:rPr lang="en-US" sz="2000" dirty="0" err="1"/>
              <a:t>vocab.lappsgrid.org</a:t>
            </a:r>
            <a:r>
              <a:rPr lang="en-US" sz="2000" dirty="0"/>
              <a:t>/context-1.0.0.jsonld",</a:t>
            </a:r>
          </a:p>
          <a:p>
            <a:pPr marL="0" indent="0">
              <a:buNone/>
            </a:pPr>
            <a:r>
              <a:rPr lang="en-US" sz="2000" dirty="0"/>
              <a:t>  "metadata" : { },</a:t>
            </a:r>
          </a:p>
          <a:p>
            <a:pPr marL="0" indent="0">
              <a:buNone/>
            </a:pPr>
            <a:r>
              <a:rPr lang="en-US" sz="2000" dirty="0"/>
              <a:t>  "text" : { },</a:t>
            </a:r>
          </a:p>
          <a:p>
            <a:pPr marL="0" indent="0">
              <a:buNone/>
            </a:pPr>
            <a:r>
              <a:rPr lang="en-US" sz="2000" dirty="0"/>
              <a:t>  "steps" : [ {</a:t>
            </a:r>
          </a:p>
          <a:p>
            <a:pPr marL="0" indent="0">
              <a:buNone/>
            </a:pPr>
            <a:r>
              <a:rPr lang="en-US" sz="2000" dirty="0"/>
              <a:t>    "metadata" : {</a:t>
            </a:r>
          </a:p>
          <a:p>
            <a:pPr marL="0" indent="0">
              <a:buNone/>
            </a:pPr>
            <a:r>
              <a:rPr lang="en-US" sz="2000" dirty="0"/>
              <a:t>      "contains" : {</a:t>
            </a:r>
          </a:p>
          <a:p>
            <a:pPr marL="0" indent="0">
              <a:buNone/>
            </a:pPr>
            <a:r>
              <a:rPr lang="en-US" sz="2000" dirty="0"/>
              <a:t>        "Token" : {</a:t>
            </a:r>
          </a:p>
          <a:p>
            <a:pPr marL="0" indent="0">
              <a:buNone/>
            </a:pPr>
            <a:r>
              <a:rPr lang="en-US" sz="2000" dirty="0"/>
              <a:t>          "producer" : "</a:t>
            </a:r>
            <a:r>
              <a:rPr lang="en-US" sz="2000" dirty="0" err="1"/>
              <a:t>com.example.Tokenizer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          "type" : "</a:t>
            </a:r>
            <a:r>
              <a:rPr lang="en-US" sz="2000" dirty="0" err="1"/>
              <a:t>tokenization:example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}</a:t>
            </a:r>
          </a:p>
          <a:p>
            <a:pPr marL="0" indent="0">
              <a:buNone/>
            </a:pPr>
            <a:r>
              <a:rPr lang="en-US" sz="2000" dirty="0"/>
              <a:t>    },</a:t>
            </a:r>
          </a:p>
          <a:p>
            <a:pPr marL="0" indent="0">
              <a:buNone/>
            </a:pPr>
            <a:r>
              <a:rPr lang="en-US" sz="2000" dirty="0"/>
              <a:t>    "annotations" : [ ]</a:t>
            </a:r>
          </a:p>
          <a:p>
            <a:pPr marL="0" indent="0">
              <a:buNone/>
            </a:pPr>
            <a:r>
              <a:rPr lang="en-US" sz="2000" dirty="0"/>
              <a:t>  } ]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9979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Metadata: contains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"http://</a:t>
            </a:r>
            <a:r>
              <a:rPr lang="en-US" dirty="0" err="1"/>
              <a:t>vocab.lappsgrid.org</a:t>
            </a:r>
            <a:r>
              <a:rPr lang="en-US" dirty="0"/>
              <a:t>/metadata/contains": [</a:t>
            </a:r>
          </a:p>
          <a:p>
            <a:pPr marL="0" indent="0">
              <a:buNone/>
            </a:pPr>
            <a:r>
              <a:rPr lang="en-US" dirty="0"/>
              <a:t>              {</a:t>
            </a:r>
          </a:p>
          <a:p>
            <a:pPr marL="0" indent="0">
              <a:buNone/>
            </a:pPr>
            <a:r>
              <a:rPr lang="en-US" dirty="0"/>
              <a:t>                "http://</a:t>
            </a:r>
            <a:r>
              <a:rPr lang="en-US" dirty="0" err="1"/>
              <a:t>vocab.lappsgrid.org</a:t>
            </a:r>
            <a:r>
              <a:rPr lang="en-US" dirty="0"/>
              <a:t>/Token": [</a:t>
            </a:r>
          </a:p>
          <a:p>
            <a:pPr marL="0" indent="0">
              <a:buNone/>
            </a:pPr>
            <a:r>
              <a:rPr lang="en-US" dirty="0"/>
              <a:t>                  {</a:t>
            </a:r>
          </a:p>
          <a:p>
            <a:pPr marL="0" indent="0">
              <a:buNone/>
            </a:pPr>
            <a:r>
              <a:rPr lang="en-US" dirty="0"/>
              <a:t>                    "http://</a:t>
            </a:r>
            <a:r>
              <a:rPr lang="en-US" dirty="0" err="1"/>
              <a:t>vocab.lappsgrid.org</a:t>
            </a:r>
            <a:r>
              <a:rPr lang="en-US" dirty="0"/>
              <a:t>/metadata/producer": [</a:t>
            </a:r>
          </a:p>
          <a:p>
            <a:pPr marL="0" indent="0">
              <a:buNone/>
            </a:pPr>
            <a:r>
              <a:rPr lang="en-US" dirty="0"/>
              <a:t>                      {</a:t>
            </a:r>
          </a:p>
          <a:p>
            <a:pPr marL="0" indent="0">
              <a:buNone/>
            </a:pPr>
            <a:r>
              <a:rPr lang="en-US" dirty="0"/>
              <a:t>                        "@value": "</a:t>
            </a:r>
            <a:r>
              <a:rPr lang="en-US" dirty="0" err="1"/>
              <a:t>com.example.Tokenizer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          }</a:t>
            </a:r>
          </a:p>
          <a:p>
            <a:pPr marL="0" indent="0">
              <a:buNone/>
            </a:pPr>
            <a:r>
              <a:rPr lang="en-US" dirty="0"/>
              <a:t>                    ],</a:t>
            </a:r>
          </a:p>
          <a:p>
            <a:pPr marL="0" indent="0">
              <a:buNone/>
            </a:pPr>
            <a:r>
              <a:rPr lang="en-US" dirty="0"/>
              <a:t>                    "http://</a:t>
            </a:r>
            <a:r>
              <a:rPr lang="en-US" dirty="0" err="1"/>
              <a:t>vocab.lappsgrid.org</a:t>
            </a:r>
            <a:r>
              <a:rPr lang="en-US" dirty="0"/>
              <a:t>/metadata/type": [</a:t>
            </a:r>
          </a:p>
          <a:p>
            <a:pPr marL="0" indent="0">
              <a:buNone/>
            </a:pPr>
            <a:r>
              <a:rPr lang="en-US" dirty="0"/>
              <a:t>                      {</a:t>
            </a:r>
          </a:p>
          <a:p>
            <a:pPr marL="0" indent="0">
              <a:buNone/>
            </a:pPr>
            <a:r>
              <a:rPr lang="en-US" dirty="0"/>
              <a:t>                        "@id": "http://</a:t>
            </a:r>
            <a:r>
              <a:rPr lang="en-US" dirty="0" err="1"/>
              <a:t>vocab.lappsgrid.org</a:t>
            </a:r>
            <a:r>
              <a:rPr lang="en-US" dirty="0"/>
              <a:t>/types/tokenization/example"</a:t>
            </a:r>
          </a:p>
          <a:p>
            <a:pPr marL="0" indent="0">
              <a:buNone/>
            </a:pPr>
            <a:r>
              <a:rPr lang="en-US" dirty="0"/>
              <a:t>                      }</a:t>
            </a:r>
          </a:p>
          <a:p>
            <a:pPr marL="0" indent="0">
              <a:buNone/>
            </a:pPr>
            <a:r>
              <a:rPr lang="en-US" dirty="0"/>
              <a:t>                    ]</a:t>
            </a:r>
          </a:p>
          <a:p>
            <a:pPr marL="0" indent="0">
              <a:buNone/>
            </a:pPr>
            <a:r>
              <a:rPr lang="en-US" dirty="0"/>
              <a:t>                  }</a:t>
            </a:r>
          </a:p>
          <a:p>
            <a:pPr marL="0" indent="0">
              <a:buNone/>
            </a:pPr>
            <a:r>
              <a:rPr lang="en-US" dirty="0"/>
              <a:t>                ]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}]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5101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Wrapping Examples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Template</a:t>
            </a:r>
            <a:endParaRPr lang="en-US" dirty="0"/>
          </a:p>
        </p:txBody>
      </p:sp>
      <p:pic>
        <p:nvPicPr>
          <p:cNvPr id="4" name="Stanford_Taggger_cla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315" y="1600200"/>
            <a:ext cx="7027085" cy="418524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90"/>
          <p:cNvSpPr/>
          <p:nvPr/>
        </p:nvSpPr>
        <p:spPr>
          <a:xfrm>
            <a:off x="1150036" y="5978426"/>
            <a:ext cx="6197550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400" u="sng">
                <a:hlinkClick r:id="rId3"/>
              </a:defRPr>
            </a:lvl1pPr>
          </a:lstStyle>
          <a:p>
            <a:pPr lvl="0">
              <a:defRPr sz="1800" u="none"/>
            </a:pPr>
            <a:r>
              <a:rPr sz="1700" dirty="0"/>
              <a:t>https://github.com/chunqishi/org.lappsgrid.example.java.stanfordnlp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5100" dirty="0"/>
              <a:t>Stanford Tagger Wrapping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Java Wrapping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Jetty Running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</p:txBody>
      </p:sp>
      <p:pic>
        <p:nvPicPr>
          <p:cNvPr id="95" name="Stanford_Tagger_jav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6645" y="1970112"/>
            <a:ext cx="5366742" cy="2428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jetty_run_memor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6461" y="4851053"/>
            <a:ext cx="5223421" cy="1154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5000" dirty="0"/>
              <a:t>Stanford Tagger Testing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Local Service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SoapUI Testing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</p:txBody>
      </p:sp>
      <p:pic>
        <p:nvPicPr>
          <p:cNvPr id="100" name="Stanford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3313" y="1803797"/>
            <a:ext cx="3795117" cy="1839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SoapUI_wsd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6708" y="3853160"/>
            <a:ext cx="5177682" cy="3272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700" dirty="0"/>
              <a:t>Stanford Tagger Testing Result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204999" y="1830586"/>
            <a:ext cx="8269275" cy="4420195"/>
          </a:xfrm>
          <a:prstGeom prst="rect">
            <a:avLst/>
          </a:prstGeom>
        </p:spPr>
        <p:txBody>
          <a:bodyPr/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Request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Response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</p:txBody>
      </p:sp>
      <p:pic>
        <p:nvPicPr>
          <p:cNvPr id="105" name="Stanford_Tagger_Request_x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390" y="1852910"/>
            <a:ext cx="6840141" cy="1794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Stanford_Tagger_Result_xm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6856" y="3830836"/>
            <a:ext cx="6706195" cy="3482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5000" dirty="0"/>
              <a:t>Developing Template</a:t>
            </a:r>
          </a:p>
        </p:txBody>
      </p:sp>
      <p:pic>
        <p:nvPicPr>
          <p:cNvPr id="112" name="NLTK_Tagger_cla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641" y="1843981"/>
            <a:ext cx="7933115" cy="4873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12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9637" y="3513832"/>
            <a:ext cx="1964532" cy="339328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Discriminators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 Discriminators</a:t>
            </a:r>
          </a:p>
          <a:p>
            <a:r>
              <a:rPr lang="en-US" dirty="0" smtClean="0"/>
              <a:t>Format Discriminators</a:t>
            </a:r>
          </a:p>
          <a:p>
            <a:r>
              <a:rPr lang="en-US" dirty="0" smtClean="0"/>
              <a:t>Content Discriminators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5000" dirty="0"/>
              <a:t>NLTK Python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Python Program 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Python Result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Java Wrapping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Jetty Running</a:t>
            </a:r>
          </a:p>
        </p:txBody>
      </p:sp>
      <p:pic>
        <p:nvPicPr>
          <p:cNvPr id="117" name="NLTK_Tagger_pyth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2922" y="1620738"/>
            <a:ext cx="2437805" cy="1812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NLTK_Tagger_python_resul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4562" y="3656707"/>
            <a:ext cx="6545461" cy="464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4597" y="4326433"/>
            <a:ext cx="4839891" cy="1151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41539" y="5549801"/>
            <a:ext cx="5009555" cy="1151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5000" dirty="0"/>
              <a:t>NLTK Tagger Testing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Local Service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SoapUI Testing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</p:txBody>
      </p:sp>
      <p:pic>
        <p:nvPicPr>
          <p:cNvPr id="124" name="NLTK_Tagger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5610" y="1678781"/>
            <a:ext cx="3562945" cy="253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oapUI_NLTK_Tagge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9430" y="3964781"/>
            <a:ext cx="4579360" cy="2739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 lvl="0">
              <a:defRPr sz="1800"/>
            </a:pPr>
            <a:r>
              <a:rPr sz="4900" dirty="0"/>
              <a:t>NLTK Tagger Testing Result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204999" y="1830586"/>
            <a:ext cx="8269275" cy="4420195"/>
          </a:xfrm>
          <a:prstGeom prst="rect">
            <a:avLst/>
          </a:prstGeom>
        </p:spPr>
        <p:txBody>
          <a:bodyPr/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Request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Response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</p:txBody>
      </p:sp>
      <p:pic>
        <p:nvPicPr>
          <p:cNvPr id="129" name="NLTK_Tagger_reque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2023" y="1705570"/>
            <a:ext cx="7206258" cy="1982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6488" y="3821906"/>
            <a:ext cx="6554391" cy="3643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dirty="0"/>
              <a:t>Reference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7517" indent="-187517" defTabSz="246451">
              <a:spcBef>
                <a:spcPts val="1758"/>
              </a:spcBef>
              <a:defRPr sz="1800"/>
            </a:pPr>
            <a:r>
              <a:rPr sz="1500" dirty="0"/>
              <a:t>API Docs: </a:t>
            </a:r>
            <a:r>
              <a:rPr sz="1500" u="sng" dirty="0">
                <a:hlinkClick r:id="rId2"/>
              </a:rPr>
              <a:t>http://www.anc.org/projects/lapps/api/project-info.html</a:t>
            </a:r>
            <a:endParaRPr sz="1500" dirty="0"/>
          </a:p>
          <a:p>
            <a:pPr marL="187517" indent="-187517" defTabSz="246451">
              <a:spcBef>
                <a:spcPts val="1758"/>
              </a:spcBef>
              <a:defRPr sz="1800"/>
            </a:pPr>
            <a:r>
              <a:rPr sz="1500" dirty="0"/>
              <a:t>Service Templates:</a:t>
            </a:r>
          </a:p>
          <a:p>
            <a:pPr marL="375034" lvl="1" indent="-187517" defTabSz="246451">
              <a:spcBef>
                <a:spcPts val="1758"/>
              </a:spcBef>
              <a:defRPr sz="1800"/>
            </a:pPr>
            <a:r>
              <a:rPr sz="1500" u="sng" dirty="0">
                <a:hlinkClick r:id="rId3"/>
              </a:rPr>
              <a:t>https://github.com/chunqishi/org.lappsgrid.example.java.helloworld</a:t>
            </a:r>
            <a:endParaRPr sz="1500" dirty="0"/>
          </a:p>
          <a:p>
            <a:pPr marL="375034" lvl="1" indent="-187517" defTabSz="246451">
              <a:spcBef>
                <a:spcPts val="1758"/>
              </a:spcBef>
              <a:defRPr sz="1800"/>
            </a:pPr>
            <a:r>
              <a:rPr sz="1500" u="sng" dirty="0">
                <a:hlinkClick r:id="rId4"/>
              </a:rPr>
              <a:t>https://github.com/chunqishi/org.lappsgrid.example.java.stanfordnlp</a:t>
            </a:r>
            <a:endParaRPr sz="1500" dirty="0"/>
          </a:p>
          <a:p>
            <a:pPr marL="375034" lvl="1" indent="-187517" defTabSz="246451">
              <a:spcBef>
                <a:spcPts val="1758"/>
              </a:spcBef>
              <a:defRPr sz="1800"/>
            </a:pPr>
            <a:r>
              <a:rPr sz="1500" u="sng" dirty="0">
                <a:hlinkClick r:id="rId5"/>
              </a:rPr>
              <a:t>https://github.com/chunqishi/org.lappsgrid.example.python.nltk</a:t>
            </a:r>
            <a:endParaRPr sz="1500" dirty="0"/>
          </a:p>
          <a:p>
            <a:pPr marL="187517" indent="-187517" defTabSz="246451">
              <a:spcBef>
                <a:spcPts val="1758"/>
              </a:spcBef>
              <a:defRPr sz="1800"/>
            </a:pPr>
            <a:r>
              <a:rPr sz="1500" dirty="0"/>
              <a:t>Service Managers:</a:t>
            </a:r>
          </a:p>
          <a:p>
            <a:pPr marL="375034" lvl="1" indent="-187517" defTabSz="246451">
              <a:spcBef>
                <a:spcPts val="1758"/>
              </a:spcBef>
              <a:defRPr sz="1800"/>
            </a:pPr>
            <a:r>
              <a:rPr sz="1500" u="sng" dirty="0">
                <a:hlinkClick r:id="rId6"/>
              </a:rPr>
              <a:t>http://eldrad.cs-i.brandeis.edu/service_manager/language-services</a:t>
            </a:r>
            <a:endParaRPr sz="1500" dirty="0"/>
          </a:p>
          <a:p>
            <a:pPr marL="375034" lvl="1" indent="-187517" defTabSz="246451">
              <a:spcBef>
                <a:spcPts val="1758"/>
              </a:spcBef>
              <a:defRPr sz="1800"/>
            </a:pPr>
            <a:r>
              <a:rPr sz="1500" u="sng" dirty="0">
                <a:hlinkClick r:id="rId7"/>
              </a:rPr>
              <a:t>http://grid.anc.org:8080/service_manager/language-services</a:t>
            </a:r>
            <a:endParaRPr sz="1500" dirty="0"/>
          </a:p>
          <a:p>
            <a:pPr marL="187517" indent="-187517" defTabSz="246451">
              <a:spcBef>
                <a:spcPts val="1758"/>
              </a:spcBef>
              <a:defRPr sz="1800"/>
            </a:pPr>
            <a:r>
              <a:rPr sz="1500" dirty="0"/>
              <a:t>VirtualBox Image:</a:t>
            </a:r>
          </a:p>
          <a:p>
            <a:pPr marL="375034" lvl="1" indent="-187517" defTabSz="246451">
              <a:spcBef>
                <a:spcPts val="1758"/>
              </a:spcBef>
              <a:defRPr sz="1800"/>
            </a:pPr>
            <a:r>
              <a:rPr sz="1500" u="sng" dirty="0">
                <a:hlinkClick r:id="rId8"/>
              </a:rPr>
              <a:t>http://eldrad.cs-i.brandeis.edu/download/lapps-ubuntu-12.04-desktop-i386.tar.gz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Maven and Java</a:t>
            </a:r>
          </a:p>
          <a:p>
            <a:r>
              <a:rPr lang="en-US" dirty="0" err="1" smtClean="0"/>
              <a:t>lappsgrid.org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(hypothetical)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OpenNLP.Splitter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OpenNLP.Tokenizer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OR </a:t>
                      </a:r>
                      <a:r>
                        <a:rPr lang="en-US" dirty="0" err="1" smtClean="0"/>
                        <a:t>opennlp</a:t>
                      </a:r>
                      <a:r>
                        <a:rPr lang="en-US" dirty="0" smtClean="0"/>
                        <a:t>-splitter-output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OpenNLP.JsonTokenizer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json</a:t>
                      </a:r>
                      <a:r>
                        <a:rPr lang="en-US" baseline="0" dirty="0" smtClean="0"/>
                        <a:t> AND sentences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OpenNLP.Tagger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opennlp-tokenizer-output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smtClean="0"/>
                        <a:t>text AND tokens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otpl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OpenNLP.JsonTagger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AND tokens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4254500"/>
          <a:ext cx="82296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OpenNLP.Splitter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</a:t>
                      </a:r>
                      <a:r>
                        <a:rPr lang="en-US" dirty="0" smtClean="0"/>
                        <a:t>-splitter-output AND sentences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OpenNLP.Tokenizer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opennlp-tokenizer-output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OpenNLP.JsonTokenizer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baseline="0" dirty="0" smtClean="0"/>
                        <a:t> AND tokens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OpenNLP.Tagger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</a:t>
                      </a:r>
                      <a:r>
                        <a:rPr lang="en-US" dirty="0" smtClean="0"/>
                        <a:t>-tagger-output AND text AND pos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OpenNLP.JsonTagger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postags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tagset:penn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requires()</a:t>
            </a:r>
          </a:p>
          <a:p>
            <a:r>
              <a:rPr lang="en-US" dirty="0" smtClean="0"/>
              <a:t>log produces()</a:t>
            </a:r>
            <a:endParaRPr lang="en-US" dirty="0"/>
          </a:p>
        </p:txBody>
      </p:sp>
      <p:pic>
        <p:nvPicPr>
          <p:cNvPr id="4" name="Discriminator_valu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917" y="381000"/>
            <a:ext cx="3764883" cy="8203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syntax for intermediate data</a:t>
            </a:r>
          </a:p>
          <a:p>
            <a:r>
              <a:rPr lang="en-US" dirty="0" smtClean="0"/>
              <a:t>All annotations live as JSON objects inside of annotation lists in annotation steps</a:t>
            </a:r>
          </a:p>
          <a:p>
            <a:r>
              <a:rPr lang="en-US" dirty="0" smtClean="0"/>
              <a:t>Stand-off annotation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– LAPPS Interchange Format</a:t>
            </a:r>
            <a:endParaRPr lang="en-US" dirty="0"/>
          </a:p>
        </p:txBody>
      </p:sp>
      <p:pic>
        <p:nvPicPr>
          <p:cNvPr id="4" name="Picture 3" descr="6-outpu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855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1371</Words>
  <Application>Microsoft Macintosh PowerPoint</Application>
  <PresentationFormat>On-screen Show (4:3)</PresentationFormat>
  <Paragraphs>276</Paragraphs>
  <Slides>54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Wrapping LAPPS Services</vt:lpstr>
      <vt:lpstr>Wrapping a Service</vt:lpstr>
      <vt:lpstr>Slide 3</vt:lpstr>
      <vt:lpstr>Background: Consistent Interface</vt:lpstr>
      <vt:lpstr>Background: Discriminators</vt:lpstr>
      <vt:lpstr>Examples (hypothetical)</vt:lpstr>
      <vt:lpstr>Slide 7</vt:lpstr>
      <vt:lpstr>Background: JSON</vt:lpstr>
      <vt:lpstr>JSON – LAPPS Interchange Format</vt:lpstr>
      <vt:lpstr>Background: LAPPS Repository</vt:lpstr>
      <vt:lpstr>Slide 11</vt:lpstr>
      <vt:lpstr>Creating a Web Service</vt:lpstr>
      <vt:lpstr>Creating a Web Service</vt:lpstr>
      <vt:lpstr>Creating a LAPPS Service (1)</vt:lpstr>
      <vt:lpstr>Source code to wrap</vt:lpstr>
      <vt:lpstr>Project Template</vt:lpstr>
      <vt:lpstr>Web Service Interface</vt:lpstr>
      <vt:lpstr>The Standard Service Class</vt:lpstr>
      <vt:lpstr>Hello Adapted</vt:lpstr>
      <vt:lpstr>Editing the POM file</vt:lpstr>
      <vt:lpstr>Define what class to use</vt:lpstr>
      <vt:lpstr>Maven </vt:lpstr>
      <vt:lpstr>LSD - LAPPS Servies DSL</vt:lpstr>
      <vt:lpstr>Deployment &amp; Registration</vt:lpstr>
      <vt:lpstr>Tomcat Manager</vt:lpstr>
      <vt:lpstr>Slide 26</vt:lpstr>
      <vt:lpstr>In real life now…</vt:lpstr>
      <vt:lpstr>Creating a LAPPS Service (2)</vt:lpstr>
      <vt:lpstr>Output Generated</vt:lpstr>
      <vt:lpstr>Import</vt:lpstr>
      <vt:lpstr>Code Snippets</vt:lpstr>
      <vt:lpstr>Creating a LAPPS Service (3)</vt:lpstr>
      <vt:lpstr>JSON-LD</vt:lpstr>
      <vt:lpstr>LEDS: LAPPS Exchange Data Structures</vt:lpstr>
      <vt:lpstr>LEDS Classes</vt:lpstr>
      <vt:lpstr>LAPPS Exchange Data Structures</vt:lpstr>
      <vt:lpstr>LAPPS Exchange Data Structures</vt:lpstr>
      <vt:lpstr>LAPPS Exchange Data Structures</vt:lpstr>
      <vt:lpstr>LAPPS Exchange Data Structures</vt:lpstr>
      <vt:lpstr>Metadata</vt:lpstr>
      <vt:lpstr>Metadata: contains</vt:lpstr>
      <vt:lpstr>Metadata: contains</vt:lpstr>
      <vt:lpstr>Metadata: contains</vt:lpstr>
      <vt:lpstr>More Wrapping Examples </vt:lpstr>
      <vt:lpstr>Development Template</vt:lpstr>
      <vt:lpstr>Stanford Tagger Wrapping</vt:lpstr>
      <vt:lpstr>Stanford Tagger Testing</vt:lpstr>
      <vt:lpstr>Stanford Tagger Testing Result</vt:lpstr>
      <vt:lpstr>Developing Template</vt:lpstr>
      <vt:lpstr>NLTK Python</vt:lpstr>
      <vt:lpstr>NLTK Tagger Testing</vt:lpstr>
      <vt:lpstr>NLTK Tagger Testing Result</vt:lpstr>
      <vt:lpstr>Reference</vt:lpstr>
      <vt:lpstr>Hands-On</vt:lpstr>
    </vt:vector>
  </TitlesOfParts>
  <Company>Brandeis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Wrapping LAPPS Services</dc:title>
  <dc:creator>Marc Verhagen</dc:creator>
  <cp:lastModifiedBy>Marc Verhagen</cp:lastModifiedBy>
  <cp:revision>75</cp:revision>
  <dcterms:created xsi:type="dcterms:W3CDTF">2014-05-25T23:20:36Z</dcterms:created>
  <dcterms:modified xsi:type="dcterms:W3CDTF">2014-05-26T12:47:42Z</dcterms:modified>
</cp:coreProperties>
</file>