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3" r:id="rId6"/>
    <p:sldId id="264" r:id="rId7"/>
    <p:sldId id="267" r:id="rId8"/>
    <p:sldId id="268" r:id="rId9"/>
    <p:sldId id="281" r:id="rId10"/>
    <p:sldId id="282" r:id="rId11"/>
    <p:sldId id="274" r:id="rId12"/>
    <p:sldId id="275" r:id="rId13"/>
    <p:sldId id="277" r:id="rId14"/>
    <p:sldId id="283" r:id="rId15"/>
    <p:sldId id="280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592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799939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wnload.microsoft.com/download/e/9/d/e9d163db-5c96-46bc-9263-aac62fc38831/Service%20Oriented%20Architectur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Overview of Web Service Technology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460">
              <a:spcBef>
                <a:spcPts val="600"/>
              </a:spcBef>
              <a:defRPr sz="1800"/>
            </a:pPr>
            <a:r>
              <a:rPr sz="2365"/>
              <a:t>Lapps Grid Group </a:t>
            </a:r>
          </a:p>
          <a:p>
            <a:pPr lvl="0" defTabSz="251460">
              <a:spcBef>
                <a:spcPts val="600"/>
              </a:spcBef>
              <a:defRPr sz="1800"/>
            </a:pPr>
            <a:r>
              <a:rPr sz="2365"/>
              <a:t>May 26, 2014</a:t>
            </a:r>
            <a:endParaRPr sz="66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/>
            </a:pPr>
            <a:r>
              <a:rPr sz="7919"/>
              <a:t>WSDL to UDDI Mapping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1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212" y="2961522"/>
            <a:ext cx="10026376" cy="5972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7532097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Service Oriented Architecture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 dirty="0"/>
              <a:t>Definition: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 dirty="0"/>
              <a:t>Service-oriented architecture (SOA) is a software design and software architecture design pattern based on discrete pieces of software providing application functionality as services to other </a:t>
            </a:r>
            <a:r>
              <a:rPr sz="2556" dirty="0" smtClean="0"/>
              <a:t>applications</a:t>
            </a:r>
            <a:r>
              <a:rPr lang="en-US" sz="2556" dirty="0"/>
              <a:t>.</a:t>
            </a:r>
            <a:endParaRPr sz="2556" dirty="0"/>
          </a:p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 dirty="0"/>
              <a:t>Characteristics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 dirty="0"/>
              <a:t>Interoperable, Loosely Coupled, Reusable,  Scalable</a:t>
            </a:r>
          </a:p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 dirty="0"/>
              <a:t>Value-Added Layer</a:t>
            </a:r>
          </a:p>
          <a:p>
            <a:pPr marL="315594" lvl="0" indent="-315594" defTabSz="414781">
              <a:spcBef>
                <a:spcPts val="2900"/>
              </a:spcBef>
              <a:defRPr sz="1800"/>
            </a:pPr>
            <a:endParaRPr sz="2556" dirty="0"/>
          </a:p>
        </p:txBody>
      </p:sp>
      <p:pic>
        <p:nvPicPr>
          <p:cNvPr id="12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7635918"/>
            <a:ext cx="9026355" cy="2117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and SOA</a:t>
            </a:r>
          </a:p>
        </p:txBody>
      </p:sp>
      <p:sp>
        <p:nvSpPr>
          <p:cNvPr id="128" name="Shape 128"/>
          <p:cNvSpPr/>
          <p:nvPr/>
        </p:nvSpPr>
        <p:spPr>
          <a:xfrm>
            <a:off x="2157163" y="3541712"/>
            <a:ext cx="1744169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Messaging</a:t>
            </a:r>
          </a:p>
        </p:txBody>
      </p:sp>
      <p:sp>
        <p:nvSpPr>
          <p:cNvPr id="129" name="Shape 129"/>
          <p:cNvSpPr/>
          <p:nvPr/>
        </p:nvSpPr>
        <p:spPr>
          <a:xfrm>
            <a:off x="1251545" y="2882900"/>
            <a:ext cx="3555405" cy="584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934913" y="4136231"/>
            <a:ext cx="2188669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EDI / B2B</a:t>
            </a:r>
          </a:p>
        </p:txBody>
      </p:sp>
      <p:sp>
        <p:nvSpPr>
          <p:cNvPr id="131" name="Shape 131"/>
          <p:cNvSpPr/>
          <p:nvPr/>
        </p:nvSpPr>
        <p:spPr>
          <a:xfrm>
            <a:off x="1429345" y="5416549"/>
            <a:ext cx="3199805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Distributed Computing</a:t>
            </a:r>
          </a:p>
        </p:txBody>
      </p:sp>
      <p:sp>
        <p:nvSpPr>
          <p:cNvPr id="132" name="Shape 132"/>
          <p:cNvSpPr/>
          <p:nvPr/>
        </p:nvSpPr>
        <p:spPr>
          <a:xfrm>
            <a:off x="1435397" y="6076949"/>
            <a:ext cx="3199806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Standard Protocols</a:t>
            </a:r>
          </a:p>
        </p:txBody>
      </p:sp>
      <p:sp>
        <p:nvSpPr>
          <p:cNvPr id="133" name="Shape 133"/>
          <p:cNvSpPr/>
          <p:nvPr/>
        </p:nvSpPr>
        <p:spPr>
          <a:xfrm>
            <a:off x="1664295" y="6696868"/>
            <a:ext cx="2729906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Universal Support</a:t>
            </a:r>
          </a:p>
        </p:txBody>
      </p:sp>
      <p:sp>
        <p:nvSpPr>
          <p:cNvPr id="134" name="Shape 134"/>
          <p:cNvSpPr/>
          <p:nvPr/>
        </p:nvSpPr>
        <p:spPr>
          <a:xfrm>
            <a:off x="2157163" y="7845424"/>
            <a:ext cx="1540969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Low Cost</a:t>
            </a:r>
          </a:p>
        </p:txBody>
      </p:sp>
      <p:sp>
        <p:nvSpPr>
          <p:cNvPr id="135" name="Shape 135"/>
          <p:cNvSpPr/>
          <p:nvPr/>
        </p:nvSpPr>
        <p:spPr>
          <a:xfrm>
            <a:off x="1833313" y="7316787"/>
            <a:ext cx="2188669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Existing Assets</a:t>
            </a:r>
          </a:p>
        </p:txBody>
      </p:sp>
      <p:sp>
        <p:nvSpPr>
          <p:cNvPr id="136" name="Shape 136"/>
          <p:cNvSpPr/>
          <p:nvPr/>
        </p:nvSpPr>
        <p:spPr>
          <a:xfrm>
            <a:off x="8363545" y="4368800"/>
            <a:ext cx="2163268" cy="340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573095" y="52641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138" name="Shape 138"/>
          <p:cNvSpPr/>
          <p:nvPr/>
        </p:nvSpPr>
        <p:spPr>
          <a:xfrm>
            <a:off x="8573095" y="64579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Practices</a:t>
            </a:r>
          </a:p>
        </p:txBody>
      </p:sp>
      <p:sp>
        <p:nvSpPr>
          <p:cNvPr id="139" name="Shape 139"/>
          <p:cNvSpPr/>
          <p:nvPr/>
        </p:nvSpPr>
        <p:spPr>
          <a:xfrm>
            <a:off x="8477845" y="5861049"/>
            <a:ext cx="19346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140" name="Shape 140"/>
          <p:cNvSpPr/>
          <p:nvPr/>
        </p:nvSpPr>
        <p:spPr>
          <a:xfrm>
            <a:off x="8865805" y="8801099"/>
            <a:ext cx="11587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SOA</a:t>
            </a:r>
          </a:p>
        </p:txBody>
      </p:sp>
      <p:sp>
        <p:nvSpPr>
          <p:cNvPr id="141" name="Shape 141"/>
          <p:cNvSpPr/>
          <p:nvPr/>
        </p:nvSpPr>
        <p:spPr>
          <a:xfrm>
            <a:off x="1536997" y="8801099"/>
            <a:ext cx="2984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Web Service</a:t>
            </a:r>
          </a:p>
        </p:txBody>
      </p:sp>
      <p:sp>
        <p:nvSpPr>
          <p:cNvPr id="142" name="Shape 142"/>
          <p:cNvSpPr/>
          <p:nvPr/>
        </p:nvSpPr>
        <p:spPr>
          <a:xfrm>
            <a:off x="5458975" y="3835400"/>
            <a:ext cx="2714139" cy="1270000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466903" y="6591300"/>
            <a:ext cx="2466867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17" y="14256"/>
                </a:moveTo>
                <a:lnTo>
                  <a:pt x="7117" y="21600"/>
                </a:lnTo>
                <a:lnTo>
                  <a:pt x="0" y="10800"/>
                </a:lnTo>
                <a:lnTo>
                  <a:pt x="7117" y="0"/>
                </a:lnTo>
                <a:lnTo>
                  <a:pt x="711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659384" y="2987675"/>
            <a:ext cx="739727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EAI</a:t>
            </a:r>
          </a:p>
        </p:txBody>
      </p:sp>
      <p:sp>
        <p:nvSpPr>
          <p:cNvPr id="145" name="Shape 145"/>
          <p:cNvSpPr/>
          <p:nvPr/>
        </p:nvSpPr>
        <p:spPr>
          <a:xfrm>
            <a:off x="1630113" y="4754562"/>
            <a:ext cx="2798269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 Site/Portal</a:t>
            </a:r>
          </a:p>
        </p:txBody>
      </p:sp>
      <p:sp>
        <p:nvSpPr>
          <p:cNvPr id="146" name="Shape 146"/>
          <p:cNvSpPr/>
          <p:nvPr/>
        </p:nvSpPr>
        <p:spPr>
          <a:xfrm>
            <a:off x="4816424" y="7835899"/>
            <a:ext cx="358080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Best Practice Approach</a:t>
            </a:r>
          </a:p>
        </p:txBody>
      </p:sp>
      <p:sp>
        <p:nvSpPr>
          <p:cNvPr id="147" name="Shape 147"/>
          <p:cNvSpPr/>
          <p:nvPr/>
        </p:nvSpPr>
        <p:spPr>
          <a:xfrm>
            <a:off x="4810720" y="2806699"/>
            <a:ext cx="358080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Technology Realization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Layers of SOA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203700" cy="6286500"/>
          </a:xfrm>
          <a:prstGeom prst="rect">
            <a:avLst/>
          </a:prstGeom>
        </p:spPr>
        <p:txBody>
          <a:bodyPr/>
          <a:lstStyle/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Flexible composition. </a:t>
            </a:r>
          </a:p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Reuse. </a:t>
            </a:r>
          </a:p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Functional standardization in lower levels</a:t>
            </a:r>
          </a:p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Customization in higher layers</a:t>
            </a:r>
          </a:p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Separation of concerns. </a:t>
            </a:r>
          </a:p>
          <a:p>
            <a:pPr marL="336042" lvl="0" indent="-336042" defTabSz="572516">
              <a:spcBef>
                <a:spcPts val="3100"/>
              </a:spcBef>
              <a:defRPr sz="1800"/>
            </a:pPr>
            <a:r>
              <a:rPr sz="2744"/>
              <a:t>Policies may vary by layer</a:t>
            </a:r>
          </a:p>
        </p:txBody>
      </p:sp>
      <p:pic>
        <p:nvPicPr>
          <p:cNvPr id="17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9700" y="3166268"/>
            <a:ext cx="7112695" cy="5160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 dirty="0"/>
              <a:t>Web Service</a:t>
            </a:r>
          </a:p>
          <a:p>
            <a:pPr marL="720090" lvl="1" indent="-360045" defTabSz="473201">
              <a:spcBef>
                <a:spcPts val="3400"/>
              </a:spcBef>
              <a:defRPr sz="1800"/>
            </a:pPr>
            <a:r>
              <a:rPr sz="2916" dirty="0"/>
              <a:t>Available, interoperable, self-contained, modular, distributed, dynamic,  of open protocols and standards</a:t>
            </a:r>
            <a:endParaRPr sz="2916" dirty="0">
              <a:solidFill>
                <a:srgbClr val="C82506"/>
              </a:solidFill>
            </a:endParaRPr>
          </a:p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 dirty="0"/>
              <a:t>Web Service Techniques</a:t>
            </a:r>
          </a:p>
          <a:p>
            <a:pPr marL="720090" lvl="1" indent="-360045" defTabSz="473201">
              <a:spcBef>
                <a:spcPts val="3400"/>
              </a:spcBef>
              <a:defRPr sz="1800"/>
            </a:pPr>
            <a:r>
              <a:rPr sz="2916" dirty="0"/>
              <a:t>SOAP, WSDL, UDDI </a:t>
            </a:r>
          </a:p>
          <a:p>
            <a:pPr marL="360045" lvl="0" indent="-360045" defTabSz="473201">
              <a:spcBef>
                <a:spcPts val="3400"/>
              </a:spcBef>
              <a:defRPr sz="1800"/>
            </a:pPr>
            <a:r>
              <a:rPr sz="2916" dirty="0"/>
              <a:t>Service Oriented Architecture</a:t>
            </a:r>
          </a:p>
          <a:p>
            <a:pPr marL="720090" lvl="1" indent="-360045" defTabSz="473201">
              <a:spcBef>
                <a:spcPts val="3400"/>
              </a:spcBef>
              <a:defRPr sz="1800"/>
            </a:pPr>
            <a:r>
              <a:rPr lang="en-US" sz="3200" dirty="0" smtClean="0"/>
              <a:t>Greater </a:t>
            </a:r>
            <a:r>
              <a:rPr lang="en-US" sz="3200" dirty="0"/>
              <a:t>added value that applications become more </a:t>
            </a:r>
            <a:r>
              <a:rPr lang="en-US" sz="3200" dirty="0" smtClean="0"/>
              <a:t>flexible</a:t>
            </a:r>
          </a:p>
          <a:p>
            <a:pPr marL="720090" lvl="1" indent="-360045" defTabSz="473201">
              <a:spcBef>
                <a:spcPts val="3400"/>
              </a:spcBef>
              <a:defRPr sz="1800"/>
            </a:pPr>
            <a:r>
              <a:rPr sz="2916" dirty="0" smtClean="0"/>
              <a:t>Interoperable</a:t>
            </a:r>
            <a:r>
              <a:rPr sz="2916" dirty="0"/>
              <a:t>, loosely coupled, reusable,  </a:t>
            </a:r>
            <a:r>
              <a:rPr sz="2916" dirty="0" smtClean="0"/>
              <a:t>scalable</a:t>
            </a:r>
            <a:endParaRPr sz="2916" dirty="0"/>
          </a:p>
        </p:txBody>
      </p:sp>
    </p:spTree>
    <p:extLst>
      <p:ext uri="{BB962C8B-B14F-4D97-AF65-F5344CB8AC3E}">
        <p14:creationId xmlns:p14="http://schemas.microsoft.com/office/powerpoint/2010/main" val="1819077673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http://en.wikipedia.org/wiki/Web_Services_Description_Language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http://en.wikipedia.org/wiki/SOAP_(protocol)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http://en.wikipedia.org/wiki/Web_service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http://en.wikipedia.org/wiki/XML-RPC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http://en.wikipedia.org/wiki/Service-oriented_architecture 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Web Services Conceptual Architecture (WSCA 1.0) May 2001. By Heather Kreger IBM Software Group.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Web Services Technologies : State of the Art. Albreshne, Abdaldhem; Fuhrer, Patrik; Pasquier, Jacques. September 2009.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Web Services Technologies XML and SOAP WSDL and UDDI Version 16, Object Management Group,  http://www.omg.org/news/meetings/workshops/MDA-SOA-WS_Manual/00-T1_Newcomer/CH2-WSTechnologies_V16-Standard.pdf 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Understanding WSDL in a UDDI registry, http://www.ibm.com/developerworks/library/ws-wsdl/</a:t>
            </a:r>
          </a:p>
          <a:p>
            <a:pPr marL="213359" lvl="0" indent="-213359" defTabSz="280415">
              <a:spcBef>
                <a:spcPts val="2000"/>
              </a:spcBef>
              <a:defRPr sz="1800"/>
            </a:pPr>
            <a:r>
              <a:rPr sz="1727"/>
              <a:t>Service Oriented Architecture: Right on Track, TechNet &amp; MSDN,  Microsoft. </a:t>
            </a:r>
            <a:r>
              <a:rPr sz="1727" u="sng">
                <a:hlinkClick r:id="rId2"/>
              </a:rPr>
              <a:t>http://download.microsoft.com/download/e/9/d/e9d163db-5c96-46bc-9263-aac62fc38831/Service%20Oriented%20Architecture.pdf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Introduction</a:t>
            </a:r>
          </a:p>
          <a:p>
            <a:pPr lvl="0">
              <a:defRPr sz="1800"/>
            </a:pPr>
            <a:r>
              <a:rPr sz="3600" dirty="0"/>
              <a:t>Web Service Model</a:t>
            </a:r>
          </a:p>
          <a:p>
            <a:pPr lvl="0">
              <a:defRPr sz="1800"/>
            </a:pPr>
            <a:r>
              <a:rPr sz="3600" dirty="0"/>
              <a:t>Web Service Techniques</a:t>
            </a:r>
          </a:p>
          <a:p>
            <a:pPr lvl="0">
              <a:defRPr sz="1800"/>
            </a:pPr>
            <a:r>
              <a:rPr sz="3600" dirty="0"/>
              <a:t>Service Oriented Architecture </a:t>
            </a:r>
          </a:p>
          <a:p>
            <a:pPr lvl="0">
              <a:defRPr sz="1800"/>
            </a:pPr>
            <a:r>
              <a:rPr sz="3600" dirty="0"/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Web Service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12800" lvl="1" indent="-457200" defTabSz="467359">
              <a:spcBef>
                <a:spcPts val="3300"/>
              </a:spcBef>
              <a:buFont typeface="Arial"/>
              <a:buChar char="•"/>
              <a:defRPr sz="1800"/>
            </a:pPr>
            <a:r>
              <a:rPr sz="2880" dirty="0" smtClean="0"/>
              <a:t>A </a:t>
            </a:r>
            <a:r>
              <a:rPr sz="2880" dirty="0"/>
              <a:t>Web service is a software system designed to support </a:t>
            </a:r>
            <a:r>
              <a:rPr sz="2880" dirty="0">
                <a:solidFill>
                  <a:srgbClr val="C82506"/>
                </a:solidFill>
              </a:rPr>
              <a:t>interoperable</a:t>
            </a:r>
            <a:r>
              <a:rPr sz="2880" dirty="0"/>
              <a:t> machine-to-machine interaction over a network (W3C)</a:t>
            </a:r>
            <a:r>
              <a:rPr sz="2880" dirty="0" smtClean="0"/>
              <a:t>.</a:t>
            </a:r>
            <a:endParaRPr lang="en-US" sz="2880" dirty="0" smtClean="0"/>
          </a:p>
          <a:p>
            <a:pPr marL="812800" lvl="1" indent="-457200" defTabSz="467359">
              <a:spcBef>
                <a:spcPts val="3300"/>
              </a:spcBef>
              <a:buFont typeface="Arial"/>
              <a:buChar char="•"/>
              <a:defRPr sz="1800"/>
            </a:pPr>
            <a:r>
              <a:rPr sz="2880" dirty="0" smtClean="0"/>
              <a:t>Web </a:t>
            </a:r>
            <a:r>
              <a:rPr sz="2880" dirty="0"/>
              <a:t>Services are </a:t>
            </a:r>
            <a:r>
              <a:rPr sz="2880" dirty="0">
                <a:solidFill>
                  <a:srgbClr val="C82506"/>
                </a:solidFill>
              </a:rPr>
              <a:t>self-contained, modular, distributed, dynamic </a:t>
            </a:r>
            <a:r>
              <a:rPr sz="2880" dirty="0"/>
              <a:t>applications that can be described, published, located, or invoked over the network to create products, processes, and supply chains (IBM).</a:t>
            </a:r>
          </a:p>
          <a:p>
            <a:pPr marL="812800" lvl="1" indent="-457200" defTabSz="467359">
              <a:spcBef>
                <a:spcPts val="3300"/>
              </a:spcBef>
              <a:buFont typeface="Arial"/>
              <a:buChar char="•"/>
              <a:defRPr sz="1800"/>
            </a:pPr>
            <a:r>
              <a:rPr sz="2880" dirty="0"/>
              <a:t>A Web service is a collection of </a:t>
            </a:r>
            <a:r>
              <a:rPr sz="2880" dirty="0">
                <a:solidFill>
                  <a:srgbClr val="C82506"/>
                </a:solidFill>
              </a:rPr>
              <a:t>open</a:t>
            </a:r>
            <a:r>
              <a:rPr sz="2880" dirty="0"/>
              <a:t> </a:t>
            </a:r>
            <a:r>
              <a:rPr sz="2880" dirty="0">
                <a:solidFill>
                  <a:srgbClr val="C82506"/>
                </a:solidFill>
              </a:rPr>
              <a:t>protocols</a:t>
            </a:r>
            <a:r>
              <a:rPr sz="2880" dirty="0"/>
              <a:t> and </a:t>
            </a:r>
            <a:r>
              <a:rPr sz="2880" dirty="0">
                <a:solidFill>
                  <a:srgbClr val="C82506"/>
                </a:solidFill>
              </a:rPr>
              <a:t>standards</a:t>
            </a:r>
            <a:r>
              <a:rPr sz="2880" dirty="0"/>
              <a:t> used for exchanging data between applications or systems (tutorials point).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Model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 dirty="0"/>
              <a:t>Basic </a:t>
            </a:r>
            <a:r>
              <a:rPr sz="3600" dirty="0" smtClean="0"/>
              <a:t>Activities</a:t>
            </a:r>
            <a:r>
              <a:rPr lang="en-US" sz="3600" dirty="0" smtClean="0"/>
              <a:t> and Three-Role Model</a:t>
            </a:r>
            <a:endParaRPr lang="en-US" dirty="0"/>
          </a:p>
          <a:p>
            <a:pPr marL="0" lvl="0" indent="0">
              <a:buNone/>
              <a:defRPr sz="1800"/>
            </a:pPr>
            <a:endParaRPr sz="3600" dirty="0"/>
          </a:p>
        </p:txBody>
      </p:sp>
      <p:sp>
        <p:nvSpPr>
          <p:cNvPr id="49" name="Shape 49"/>
          <p:cNvSpPr/>
          <p:nvPr/>
        </p:nvSpPr>
        <p:spPr>
          <a:xfrm>
            <a:off x="1498320" y="32956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Creation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2793720" y="36893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51" name="Shape 51"/>
          <p:cNvSpPr/>
          <p:nvPr/>
        </p:nvSpPr>
        <p:spPr>
          <a:xfrm>
            <a:off x="4254220" y="40830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Publishing</a:t>
            </a:r>
          </a:p>
        </p:txBody>
      </p:sp>
      <p:sp>
        <p:nvSpPr>
          <p:cNvPr id="52" name="Shape 52"/>
          <p:cNvSpPr/>
          <p:nvPr/>
        </p:nvSpPr>
        <p:spPr>
          <a:xfrm>
            <a:off x="5625820" y="45148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Discovery</a:t>
            </a:r>
          </a:p>
        </p:txBody>
      </p:sp>
      <p:sp>
        <p:nvSpPr>
          <p:cNvPr id="53" name="Shape 53"/>
          <p:cNvSpPr/>
          <p:nvPr/>
        </p:nvSpPr>
        <p:spPr>
          <a:xfrm>
            <a:off x="7010120" y="49085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Invocation</a:t>
            </a:r>
          </a:p>
        </p:txBody>
      </p:sp>
      <p:sp>
        <p:nvSpPr>
          <p:cNvPr id="54" name="Shape 54"/>
          <p:cNvSpPr/>
          <p:nvPr/>
        </p:nvSpPr>
        <p:spPr>
          <a:xfrm>
            <a:off x="8623020" y="5327649"/>
            <a:ext cx="20833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Un-publishing </a:t>
            </a:r>
          </a:p>
        </p:txBody>
      </p:sp>
      <p:sp>
        <p:nvSpPr>
          <p:cNvPr id="3" name="Hexagon 2"/>
          <p:cNvSpPr/>
          <p:nvPr/>
        </p:nvSpPr>
        <p:spPr>
          <a:xfrm>
            <a:off x="5232094" y="5660479"/>
            <a:ext cx="1982372" cy="1134150"/>
          </a:xfrm>
          <a:prstGeom prst="hexagon">
            <a:avLst/>
          </a:prstGeom>
          <a:solidFill>
            <a:srgbClr val="FA054A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</a:rPr>
              <a:t>Registry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2478568" y="7951494"/>
            <a:ext cx="2130339" cy="1117878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2400" dirty="0">
                <a:solidFill>
                  <a:schemeClr val="tx1"/>
                </a:solidFill>
              </a:rPr>
              <a:t>Service</a:t>
            </a:r>
          </a:p>
          <a:p>
            <a:pPr rtl="0" latinLnBrk="1" hangingPunct="0"/>
            <a:r>
              <a:rPr lang="en-US" sz="2400" dirty="0" smtClean="0">
                <a:solidFill>
                  <a:schemeClr val="tx1"/>
                </a:solidFill>
              </a:rPr>
              <a:t>Requestor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7967530" y="7943358"/>
            <a:ext cx="1967226" cy="1134150"/>
          </a:xfrm>
          <a:prstGeom prst="hexagon">
            <a:avLst/>
          </a:prstGeom>
          <a:solidFill>
            <a:srgbClr val="FFFF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2400" dirty="0">
                <a:solidFill>
                  <a:schemeClr val="tx1"/>
                </a:solidFill>
              </a:rPr>
              <a:t>Service</a:t>
            </a:r>
          </a:p>
          <a:p>
            <a:pPr rtl="0" latinLnBrk="1" hangingPunct="0"/>
            <a:r>
              <a:rPr lang="en-US" sz="2400" dirty="0" smtClean="0">
                <a:solidFill>
                  <a:schemeClr val="tx1"/>
                </a:solidFill>
              </a:rPr>
              <a:t>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68802" y="6492015"/>
            <a:ext cx="1798014" cy="145134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 w="lg" len="lg"/>
            <a:tailEnd type="triangl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2657229" y="6492015"/>
            <a:ext cx="162030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Discover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7" name="Straight Arrow Connector 26"/>
          <p:cNvCxnSpPr>
            <a:stCxn id="13" idx="0"/>
            <a:endCxn id="15" idx="3"/>
          </p:cNvCxnSpPr>
          <p:nvPr/>
        </p:nvCxnSpPr>
        <p:spPr>
          <a:xfrm>
            <a:off x="4608907" y="8510433"/>
            <a:ext cx="3358623" cy="0"/>
          </a:xfrm>
          <a:prstGeom prst="straightConnector1">
            <a:avLst/>
          </a:prstGeom>
          <a:noFill/>
          <a:ln w="0" cap="flat">
            <a:solidFill>
              <a:srgbClr val="000000"/>
            </a:solidFill>
            <a:prstDash val="solid"/>
            <a:miter lim="400000"/>
            <a:headEnd type="none"/>
            <a:tailEnd type="triangl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5156330" y="7661229"/>
            <a:ext cx="213390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Invoke/Bind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10120" y="6492015"/>
            <a:ext cx="1969060" cy="145134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/>
          <p:cNvSpPr txBox="1"/>
          <p:nvPr/>
        </p:nvSpPr>
        <p:spPr>
          <a:xfrm>
            <a:off x="7522403" y="6512500"/>
            <a:ext cx="3351908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Publish, </a:t>
            </a:r>
            <a:r>
              <a:rPr kumimoji="0" lang="en-US" sz="3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Unpubish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pPr lvl="0">
              <a:defRPr sz="1800"/>
            </a:pPr>
            <a:r>
              <a:rPr sz="7840"/>
              <a:t>Web Service Techniques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 dirty="0"/>
              <a:t>The web services description language (WSDL)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 dirty="0"/>
              <a:t>WSDL plays a role analogous to </a:t>
            </a:r>
            <a:r>
              <a:rPr sz="2556" dirty="0">
                <a:solidFill>
                  <a:srgbClr val="C82506"/>
                </a:solidFill>
              </a:rPr>
              <a:t>Interface Definition Language</a:t>
            </a:r>
            <a:r>
              <a:rPr sz="2556" dirty="0"/>
              <a:t> (IDL) used in distributed programming</a:t>
            </a:r>
          </a:p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 dirty="0"/>
              <a:t>The simple object access protocol (SOAP)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 dirty="0"/>
              <a:t>SOAP is a standard for </a:t>
            </a:r>
            <a:r>
              <a:rPr sz="2556" dirty="0">
                <a:solidFill>
                  <a:srgbClr val="C82506"/>
                </a:solidFill>
              </a:rPr>
              <a:t>sending messages and making remote procedure calls</a:t>
            </a:r>
            <a:r>
              <a:rPr sz="2556" dirty="0"/>
              <a:t> over the Internet. It is independent of the programming language, object model, operating system and platform.</a:t>
            </a:r>
          </a:p>
          <a:p>
            <a:pPr marL="315594" lvl="0" indent="-315594" defTabSz="414781">
              <a:spcBef>
                <a:spcPts val="2900"/>
              </a:spcBef>
              <a:defRPr sz="1800"/>
            </a:pPr>
            <a:r>
              <a:rPr sz="2556" dirty="0"/>
              <a:t>Universal description, discovery, integration (UDDI)</a:t>
            </a:r>
          </a:p>
          <a:p>
            <a:pPr marL="631189" lvl="1" indent="-315594" defTabSz="414781">
              <a:spcBef>
                <a:spcPts val="2900"/>
              </a:spcBef>
              <a:defRPr sz="1800"/>
            </a:pPr>
            <a:r>
              <a:rPr sz="2556" dirty="0"/>
              <a:t>UDDI defines a </a:t>
            </a:r>
            <a:r>
              <a:rPr sz="2556" dirty="0">
                <a:solidFill>
                  <a:srgbClr val="C82506"/>
                </a:solidFill>
              </a:rPr>
              <a:t>common means to publish information</a:t>
            </a:r>
            <a:r>
              <a:rPr sz="2556" dirty="0"/>
              <a:t> (type of service, locate information) about businesses and services.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How SOAP, WSDL and UDDI are Related?</a:t>
            </a:r>
          </a:p>
        </p:txBody>
      </p:sp>
      <p:pic>
        <p:nvPicPr>
          <p:cNvPr id="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1850" y="3028950"/>
            <a:ext cx="8001000" cy="641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5101009" y="7639049"/>
            <a:ext cx="96128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B5D1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B5D18"/>
                </a:solidFill>
              </a:rPr>
              <a:t>SOAP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WSDL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191000" cy="6286500"/>
          </a:xfrm>
          <a:prstGeom prst="rect">
            <a:avLst/>
          </a:prstGeom>
        </p:spPr>
        <p:txBody>
          <a:bodyPr/>
          <a:lstStyle/>
          <a:p>
            <a:pPr marL="277749" lvl="0" indent="-277749" defTabSz="473201">
              <a:spcBef>
                <a:spcPts val="2500"/>
              </a:spcBef>
              <a:defRPr sz="1800"/>
            </a:pPr>
            <a:r>
              <a:rPr sz="2268" b="1"/>
              <a:t>types</a:t>
            </a:r>
            <a:r>
              <a:rPr sz="2268"/>
              <a:t>:“a container for data type definitions using some type system (such as XSD)”.</a:t>
            </a:r>
          </a:p>
          <a:p>
            <a:pPr marL="277749" lvl="0" indent="-277749" defTabSz="473201">
              <a:spcBef>
                <a:spcPts val="2500"/>
              </a:spcBef>
              <a:defRPr sz="1800"/>
            </a:pPr>
            <a:r>
              <a:rPr sz="2268" b="1"/>
              <a:t>portType/interface</a:t>
            </a:r>
            <a:r>
              <a:rPr sz="2268"/>
              <a:t>: “an abstract set of operations supported by one or more endpoints”.</a:t>
            </a:r>
          </a:p>
          <a:p>
            <a:pPr marL="277749" lvl="0" indent="-277749" defTabSz="473201">
              <a:spcBef>
                <a:spcPts val="2500"/>
              </a:spcBef>
              <a:defRPr sz="1800"/>
            </a:pPr>
            <a:r>
              <a:rPr sz="2268" b="1"/>
              <a:t>binding</a:t>
            </a:r>
            <a:r>
              <a:rPr sz="2268"/>
              <a:t>: “a concrete protocol and data format specification for a particular port type”.</a:t>
            </a:r>
          </a:p>
          <a:p>
            <a:pPr marL="277749" lvl="0" indent="-277749" defTabSz="473201">
              <a:spcBef>
                <a:spcPts val="2500"/>
              </a:spcBef>
              <a:defRPr sz="1800"/>
            </a:pPr>
            <a:r>
              <a:rPr sz="2268" b="1"/>
              <a:t>port/endpoint</a:t>
            </a:r>
            <a:r>
              <a:rPr sz="2268"/>
              <a:t>: “a single endpoint defined as a combination of a binding and a network address”.</a:t>
            </a:r>
          </a:p>
        </p:txBody>
      </p:sp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4450" y="2495951"/>
            <a:ext cx="7810500" cy="6920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50" y="1136650"/>
            <a:ext cx="7137400" cy="702310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4266463" y="2565400"/>
            <a:ext cx="31891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sz="1800" b="0"/>
            </a:pPr>
            <a:r>
              <a:rPr sz="3600" b="1"/>
              <a:t>WSDL 1.1 elements</a:t>
            </a:r>
          </a:p>
        </p:txBody>
      </p:sp>
      <p:sp>
        <p:nvSpPr>
          <p:cNvPr id="91" name="Shape 91"/>
          <p:cNvSpPr/>
          <p:nvPr/>
        </p:nvSpPr>
        <p:spPr>
          <a:xfrm>
            <a:off x="7979816" y="15557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Type</a:t>
            </a:r>
          </a:p>
        </p:txBody>
      </p:sp>
      <p:sp>
        <p:nvSpPr>
          <p:cNvPr id="92" name="Shape 92"/>
          <p:cNvSpPr/>
          <p:nvPr/>
        </p:nvSpPr>
        <p:spPr>
          <a:xfrm>
            <a:off x="7979816" y="23050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Message</a:t>
            </a:r>
          </a:p>
        </p:txBody>
      </p:sp>
      <p:sp>
        <p:nvSpPr>
          <p:cNvPr id="93" name="Shape 93"/>
          <p:cNvSpPr/>
          <p:nvPr/>
        </p:nvSpPr>
        <p:spPr>
          <a:xfrm>
            <a:off x="7979816" y="30543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PortType</a:t>
            </a:r>
          </a:p>
        </p:txBody>
      </p:sp>
      <p:sp>
        <p:nvSpPr>
          <p:cNvPr id="94" name="Shape 94"/>
          <p:cNvSpPr/>
          <p:nvPr/>
        </p:nvSpPr>
        <p:spPr>
          <a:xfrm>
            <a:off x="7979816" y="52133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Binding</a:t>
            </a:r>
          </a:p>
        </p:txBody>
      </p:sp>
      <p:sp>
        <p:nvSpPr>
          <p:cNvPr id="95" name="Shape 95"/>
          <p:cNvSpPr/>
          <p:nvPr/>
        </p:nvSpPr>
        <p:spPr>
          <a:xfrm>
            <a:off x="7979816" y="64325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96" name="Shape 96"/>
          <p:cNvSpPr/>
          <p:nvPr/>
        </p:nvSpPr>
        <p:spPr>
          <a:xfrm>
            <a:off x="7979816" y="71056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Port</a:t>
            </a:r>
          </a:p>
        </p:txBody>
      </p:sp>
      <p:sp>
        <p:nvSpPr>
          <p:cNvPr id="97" name="Shape 97"/>
          <p:cNvSpPr/>
          <p:nvPr/>
        </p:nvSpPr>
        <p:spPr>
          <a:xfrm>
            <a:off x="7740650" y="6134100"/>
            <a:ext cx="4699000" cy="20701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753350" y="1155700"/>
            <a:ext cx="4699000" cy="46863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0375131" y="2520950"/>
            <a:ext cx="163663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600" b="1"/>
              <a:t>Service</a:t>
            </a:r>
          </a:p>
          <a:p>
            <a:pPr lvl="0">
              <a:defRPr sz="1800"/>
            </a:pPr>
            <a:r>
              <a:rPr sz="2600" b="1"/>
              <a:t>Interface</a:t>
            </a:r>
          </a:p>
          <a:p>
            <a:pPr lvl="0">
              <a:defRPr sz="1800"/>
            </a:pPr>
            <a:r>
              <a:rPr sz="2600" b="1"/>
              <a:t>Definition</a:t>
            </a:r>
          </a:p>
        </p:txBody>
      </p:sp>
      <p:sp>
        <p:nvSpPr>
          <p:cNvPr id="100" name="Shape 100"/>
          <p:cNvSpPr/>
          <p:nvPr/>
        </p:nvSpPr>
        <p:spPr>
          <a:xfrm>
            <a:off x="9870399" y="6527800"/>
            <a:ext cx="264610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600" b="1"/>
              <a:t>Service</a:t>
            </a:r>
          </a:p>
          <a:p>
            <a:pPr lvl="0">
              <a:defRPr sz="1800"/>
            </a:pPr>
            <a:r>
              <a:rPr sz="2600" b="1"/>
              <a:t>Implementation</a:t>
            </a:r>
          </a:p>
          <a:p>
            <a:pPr lvl="0">
              <a:defRPr sz="1800"/>
            </a:pPr>
            <a:r>
              <a:rPr sz="2600" b="1"/>
              <a:t>Definition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 lvl="0">
              <a:defRPr sz="1800"/>
            </a:pPr>
            <a:r>
              <a:rPr sz="7760"/>
              <a:t>WSDL to SOAP Mapping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8596" y="2521473"/>
            <a:ext cx="10012354" cy="72130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62364884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724</Words>
  <Application>Microsoft Macintosh PowerPoint</Application>
  <PresentationFormat>Custom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Overview of Web Service Technology</vt:lpstr>
      <vt:lpstr>Outline</vt:lpstr>
      <vt:lpstr>What is Web Service</vt:lpstr>
      <vt:lpstr>Web Service Model</vt:lpstr>
      <vt:lpstr>Web Service Techniques</vt:lpstr>
      <vt:lpstr>How SOAP, WSDL and UDDI are Related?</vt:lpstr>
      <vt:lpstr>WSDL</vt:lpstr>
      <vt:lpstr>PowerPoint Presentation</vt:lpstr>
      <vt:lpstr>WSDL to SOAP Mapping</vt:lpstr>
      <vt:lpstr>WSDL to UDDI Mapping</vt:lpstr>
      <vt:lpstr>Service Oriented Architecture</vt:lpstr>
      <vt:lpstr>Web Service and SOA</vt:lpstr>
      <vt:lpstr>Layers of SOA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Web Service Technology</dc:title>
  <cp:lastModifiedBy>Micro</cp:lastModifiedBy>
  <cp:revision>70</cp:revision>
  <dcterms:modified xsi:type="dcterms:W3CDTF">2014-05-25T02:37:02Z</dcterms:modified>
</cp:coreProperties>
</file>