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408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37015286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ownload.microsoft.com/download/e/9/d/e9d163db-5c96-46bc-9263-aac62fc38831/Service%20Oriented%20Architecture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Overview of Web Service Technology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51460">
              <a:spcBef>
                <a:spcPts val="600"/>
              </a:spcBef>
              <a:defRPr sz="1800"/>
            </a:pPr>
            <a:r>
              <a:rPr sz="2365"/>
              <a:t>Lapps Grid Group </a:t>
            </a:r>
          </a:p>
          <a:p>
            <a:pPr lvl="0" defTabSz="251460">
              <a:spcBef>
                <a:spcPts val="600"/>
              </a:spcBef>
              <a:defRPr sz="1800"/>
            </a:pPr>
            <a:r>
              <a:rPr sz="2365"/>
              <a:t>May 26, 2014</a:t>
            </a:r>
            <a:endParaRPr sz="66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SOAP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7035800" cy="6286500"/>
          </a:xfrm>
          <a:prstGeom prst="rect">
            <a:avLst/>
          </a:prstGeom>
        </p:spPr>
        <p:txBody>
          <a:bodyPr/>
          <a:lstStyle/>
          <a:p>
            <a:pPr marL="337820" lvl="0" indent="-337820" defTabSz="443991">
              <a:spcBef>
                <a:spcPts val="3100"/>
              </a:spcBef>
              <a:defRPr sz="1800"/>
            </a:pPr>
            <a:r>
              <a:rPr sz="2736"/>
              <a:t>SOAP was designed as an </a:t>
            </a:r>
            <a:r>
              <a:rPr sz="2736">
                <a:solidFill>
                  <a:srgbClr val="C82506"/>
                </a:solidFill>
              </a:rPr>
              <a:t>object-access protocol</a:t>
            </a:r>
            <a:r>
              <a:rPr sz="2736"/>
              <a:t> in 1998 by Dave Winer, Don Box, Bob Atkinson, and Mohsen Al-Ghosein for Microsoft</a:t>
            </a:r>
          </a:p>
          <a:p>
            <a:pPr marL="337820" lvl="0" indent="-337820" defTabSz="443991">
              <a:spcBef>
                <a:spcPts val="3100"/>
              </a:spcBef>
              <a:defRPr sz="1800"/>
            </a:pPr>
            <a:r>
              <a:rPr sz="2736"/>
              <a:t>SOAP is the successor of XML-RPC, though it borrows its transport and interaction neutrality and the </a:t>
            </a:r>
            <a:r>
              <a:rPr sz="2736">
                <a:solidFill>
                  <a:srgbClr val="C82506"/>
                </a:solidFill>
              </a:rPr>
              <a:t>envelope/header/body </a:t>
            </a:r>
            <a:r>
              <a:rPr sz="2736"/>
              <a:t>from elsewhere</a:t>
            </a:r>
          </a:p>
          <a:p>
            <a:pPr marL="337820" lvl="0" indent="-337820" defTabSz="443991">
              <a:spcBef>
                <a:spcPts val="3100"/>
              </a:spcBef>
              <a:defRPr sz="1800"/>
            </a:pPr>
            <a:r>
              <a:rPr sz="2736"/>
              <a:t>SOAP becomes the underlying layer of a more complex set of Web Services, based on Web Services Description Language (WSDL) and Universal Description Discovery and Integration (UDDI)</a:t>
            </a:r>
          </a:p>
        </p:txBody>
      </p:sp>
      <p:pic>
        <p:nvPicPr>
          <p:cNvPr id="6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02650" y="4018559"/>
            <a:ext cx="3242384" cy="3456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6400" y="5486400"/>
            <a:ext cx="7175500" cy="340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99150" y="635000"/>
            <a:ext cx="5410200" cy="195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35650" y="3009900"/>
            <a:ext cx="5537200" cy="17018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/>
        </p:nvSpPr>
        <p:spPr>
          <a:xfrm>
            <a:off x="1269263" y="863600"/>
            <a:ext cx="318917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sz="1800" b="0"/>
            </a:pPr>
            <a:r>
              <a:rPr sz="3600" b="1"/>
              <a:t>XML-RPC Request</a:t>
            </a:r>
          </a:p>
        </p:txBody>
      </p:sp>
      <p:sp>
        <p:nvSpPr>
          <p:cNvPr id="75" name="Shape 75"/>
          <p:cNvSpPr/>
          <p:nvPr/>
        </p:nvSpPr>
        <p:spPr>
          <a:xfrm>
            <a:off x="1269263" y="2933700"/>
            <a:ext cx="318917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sz="1800" b="0"/>
            </a:pPr>
            <a:r>
              <a:rPr sz="3600" b="1"/>
              <a:t>XML-RPC Response</a:t>
            </a:r>
          </a:p>
        </p:txBody>
      </p:sp>
      <p:sp>
        <p:nvSpPr>
          <p:cNvPr id="76" name="Shape 76"/>
          <p:cNvSpPr/>
          <p:nvPr/>
        </p:nvSpPr>
        <p:spPr>
          <a:xfrm>
            <a:off x="1142263" y="6508750"/>
            <a:ext cx="31891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sz="1800" b="0"/>
            </a:pPr>
            <a:r>
              <a:rPr sz="3600" b="1"/>
              <a:t>SOAP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WSDL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4191000" cy="6286500"/>
          </a:xfrm>
          <a:prstGeom prst="rect">
            <a:avLst/>
          </a:prstGeom>
        </p:spPr>
        <p:txBody>
          <a:bodyPr/>
          <a:lstStyle/>
          <a:p>
            <a:pPr marL="277749" lvl="0" indent="-277749" defTabSz="473201">
              <a:spcBef>
                <a:spcPts val="2500"/>
              </a:spcBef>
              <a:defRPr sz="1800"/>
            </a:pPr>
            <a:r>
              <a:rPr sz="2268" b="1"/>
              <a:t>types</a:t>
            </a:r>
            <a:r>
              <a:rPr sz="2268"/>
              <a:t>:“a container for data type definitions using some type system (such as XSD)”.</a:t>
            </a:r>
          </a:p>
          <a:p>
            <a:pPr marL="277749" lvl="0" indent="-277749" defTabSz="473201">
              <a:spcBef>
                <a:spcPts val="2500"/>
              </a:spcBef>
              <a:defRPr sz="1800"/>
            </a:pPr>
            <a:r>
              <a:rPr sz="2268" b="1"/>
              <a:t>portType/interface</a:t>
            </a:r>
            <a:r>
              <a:rPr sz="2268"/>
              <a:t>: “an abstract set of operations supported by one or more endpoints”.</a:t>
            </a:r>
          </a:p>
          <a:p>
            <a:pPr marL="277749" lvl="0" indent="-277749" defTabSz="473201">
              <a:spcBef>
                <a:spcPts val="2500"/>
              </a:spcBef>
              <a:defRPr sz="1800"/>
            </a:pPr>
            <a:r>
              <a:rPr sz="2268" b="1"/>
              <a:t>binding</a:t>
            </a:r>
            <a:r>
              <a:rPr sz="2268"/>
              <a:t>: “a concrete protocol and data format specification for a particular port type”.</a:t>
            </a:r>
          </a:p>
          <a:p>
            <a:pPr marL="277749" lvl="0" indent="-277749" defTabSz="473201">
              <a:spcBef>
                <a:spcPts val="2500"/>
              </a:spcBef>
              <a:defRPr sz="1800"/>
            </a:pPr>
            <a:r>
              <a:rPr sz="2268" b="1"/>
              <a:t>port/endpoint</a:t>
            </a:r>
            <a:r>
              <a:rPr sz="2268"/>
              <a:t>: “a single endpoint defined as a combination of a binding and a network address”.</a:t>
            </a:r>
          </a:p>
        </p:txBody>
      </p:sp>
      <p:pic>
        <p:nvPicPr>
          <p:cNvPr id="8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4450" y="2495951"/>
            <a:ext cx="7810500" cy="6920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050" y="1136650"/>
            <a:ext cx="7137400" cy="7023100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>
            <a:off x="4266463" y="2565400"/>
            <a:ext cx="318917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sz="1800" b="0"/>
            </a:pPr>
            <a:r>
              <a:rPr sz="3600" b="1"/>
              <a:t>WSDL 1.1 elements</a:t>
            </a:r>
          </a:p>
        </p:txBody>
      </p:sp>
      <p:sp>
        <p:nvSpPr>
          <p:cNvPr id="84" name="Shape 84"/>
          <p:cNvSpPr/>
          <p:nvPr/>
        </p:nvSpPr>
        <p:spPr>
          <a:xfrm>
            <a:off x="7979816" y="1555749"/>
            <a:ext cx="1744168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Type</a:t>
            </a:r>
          </a:p>
        </p:txBody>
      </p:sp>
      <p:sp>
        <p:nvSpPr>
          <p:cNvPr id="85" name="Shape 85"/>
          <p:cNvSpPr/>
          <p:nvPr/>
        </p:nvSpPr>
        <p:spPr>
          <a:xfrm>
            <a:off x="7979816" y="2305049"/>
            <a:ext cx="1744168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Message</a:t>
            </a:r>
          </a:p>
        </p:txBody>
      </p:sp>
      <p:sp>
        <p:nvSpPr>
          <p:cNvPr id="86" name="Shape 86"/>
          <p:cNvSpPr/>
          <p:nvPr/>
        </p:nvSpPr>
        <p:spPr>
          <a:xfrm>
            <a:off x="7979816" y="3054349"/>
            <a:ext cx="1744168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PortType</a:t>
            </a:r>
          </a:p>
        </p:txBody>
      </p:sp>
      <p:sp>
        <p:nvSpPr>
          <p:cNvPr id="87" name="Shape 87"/>
          <p:cNvSpPr/>
          <p:nvPr/>
        </p:nvSpPr>
        <p:spPr>
          <a:xfrm>
            <a:off x="7979816" y="5213349"/>
            <a:ext cx="1744168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Binding</a:t>
            </a:r>
          </a:p>
        </p:txBody>
      </p:sp>
      <p:sp>
        <p:nvSpPr>
          <p:cNvPr id="88" name="Shape 88"/>
          <p:cNvSpPr/>
          <p:nvPr/>
        </p:nvSpPr>
        <p:spPr>
          <a:xfrm>
            <a:off x="7979816" y="6432549"/>
            <a:ext cx="1744168" cy="4699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89" name="Shape 89"/>
          <p:cNvSpPr/>
          <p:nvPr/>
        </p:nvSpPr>
        <p:spPr>
          <a:xfrm>
            <a:off x="7979816" y="7105649"/>
            <a:ext cx="1744168" cy="4699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Port</a:t>
            </a:r>
          </a:p>
        </p:txBody>
      </p:sp>
      <p:sp>
        <p:nvSpPr>
          <p:cNvPr id="90" name="Shape 90"/>
          <p:cNvSpPr/>
          <p:nvPr/>
        </p:nvSpPr>
        <p:spPr>
          <a:xfrm>
            <a:off x="7740650" y="6134100"/>
            <a:ext cx="4699000" cy="20701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7753350" y="1155700"/>
            <a:ext cx="4699000" cy="46863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10375131" y="2520950"/>
            <a:ext cx="1636639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600" b="1"/>
              <a:t>Service</a:t>
            </a:r>
          </a:p>
          <a:p>
            <a:pPr lvl="0">
              <a:defRPr sz="1800"/>
            </a:pPr>
            <a:r>
              <a:rPr sz="2600" b="1"/>
              <a:t>Interface</a:t>
            </a:r>
          </a:p>
          <a:p>
            <a:pPr lvl="0">
              <a:defRPr sz="1800"/>
            </a:pPr>
            <a:r>
              <a:rPr sz="2600" b="1"/>
              <a:t>Definition</a:t>
            </a:r>
          </a:p>
        </p:txBody>
      </p:sp>
      <p:sp>
        <p:nvSpPr>
          <p:cNvPr id="93" name="Shape 93"/>
          <p:cNvSpPr/>
          <p:nvPr/>
        </p:nvSpPr>
        <p:spPr>
          <a:xfrm>
            <a:off x="9870399" y="6527800"/>
            <a:ext cx="2646103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600" b="1"/>
              <a:t>Service</a:t>
            </a:r>
          </a:p>
          <a:p>
            <a:pPr lvl="0">
              <a:defRPr sz="1800"/>
            </a:pPr>
            <a:r>
              <a:rPr sz="2600" b="1"/>
              <a:t>Implementation</a:t>
            </a:r>
          </a:p>
          <a:p>
            <a:pPr lvl="0">
              <a:defRPr sz="1800"/>
            </a:pPr>
            <a:r>
              <a:rPr sz="2600" b="1"/>
              <a:t>Definition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1282700"/>
            <a:ext cx="11920005" cy="7780029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6374663" y="2857500"/>
            <a:ext cx="318917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sz="1800" b="0"/>
            </a:pPr>
            <a:r>
              <a:rPr sz="3600" b="1"/>
              <a:t>WSDL 2.0 elements</a:t>
            </a:r>
          </a:p>
        </p:txBody>
      </p:sp>
      <p:sp>
        <p:nvSpPr>
          <p:cNvPr id="97" name="Shape 97"/>
          <p:cNvSpPr/>
          <p:nvPr/>
        </p:nvSpPr>
        <p:spPr>
          <a:xfrm>
            <a:off x="10481716" y="2000249"/>
            <a:ext cx="1744168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Types</a:t>
            </a:r>
          </a:p>
        </p:txBody>
      </p:sp>
      <p:sp>
        <p:nvSpPr>
          <p:cNvPr id="98" name="Shape 98"/>
          <p:cNvSpPr/>
          <p:nvPr/>
        </p:nvSpPr>
        <p:spPr>
          <a:xfrm>
            <a:off x="10481716" y="3600449"/>
            <a:ext cx="1744168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Interface</a:t>
            </a:r>
          </a:p>
        </p:txBody>
      </p:sp>
      <p:sp>
        <p:nvSpPr>
          <p:cNvPr id="99" name="Shape 99"/>
          <p:cNvSpPr/>
          <p:nvPr/>
        </p:nvSpPr>
        <p:spPr>
          <a:xfrm>
            <a:off x="10481716" y="4937764"/>
            <a:ext cx="1744168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Binding</a:t>
            </a:r>
          </a:p>
        </p:txBody>
      </p:sp>
      <p:sp>
        <p:nvSpPr>
          <p:cNvPr id="100" name="Shape 100"/>
          <p:cNvSpPr/>
          <p:nvPr/>
        </p:nvSpPr>
        <p:spPr>
          <a:xfrm>
            <a:off x="10481716" y="7473949"/>
            <a:ext cx="1744168" cy="4699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101" name="Shape 101"/>
          <p:cNvSpPr/>
          <p:nvPr/>
        </p:nvSpPr>
        <p:spPr>
          <a:xfrm>
            <a:off x="10481716" y="8629649"/>
            <a:ext cx="1744168" cy="4699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Endpoint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 lvl="0">
              <a:defRPr sz="1800"/>
            </a:pPr>
            <a:r>
              <a:rPr sz="7760"/>
              <a:t>WSDL to SOAP Mapping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0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8596" y="2521473"/>
            <a:ext cx="10012354" cy="72130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UDDI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b="1"/>
              <a:t>Business information</a:t>
            </a:r>
            <a:r>
              <a:rPr sz="3168"/>
              <a:t>: information that is contained in a </a:t>
            </a:r>
            <a:r>
              <a:rPr sz="3168">
                <a:solidFill>
                  <a:srgbClr val="C82506"/>
                </a:solidFill>
              </a:rPr>
              <a:t>businessEntity</a:t>
            </a:r>
            <a:r>
              <a:rPr sz="3168"/>
              <a:t> structure. 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b="1"/>
              <a:t>Service information</a:t>
            </a:r>
            <a:r>
              <a:rPr sz="3168"/>
              <a:t>: information that describes a group of Web services. It is contained in a </a:t>
            </a:r>
            <a:r>
              <a:rPr sz="3168">
                <a:solidFill>
                  <a:srgbClr val="C82506"/>
                </a:solidFill>
              </a:rPr>
              <a:t>businessService</a:t>
            </a:r>
            <a:r>
              <a:rPr sz="3168"/>
              <a:t> structure. 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b="1"/>
              <a:t>Binding information</a:t>
            </a:r>
            <a:r>
              <a:rPr sz="3168"/>
              <a:t>: information represented by the </a:t>
            </a:r>
            <a:r>
              <a:rPr sz="3168">
                <a:solidFill>
                  <a:srgbClr val="C82506"/>
                </a:solidFill>
              </a:rPr>
              <a:t>bindingTemplate</a:t>
            </a:r>
            <a:r>
              <a:rPr sz="3168"/>
              <a:t> structure. 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b="1"/>
              <a:t>Information describing the specifications for services</a:t>
            </a:r>
            <a:r>
              <a:rPr sz="3168"/>
              <a:t>: metadata about the various specifications implemented by a given Web service represented by the </a:t>
            </a:r>
            <a:r>
              <a:rPr sz="3168">
                <a:solidFill>
                  <a:srgbClr val="C82506"/>
                </a:solidFill>
              </a:rPr>
              <a:t>tModel</a:t>
            </a:r>
            <a:r>
              <a:rPr sz="3168"/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 lvl="0">
              <a:defRPr sz="1800"/>
            </a:pPr>
            <a:r>
              <a:rPr sz="7919"/>
              <a:t>WSDL to UDDI Mapping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1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9212" y="2961522"/>
            <a:ext cx="10026376" cy="5972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100" y="919014"/>
            <a:ext cx="11450705" cy="8583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Service Oriented Architecture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5594" lvl="0" indent="-315594" defTabSz="414781">
              <a:spcBef>
                <a:spcPts val="2900"/>
              </a:spcBef>
              <a:defRPr sz="1800"/>
            </a:pPr>
            <a:r>
              <a:rPr sz="2556"/>
              <a:t>Definition:</a:t>
            </a:r>
          </a:p>
          <a:p>
            <a:pPr marL="631189" lvl="1" indent="-315594" defTabSz="414781">
              <a:spcBef>
                <a:spcPts val="2900"/>
              </a:spcBef>
              <a:defRPr sz="1800"/>
            </a:pPr>
            <a:r>
              <a:rPr sz="2556"/>
              <a:t>Service-oriented architecture (SOA) is a software design and software architecture design pattern based on discrete pieces of software providing application functionality as services to other applications</a:t>
            </a:r>
          </a:p>
          <a:p>
            <a:pPr marL="315594" lvl="0" indent="-315594" defTabSz="414781">
              <a:spcBef>
                <a:spcPts val="2900"/>
              </a:spcBef>
              <a:defRPr sz="1800"/>
            </a:pPr>
            <a:r>
              <a:rPr sz="2556"/>
              <a:t>Characteristics</a:t>
            </a:r>
          </a:p>
          <a:p>
            <a:pPr marL="631189" lvl="1" indent="-315594" defTabSz="414781">
              <a:spcBef>
                <a:spcPts val="2900"/>
              </a:spcBef>
              <a:defRPr sz="1800"/>
            </a:pPr>
            <a:r>
              <a:rPr sz="2556"/>
              <a:t>Interoperable, Loosely Coupled, Reusable,  Scalable</a:t>
            </a:r>
          </a:p>
          <a:p>
            <a:pPr marL="315594" lvl="0" indent="-315594" defTabSz="414781">
              <a:spcBef>
                <a:spcPts val="2900"/>
              </a:spcBef>
              <a:defRPr sz="1800"/>
            </a:pPr>
            <a:r>
              <a:rPr sz="2556"/>
              <a:t>Value-Added Layer</a:t>
            </a:r>
          </a:p>
          <a:p>
            <a:pPr marL="315594" lvl="0" indent="-315594" defTabSz="414781">
              <a:spcBef>
                <a:spcPts val="2900"/>
              </a:spcBef>
              <a:defRPr sz="1800"/>
            </a:pPr>
            <a:endParaRPr sz="2556"/>
          </a:p>
        </p:txBody>
      </p:sp>
      <p:pic>
        <p:nvPicPr>
          <p:cNvPr id="11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000" y="7162800"/>
            <a:ext cx="9026355" cy="2117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Outline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Introduction</a:t>
            </a:r>
          </a:p>
          <a:p>
            <a:pPr lvl="0">
              <a:defRPr sz="1800"/>
            </a:pPr>
            <a:r>
              <a:rPr sz="3600"/>
              <a:t>Web Service Model</a:t>
            </a:r>
          </a:p>
          <a:p>
            <a:pPr lvl="0">
              <a:defRPr sz="1800"/>
            </a:pPr>
            <a:r>
              <a:rPr sz="3600"/>
              <a:t>Web Service Techniques</a:t>
            </a:r>
          </a:p>
          <a:p>
            <a:pPr lvl="0">
              <a:defRPr sz="1800"/>
            </a:pPr>
            <a:r>
              <a:rPr sz="3600"/>
              <a:t>Service Oriented Architecture </a:t>
            </a:r>
          </a:p>
          <a:p>
            <a:pPr lvl="0">
              <a:defRPr sz="1800"/>
            </a:pPr>
            <a:r>
              <a:rPr sz="3600"/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Web Service and SOA</a:t>
            </a:r>
          </a:p>
        </p:txBody>
      </p:sp>
      <p:sp>
        <p:nvSpPr>
          <p:cNvPr id="121" name="Shape 121"/>
          <p:cNvSpPr/>
          <p:nvPr/>
        </p:nvSpPr>
        <p:spPr>
          <a:xfrm>
            <a:off x="2157163" y="3541712"/>
            <a:ext cx="1744169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Messaging</a:t>
            </a:r>
          </a:p>
        </p:txBody>
      </p:sp>
      <p:sp>
        <p:nvSpPr>
          <p:cNvPr id="122" name="Shape 122"/>
          <p:cNvSpPr/>
          <p:nvPr/>
        </p:nvSpPr>
        <p:spPr>
          <a:xfrm>
            <a:off x="1251545" y="2882900"/>
            <a:ext cx="3555405" cy="5842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1934913" y="4136231"/>
            <a:ext cx="2188669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EDI / B2B</a:t>
            </a:r>
          </a:p>
        </p:txBody>
      </p:sp>
      <p:sp>
        <p:nvSpPr>
          <p:cNvPr id="124" name="Shape 124"/>
          <p:cNvSpPr/>
          <p:nvPr/>
        </p:nvSpPr>
        <p:spPr>
          <a:xfrm>
            <a:off x="1429345" y="5416549"/>
            <a:ext cx="3199805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Distributed Computing</a:t>
            </a:r>
          </a:p>
        </p:txBody>
      </p:sp>
      <p:sp>
        <p:nvSpPr>
          <p:cNvPr id="125" name="Shape 125"/>
          <p:cNvSpPr/>
          <p:nvPr/>
        </p:nvSpPr>
        <p:spPr>
          <a:xfrm>
            <a:off x="1435397" y="6076949"/>
            <a:ext cx="3199806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Standard Protocols</a:t>
            </a:r>
          </a:p>
        </p:txBody>
      </p:sp>
      <p:sp>
        <p:nvSpPr>
          <p:cNvPr id="126" name="Shape 126"/>
          <p:cNvSpPr/>
          <p:nvPr/>
        </p:nvSpPr>
        <p:spPr>
          <a:xfrm>
            <a:off x="1664295" y="6696868"/>
            <a:ext cx="2729906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Universal Support</a:t>
            </a:r>
          </a:p>
        </p:txBody>
      </p:sp>
      <p:sp>
        <p:nvSpPr>
          <p:cNvPr id="127" name="Shape 127"/>
          <p:cNvSpPr/>
          <p:nvPr/>
        </p:nvSpPr>
        <p:spPr>
          <a:xfrm>
            <a:off x="2157163" y="7845424"/>
            <a:ext cx="1540969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Low Cost</a:t>
            </a:r>
          </a:p>
        </p:txBody>
      </p:sp>
      <p:sp>
        <p:nvSpPr>
          <p:cNvPr id="128" name="Shape 128"/>
          <p:cNvSpPr/>
          <p:nvPr/>
        </p:nvSpPr>
        <p:spPr>
          <a:xfrm>
            <a:off x="1833313" y="7316787"/>
            <a:ext cx="2188669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Existing Assets</a:t>
            </a:r>
          </a:p>
        </p:txBody>
      </p:sp>
      <p:sp>
        <p:nvSpPr>
          <p:cNvPr id="129" name="Shape 129"/>
          <p:cNvSpPr/>
          <p:nvPr/>
        </p:nvSpPr>
        <p:spPr>
          <a:xfrm>
            <a:off x="8363545" y="4368800"/>
            <a:ext cx="2163268" cy="3403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8573095" y="5264149"/>
            <a:ext cx="1744168" cy="4699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Policies</a:t>
            </a:r>
          </a:p>
        </p:txBody>
      </p:sp>
      <p:sp>
        <p:nvSpPr>
          <p:cNvPr id="131" name="Shape 131"/>
          <p:cNvSpPr/>
          <p:nvPr/>
        </p:nvSpPr>
        <p:spPr>
          <a:xfrm>
            <a:off x="8573095" y="6457949"/>
            <a:ext cx="1744168" cy="4699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Practices</a:t>
            </a:r>
          </a:p>
        </p:txBody>
      </p:sp>
      <p:sp>
        <p:nvSpPr>
          <p:cNvPr id="132" name="Shape 132"/>
          <p:cNvSpPr/>
          <p:nvPr/>
        </p:nvSpPr>
        <p:spPr>
          <a:xfrm>
            <a:off x="8477845" y="5861049"/>
            <a:ext cx="1934668" cy="4699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Frameworks</a:t>
            </a:r>
          </a:p>
        </p:txBody>
      </p:sp>
      <p:sp>
        <p:nvSpPr>
          <p:cNvPr id="133" name="Shape 133"/>
          <p:cNvSpPr/>
          <p:nvPr/>
        </p:nvSpPr>
        <p:spPr>
          <a:xfrm>
            <a:off x="8865805" y="8801099"/>
            <a:ext cx="115874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SOA</a:t>
            </a:r>
          </a:p>
        </p:txBody>
      </p:sp>
      <p:sp>
        <p:nvSpPr>
          <p:cNvPr id="134" name="Shape 134"/>
          <p:cNvSpPr/>
          <p:nvPr/>
        </p:nvSpPr>
        <p:spPr>
          <a:xfrm>
            <a:off x="1536997" y="8801099"/>
            <a:ext cx="29845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Web Service</a:t>
            </a:r>
          </a:p>
        </p:txBody>
      </p:sp>
      <p:sp>
        <p:nvSpPr>
          <p:cNvPr id="135" name="Shape 135"/>
          <p:cNvSpPr/>
          <p:nvPr/>
        </p:nvSpPr>
        <p:spPr>
          <a:xfrm>
            <a:off x="5458975" y="3835400"/>
            <a:ext cx="2714139" cy="1270000"/>
          </a:xfrm>
          <a:prstGeom prst="rightArrow">
            <a:avLst>
              <a:gd name="adj1" fmla="val 32000"/>
              <a:gd name="adj2" fmla="val 64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466903" y="6591300"/>
            <a:ext cx="2466867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117" y="14256"/>
                </a:moveTo>
                <a:lnTo>
                  <a:pt x="7117" y="21600"/>
                </a:lnTo>
                <a:lnTo>
                  <a:pt x="0" y="10800"/>
                </a:lnTo>
                <a:lnTo>
                  <a:pt x="7117" y="0"/>
                </a:lnTo>
                <a:lnTo>
                  <a:pt x="7117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2659384" y="2987675"/>
            <a:ext cx="739727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EAI</a:t>
            </a:r>
          </a:p>
        </p:txBody>
      </p:sp>
      <p:sp>
        <p:nvSpPr>
          <p:cNvPr id="138" name="Shape 138"/>
          <p:cNvSpPr/>
          <p:nvPr/>
        </p:nvSpPr>
        <p:spPr>
          <a:xfrm>
            <a:off x="1630113" y="4754562"/>
            <a:ext cx="2798269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Web Site/Portal</a:t>
            </a:r>
          </a:p>
        </p:txBody>
      </p:sp>
      <p:sp>
        <p:nvSpPr>
          <p:cNvPr id="139" name="Shape 139"/>
          <p:cNvSpPr/>
          <p:nvPr/>
        </p:nvSpPr>
        <p:spPr>
          <a:xfrm>
            <a:off x="4816424" y="7835899"/>
            <a:ext cx="358080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Best Practice Approach</a:t>
            </a:r>
          </a:p>
        </p:txBody>
      </p:sp>
      <p:sp>
        <p:nvSpPr>
          <p:cNvPr id="140" name="Shape 140"/>
          <p:cNvSpPr/>
          <p:nvPr/>
        </p:nvSpPr>
        <p:spPr>
          <a:xfrm>
            <a:off x="4810720" y="2806699"/>
            <a:ext cx="358080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Technology Realization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/>
            </a:pPr>
            <a:r>
              <a:rPr sz="7679"/>
              <a:t>Key Components of SOA</a:t>
            </a:r>
          </a:p>
        </p:txBody>
      </p:sp>
      <p:sp>
        <p:nvSpPr>
          <p:cNvPr id="143" name="Shape 143"/>
          <p:cNvSpPr/>
          <p:nvPr/>
        </p:nvSpPr>
        <p:spPr>
          <a:xfrm>
            <a:off x="4919065" y="3098799"/>
            <a:ext cx="2074470" cy="5842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SOA</a:t>
            </a:r>
          </a:p>
        </p:txBody>
      </p:sp>
      <p:sp>
        <p:nvSpPr>
          <p:cNvPr id="144" name="Shape 144"/>
          <p:cNvSpPr/>
          <p:nvPr/>
        </p:nvSpPr>
        <p:spPr>
          <a:xfrm>
            <a:off x="410565" y="4368800"/>
            <a:ext cx="2074470" cy="9652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Business Services</a:t>
            </a:r>
          </a:p>
        </p:txBody>
      </p:sp>
      <p:sp>
        <p:nvSpPr>
          <p:cNvPr id="145" name="Shape 145"/>
          <p:cNvSpPr/>
          <p:nvPr/>
        </p:nvSpPr>
        <p:spPr>
          <a:xfrm>
            <a:off x="2633065" y="4368800"/>
            <a:ext cx="2074470" cy="9652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Service Repository</a:t>
            </a:r>
          </a:p>
        </p:txBody>
      </p:sp>
      <p:sp>
        <p:nvSpPr>
          <p:cNvPr id="146" name="Shape 146"/>
          <p:cNvSpPr/>
          <p:nvPr/>
        </p:nvSpPr>
        <p:spPr>
          <a:xfrm>
            <a:off x="1695449" y="3911600"/>
            <a:ext cx="1" cy="43180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695450" y="3911600"/>
            <a:ext cx="9945173" cy="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670300" y="3911600"/>
            <a:ext cx="0" cy="43180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4855565" y="4368800"/>
            <a:ext cx="2442770" cy="9652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Enterprise Service Bus</a:t>
            </a:r>
          </a:p>
        </p:txBody>
      </p:sp>
      <p:sp>
        <p:nvSpPr>
          <p:cNvPr id="150" name="Shape 150"/>
          <p:cNvSpPr/>
          <p:nvPr/>
        </p:nvSpPr>
        <p:spPr>
          <a:xfrm>
            <a:off x="7738465" y="4368800"/>
            <a:ext cx="2442770" cy="9652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Governance</a:t>
            </a:r>
          </a:p>
        </p:txBody>
      </p:sp>
      <p:sp>
        <p:nvSpPr>
          <p:cNvPr id="151" name="Shape 151"/>
          <p:cNvSpPr/>
          <p:nvPr/>
        </p:nvSpPr>
        <p:spPr>
          <a:xfrm>
            <a:off x="10392765" y="4368800"/>
            <a:ext cx="2442770" cy="9652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Front-End</a:t>
            </a:r>
          </a:p>
        </p:txBody>
      </p:sp>
      <p:sp>
        <p:nvSpPr>
          <p:cNvPr id="152" name="Shape 152"/>
          <p:cNvSpPr/>
          <p:nvPr/>
        </p:nvSpPr>
        <p:spPr>
          <a:xfrm>
            <a:off x="5956300" y="3930650"/>
            <a:ext cx="0" cy="43180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8845550" y="3930650"/>
            <a:ext cx="0" cy="43180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1614150" y="3924300"/>
            <a:ext cx="0" cy="43180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719175" y="7270750"/>
            <a:ext cx="2074470" cy="533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Contract</a:t>
            </a:r>
          </a:p>
        </p:txBody>
      </p:sp>
      <p:sp>
        <p:nvSpPr>
          <p:cNvPr id="156" name="Shape 156"/>
          <p:cNvSpPr/>
          <p:nvPr/>
        </p:nvSpPr>
        <p:spPr>
          <a:xfrm>
            <a:off x="3335296" y="7270750"/>
            <a:ext cx="2652319" cy="533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157" name="Shape 157"/>
          <p:cNvSpPr/>
          <p:nvPr/>
        </p:nvSpPr>
        <p:spPr>
          <a:xfrm>
            <a:off x="1746805" y="6832600"/>
            <a:ext cx="1" cy="43180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498601" y="6813550"/>
            <a:ext cx="7100694" cy="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4661455" y="6832600"/>
            <a:ext cx="1" cy="43180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7364371" y="7277100"/>
            <a:ext cx="2442770" cy="533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Interface</a:t>
            </a:r>
          </a:p>
        </p:txBody>
      </p:sp>
      <p:sp>
        <p:nvSpPr>
          <p:cNvPr id="161" name="Shape 161"/>
          <p:cNvSpPr/>
          <p:nvPr/>
        </p:nvSpPr>
        <p:spPr>
          <a:xfrm>
            <a:off x="8585755" y="6832600"/>
            <a:ext cx="1" cy="43180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62" name="Shape 162"/>
          <p:cNvSpPr/>
          <p:nvPr/>
        </p:nvSpPr>
        <p:spPr>
          <a:xfrm flipH="1">
            <a:off x="1499155" y="5321300"/>
            <a:ext cx="1" cy="1498816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1760496" y="8591550"/>
            <a:ext cx="1636319" cy="533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64" name="Shape 164"/>
          <p:cNvSpPr/>
          <p:nvPr/>
        </p:nvSpPr>
        <p:spPr>
          <a:xfrm>
            <a:off x="4998996" y="8591550"/>
            <a:ext cx="2652319" cy="533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Business Logic</a:t>
            </a:r>
          </a:p>
        </p:txBody>
      </p:sp>
      <p:sp>
        <p:nvSpPr>
          <p:cNvPr id="165" name="Shape 165"/>
          <p:cNvSpPr/>
          <p:nvPr/>
        </p:nvSpPr>
        <p:spPr>
          <a:xfrm>
            <a:off x="2552701" y="8197850"/>
            <a:ext cx="3951110" cy="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2578655" y="8197850"/>
            <a:ext cx="1" cy="43180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6502400" y="8185150"/>
            <a:ext cx="0" cy="43180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4661455" y="7772400"/>
            <a:ext cx="1" cy="43180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Layers of SOA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4203700" cy="6286500"/>
          </a:xfrm>
          <a:prstGeom prst="rect">
            <a:avLst/>
          </a:prstGeom>
        </p:spPr>
        <p:txBody>
          <a:bodyPr/>
          <a:lstStyle/>
          <a:p>
            <a:pPr marL="336042" lvl="0" indent="-336042" defTabSz="572516">
              <a:spcBef>
                <a:spcPts val="3100"/>
              </a:spcBef>
              <a:defRPr sz="1800"/>
            </a:pPr>
            <a:r>
              <a:rPr sz="2744"/>
              <a:t>Flexible composition. </a:t>
            </a:r>
          </a:p>
          <a:p>
            <a:pPr marL="336042" lvl="0" indent="-336042" defTabSz="572516">
              <a:spcBef>
                <a:spcPts val="3100"/>
              </a:spcBef>
              <a:defRPr sz="1800"/>
            </a:pPr>
            <a:r>
              <a:rPr sz="2744"/>
              <a:t>Reuse. </a:t>
            </a:r>
          </a:p>
          <a:p>
            <a:pPr marL="336042" lvl="0" indent="-336042" defTabSz="572516">
              <a:spcBef>
                <a:spcPts val="3100"/>
              </a:spcBef>
              <a:defRPr sz="1800"/>
            </a:pPr>
            <a:r>
              <a:rPr sz="2744"/>
              <a:t>Functional standardization in lower levels</a:t>
            </a:r>
          </a:p>
          <a:p>
            <a:pPr marL="336042" lvl="0" indent="-336042" defTabSz="572516">
              <a:spcBef>
                <a:spcPts val="3100"/>
              </a:spcBef>
              <a:defRPr sz="1800"/>
            </a:pPr>
            <a:r>
              <a:rPr sz="2744"/>
              <a:t>Customization in higher layers</a:t>
            </a:r>
          </a:p>
          <a:p>
            <a:pPr marL="336042" lvl="0" indent="-336042" defTabSz="572516">
              <a:spcBef>
                <a:spcPts val="3100"/>
              </a:spcBef>
              <a:defRPr sz="1800"/>
            </a:pPr>
            <a:r>
              <a:rPr sz="2744"/>
              <a:t>Separation of concerns. </a:t>
            </a:r>
          </a:p>
          <a:p>
            <a:pPr marL="336042" lvl="0" indent="-336042" defTabSz="572516">
              <a:spcBef>
                <a:spcPts val="3100"/>
              </a:spcBef>
              <a:defRPr sz="1800"/>
            </a:pPr>
            <a:r>
              <a:rPr sz="2744"/>
              <a:t>Policies may vary by layer</a:t>
            </a:r>
          </a:p>
        </p:txBody>
      </p:sp>
      <p:pic>
        <p:nvPicPr>
          <p:cNvPr id="17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9700" y="3166268"/>
            <a:ext cx="7112695" cy="5160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Challenges of SOA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lvl="0" indent="-422275" defTabSz="554990">
              <a:spcBef>
                <a:spcPts val="3900"/>
              </a:spcBef>
              <a:defRPr sz="1800"/>
            </a:pPr>
            <a:r>
              <a:rPr sz="3420"/>
              <a:t>Transaction management is complex in interactions between logically separate system</a:t>
            </a:r>
          </a:p>
          <a:p>
            <a:pPr marL="422275" lvl="0" indent="-422275" defTabSz="554990">
              <a:spcBef>
                <a:spcPts val="3900"/>
              </a:spcBef>
              <a:defRPr sz="1800"/>
            </a:pPr>
            <a:r>
              <a:rPr sz="3420"/>
              <a:t>Finding the right services and right interfaces</a:t>
            </a:r>
          </a:p>
          <a:p>
            <a:pPr marL="422275" lvl="0" indent="-422275" defTabSz="554990">
              <a:spcBef>
                <a:spcPts val="3900"/>
              </a:spcBef>
              <a:defRPr sz="1800"/>
            </a:pPr>
            <a:r>
              <a:rPr sz="3420"/>
              <a:t>Organizing the services – registry &amp; repository</a:t>
            </a:r>
          </a:p>
          <a:p>
            <a:pPr marL="422275" lvl="0" indent="-422275" defTabSz="554990">
              <a:spcBef>
                <a:spcPts val="3900"/>
              </a:spcBef>
              <a:defRPr sz="1800"/>
            </a:pPr>
            <a:r>
              <a:rPr sz="3420"/>
              <a:t>Optimization</a:t>
            </a:r>
          </a:p>
          <a:p>
            <a:pPr marL="422275" lvl="0" indent="-422275" defTabSz="554990">
              <a:spcBef>
                <a:spcPts val="3900"/>
              </a:spcBef>
              <a:defRPr sz="1800"/>
            </a:pPr>
            <a:r>
              <a:rPr sz="3420"/>
              <a:t>Performance - XML brings robustness not speed</a:t>
            </a:r>
          </a:p>
          <a:p>
            <a:pPr marL="422275" lvl="0" indent="-422275" defTabSz="554990">
              <a:spcBef>
                <a:spcPts val="3900"/>
              </a:spcBef>
              <a:defRPr sz="1800"/>
            </a:pPr>
            <a:r>
              <a:rPr sz="3420"/>
              <a:t>Security challenges - loosely coupled environment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Conclusion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0045" lvl="0" indent="-360045" defTabSz="473201">
              <a:spcBef>
                <a:spcPts val="3400"/>
              </a:spcBef>
              <a:defRPr sz="1800"/>
            </a:pPr>
            <a:r>
              <a:rPr sz="2916" dirty="0"/>
              <a:t>Web Service</a:t>
            </a:r>
          </a:p>
          <a:p>
            <a:pPr marL="720090" lvl="1" indent="-360045" defTabSz="473201">
              <a:spcBef>
                <a:spcPts val="3400"/>
              </a:spcBef>
              <a:defRPr sz="1800"/>
            </a:pPr>
            <a:r>
              <a:rPr sz="2916" dirty="0"/>
              <a:t>Available, interoperable, self-contained, modular, distributed, dynamic,  of open protocols and standards</a:t>
            </a:r>
            <a:endParaRPr sz="2916" dirty="0">
              <a:solidFill>
                <a:srgbClr val="C82506"/>
              </a:solidFill>
            </a:endParaRPr>
          </a:p>
          <a:p>
            <a:pPr marL="360045" lvl="0" indent="-360045" defTabSz="473201">
              <a:spcBef>
                <a:spcPts val="3400"/>
              </a:spcBef>
              <a:defRPr sz="1800"/>
            </a:pPr>
            <a:r>
              <a:rPr sz="2916" dirty="0"/>
              <a:t>Web Service Techniques</a:t>
            </a:r>
          </a:p>
          <a:p>
            <a:pPr marL="720090" lvl="1" indent="-360045" defTabSz="473201">
              <a:spcBef>
                <a:spcPts val="3400"/>
              </a:spcBef>
              <a:defRPr sz="1800"/>
            </a:pPr>
            <a:r>
              <a:rPr sz="2916" dirty="0"/>
              <a:t>SOAP, WSDL, UDDI </a:t>
            </a:r>
          </a:p>
          <a:p>
            <a:pPr marL="360045" lvl="0" indent="-360045" defTabSz="473201">
              <a:spcBef>
                <a:spcPts val="3400"/>
              </a:spcBef>
              <a:defRPr sz="1800"/>
            </a:pPr>
            <a:r>
              <a:rPr sz="2916" dirty="0"/>
              <a:t>Service Oriented Architecture</a:t>
            </a:r>
          </a:p>
          <a:p>
            <a:pPr marL="720090" lvl="1" indent="-360045" defTabSz="473201">
              <a:spcBef>
                <a:spcPts val="3400"/>
              </a:spcBef>
              <a:defRPr sz="1800"/>
            </a:pPr>
            <a:r>
              <a:rPr lang="en-US" sz="3200" dirty="0" smtClean="0"/>
              <a:t>Greater </a:t>
            </a:r>
            <a:r>
              <a:rPr lang="en-US" sz="3200" dirty="0"/>
              <a:t>added value that applications become more </a:t>
            </a:r>
            <a:r>
              <a:rPr lang="en-US" sz="3200" dirty="0" smtClean="0"/>
              <a:t>flexible</a:t>
            </a:r>
          </a:p>
          <a:p>
            <a:pPr marL="720090" lvl="1" indent="-360045" defTabSz="473201">
              <a:spcBef>
                <a:spcPts val="3400"/>
              </a:spcBef>
              <a:defRPr sz="1800"/>
            </a:pPr>
            <a:r>
              <a:rPr sz="2916" dirty="0" smtClean="0"/>
              <a:t>Interoperable</a:t>
            </a:r>
            <a:r>
              <a:rPr sz="2916" dirty="0"/>
              <a:t>, loosely coupled, reusable,  </a:t>
            </a:r>
            <a:r>
              <a:rPr sz="2916" dirty="0" smtClean="0"/>
              <a:t>scalable</a:t>
            </a:r>
            <a:endParaRPr sz="2916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Reference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3359" lvl="0" indent="-213359" defTabSz="280415">
              <a:spcBef>
                <a:spcPts val="2000"/>
              </a:spcBef>
              <a:defRPr sz="1800"/>
            </a:pPr>
            <a:r>
              <a:rPr sz="1727"/>
              <a:t>Wikipedia: http://en.wikipedia.org/wiki/Web_Services_Description_Language</a:t>
            </a:r>
          </a:p>
          <a:p>
            <a:pPr marL="213359" lvl="0" indent="-213359" defTabSz="280415">
              <a:spcBef>
                <a:spcPts val="2000"/>
              </a:spcBef>
              <a:defRPr sz="1800"/>
            </a:pPr>
            <a:r>
              <a:rPr sz="1727"/>
              <a:t>Wikipedia: http://en.wikipedia.org/wiki/SOAP_(protocol)</a:t>
            </a:r>
          </a:p>
          <a:p>
            <a:pPr marL="213359" lvl="0" indent="-213359" defTabSz="280415">
              <a:spcBef>
                <a:spcPts val="2000"/>
              </a:spcBef>
              <a:defRPr sz="1800"/>
            </a:pPr>
            <a:r>
              <a:rPr sz="1727"/>
              <a:t>Wikipedia: http://en.wikipedia.org/wiki/Web_service</a:t>
            </a:r>
          </a:p>
          <a:p>
            <a:pPr marL="213359" lvl="0" indent="-213359" defTabSz="280415">
              <a:spcBef>
                <a:spcPts val="2000"/>
              </a:spcBef>
              <a:defRPr sz="1800"/>
            </a:pPr>
            <a:r>
              <a:rPr sz="1727"/>
              <a:t>Wikipedia: http://en.wikipedia.org/wiki/XML-RPC</a:t>
            </a:r>
          </a:p>
          <a:p>
            <a:pPr marL="213359" lvl="0" indent="-213359" defTabSz="280415">
              <a:spcBef>
                <a:spcPts val="2000"/>
              </a:spcBef>
              <a:defRPr sz="1800"/>
            </a:pPr>
            <a:r>
              <a:rPr sz="1727"/>
              <a:t>Wikipedia: http://en.wikipedia.org/wiki/Service-oriented_architecture </a:t>
            </a:r>
          </a:p>
          <a:p>
            <a:pPr marL="213359" lvl="0" indent="-213359" defTabSz="280415">
              <a:spcBef>
                <a:spcPts val="2000"/>
              </a:spcBef>
              <a:defRPr sz="1800"/>
            </a:pPr>
            <a:r>
              <a:rPr sz="1727"/>
              <a:t>Web Services Conceptual Architecture (WSCA 1.0) May 2001. By Heather Kreger IBM Software Group.</a:t>
            </a:r>
          </a:p>
          <a:p>
            <a:pPr marL="213359" lvl="0" indent="-213359" defTabSz="280415">
              <a:spcBef>
                <a:spcPts val="2000"/>
              </a:spcBef>
              <a:defRPr sz="1800"/>
            </a:pPr>
            <a:r>
              <a:rPr sz="1727"/>
              <a:t>Web Services Technologies : State of the Art. Albreshne, Abdaldhem; Fuhrer, Patrik; Pasquier, Jacques. September 2009.</a:t>
            </a:r>
          </a:p>
          <a:p>
            <a:pPr marL="213359" lvl="0" indent="-213359" defTabSz="280415">
              <a:spcBef>
                <a:spcPts val="2000"/>
              </a:spcBef>
              <a:defRPr sz="1800"/>
            </a:pPr>
            <a:r>
              <a:rPr sz="1727"/>
              <a:t>Web Services Technologies XML and SOAP WSDL and UDDI Version 16, Object Management Group,  http://www.omg.org/news/meetings/workshops/MDA-SOA-WS_Manual/00-T1_Newcomer/CH2-WSTechnologies_V16-Standard.pdf </a:t>
            </a:r>
          </a:p>
          <a:p>
            <a:pPr marL="213359" lvl="0" indent="-213359" defTabSz="280415">
              <a:spcBef>
                <a:spcPts val="2000"/>
              </a:spcBef>
              <a:defRPr sz="1800"/>
            </a:pPr>
            <a:r>
              <a:rPr sz="1727"/>
              <a:t>Understanding WSDL in a UDDI registry, http://www.ibm.com/developerworks/library/ws-wsdl/</a:t>
            </a:r>
          </a:p>
          <a:p>
            <a:pPr marL="213359" lvl="0" indent="-213359" defTabSz="280415">
              <a:spcBef>
                <a:spcPts val="2000"/>
              </a:spcBef>
              <a:defRPr sz="1800"/>
            </a:pPr>
            <a:r>
              <a:rPr sz="1727"/>
              <a:t>Service Oriented Architecture: Right on Track, TechNet &amp; MSDN,  Microsoft. </a:t>
            </a:r>
            <a:r>
              <a:rPr sz="1727" u="sng">
                <a:hlinkClick r:id="rId2"/>
              </a:rPr>
              <a:t>http://download.microsoft.com/download/e/9/d/e9d163db-5c96-46bc-9263-aac62fc38831/Service%20Oriented%20Architecture.pdf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Introduction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lvl="0" indent="-400050" defTabSz="525779">
              <a:spcBef>
                <a:spcPts val="3700"/>
              </a:spcBef>
              <a:defRPr sz="1800"/>
            </a:pPr>
            <a:r>
              <a:rPr sz="3239"/>
              <a:t>Motivation</a:t>
            </a:r>
          </a:p>
          <a:p>
            <a:pPr marL="800100" lvl="1" indent="-400050" defTabSz="525779">
              <a:spcBef>
                <a:spcPts val="3700"/>
              </a:spcBef>
              <a:defRPr sz="1800"/>
            </a:pPr>
            <a:r>
              <a:rPr sz="3239"/>
              <a:t>Previous distributed computing solutions (CORBA, Java RMI) imply </a:t>
            </a:r>
            <a:r>
              <a:rPr sz="3239">
                <a:solidFill>
                  <a:srgbClr val="E42D17"/>
                </a:solidFill>
              </a:rPr>
              <a:t>tight </a:t>
            </a:r>
            <a:r>
              <a:rPr sz="3239">
                <a:solidFill>
                  <a:srgbClr val="C82506"/>
                </a:solidFill>
              </a:rPr>
              <a:t>coupling</a:t>
            </a:r>
            <a:r>
              <a:rPr sz="3239"/>
              <a:t> between various components in a system.</a:t>
            </a:r>
          </a:p>
          <a:p>
            <a:pPr marL="800100" lvl="1" indent="-400050" defTabSz="525779">
              <a:spcBef>
                <a:spcPts val="3700"/>
              </a:spcBef>
              <a:defRPr sz="1800"/>
            </a:pPr>
            <a:r>
              <a:rPr sz="3239"/>
              <a:t>High level of </a:t>
            </a:r>
            <a:r>
              <a:rPr sz="3239">
                <a:solidFill>
                  <a:srgbClr val="C82506"/>
                </a:solidFill>
              </a:rPr>
              <a:t>coordination</a:t>
            </a:r>
            <a:r>
              <a:rPr sz="3239"/>
              <a:t> and </a:t>
            </a:r>
            <a:r>
              <a:rPr sz="3239">
                <a:solidFill>
                  <a:srgbClr val="C82506"/>
                </a:solidFill>
              </a:rPr>
              <a:t>shared</a:t>
            </a:r>
            <a:r>
              <a:rPr sz="3239"/>
              <a:t> context among business systems from different organizations needed.</a:t>
            </a:r>
          </a:p>
          <a:p>
            <a:pPr marL="800100" lvl="1" indent="-400050" defTabSz="525779">
              <a:spcBef>
                <a:spcPts val="3700"/>
              </a:spcBef>
              <a:defRPr sz="1800"/>
            </a:pPr>
            <a:r>
              <a:rPr sz="3239"/>
              <a:t>Service computing: systems composed by loosely coupled, dynamically flexible bound elements (distributed pieces of software-called services).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is Web Service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5594" lvl="0" indent="-315594" defTabSz="414781">
              <a:spcBef>
                <a:spcPts val="2900"/>
              </a:spcBef>
              <a:defRPr sz="1800"/>
            </a:pPr>
            <a:r>
              <a:rPr sz="2556"/>
              <a:t>Concept </a:t>
            </a:r>
          </a:p>
          <a:p>
            <a:pPr marL="631189" lvl="1" indent="-315594" defTabSz="414781">
              <a:spcBef>
                <a:spcPts val="2900"/>
              </a:spcBef>
              <a:defRPr sz="1800"/>
            </a:pPr>
            <a:r>
              <a:rPr sz="2556"/>
              <a:t>A Web service is any piece of software that makes </a:t>
            </a:r>
            <a:r>
              <a:rPr sz="2556">
                <a:solidFill>
                  <a:srgbClr val="C82506"/>
                </a:solidFill>
              </a:rPr>
              <a:t>itself available</a:t>
            </a:r>
            <a:r>
              <a:rPr sz="2556"/>
              <a:t> over the internet and uses a standardized XML messaging system.</a:t>
            </a:r>
          </a:p>
          <a:p>
            <a:pPr marL="631189" lvl="1" indent="-315594" defTabSz="414781">
              <a:spcBef>
                <a:spcPts val="2900"/>
              </a:spcBef>
              <a:defRPr sz="1800"/>
            </a:pPr>
            <a:r>
              <a:rPr sz="2556"/>
              <a:t>A Web service is a software system designed to support </a:t>
            </a:r>
            <a:r>
              <a:rPr sz="2556">
                <a:solidFill>
                  <a:srgbClr val="C82506"/>
                </a:solidFill>
              </a:rPr>
              <a:t>interoperable</a:t>
            </a:r>
            <a:r>
              <a:rPr sz="2556"/>
              <a:t> machine-to-machine interaction over a network (W3C).</a:t>
            </a:r>
          </a:p>
          <a:p>
            <a:pPr marL="631189" lvl="1" indent="-315594" defTabSz="414781">
              <a:spcBef>
                <a:spcPts val="2900"/>
              </a:spcBef>
              <a:defRPr sz="1800"/>
            </a:pPr>
            <a:r>
              <a:rPr sz="2556"/>
              <a:t>Web Services are </a:t>
            </a:r>
            <a:r>
              <a:rPr sz="2556">
                <a:solidFill>
                  <a:srgbClr val="C82506"/>
                </a:solidFill>
              </a:rPr>
              <a:t>self-contained, modular, distributed, dynamic </a:t>
            </a:r>
            <a:r>
              <a:rPr sz="2556"/>
              <a:t>applications that can be described, published, located, or invoked over the network to create products, processes, and supply chains (IBM).</a:t>
            </a:r>
          </a:p>
          <a:p>
            <a:pPr marL="631189" lvl="1" indent="-315594" defTabSz="414781">
              <a:spcBef>
                <a:spcPts val="2900"/>
              </a:spcBef>
              <a:defRPr sz="1800"/>
            </a:pPr>
            <a:r>
              <a:rPr sz="2556"/>
              <a:t>A Web service is a collection of </a:t>
            </a:r>
            <a:r>
              <a:rPr sz="2556">
                <a:solidFill>
                  <a:srgbClr val="C82506"/>
                </a:solidFill>
              </a:rPr>
              <a:t>open</a:t>
            </a:r>
            <a:r>
              <a:rPr sz="2556"/>
              <a:t> </a:t>
            </a:r>
            <a:r>
              <a:rPr sz="2556">
                <a:solidFill>
                  <a:srgbClr val="C82506"/>
                </a:solidFill>
              </a:rPr>
              <a:t>protocols</a:t>
            </a:r>
            <a:r>
              <a:rPr sz="2556"/>
              <a:t> and </a:t>
            </a:r>
            <a:r>
              <a:rPr sz="2556">
                <a:solidFill>
                  <a:srgbClr val="C82506"/>
                </a:solidFill>
              </a:rPr>
              <a:t>standards</a:t>
            </a:r>
            <a:r>
              <a:rPr sz="2556"/>
              <a:t> used for exchanging data between applications or systems (tutorials point).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pPr lvl="0">
              <a:defRPr sz="1800"/>
            </a:pPr>
            <a:r>
              <a:rPr sz="6240"/>
              <a:t>Application Infrastructure Architecture Evolvement</a:t>
            </a:r>
            <a:endParaRPr sz="935"/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7820" lvl="0" indent="-337820" defTabSz="443991">
              <a:spcBef>
                <a:spcPts val="3100"/>
              </a:spcBef>
              <a:defRPr sz="1800"/>
            </a:pPr>
            <a:r>
              <a:rPr sz="2736" b="1" dirty="0"/>
              <a:t>Client-Server Architecture</a:t>
            </a:r>
            <a:r>
              <a:rPr sz="2736" dirty="0"/>
              <a:t>: composed by multiple </a:t>
            </a:r>
            <a:r>
              <a:rPr sz="2736" dirty="0">
                <a:solidFill>
                  <a:srgbClr val="C82506"/>
                </a:solidFill>
              </a:rPr>
              <a:t>fat clients</a:t>
            </a:r>
            <a:r>
              <a:rPr sz="2736" dirty="0"/>
              <a:t> where each of them needed to connect to a </a:t>
            </a:r>
            <a:r>
              <a:rPr sz="2736" dirty="0">
                <a:solidFill>
                  <a:srgbClr val="C82506"/>
                </a:solidFill>
              </a:rPr>
              <a:t>central server</a:t>
            </a:r>
            <a:r>
              <a:rPr sz="2736" dirty="0"/>
              <a:t>.</a:t>
            </a:r>
          </a:p>
          <a:p>
            <a:pPr marL="337820" lvl="0" indent="-337820" defTabSz="443991">
              <a:spcBef>
                <a:spcPts val="3100"/>
              </a:spcBef>
              <a:defRPr sz="1800"/>
            </a:pPr>
            <a:r>
              <a:rPr sz="2736" b="1" dirty="0"/>
              <a:t>Distributed Internet Architecture</a:t>
            </a:r>
            <a:r>
              <a:rPr sz="2736" dirty="0"/>
              <a:t>: multi-tier client-server applications divide the </a:t>
            </a:r>
            <a:r>
              <a:rPr sz="2736" dirty="0">
                <a:solidFill>
                  <a:srgbClr val="C82506"/>
                </a:solidFill>
              </a:rPr>
              <a:t>monolithic client</a:t>
            </a:r>
            <a:r>
              <a:rPr sz="2736" dirty="0"/>
              <a:t> executable </a:t>
            </a:r>
            <a:r>
              <a:rPr sz="2736" dirty="0">
                <a:solidFill>
                  <a:srgbClr val="C82506"/>
                </a:solidFill>
              </a:rPr>
              <a:t>into</a:t>
            </a:r>
            <a:r>
              <a:rPr sz="2736" dirty="0"/>
              <a:t> </a:t>
            </a:r>
            <a:r>
              <a:rPr sz="2736" dirty="0">
                <a:solidFill>
                  <a:srgbClr val="C82506"/>
                </a:solidFill>
              </a:rPr>
              <a:t>components</a:t>
            </a:r>
            <a:r>
              <a:rPr sz="2736" dirty="0"/>
              <a:t> designed to different degrees of compliance </a:t>
            </a:r>
            <a:r>
              <a:rPr sz="2736" dirty="0">
                <a:solidFill>
                  <a:srgbClr val="C82506"/>
                </a:solidFill>
              </a:rPr>
              <a:t>with object orientation</a:t>
            </a:r>
            <a:endParaRPr sz="2736" dirty="0"/>
          </a:p>
          <a:p>
            <a:pPr marL="337820" lvl="0" indent="-337820" defTabSz="443991">
              <a:spcBef>
                <a:spcPts val="3100"/>
              </a:spcBef>
              <a:defRPr sz="1800"/>
            </a:pPr>
            <a:r>
              <a:rPr sz="2736" b="1" dirty="0"/>
              <a:t>Web Services Architecture</a:t>
            </a:r>
            <a:r>
              <a:rPr sz="2736" dirty="0"/>
              <a:t>: transformation from object-oriented systems toward systems of services can be observed, which contain </a:t>
            </a:r>
            <a:r>
              <a:rPr sz="2736" dirty="0">
                <a:solidFill>
                  <a:srgbClr val="C82506"/>
                </a:solidFill>
              </a:rPr>
              <a:t>behavior and messages</a:t>
            </a:r>
            <a:endParaRPr sz="2736" dirty="0"/>
          </a:p>
          <a:p>
            <a:pPr marL="337820" lvl="0" indent="-337820" defTabSz="443991">
              <a:spcBef>
                <a:spcPts val="3100"/>
              </a:spcBef>
              <a:defRPr sz="1800"/>
            </a:pPr>
            <a:r>
              <a:rPr sz="2736" b="1" dirty="0"/>
              <a:t>Service-Oriented Architecture (SOA)</a:t>
            </a:r>
            <a:r>
              <a:rPr sz="2736" dirty="0"/>
              <a:t>: more complex composed services representing greater added value that applications become more flexible due to their ability to </a:t>
            </a:r>
            <a:r>
              <a:rPr sz="2736" dirty="0">
                <a:solidFill>
                  <a:srgbClr val="C82506"/>
                </a:solidFill>
              </a:rPr>
              <a:t>interact with any implementation of a contract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Web Service Model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Basic Activities</a:t>
            </a:r>
          </a:p>
        </p:txBody>
      </p:sp>
      <p:sp>
        <p:nvSpPr>
          <p:cNvPr id="49" name="Shape 49"/>
          <p:cNvSpPr/>
          <p:nvPr/>
        </p:nvSpPr>
        <p:spPr>
          <a:xfrm>
            <a:off x="1498320" y="3295649"/>
            <a:ext cx="1969060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Creation</a:t>
            </a:r>
          </a:p>
        </p:txBody>
      </p:sp>
      <p:sp>
        <p:nvSpPr>
          <p:cNvPr id="50" name="Shape 50"/>
          <p:cNvSpPr/>
          <p:nvPr/>
        </p:nvSpPr>
        <p:spPr>
          <a:xfrm>
            <a:off x="2793720" y="3689349"/>
            <a:ext cx="1969060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Description</a:t>
            </a:r>
          </a:p>
        </p:txBody>
      </p:sp>
      <p:sp>
        <p:nvSpPr>
          <p:cNvPr id="51" name="Shape 51"/>
          <p:cNvSpPr/>
          <p:nvPr/>
        </p:nvSpPr>
        <p:spPr>
          <a:xfrm>
            <a:off x="4254220" y="4083049"/>
            <a:ext cx="1969060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Publishing</a:t>
            </a:r>
          </a:p>
        </p:txBody>
      </p:sp>
      <p:sp>
        <p:nvSpPr>
          <p:cNvPr id="52" name="Shape 52"/>
          <p:cNvSpPr/>
          <p:nvPr/>
        </p:nvSpPr>
        <p:spPr>
          <a:xfrm>
            <a:off x="5625820" y="4514849"/>
            <a:ext cx="1969060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Discovery</a:t>
            </a:r>
          </a:p>
        </p:txBody>
      </p:sp>
      <p:sp>
        <p:nvSpPr>
          <p:cNvPr id="53" name="Shape 53"/>
          <p:cNvSpPr/>
          <p:nvPr/>
        </p:nvSpPr>
        <p:spPr>
          <a:xfrm>
            <a:off x="7010120" y="4908549"/>
            <a:ext cx="1969060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Invocation</a:t>
            </a:r>
          </a:p>
        </p:txBody>
      </p:sp>
      <p:sp>
        <p:nvSpPr>
          <p:cNvPr id="54" name="Shape 54"/>
          <p:cNvSpPr/>
          <p:nvPr/>
        </p:nvSpPr>
        <p:spPr>
          <a:xfrm>
            <a:off x="8623020" y="5327649"/>
            <a:ext cx="2083360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Un-publishing </a:t>
            </a:r>
          </a:p>
        </p:txBody>
      </p:sp>
      <p:pic>
        <p:nvPicPr>
          <p:cNvPr id="5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500" y="5816600"/>
            <a:ext cx="11112500" cy="393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Artifacts, Roles and Operations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31139" lvl="0" indent="-231139" defTabSz="303783">
              <a:spcBef>
                <a:spcPts val="2100"/>
              </a:spcBef>
              <a:defRPr sz="1800"/>
            </a:pPr>
            <a:r>
              <a:rPr sz="1871" b="1"/>
              <a:t>Artifacts</a:t>
            </a:r>
          </a:p>
          <a:p>
            <a:pPr marL="462279" lvl="1" indent="-231139" defTabSz="303783">
              <a:spcBef>
                <a:spcPts val="2100"/>
              </a:spcBef>
              <a:defRPr sz="1800"/>
            </a:pPr>
            <a:r>
              <a:rPr sz="1871"/>
              <a:t>Services: implementation of an interface described by service description.</a:t>
            </a:r>
          </a:p>
          <a:p>
            <a:pPr marL="462279" lvl="1" indent="-231139" defTabSz="303783">
              <a:spcBef>
                <a:spcPts val="2100"/>
              </a:spcBef>
              <a:defRPr sz="1800"/>
            </a:pPr>
            <a:r>
              <a:rPr sz="1871"/>
              <a:t>Service Descriptions: including data types, operations, binding informations, and network location</a:t>
            </a:r>
          </a:p>
          <a:p>
            <a:pPr marL="231139" lvl="0" indent="-231139" defTabSz="303783">
              <a:spcBef>
                <a:spcPts val="2100"/>
              </a:spcBef>
              <a:defRPr sz="1800"/>
            </a:pPr>
            <a:r>
              <a:rPr sz="1871" b="1"/>
              <a:t>Roles</a:t>
            </a:r>
          </a:p>
          <a:p>
            <a:pPr marL="462279" lvl="1" indent="-231139" defTabSz="303783">
              <a:spcBef>
                <a:spcPts val="2100"/>
              </a:spcBef>
              <a:defRPr sz="1800"/>
            </a:pPr>
            <a:r>
              <a:rPr sz="1871"/>
              <a:t>Service Provider:   owner of the services</a:t>
            </a:r>
          </a:p>
          <a:p>
            <a:pPr marL="462279" lvl="1" indent="-231139" defTabSz="303783">
              <a:spcBef>
                <a:spcPts val="2100"/>
              </a:spcBef>
              <a:defRPr sz="1800"/>
            </a:pPr>
            <a:r>
              <a:rPr sz="1871"/>
              <a:t>Service Requestor: business (user / program) that requires certain functions be satisfied. </a:t>
            </a:r>
          </a:p>
          <a:p>
            <a:pPr marL="462279" lvl="1" indent="-231139" defTabSz="303783">
              <a:spcBef>
                <a:spcPts val="2100"/>
              </a:spcBef>
              <a:defRPr sz="1800"/>
            </a:pPr>
            <a:r>
              <a:rPr sz="1871"/>
              <a:t>Service Broker/Registry: where provider publish service description (optional)</a:t>
            </a:r>
          </a:p>
          <a:p>
            <a:pPr marL="231139" lvl="0" indent="-231139" defTabSz="303783">
              <a:spcBef>
                <a:spcPts val="2100"/>
              </a:spcBef>
              <a:defRPr sz="1800"/>
            </a:pPr>
            <a:r>
              <a:rPr sz="1871" b="1"/>
              <a:t>Operations</a:t>
            </a:r>
          </a:p>
          <a:p>
            <a:pPr marL="462279" lvl="1" indent="-231139" defTabSz="303783">
              <a:spcBef>
                <a:spcPts val="2100"/>
              </a:spcBef>
              <a:defRPr sz="1800"/>
            </a:pPr>
            <a:r>
              <a:rPr sz="1871"/>
              <a:t>Publish ( to be accessible and a service description needed)</a:t>
            </a:r>
          </a:p>
          <a:p>
            <a:pPr marL="462279" lvl="1" indent="-231139" defTabSz="303783">
              <a:spcBef>
                <a:spcPts val="2100"/>
              </a:spcBef>
              <a:defRPr sz="1800"/>
            </a:pPr>
            <a:r>
              <a:rPr sz="1871"/>
              <a:t>Discovery/Find (according to service description, interface description, location description)</a:t>
            </a:r>
          </a:p>
          <a:p>
            <a:pPr marL="462279" lvl="1" indent="-231139" defTabSz="303783">
              <a:spcBef>
                <a:spcPts val="2100"/>
              </a:spcBef>
              <a:defRPr sz="1800"/>
            </a:pPr>
            <a:r>
              <a:rPr sz="1871"/>
              <a:t>Invoke/Bind (runtime biding and invoke)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72516">
              <a:defRPr sz="7840"/>
            </a:lvl1pPr>
          </a:lstStyle>
          <a:p>
            <a:pPr lvl="0">
              <a:defRPr sz="1800"/>
            </a:pPr>
            <a:r>
              <a:rPr sz="7840"/>
              <a:t>Web Service Techniques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5594" lvl="0" indent="-315594" defTabSz="414781">
              <a:spcBef>
                <a:spcPts val="2900"/>
              </a:spcBef>
              <a:defRPr sz="1800"/>
            </a:pPr>
            <a:r>
              <a:rPr sz="2556"/>
              <a:t>The web services description language (WSDL)</a:t>
            </a:r>
          </a:p>
          <a:p>
            <a:pPr marL="631189" lvl="1" indent="-315594" defTabSz="414781">
              <a:spcBef>
                <a:spcPts val="2900"/>
              </a:spcBef>
              <a:defRPr sz="1800"/>
            </a:pPr>
            <a:r>
              <a:rPr sz="2556"/>
              <a:t>WSDL plays a role analogous to </a:t>
            </a:r>
            <a:r>
              <a:rPr sz="2556">
                <a:solidFill>
                  <a:srgbClr val="C82506"/>
                </a:solidFill>
              </a:rPr>
              <a:t>Interface Definition Language</a:t>
            </a:r>
            <a:r>
              <a:rPr sz="2556"/>
              <a:t> (IDL) used in distributed programming</a:t>
            </a:r>
          </a:p>
          <a:p>
            <a:pPr marL="315594" lvl="0" indent="-315594" defTabSz="414781">
              <a:spcBef>
                <a:spcPts val="2900"/>
              </a:spcBef>
              <a:defRPr sz="1800"/>
            </a:pPr>
            <a:r>
              <a:rPr sz="2556"/>
              <a:t>The simple object access protocol (SOAP)</a:t>
            </a:r>
          </a:p>
          <a:p>
            <a:pPr marL="631189" lvl="1" indent="-315594" defTabSz="414781">
              <a:spcBef>
                <a:spcPts val="2900"/>
              </a:spcBef>
              <a:defRPr sz="1800"/>
            </a:pPr>
            <a:r>
              <a:rPr sz="2556"/>
              <a:t>SOAP is a standard for </a:t>
            </a:r>
            <a:r>
              <a:rPr sz="2556">
                <a:solidFill>
                  <a:srgbClr val="C82506"/>
                </a:solidFill>
              </a:rPr>
              <a:t>sending messages and making remote procedure calls</a:t>
            </a:r>
            <a:r>
              <a:rPr sz="2556"/>
              <a:t> over the Internet. It is independent of the programming language, object model, operating system and platform.</a:t>
            </a:r>
          </a:p>
          <a:p>
            <a:pPr marL="315594" lvl="0" indent="-315594" defTabSz="414781">
              <a:spcBef>
                <a:spcPts val="2900"/>
              </a:spcBef>
              <a:defRPr sz="1800"/>
            </a:pPr>
            <a:r>
              <a:rPr sz="2556"/>
              <a:t>Universal description, discovery, integration (UDDI)</a:t>
            </a:r>
          </a:p>
          <a:p>
            <a:pPr marL="631189" lvl="1" indent="-315594" defTabSz="414781">
              <a:spcBef>
                <a:spcPts val="2900"/>
              </a:spcBef>
              <a:defRPr sz="1800"/>
            </a:pPr>
            <a:r>
              <a:rPr sz="2556"/>
              <a:t>UDDI defines a </a:t>
            </a:r>
            <a:r>
              <a:rPr sz="2556">
                <a:solidFill>
                  <a:srgbClr val="C82506"/>
                </a:solidFill>
              </a:rPr>
              <a:t>common means to publish information</a:t>
            </a:r>
            <a:r>
              <a:rPr sz="2556"/>
              <a:t> (type of service, locate information) about businesses and services.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How SOAP, WSDL and UDDI are Related?</a:t>
            </a:r>
          </a:p>
        </p:txBody>
      </p:sp>
      <p:pic>
        <p:nvPicPr>
          <p:cNvPr id="6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1850" y="3028950"/>
            <a:ext cx="8001000" cy="6413500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>
            <a:off x="5101009" y="7639049"/>
            <a:ext cx="96128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B5D1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B5D18"/>
                </a:solidFill>
              </a:rPr>
              <a:t>SOAP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1236</Words>
  <Application>Microsoft Macintosh PowerPoint</Application>
  <PresentationFormat>Custom</PresentationFormat>
  <Paragraphs>160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White</vt:lpstr>
      <vt:lpstr>Overview of Web Service Technology</vt:lpstr>
      <vt:lpstr>Outline</vt:lpstr>
      <vt:lpstr>Introduction</vt:lpstr>
      <vt:lpstr>What is Web Service</vt:lpstr>
      <vt:lpstr>Application Infrastructure Architecture Evolvement</vt:lpstr>
      <vt:lpstr>Web Service Model</vt:lpstr>
      <vt:lpstr>Artifacts, Roles and Operations</vt:lpstr>
      <vt:lpstr>Web Service Techniques</vt:lpstr>
      <vt:lpstr>How SOAP, WSDL and UDDI are Related?</vt:lpstr>
      <vt:lpstr>SOAP</vt:lpstr>
      <vt:lpstr>PowerPoint Presentation</vt:lpstr>
      <vt:lpstr>WSDL</vt:lpstr>
      <vt:lpstr>PowerPoint Presentation</vt:lpstr>
      <vt:lpstr>PowerPoint Presentation</vt:lpstr>
      <vt:lpstr>WSDL to SOAP Mapping</vt:lpstr>
      <vt:lpstr>UDDI</vt:lpstr>
      <vt:lpstr>WSDL to UDDI Mapping</vt:lpstr>
      <vt:lpstr>PowerPoint Presentation</vt:lpstr>
      <vt:lpstr>Service Oriented Architecture</vt:lpstr>
      <vt:lpstr>Web Service and SOA</vt:lpstr>
      <vt:lpstr>Key Components of SOA</vt:lpstr>
      <vt:lpstr>Layers of SOA</vt:lpstr>
      <vt:lpstr>Challenges of SOA</vt:lpstr>
      <vt:lpstr>Conclusion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Web Service Technology</dc:title>
  <cp:lastModifiedBy>Micro</cp:lastModifiedBy>
  <cp:revision>3</cp:revision>
  <dcterms:modified xsi:type="dcterms:W3CDTF">2014-05-25T02:29:17Z</dcterms:modified>
</cp:coreProperties>
</file>