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84" r:id="rId3"/>
    <p:sldId id="285" r:id="rId4"/>
    <p:sldId id="295" r:id="rId5"/>
    <p:sldId id="287" r:id="rId6"/>
    <p:sldId id="294" r:id="rId7"/>
    <p:sldId id="288" r:id="rId8"/>
    <p:sldId id="292" r:id="rId9"/>
    <p:sldId id="289" r:id="rId10"/>
    <p:sldId id="290" r:id="rId11"/>
    <p:sldId id="291" r:id="rId12"/>
    <p:sldId id="293" r:id="rId13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4" autoAdjust="0"/>
    <p:restoredTop sz="94708" autoAdjust="0"/>
  </p:normalViewPr>
  <p:slideViewPr>
    <p:cSldViewPr snapToGrid="0" snapToObjects="1">
      <p:cViewPr varScale="1">
        <p:scale>
          <a:sx n="85" d="100"/>
          <a:sy n="85" d="100"/>
        </p:scale>
        <p:origin x="-1352" y="-112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416345042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600" dirty="0"/>
              <a:t>Body Level One</a:t>
            </a:r>
          </a:p>
          <a:p>
            <a:pPr lvl="1">
              <a:defRPr sz="1800"/>
            </a:pPr>
            <a:r>
              <a:rPr sz="3600" dirty="0"/>
              <a:t>Body Level Two</a:t>
            </a:r>
          </a:p>
          <a:p>
            <a:pPr lvl="2">
              <a:defRPr sz="1800"/>
            </a:pPr>
            <a:r>
              <a:rPr sz="3600" dirty="0"/>
              <a:t>Body Level Three</a:t>
            </a:r>
          </a:p>
          <a:p>
            <a:pPr lvl="3">
              <a:defRPr sz="1800"/>
            </a:pPr>
            <a:r>
              <a:rPr sz="3600" dirty="0"/>
              <a:t>Body Level Four</a:t>
            </a:r>
          </a:p>
          <a:p>
            <a:pPr lvl="4">
              <a:defRPr sz="1800"/>
            </a:pPr>
            <a:r>
              <a:rPr sz="3600" dirty="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6" r:id="rId5"/>
    <p:sldLayoutId id="2147483657" r:id="rId6"/>
    <p:sldLayoutId id="2147483658" r:id="rId7"/>
    <p:sldLayoutId id="2147483659" r:id="rId8"/>
    <p:sldLayoutId id="2147483660" r:id="rId9"/>
  </p:sldLayoutIdLst>
  <p:transition xmlns:p14="http://schemas.microsoft.com/office/powerpoint/2010/main" spd="med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example.com/tokenizer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anc.org:8080/nexu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vocab.lappsgrid.org/context-1.0.0.jsonld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560831">
              <a:defRPr sz="1800"/>
            </a:pPr>
            <a:r>
              <a:rPr sz="7679" dirty="0"/>
              <a:t>Contributing to the Lapps Grid</a:t>
            </a:r>
          </a:p>
          <a:p>
            <a:pPr lvl="0" defTabSz="560831">
              <a:defRPr sz="1800"/>
            </a:pPr>
            <a:r>
              <a:rPr sz="5760" dirty="0"/>
              <a:t>Lapps </a:t>
            </a:r>
            <a:r>
              <a:rPr sz="5760" dirty="0" smtClean="0"/>
              <a:t>Ser</a:t>
            </a:r>
            <a:r>
              <a:rPr lang="en-US" sz="5760" dirty="0" smtClean="0"/>
              <a:t>ialization</a:t>
            </a:r>
            <a:endParaRPr sz="5760" dirty="0"/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Lapps Grid Group</a:t>
            </a:r>
          </a:p>
          <a:p>
            <a:pPr lvl="0">
              <a:defRPr sz="1800"/>
            </a:pPr>
            <a:r>
              <a:rPr sz="3200"/>
              <a:t>May 26, 2014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Metadata: contains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Lists the annotation types in each </a:t>
            </a:r>
            <a:r>
              <a:rPr lang="en-US" dirty="0" err="1" smtClean="0"/>
              <a:t>ProcessingStep</a:t>
            </a:r>
            <a:endParaRPr lang="en-US" dirty="0" smtClean="0"/>
          </a:p>
          <a:p>
            <a:pPr lvl="1"/>
            <a:r>
              <a:rPr lang="en-US" dirty="0" smtClean="0"/>
              <a:t>Key is the annotation type (label)</a:t>
            </a:r>
          </a:p>
          <a:p>
            <a:pPr lvl="1"/>
            <a:r>
              <a:rPr lang="en-US" dirty="0" smtClean="0"/>
              <a:t>Value is another map</a:t>
            </a:r>
          </a:p>
          <a:p>
            <a:pPr lvl="2"/>
            <a:r>
              <a:rPr lang="en-US" i="1" dirty="0"/>
              <a:t>p</a:t>
            </a:r>
            <a:r>
              <a:rPr lang="en-US" i="1" dirty="0" smtClean="0"/>
              <a:t>roducer</a:t>
            </a:r>
            <a:r>
              <a:rPr lang="en-US" dirty="0" smtClean="0"/>
              <a:t>: the name of the service that produced the annotation</a:t>
            </a:r>
          </a:p>
          <a:p>
            <a:pPr lvl="2"/>
            <a:r>
              <a:rPr lang="en-US" i="1" dirty="0" err="1" smtClean="0"/>
              <a:t>url</a:t>
            </a:r>
            <a:r>
              <a:rPr lang="en-US" dirty="0" smtClean="0"/>
              <a:t>: the </a:t>
            </a:r>
            <a:r>
              <a:rPr lang="en-US" dirty="0" err="1" smtClean="0"/>
              <a:t>url</a:t>
            </a:r>
            <a:r>
              <a:rPr lang="en-US" dirty="0" smtClean="0"/>
              <a:t> of the service that produces the annotations</a:t>
            </a:r>
          </a:p>
          <a:p>
            <a:pPr lvl="2"/>
            <a:r>
              <a:rPr lang="en-US" i="1" dirty="0"/>
              <a:t>t</a:t>
            </a:r>
            <a:r>
              <a:rPr lang="en-US" i="1" dirty="0" smtClean="0"/>
              <a:t>ype</a:t>
            </a:r>
            <a:r>
              <a:rPr lang="en-US" dirty="0" smtClean="0"/>
              <a:t>: an IRI to a description of the annotation type</a:t>
            </a:r>
          </a:p>
          <a:p>
            <a:pPr lvl="3"/>
            <a:r>
              <a:rPr lang="en-US" dirty="0" smtClean="0"/>
              <a:t>POS tag set</a:t>
            </a:r>
          </a:p>
          <a:p>
            <a:pPr lvl="3"/>
            <a:r>
              <a:rPr lang="en-US" dirty="0" smtClean="0"/>
              <a:t>rules used for tokenization</a:t>
            </a:r>
          </a:p>
        </p:txBody>
      </p:sp>
    </p:spTree>
    <p:extLst>
      <p:ext uri="{BB962C8B-B14F-4D97-AF65-F5344CB8AC3E}">
        <p14:creationId xmlns:p14="http://schemas.microsoft.com/office/powerpoint/2010/main" val="182224743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Metadata: contains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800" dirty="0" smtClean="0"/>
              <a:t>Container container = new Container(false);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 err="1" smtClean="0"/>
              <a:t>ProcessingStep</a:t>
            </a:r>
            <a:r>
              <a:rPr lang="en-US" sz="2800" dirty="0" smtClean="0"/>
              <a:t> step = </a:t>
            </a:r>
            <a:r>
              <a:rPr lang="en-US" sz="2800" dirty="0" err="1" smtClean="0"/>
              <a:t>container.newStep</a:t>
            </a:r>
            <a:r>
              <a:rPr lang="en-US" sz="2800" dirty="0" smtClean="0"/>
              <a:t>();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 smtClean="0"/>
              <a:t>String producer= </a:t>
            </a:r>
            <a:r>
              <a:rPr lang="en-US" sz="2800" dirty="0" smtClean="0">
                <a:hlinkClick r:id="rId2"/>
              </a:rPr>
              <a:t>“</a:t>
            </a:r>
            <a:r>
              <a:rPr lang="en-US" sz="2800" dirty="0" err="1" smtClean="0"/>
              <a:t>com.example.Tokenizer</a:t>
            </a:r>
            <a:r>
              <a:rPr lang="en-US" sz="2800" dirty="0" smtClean="0"/>
              <a:t>”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 smtClean="0"/>
              <a:t>String type = “</a:t>
            </a:r>
            <a:r>
              <a:rPr lang="en-US" sz="2800" dirty="0" err="1" smtClean="0"/>
              <a:t>tokenizer:example</a:t>
            </a:r>
            <a:r>
              <a:rPr lang="en-US" sz="2800" dirty="0" smtClean="0"/>
              <a:t>”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 err="1" smtClean="0"/>
              <a:t>step.addContains</a:t>
            </a:r>
            <a:r>
              <a:rPr lang="en-US" sz="2800" dirty="0" smtClean="0"/>
              <a:t>(“Token”, </a:t>
            </a:r>
            <a:r>
              <a:rPr lang="en-US" sz="2800" dirty="0" err="1" smtClean="0"/>
              <a:t>url</a:t>
            </a:r>
            <a:r>
              <a:rPr lang="en-US" sz="2800" dirty="0" smtClean="0"/>
              <a:t>, type);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{</a:t>
            </a:r>
          </a:p>
          <a:p>
            <a:pPr marL="0" indent="0">
              <a:buNone/>
            </a:pPr>
            <a:r>
              <a:rPr lang="en-US" sz="2800" dirty="0"/>
              <a:t>  "@context" : "http://</a:t>
            </a:r>
            <a:r>
              <a:rPr lang="en-US" sz="2800" dirty="0" err="1"/>
              <a:t>vocab.lappsgrid.org</a:t>
            </a:r>
            <a:r>
              <a:rPr lang="en-US" sz="2800" dirty="0"/>
              <a:t>/context-1.0.0.jsonld",</a:t>
            </a:r>
          </a:p>
          <a:p>
            <a:pPr marL="0" indent="0">
              <a:buNone/>
            </a:pPr>
            <a:r>
              <a:rPr lang="en-US" sz="2800" dirty="0"/>
              <a:t>  "metadata" : { },</a:t>
            </a:r>
          </a:p>
          <a:p>
            <a:pPr marL="0" indent="0">
              <a:buNone/>
            </a:pPr>
            <a:r>
              <a:rPr lang="en-US" sz="2800" dirty="0"/>
              <a:t>  "text" : { },</a:t>
            </a:r>
          </a:p>
          <a:p>
            <a:pPr marL="0" indent="0">
              <a:buNone/>
            </a:pPr>
            <a:r>
              <a:rPr lang="en-US" sz="2800" dirty="0"/>
              <a:t>  "steps" : [ {</a:t>
            </a:r>
          </a:p>
          <a:p>
            <a:pPr marL="0" indent="0">
              <a:buNone/>
            </a:pPr>
            <a:r>
              <a:rPr lang="en-US" sz="2800" dirty="0"/>
              <a:t>    "metadata" : {</a:t>
            </a:r>
          </a:p>
          <a:p>
            <a:pPr marL="0" indent="0">
              <a:buNone/>
            </a:pPr>
            <a:r>
              <a:rPr lang="en-US" sz="2800" dirty="0"/>
              <a:t>      "contains" : {</a:t>
            </a:r>
          </a:p>
          <a:p>
            <a:pPr marL="0" indent="0">
              <a:buNone/>
            </a:pPr>
            <a:r>
              <a:rPr lang="en-US" sz="2800" dirty="0"/>
              <a:t>        "Token" : {</a:t>
            </a:r>
          </a:p>
          <a:p>
            <a:pPr marL="0" indent="0">
              <a:buNone/>
            </a:pPr>
            <a:r>
              <a:rPr lang="en-US" sz="2800" dirty="0"/>
              <a:t>          "producer" : "</a:t>
            </a:r>
            <a:r>
              <a:rPr lang="en-US" sz="2800" dirty="0" err="1"/>
              <a:t>com.example.Tokenizer</a:t>
            </a:r>
            <a:r>
              <a:rPr lang="en-US" sz="2800" dirty="0"/>
              <a:t>",</a:t>
            </a:r>
          </a:p>
          <a:p>
            <a:pPr marL="0" indent="0">
              <a:buNone/>
            </a:pPr>
            <a:r>
              <a:rPr lang="en-US" sz="2800" dirty="0"/>
              <a:t>          "type" : "</a:t>
            </a:r>
            <a:r>
              <a:rPr lang="en-US" sz="2800" dirty="0" err="1"/>
              <a:t>tokenization:example</a:t>
            </a:r>
            <a:r>
              <a:rPr lang="en-US" sz="2800" dirty="0"/>
              <a:t>"</a:t>
            </a:r>
          </a:p>
          <a:p>
            <a:pPr marL="0" indent="0">
              <a:buNone/>
            </a:pPr>
            <a:r>
              <a:rPr lang="en-US" sz="2800" dirty="0"/>
              <a:t>        }</a:t>
            </a:r>
          </a:p>
          <a:p>
            <a:pPr marL="0" indent="0">
              <a:buNone/>
            </a:pPr>
            <a:r>
              <a:rPr lang="en-US" sz="2800" dirty="0"/>
              <a:t>      }</a:t>
            </a:r>
          </a:p>
          <a:p>
            <a:pPr marL="0" indent="0">
              <a:buNone/>
            </a:pPr>
            <a:r>
              <a:rPr lang="en-US" sz="2800" dirty="0"/>
              <a:t>    },</a:t>
            </a:r>
          </a:p>
          <a:p>
            <a:pPr marL="0" indent="0">
              <a:buNone/>
            </a:pPr>
            <a:r>
              <a:rPr lang="en-US" sz="2800" dirty="0"/>
              <a:t>    "annotations" : [ ]</a:t>
            </a:r>
          </a:p>
          <a:p>
            <a:pPr marL="0" indent="0">
              <a:buNone/>
            </a:pPr>
            <a:r>
              <a:rPr lang="en-US" sz="2800" dirty="0"/>
              <a:t>  } ]</a:t>
            </a:r>
          </a:p>
          <a:p>
            <a:pPr marL="0" indent="0">
              <a:buNone/>
            </a:pPr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5997995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Metadata: contains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       "http://</a:t>
            </a:r>
            <a:r>
              <a:rPr lang="en-US" dirty="0" err="1"/>
              <a:t>vocab.lappsgrid.org</a:t>
            </a:r>
            <a:r>
              <a:rPr lang="en-US" dirty="0"/>
              <a:t>/metadata/contains": [</a:t>
            </a:r>
          </a:p>
          <a:p>
            <a:pPr marL="0" indent="0">
              <a:buNone/>
            </a:pPr>
            <a:r>
              <a:rPr lang="en-US" dirty="0"/>
              <a:t>              {</a:t>
            </a:r>
          </a:p>
          <a:p>
            <a:pPr marL="0" indent="0">
              <a:buNone/>
            </a:pPr>
            <a:r>
              <a:rPr lang="en-US" dirty="0"/>
              <a:t>                "http://</a:t>
            </a:r>
            <a:r>
              <a:rPr lang="en-US" dirty="0" err="1"/>
              <a:t>vocab.lappsgrid.org</a:t>
            </a:r>
            <a:r>
              <a:rPr lang="en-US" dirty="0"/>
              <a:t>/Token": [</a:t>
            </a:r>
          </a:p>
          <a:p>
            <a:pPr marL="0" indent="0">
              <a:buNone/>
            </a:pPr>
            <a:r>
              <a:rPr lang="en-US" dirty="0"/>
              <a:t>                  {</a:t>
            </a:r>
          </a:p>
          <a:p>
            <a:pPr marL="0" indent="0">
              <a:buNone/>
            </a:pPr>
            <a:r>
              <a:rPr lang="en-US" dirty="0"/>
              <a:t>                    "http://</a:t>
            </a:r>
            <a:r>
              <a:rPr lang="en-US" dirty="0" err="1"/>
              <a:t>vocab.lappsgrid.org</a:t>
            </a:r>
            <a:r>
              <a:rPr lang="en-US" dirty="0"/>
              <a:t>/metadata/producer": [</a:t>
            </a:r>
          </a:p>
          <a:p>
            <a:pPr marL="0" indent="0">
              <a:buNone/>
            </a:pPr>
            <a:r>
              <a:rPr lang="en-US" dirty="0"/>
              <a:t>                      {</a:t>
            </a:r>
          </a:p>
          <a:p>
            <a:pPr marL="0" indent="0">
              <a:buNone/>
            </a:pPr>
            <a:r>
              <a:rPr lang="en-US" dirty="0"/>
              <a:t>                        "@value": "</a:t>
            </a:r>
            <a:r>
              <a:rPr lang="en-US" dirty="0" err="1"/>
              <a:t>com.example.Tokenizer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                      }</a:t>
            </a:r>
          </a:p>
          <a:p>
            <a:pPr marL="0" indent="0">
              <a:buNone/>
            </a:pPr>
            <a:r>
              <a:rPr lang="en-US" dirty="0"/>
              <a:t>                    ],</a:t>
            </a:r>
          </a:p>
          <a:p>
            <a:pPr marL="0" indent="0">
              <a:buNone/>
            </a:pPr>
            <a:r>
              <a:rPr lang="en-US" dirty="0"/>
              <a:t>                    "http://</a:t>
            </a:r>
            <a:r>
              <a:rPr lang="en-US" dirty="0" err="1"/>
              <a:t>vocab.lappsgrid.org</a:t>
            </a:r>
            <a:r>
              <a:rPr lang="en-US" dirty="0"/>
              <a:t>/metadata/type": [</a:t>
            </a:r>
          </a:p>
          <a:p>
            <a:pPr marL="0" indent="0">
              <a:buNone/>
            </a:pPr>
            <a:r>
              <a:rPr lang="en-US" dirty="0"/>
              <a:t>                      {</a:t>
            </a:r>
          </a:p>
          <a:p>
            <a:pPr marL="0" indent="0">
              <a:buNone/>
            </a:pPr>
            <a:r>
              <a:rPr lang="en-US" dirty="0"/>
              <a:t>                        "@id": "http://</a:t>
            </a:r>
            <a:r>
              <a:rPr lang="en-US" dirty="0" err="1"/>
              <a:t>vocab.lappsgrid.org</a:t>
            </a:r>
            <a:r>
              <a:rPr lang="en-US" dirty="0"/>
              <a:t>/types/tokenization/example"</a:t>
            </a:r>
          </a:p>
          <a:p>
            <a:pPr marL="0" indent="0">
              <a:buNone/>
            </a:pPr>
            <a:r>
              <a:rPr lang="en-US" dirty="0"/>
              <a:t>                      }</a:t>
            </a:r>
          </a:p>
          <a:p>
            <a:pPr marL="0" indent="0">
              <a:buNone/>
            </a:pPr>
            <a:r>
              <a:rPr lang="en-US" dirty="0"/>
              <a:t>                    ]</a:t>
            </a:r>
          </a:p>
          <a:p>
            <a:pPr marL="0" indent="0">
              <a:buNone/>
            </a:pPr>
            <a:r>
              <a:rPr lang="en-US" dirty="0"/>
              <a:t>                  }</a:t>
            </a:r>
          </a:p>
          <a:p>
            <a:pPr marL="0" indent="0">
              <a:buNone/>
            </a:pPr>
            <a:r>
              <a:rPr lang="en-US" dirty="0"/>
              <a:t>                ]</a:t>
            </a:r>
          </a:p>
          <a:p>
            <a:pPr marL="0" indent="0">
              <a:buNone/>
            </a:pPr>
            <a:r>
              <a:rPr lang="en-US" dirty="0"/>
              <a:t>              </a:t>
            </a:r>
            <a:r>
              <a:rPr lang="en-US" dirty="0" smtClean="0"/>
              <a:t>}]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10128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JSON-LD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LAPPS services are not required to exchange data in any particular format.</a:t>
            </a:r>
            <a:endParaRPr lang="en-US" dirty="0"/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LAPPS GATE services exchange GATE XML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Must be prepared to deal with the consequences.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JSON(-LD) is becoming more popular for data exchange on the web.</a:t>
            </a:r>
            <a:endParaRPr lang="en-US" dirty="0"/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Good support</a:t>
            </a:r>
            <a:r>
              <a:rPr lang="en-US" dirty="0"/>
              <a:t> </a:t>
            </a:r>
            <a:r>
              <a:rPr lang="en-US" dirty="0" smtClean="0"/>
              <a:t>across programming languages.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Recommended that if services do not use JSON-LD they provide a mapping from their format to JSON/JSON-LD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Ideally LAPPS services will exchange JSON-LD using a common vocabulary.</a:t>
            </a:r>
          </a:p>
        </p:txBody>
      </p:sp>
    </p:spTree>
    <p:extLst>
      <p:ext uri="{BB962C8B-B14F-4D97-AF65-F5344CB8AC3E}">
        <p14:creationId xmlns:p14="http://schemas.microsoft.com/office/powerpoint/2010/main" val="463494317"/>
      </p:ext>
    </p:extLst>
  </p:cSld>
  <p:clrMapOvr>
    <a:masterClrMapping/>
  </p:clrMapOvr>
  <p:transition xmlns:p14="http://schemas.microsoft.com/office/powerpoint/2010/main"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LEDS: LAPPS Exchange Data Structures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Java/Groovy classes for serializing JSON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Will be refactored soon but basic concepts will remain the same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Three main classes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Container</a:t>
            </a:r>
          </a:p>
          <a:p>
            <a:pPr lvl="1">
              <a:spcBef>
                <a:spcPts val="0"/>
              </a:spcBef>
            </a:pPr>
            <a:r>
              <a:rPr lang="en-US" dirty="0" err="1" smtClean="0"/>
              <a:t>ProcessingStep</a:t>
            </a:r>
            <a:r>
              <a:rPr lang="en-US" dirty="0" smtClean="0"/>
              <a:t> (View)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Annotation</a:t>
            </a:r>
            <a:endParaRPr lang="en-US" dirty="0"/>
          </a:p>
          <a:p>
            <a:r>
              <a:rPr lang="en-US" dirty="0" smtClean="0"/>
              <a:t>Other supporting classes for manipulating metadata</a:t>
            </a:r>
          </a:p>
          <a:p>
            <a:pPr lvl="1"/>
            <a:r>
              <a:rPr lang="en-US" dirty="0" smtClean="0"/>
              <a:t>Contains, etc.</a:t>
            </a:r>
          </a:p>
        </p:txBody>
      </p:sp>
    </p:spTree>
    <p:extLst>
      <p:ext uri="{BB962C8B-B14F-4D97-AF65-F5344CB8AC3E}">
        <p14:creationId xmlns:p14="http://schemas.microsoft.com/office/powerpoint/2010/main" val="3160887138"/>
      </p:ext>
    </p:extLst>
  </p:cSld>
  <p:clrMapOvr>
    <a:masterClrMapping/>
  </p:clrMapOvr>
  <p:transition xmlns:p14="http://schemas.microsoft.com/office/powerpoint/2010/main"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LEDS Classes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Container</a:t>
            </a:r>
          </a:p>
          <a:p>
            <a:pPr lvl="1"/>
            <a:r>
              <a:rPr lang="en-US" dirty="0" smtClean="0"/>
              <a:t>Map metadata</a:t>
            </a:r>
          </a:p>
          <a:p>
            <a:pPr lvl="1"/>
            <a:r>
              <a:rPr lang="en-US" dirty="0" smtClean="0"/>
              <a:t>List&lt;</a:t>
            </a:r>
            <a:r>
              <a:rPr lang="en-US" dirty="0" err="1" smtClean="0"/>
              <a:t>ProcessingStep</a:t>
            </a:r>
            <a:r>
              <a:rPr lang="en-US" dirty="0" smtClean="0"/>
              <a:t>&gt; step</a:t>
            </a:r>
          </a:p>
          <a:p>
            <a:r>
              <a:rPr lang="en-US" dirty="0" err="1" smtClean="0"/>
              <a:t>ProcessingStep</a:t>
            </a:r>
            <a:endParaRPr lang="en-US" dirty="0" smtClean="0"/>
          </a:p>
          <a:p>
            <a:pPr lvl="1"/>
            <a:r>
              <a:rPr lang="en-US" dirty="0" smtClean="0"/>
              <a:t>Map metadata</a:t>
            </a:r>
          </a:p>
          <a:p>
            <a:pPr lvl="1"/>
            <a:r>
              <a:rPr lang="en-US" dirty="0" smtClean="0"/>
              <a:t>List&lt;Annotation&gt; annotations</a:t>
            </a:r>
          </a:p>
          <a:p>
            <a:r>
              <a:rPr lang="en-US" dirty="0" smtClean="0"/>
              <a:t>Annotation</a:t>
            </a:r>
          </a:p>
          <a:p>
            <a:pPr lvl="1"/>
            <a:r>
              <a:rPr lang="en-US" dirty="0" smtClean="0"/>
              <a:t>String id</a:t>
            </a:r>
          </a:p>
          <a:p>
            <a:pPr lvl="1"/>
            <a:r>
              <a:rPr lang="en-US" dirty="0" smtClean="0"/>
              <a:t>String type</a:t>
            </a:r>
            <a:endParaRPr lang="en-US" dirty="0"/>
          </a:p>
          <a:p>
            <a:pPr lvl="1"/>
            <a:r>
              <a:rPr lang="en-US" dirty="0" smtClean="0"/>
              <a:t>long start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ong end</a:t>
            </a:r>
          </a:p>
          <a:p>
            <a:pPr lvl="1"/>
            <a:r>
              <a:rPr lang="en-US" dirty="0" smtClean="0"/>
              <a:t>Map features</a:t>
            </a:r>
          </a:p>
          <a:p>
            <a:pPr lvl="1"/>
            <a:r>
              <a:rPr lang="en-US" dirty="0" smtClean="0"/>
              <a:t>Map metadata</a:t>
            </a:r>
          </a:p>
        </p:txBody>
      </p:sp>
    </p:spTree>
    <p:extLst>
      <p:ext uri="{BB962C8B-B14F-4D97-AF65-F5344CB8AC3E}">
        <p14:creationId xmlns:p14="http://schemas.microsoft.com/office/powerpoint/2010/main" val="2644828024"/>
      </p:ext>
    </p:extLst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LAPPS Exchange Data Structures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Available on the ANC’s Nexus repository</a:t>
            </a:r>
          </a:p>
          <a:p>
            <a:pPr lvl="1">
              <a:spcBef>
                <a:spcPts val="0"/>
              </a:spcBef>
            </a:pPr>
            <a:r>
              <a:rPr lang="en-US" dirty="0" smtClean="0">
                <a:hlinkClick r:id="rId2"/>
              </a:rPr>
              <a:t>http://www.anc.org:8080/nexus</a:t>
            </a:r>
            <a:endParaRPr lang="en-US" dirty="0" smtClean="0"/>
          </a:p>
          <a:p>
            <a:pPr marL="8890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sz="2800" dirty="0" smtClean="0"/>
              <a:t>&lt;</a:t>
            </a:r>
            <a:r>
              <a:rPr lang="en-US" sz="2800" dirty="0" err="1" smtClean="0"/>
              <a:t>groupId</a:t>
            </a:r>
            <a:r>
              <a:rPr lang="en-US" sz="2800" dirty="0" smtClean="0"/>
              <a:t>&gt;</a:t>
            </a:r>
            <a:r>
              <a:rPr lang="en-US" sz="2800" dirty="0" err="1" smtClean="0"/>
              <a:t>org.anc.lapps</a:t>
            </a:r>
            <a:r>
              <a:rPr lang="en-US" sz="2800" dirty="0" smtClean="0"/>
              <a:t>&lt;/</a:t>
            </a:r>
            <a:r>
              <a:rPr lang="en-US" sz="2800" dirty="0" err="1" smtClean="0"/>
              <a:t>groupId</a:t>
            </a:r>
            <a:r>
              <a:rPr lang="en-US" sz="2800" dirty="0" smtClean="0"/>
              <a:t>&gt;</a:t>
            </a:r>
          </a:p>
          <a:p>
            <a:pPr marL="889000" lvl="2" indent="0">
              <a:spcBef>
                <a:spcPts val="0"/>
              </a:spcBef>
              <a:buNone/>
            </a:pPr>
            <a:r>
              <a:rPr lang="en-US" sz="2800" dirty="0" smtClean="0"/>
              <a:t>	&lt;</a:t>
            </a:r>
            <a:r>
              <a:rPr lang="en-US" sz="2800" dirty="0" err="1" smtClean="0"/>
              <a:t>artifactId</a:t>
            </a:r>
            <a:r>
              <a:rPr lang="en-US" sz="2800" dirty="0" smtClean="0"/>
              <a:t>&gt;serialization&lt;/</a:t>
            </a:r>
            <a:r>
              <a:rPr lang="en-US" sz="2800" dirty="0" err="1" smtClean="0"/>
              <a:t>artifactId</a:t>
            </a:r>
            <a:r>
              <a:rPr lang="en-US" sz="2800" dirty="0" smtClean="0"/>
              <a:t>&gt;</a:t>
            </a:r>
          </a:p>
          <a:p>
            <a:pPr marL="889000" lvl="2" indent="0">
              <a:spcBef>
                <a:spcPts val="0"/>
              </a:spcBef>
              <a:buNone/>
            </a:pPr>
            <a:r>
              <a:rPr lang="en-US" sz="2800" dirty="0" smtClean="0"/>
              <a:t>	&lt;version&gt;0.13.0&lt;/version&gt;</a:t>
            </a:r>
          </a:p>
          <a:p>
            <a:pPr lvl="1">
              <a:spcBef>
                <a:spcPts val="0"/>
              </a:spcBef>
              <a:buFont typeface="Arial"/>
              <a:buChar char="•"/>
            </a:pPr>
            <a:r>
              <a:rPr lang="en-US" dirty="0" smtClean="0"/>
              <a:t>Will be refactored into the </a:t>
            </a:r>
            <a:r>
              <a:rPr lang="en-US" dirty="0" err="1" smtClean="0"/>
              <a:t>org.lappsgrid</a:t>
            </a:r>
            <a:r>
              <a:rPr lang="en-US" dirty="0" smtClean="0"/>
              <a:t> namespace</a:t>
            </a:r>
          </a:p>
          <a:p>
            <a:pPr lvl="1">
              <a:spcBef>
                <a:spcPts val="0"/>
              </a:spcBef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10244437"/>
      </p:ext>
    </p:extLst>
  </p:cSld>
  <p:clrMapOvr>
    <a:masterClrMapping/>
  </p:clrMapOvr>
  <p:transition xmlns:p14="http://schemas.microsoft.com/office/powerpoint/2010/main"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LAPPS Exchange Data Structures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Provides simple round tripping between Java objects and their JSON-LD serialization</a:t>
            </a:r>
          </a:p>
          <a:p>
            <a:pPr lvl="1"/>
            <a:r>
              <a:rPr lang="en-US" dirty="0" smtClean="0"/>
              <a:t>Uses Jackson for JSON serialization</a:t>
            </a:r>
          </a:p>
          <a:p>
            <a:pPr lvl="1"/>
            <a:endParaRPr lang="en-US" dirty="0"/>
          </a:p>
          <a:p>
            <a:pPr marL="444500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Container container = new Container()</a:t>
            </a:r>
          </a:p>
          <a:p>
            <a:pPr marL="444500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String </a:t>
            </a:r>
            <a:r>
              <a:rPr lang="en-US" dirty="0" err="1" smtClean="0">
                <a:latin typeface="Courier New"/>
                <a:cs typeface="Courier New"/>
              </a:rPr>
              <a:t>json</a:t>
            </a:r>
            <a:r>
              <a:rPr lang="en-US" dirty="0" smtClean="0">
                <a:latin typeface="Courier New"/>
                <a:cs typeface="Courier New"/>
              </a:rPr>
              <a:t> = </a:t>
            </a:r>
            <a:r>
              <a:rPr lang="en-US" dirty="0" err="1" smtClean="0">
                <a:latin typeface="Courier New"/>
                <a:cs typeface="Courier New"/>
              </a:rPr>
              <a:t>container.toJson</a:t>
            </a:r>
            <a:r>
              <a:rPr lang="en-US" dirty="0" smtClean="0">
                <a:latin typeface="Courier New"/>
                <a:cs typeface="Courier New"/>
              </a:rPr>
              <a:t>()</a:t>
            </a:r>
          </a:p>
          <a:p>
            <a:pPr marL="444500" lvl="1" indent="0">
              <a:buNone/>
            </a:pPr>
            <a:r>
              <a:rPr lang="en-US" dirty="0" err="1">
                <a:latin typeface="Courier New"/>
                <a:cs typeface="Courier New"/>
              </a:rPr>
              <a:t>j</a:t>
            </a:r>
            <a:r>
              <a:rPr lang="en-US" dirty="0" err="1" smtClean="0">
                <a:latin typeface="Courier New"/>
                <a:cs typeface="Courier New"/>
              </a:rPr>
              <a:t>son</a:t>
            </a:r>
            <a:r>
              <a:rPr lang="en-US" dirty="0" smtClean="0">
                <a:latin typeface="Courier New"/>
                <a:cs typeface="Courier New"/>
              </a:rPr>
              <a:t> = </a:t>
            </a:r>
            <a:r>
              <a:rPr lang="en-US" dirty="0" err="1" smtClean="0">
                <a:latin typeface="Courier New"/>
                <a:cs typeface="Courier New"/>
              </a:rPr>
              <a:t>container.toPrettyJson</a:t>
            </a:r>
            <a:r>
              <a:rPr lang="en-US" dirty="0" smtClean="0">
                <a:latin typeface="Courier New"/>
                <a:cs typeface="Courier New"/>
              </a:rPr>
              <a:t>()</a:t>
            </a:r>
          </a:p>
          <a:p>
            <a:pPr marL="444500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…</a:t>
            </a:r>
          </a:p>
          <a:p>
            <a:pPr marL="444500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Container = new Container(</a:t>
            </a:r>
            <a:r>
              <a:rPr lang="en-US" dirty="0" err="1" smtClean="0">
                <a:latin typeface="Courier New"/>
                <a:cs typeface="Courier New"/>
              </a:rPr>
              <a:t>json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0849160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LAPPS Exchange Data Structures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Can link to a remote @context at </a:t>
            </a:r>
            <a:r>
              <a:rPr lang="en-US" dirty="0" smtClean="0">
                <a:hlinkClick r:id="rId2"/>
              </a:rPr>
              <a:t>http://vocab.lappsgrid.org/context-1.0.0.jsonld</a:t>
            </a:r>
            <a:endParaRPr lang="en-US" dirty="0" smtClean="0"/>
          </a:p>
          <a:p>
            <a:pPr marL="444500" lvl="1" indent="0">
              <a:lnSpc>
                <a:spcPct val="110000"/>
              </a:lnSpc>
              <a:spcAft>
                <a:spcPts val="1000"/>
              </a:spcAft>
              <a:buNone/>
            </a:pPr>
            <a:r>
              <a:rPr lang="en-US" sz="3200" dirty="0">
                <a:latin typeface="Courier New"/>
                <a:cs typeface="Courier New"/>
              </a:rPr>
              <a:t>Container container = </a:t>
            </a:r>
            <a:r>
              <a:rPr lang="en-US" sz="3200" dirty="0" smtClean="0">
                <a:latin typeface="Courier New"/>
                <a:cs typeface="Courier New"/>
              </a:rPr>
              <a:t>new Container(false);</a:t>
            </a:r>
            <a:endParaRPr lang="en-US" dirty="0"/>
          </a:p>
          <a:p>
            <a:r>
              <a:rPr lang="en-US" dirty="0" smtClean="0"/>
              <a:t>Can include a local @context that can be manipulated at runtime</a:t>
            </a:r>
          </a:p>
          <a:p>
            <a:pPr marL="889000" lvl="2" indent="0">
              <a:lnSpc>
                <a:spcPct val="140000"/>
              </a:lnSpc>
              <a:buNone/>
            </a:pPr>
            <a:r>
              <a:rPr lang="en-US" sz="3200" dirty="0" smtClean="0">
                <a:latin typeface="Courier New"/>
                <a:cs typeface="Courier New"/>
              </a:rPr>
              <a:t>Container container = new Container();</a:t>
            </a:r>
          </a:p>
          <a:p>
            <a:pPr marL="889000" lvl="2" indent="0">
              <a:buNone/>
            </a:pPr>
            <a:r>
              <a:rPr lang="en-US" sz="3200" dirty="0" smtClean="0">
                <a:latin typeface="Courier New"/>
                <a:cs typeface="Courier New"/>
              </a:rPr>
              <a:t>Map context = new </a:t>
            </a:r>
            <a:r>
              <a:rPr lang="en-US" sz="3200" dirty="0" err="1" smtClean="0">
                <a:latin typeface="Courier New"/>
                <a:cs typeface="Courier New"/>
              </a:rPr>
              <a:t>HashMap</a:t>
            </a:r>
            <a:r>
              <a:rPr lang="en-US" sz="3200" dirty="0" smtClean="0">
                <a:latin typeface="Courier New"/>
                <a:cs typeface="Courier New"/>
              </a:rPr>
              <a:t>()</a:t>
            </a:r>
          </a:p>
          <a:p>
            <a:pPr marL="889000" lvl="2" indent="0">
              <a:buNone/>
            </a:pPr>
            <a:r>
              <a:rPr lang="en-US" sz="3200" dirty="0" err="1">
                <a:latin typeface="Courier New"/>
                <a:cs typeface="Courier New"/>
              </a:rPr>
              <a:t>c</a:t>
            </a:r>
            <a:r>
              <a:rPr lang="en-US" sz="3200" dirty="0" err="1" smtClean="0">
                <a:latin typeface="Courier New"/>
                <a:cs typeface="Courier New"/>
              </a:rPr>
              <a:t>ontext.put</a:t>
            </a:r>
            <a:r>
              <a:rPr lang="en-US" sz="3200" dirty="0" smtClean="0">
                <a:latin typeface="Courier New"/>
                <a:cs typeface="Courier New"/>
              </a:rPr>
              <a:t>(“Token”, “http://…”);</a:t>
            </a:r>
          </a:p>
          <a:p>
            <a:pPr marL="889000" lvl="2" indent="0">
              <a:buNone/>
            </a:pPr>
            <a:r>
              <a:rPr lang="en-US" sz="3200" dirty="0" err="1" smtClean="0">
                <a:latin typeface="Courier New"/>
                <a:cs typeface="Courier New"/>
              </a:rPr>
              <a:t>Context.put</a:t>
            </a:r>
            <a:r>
              <a:rPr lang="en-US" sz="3200" dirty="0" smtClean="0">
                <a:latin typeface="Courier New"/>
                <a:cs typeface="Courier New"/>
              </a:rPr>
              <a:t>(“Sentence”, “http://…”)”</a:t>
            </a:r>
          </a:p>
          <a:p>
            <a:pPr marL="889000" lvl="2" indent="0">
              <a:buNone/>
            </a:pPr>
            <a:r>
              <a:rPr lang="en-US" sz="3200" dirty="0" err="1" smtClean="0">
                <a:latin typeface="Courier New"/>
                <a:cs typeface="Courier New"/>
              </a:rPr>
              <a:t>Container.setContext</a:t>
            </a:r>
            <a:r>
              <a:rPr lang="en-US" sz="3200" dirty="0" smtClean="0">
                <a:latin typeface="Courier New"/>
                <a:cs typeface="Courier New"/>
              </a:rPr>
              <a:t>(context)</a:t>
            </a:r>
            <a:endParaRPr lang="en-US" dirty="0" smtClean="0"/>
          </a:p>
          <a:p>
            <a:pPr lvl="1"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63563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LAPPS Exchange Data Structures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"@context" : {</a:t>
            </a:r>
          </a:p>
          <a:p>
            <a:pPr marL="0" indent="0">
              <a:buNone/>
            </a:pPr>
            <a:r>
              <a:rPr lang="en-US" dirty="0"/>
              <a:t>    "Sentence" : "http://</a:t>
            </a:r>
            <a:r>
              <a:rPr lang="en-US" dirty="0" err="1"/>
              <a:t>example.com</a:t>
            </a:r>
            <a:r>
              <a:rPr lang="en-US" dirty="0"/>
              <a:t>/Sentence",</a:t>
            </a:r>
          </a:p>
          <a:p>
            <a:pPr marL="0" indent="0">
              <a:buNone/>
            </a:pPr>
            <a:r>
              <a:rPr lang="en-US" dirty="0"/>
              <a:t>    "Token" : "http://</a:t>
            </a:r>
            <a:r>
              <a:rPr lang="en-US" dirty="0" err="1"/>
              <a:t>example.com</a:t>
            </a:r>
            <a:r>
              <a:rPr lang="en-US" dirty="0"/>
              <a:t>/Token"</a:t>
            </a:r>
          </a:p>
          <a:p>
            <a:pPr marL="0" indent="0">
              <a:buNone/>
            </a:pPr>
            <a:r>
              <a:rPr lang="en-US" dirty="0"/>
              <a:t>  },</a:t>
            </a:r>
          </a:p>
          <a:p>
            <a:pPr marL="0" indent="0">
              <a:buNone/>
            </a:pPr>
            <a:r>
              <a:rPr lang="en-US" dirty="0"/>
              <a:t>  "metadata" : { },</a:t>
            </a:r>
          </a:p>
          <a:p>
            <a:pPr marL="0" indent="0">
              <a:buNone/>
            </a:pPr>
            <a:r>
              <a:rPr lang="en-US" dirty="0"/>
              <a:t>  "text" : { },</a:t>
            </a:r>
          </a:p>
          <a:p>
            <a:pPr marL="0" indent="0">
              <a:buNone/>
            </a:pPr>
            <a:r>
              <a:rPr lang="en-US" dirty="0"/>
              <a:t>  "steps" : [ ]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105277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Everything can contain metadata</a:t>
            </a:r>
          </a:p>
          <a:p>
            <a:r>
              <a:rPr lang="en-US" dirty="0" smtClean="0"/>
              <a:t>Services are free to use the metadata maps as needed.</a:t>
            </a:r>
          </a:p>
          <a:p>
            <a:pPr lvl="1"/>
            <a:r>
              <a:rPr lang="en-US" dirty="0" smtClean="0"/>
              <a:t>LAPPS does not impose many restrictions on metadata</a:t>
            </a:r>
          </a:p>
          <a:p>
            <a:r>
              <a:rPr lang="en-US" dirty="0" smtClean="0"/>
              <a:t>Except for </a:t>
            </a:r>
            <a:r>
              <a:rPr lang="en-US" dirty="0" err="1" smtClean="0"/>
              <a:t>ProcessingStep</a:t>
            </a:r>
            <a:r>
              <a:rPr lang="en-US" dirty="0" smtClean="0"/>
              <a:t> (View)</a:t>
            </a:r>
          </a:p>
          <a:p>
            <a:pPr lvl="1"/>
            <a:r>
              <a:rPr lang="en-US" dirty="0" smtClean="0"/>
              <a:t>Each step should have a </a:t>
            </a:r>
            <a:r>
              <a:rPr lang="en-US" i="1" dirty="0" smtClean="0"/>
              <a:t>contains</a:t>
            </a:r>
            <a:r>
              <a:rPr lang="en-US" dirty="0" smtClean="0"/>
              <a:t> map</a:t>
            </a:r>
          </a:p>
          <a:p>
            <a:pPr lvl="1"/>
            <a:r>
              <a:rPr lang="en-US" dirty="0" smtClean="0"/>
              <a:t>Allows other processors to quickly find views they are interested in.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96552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2010</TotalTime>
  <Words>766</Words>
  <Application>Microsoft Macintosh PowerPoint</Application>
  <PresentationFormat>Custom</PresentationFormat>
  <Paragraphs>129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White</vt:lpstr>
      <vt:lpstr>Contributing to the Lapps Grid Lapps Serialization</vt:lpstr>
      <vt:lpstr>JSON-LD</vt:lpstr>
      <vt:lpstr>LEDS: LAPPS Exchange Data Structures</vt:lpstr>
      <vt:lpstr>LEDS Classes</vt:lpstr>
      <vt:lpstr>LAPPS Exchange Data Structures</vt:lpstr>
      <vt:lpstr>LAPPS Exchange Data Structures</vt:lpstr>
      <vt:lpstr>LAPPS Exchange Data Structures</vt:lpstr>
      <vt:lpstr>LAPPS Exchange Data Structures</vt:lpstr>
      <vt:lpstr>Metadata</vt:lpstr>
      <vt:lpstr>Metadata: contains</vt:lpstr>
      <vt:lpstr>Metadata: contains</vt:lpstr>
      <vt:lpstr>Metadata: contains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Contributing to the Lapps Grid Lapps Serialization</dc:title>
  <cp:lastModifiedBy>Keith Suderman</cp:lastModifiedBy>
  <cp:revision>21</cp:revision>
  <dcterms:modified xsi:type="dcterms:W3CDTF">2014-05-26T11:06:15Z</dcterms:modified>
</cp:coreProperties>
</file>