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74" r:id="rId5"/>
    <p:sldId id="276" r:id="rId6"/>
    <p:sldId id="273" r:id="rId7"/>
    <p:sldId id="261" r:id="rId8"/>
    <p:sldId id="275" r:id="rId9"/>
    <p:sldId id="277" r:id="rId10"/>
    <p:sldId id="258" r:id="rId11"/>
    <p:sldId id="279" r:id="rId12"/>
    <p:sldId id="280" r:id="rId13"/>
    <p:sldId id="27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38A8FF-353B-49B7-8770-9A9E7D928E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FAFC4-D20A-4904-9AFC-F30E2A6386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B071-81B3-4DD3-ADD0-F56DF3C4F8D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8DC15-7980-4242-8466-B8E67E2083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2B2E3-AF4D-47DF-A165-D607D77402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4A654-120E-4B4C-8527-846D07B7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9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DC263-E828-42E1-8F39-B1205A16929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5A3BB-904B-439B-960C-AB11B608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9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58BC-2687-445D-AC72-B7679819C921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69F-9784-4CFB-B253-5C9E95EE914D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BEFD-5AD0-404F-A672-F878DAB87845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7DEF-A69E-43A3-B3B4-A741A8CF9986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280C-9C13-4694-BCB2-551D87314286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E14-18BC-4B1F-BF78-78C872B53C12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E275-0F13-4597-AC19-ABA4BE97686D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0DC-CBDF-4C96-9332-5B218831F4DD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C2F-8DF9-4B87-BD94-63A84A078601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E1B8-6C45-4A3C-9277-1AD800DA2C17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7B6B-8A4A-44A3-9FBB-C378D9708EE4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787E-7DF8-4646-9DB1-B55031B1C08B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F8B2-66A7-4715-89AE-63931F958904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3FCC-F0A3-4DCF-AD1F-4C29624FC2D4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2857-677B-4BA3-B918-EED853D2A3B7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9AA-5721-4FDB-90EF-8A01D1CDA3EE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428-5AD8-4A5D-BE25-9EC27D2FE1E7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EBFBC5-614B-40CD-ABCD-05F62C3097C9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architecture and Azure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575388"/>
            <a:ext cx="6946872" cy="111883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Chunren Lai</a:t>
            </a:r>
          </a:p>
          <a:p>
            <a:endParaRPr lang="en-US" dirty="0"/>
          </a:p>
          <a:p>
            <a:r>
              <a:rPr lang="en-US" sz="1300" dirty="0">
                <a:solidFill>
                  <a:schemeClr val="tx1"/>
                </a:solidFill>
              </a:rPr>
              <a:t>Dec. 13, 2017</a:t>
            </a:r>
          </a:p>
        </p:txBody>
      </p:sp>
    </p:spTree>
    <p:extLst>
      <p:ext uri="{BB962C8B-B14F-4D97-AF65-F5344CB8AC3E}">
        <p14:creationId xmlns:p14="http://schemas.microsoft.com/office/powerpoint/2010/main" val="1723164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8959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4. Azure Service Fabric  (Video ads)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7360" y="6325986"/>
            <a:ext cx="508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Mouse move over or click to play the movie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1C8A-05D1-4881-BC44-9F3EFB56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6053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4. Azure Service Fabric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053" y="1297138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(1) Development for the Service Fabric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4153" y="1849533"/>
            <a:ext cx="738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OS: Windows 7+;  VS 2017;  Microsoft Azure Service Fabric SDK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" y="2622345"/>
            <a:ext cx="4851797" cy="3667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74" y="2627536"/>
            <a:ext cx="4990505" cy="37507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88AE3-F84F-4E84-9794-861A0E69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6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6053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4. Azure Service Fabric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053" y="1297138"/>
            <a:ext cx="492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 Deployment by Visual Studio 2017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2" y="1931017"/>
            <a:ext cx="5045943" cy="33116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5798" y="1297138"/>
            <a:ext cx="492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 Deployment by PowerShell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7294" y="1866366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Connect-ServiceFabricCluster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7294" y="2286077"/>
            <a:ext cx="3203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$path = 'C:\deploy\</a:t>
            </a:r>
            <a:r>
              <a:rPr lang="en-US" sz="1200" dirty="0" err="1">
                <a:solidFill>
                  <a:srgbClr val="002060"/>
                </a:solidFill>
              </a:rPr>
              <a:t>pkg</a:t>
            </a:r>
            <a:r>
              <a:rPr lang="en-US" sz="1200" dirty="0">
                <a:solidFill>
                  <a:srgbClr val="002060"/>
                </a:solidFill>
              </a:rPr>
              <a:t>\Debug'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7294" y="2714414"/>
            <a:ext cx="380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Copy-ServiceFabricApplicationPackage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  -</a:t>
            </a:r>
            <a:r>
              <a:rPr lang="en-US" sz="1200" dirty="0" err="1">
                <a:solidFill>
                  <a:srgbClr val="002060"/>
                </a:solidFill>
              </a:rPr>
              <a:t>ApplicationPackagePath</a:t>
            </a:r>
            <a:r>
              <a:rPr lang="en-US" sz="1200" dirty="0">
                <a:solidFill>
                  <a:srgbClr val="002060"/>
                </a:solidFill>
              </a:rPr>
              <a:t> $path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7294" y="469633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New-ServiceFabricApplication fabric:/</a:t>
            </a:r>
            <a:r>
              <a:rPr lang="en-US" sz="1200" dirty="0" err="1">
                <a:solidFill>
                  <a:srgbClr val="002060"/>
                </a:solidFill>
              </a:rPr>
              <a:t>MyApp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 </a:t>
            </a:r>
            <a:r>
              <a:rPr lang="en-US" sz="1200" dirty="0" err="1">
                <a:solidFill>
                  <a:srgbClr val="002060"/>
                </a:solidFill>
              </a:rPr>
              <a:t>MyApplicationType</a:t>
            </a:r>
            <a:r>
              <a:rPr lang="en-US" sz="1200" dirty="0">
                <a:solidFill>
                  <a:srgbClr val="002060"/>
                </a:solidFill>
              </a:rPr>
              <a:t> 1.0.0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7294" y="3327417"/>
            <a:ext cx="4929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Register-ServiceFabricApplicationType MyApplicationV1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7294" y="3764608"/>
            <a:ext cx="3305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Get-ServiceFabricApplicationType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7294" y="4184091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Remove-ServiceFabricApplicationPackage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 -</a:t>
            </a:r>
            <a:r>
              <a:rPr lang="en-US" sz="1200" dirty="0" err="1">
                <a:solidFill>
                  <a:srgbClr val="002060"/>
                </a:solidFill>
              </a:rPr>
              <a:t>ApplicationPackagePathInImageStore</a:t>
            </a:r>
            <a:r>
              <a:rPr lang="en-US" sz="1200" dirty="0">
                <a:solidFill>
                  <a:srgbClr val="002060"/>
                </a:solidFill>
              </a:rPr>
              <a:t> MyApplicationV1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7294" y="5208569"/>
            <a:ext cx="424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PS C:\&gt;</a:t>
            </a:r>
            <a:r>
              <a:rPr lang="en-US" sz="1200" dirty="0">
                <a:solidFill>
                  <a:srgbClr val="002060"/>
                </a:solidFill>
              </a:rPr>
              <a:t>Start-ServiceFabricApplicationUpgrade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 -</a:t>
            </a:r>
            <a:r>
              <a:rPr lang="en-US" sz="1200" dirty="0" err="1">
                <a:solidFill>
                  <a:srgbClr val="002060"/>
                </a:solidFill>
              </a:rPr>
              <a:t>ApplicationName</a:t>
            </a:r>
            <a:r>
              <a:rPr lang="en-US" sz="1200" dirty="0">
                <a:solidFill>
                  <a:srgbClr val="002060"/>
                </a:solidFill>
              </a:rPr>
              <a:t> fabric:/</a:t>
            </a:r>
            <a:r>
              <a:rPr lang="en-US" sz="1200" dirty="0" err="1">
                <a:solidFill>
                  <a:srgbClr val="002060"/>
                </a:solidFill>
              </a:rPr>
              <a:t>myApplication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      -</a:t>
            </a:r>
            <a:r>
              <a:rPr lang="en-US" sz="1200" dirty="0" err="1">
                <a:solidFill>
                  <a:srgbClr val="002060"/>
                </a:solidFill>
              </a:rPr>
              <a:t>ApplicationTypeVersion</a:t>
            </a:r>
            <a:r>
              <a:rPr lang="en-US" sz="1200" dirty="0">
                <a:solidFill>
                  <a:srgbClr val="002060"/>
                </a:solidFill>
              </a:rPr>
              <a:t> 2.0.0.0 –{other  switch}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9DD87-A62F-471D-8C1A-0EB24DE5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8082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5. Demo of Azure Service Fabric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607" y="1082387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(1) Service Fabric Explorer: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9822" y="1115887"/>
            <a:ext cx="6140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DEV: http://localhost:19080/Explorer/index.html#/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607" y="1394672"/>
            <a:ext cx="894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POC: http://eag-pp-poc1.corp.scantron.com:19080/Explorer/index.html#/node/eag-pp-poc1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29" y="1886989"/>
            <a:ext cx="6815794" cy="47050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6EDD-BE6C-4B7C-BF42-BAF49518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1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3555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6.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1641" y="1324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09164"/>
              </p:ext>
            </p:extLst>
          </p:nvPr>
        </p:nvGraphicFramePr>
        <p:xfrm>
          <a:off x="584607" y="1240403"/>
          <a:ext cx="10783978" cy="475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362">
                  <a:extLst>
                    <a:ext uri="{9D8B030D-6E8A-4147-A177-3AD203B41FA5}">
                      <a16:colId xmlns:a16="http://schemas.microsoft.com/office/drawing/2014/main" val="2654835403"/>
                    </a:ext>
                  </a:extLst>
                </a:gridCol>
                <a:gridCol w="9730616">
                  <a:extLst>
                    <a:ext uri="{9D8B030D-6E8A-4147-A177-3AD203B41FA5}">
                      <a16:colId xmlns:a16="http://schemas.microsoft.com/office/drawing/2014/main" val="3028116653"/>
                    </a:ext>
                  </a:extLst>
                </a:gridCol>
              </a:tblGrid>
              <a:tr h="369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82116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01: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 Familiar, “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Azure Leveraging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DevOps and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Architecture to Deliver SaaS Solutions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”, 2015,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Apress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ISBN: 978-1-4842-1276-9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75950"/>
                  </a:ext>
                </a:extLst>
              </a:tr>
              <a:tr h="7314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02: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 a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approach to building applications?,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https://docs.microsoft.com/en-us/azure/service-fabric/service-fabric-overview-microservices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33431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 03: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Microsoft, “Microsoft Application Architecture Guide (2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Edition)”, 2009, ISBN: 9780735627109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88910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 04: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 Newman, “Building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Designing Fine-Grained Systems”, 2015, O’Reilly, ISBN:978-1-491-95035-7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658518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 05: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Dhiman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“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Microservices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Architecture”,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Pluralsight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https://app.pluralsight.com/library/courses/microservices-architecture/table-of-contents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861340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40310"/>
                  </a:ext>
                </a:extLst>
              </a:tr>
              <a:tr h="577637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839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A4BD6-9402-4DA5-BB4A-25551672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5" y="573578"/>
            <a:ext cx="1131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Outline of </a:t>
            </a:r>
            <a:r>
              <a:rPr lang="en-US" sz="3600" dirty="0" err="1"/>
              <a:t>Microservices</a:t>
            </a:r>
            <a:r>
              <a:rPr lang="en-US" sz="3600" dirty="0"/>
              <a:t> and Azure Service Fabric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524" y="1991569"/>
            <a:ext cx="480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Benefits of </a:t>
            </a:r>
            <a:r>
              <a:rPr lang="en-US" sz="2800" dirty="0" err="1"/>
              <a:t>Microservices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4524" y="3286449"/>
            <a:ext cx="4094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4. Azure Service Fabric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64524" y="3996173"/>
            <a:ext cx="676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5. Demo of Service Fabric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524" y="2595268"/>
            <a:ext cx="5899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</a:t>
            </a:r>
            <a:r>
              <a:rPr lang="en-US" sz="2800" dirty="0" err="1"/>
              <a:t>Microservices</a:t>
            </a:r>
            <a:r>
              <a:rPr lang="en-US" sz="2800" dirty="0"/>
              <a:t> Design Principles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524" y="470589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6. 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4524" y="1397020"/>
            <a:ext cx="5585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Introduction to </a:t>
            </a:r>
            <a:r>
              <a:rPr lang="en-US" sz="2800" dirty="0" err="1"/>
              <a:t>Microservices</a:t>
            </a:r>
            <a:endParaRPr lang="en-US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EAF974-E9BC-4B32-B13D-BDBB1209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789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Introduction to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84607" y="1189072"/>
            <a:ext cx="372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b="1" dirty="0"/>
              <a:t>The Monolithic Architecture</a:t>
            </a:r>
          </a:p>
          <a:p>
            <a:r>
              <a:rPr lang="en-US" b="1" dirty="0"/>
              <a:t> (Layer architecture – [Ref03])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04" y="1032591"/>
            <a:ext cx="5944430" cy="55157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BFBA-DFDB-4AB6-9183-C248FF59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789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Introduction to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84607" y="1189072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 Characteristics of the Monolithic Architecture [Ref05]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8954" y="1699496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Characteristics of Monolithic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0907" y="2240698"/>
            <a:ext cx="52510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App: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Typical enterprise application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Large codebase: </a:t>
            </a:r>
            <a:r>
              <a:rPr lang="en-US" dirty="0"/>
              <a:t>longer development time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Coupling:</a:t>
            </a:r>
            <a:r>
              <a:rPr lang="en-US" dirty="0"/>
              <a:t> High levels of coupling between </a:t>
            </a:r>
          </a:p>
          <a:p>
            <a:r>
              <a:rPr lang="en-US" dirty="0"/>
              <a:t>                   modules and services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Deployment:</a:t>
            </a:r>
            <a:r>
              <a:rPr lang="en-US" dirty="0"/>
              <a:t> inaccessible features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Failure: </a:t>
            </a:r>
            <a:r>
              <a:rPr lang="en-US" dirty="0"/>
              <a:t>could affect whole system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Scaling:</a:t>
            </a:r>
            <a:r>
              <a:rPr lang="en-US" dirty="0"/>
              <a:t> requires duplication of the whole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Change:</a:t>
            </a:r>
            <a:r>
              <a:rPr lang="en-US" dirty="0"/>
              <a:t> minor change could result in</a:t>
            </a:r>
          </a:p>
          <a:p>
            <a:r>
              <a:rPr lang="en-US" dirty="0"/>
              <a:t>                 complete rebuild and       </a:t>
            </a:r>
          </a:p>
          <a:p>
            <a:r>
              <a:rPr lang="en-US" dirty="0"/>
              <a:t>                 redeployment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9" y="1777420"/>
            <a:ext cx="5508445" cy="367661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884246-FECB-4A9D-A9A4-A844DD87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7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789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Introduction to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84607" y="1189072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(3) Why need </a:t>
            </a:r>
            <a:r>
              <a:rPr lang="en-US" b="1" dirty="0" err="1"/>
              <a:t>Microservices</a:t>
            </a:r>
            <a:r>
              <a:rPr lang="en-US" b="1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471" y="1924216"/>
            <a:ext cx="110425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Change: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Need to respond to change quickly, shorter time to Market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Reliability: </a:t>
            </a:r>
            <a:r>
              <a:rPr lang="en-US" dirty="0"/>
              <a:t> need for reliability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Coupling: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 need for loose coupling between modules and services for ease of maintenance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Deployment: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/>
              <a:t>need for no or shorter downtime deployment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Host: </a:t>
            </a:r>
            <a:r>
              <a:rPr lang="en-US" dirty="0"/>
              <a:t>on-demand hosting technology, cloud technology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Scaling: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 need good scaling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F50AE-D49A-46EC-840B-CBC54EB7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3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789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Introduction to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84607" y="1189072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(4) The Monolithic Architecture  vs </a:t>
            </a:r>
            <a:r>
              <a:rPr lang="en-US" b="1" dirty="0" err="1"/>
              <a:t>Microservices</a:t>
            </a:r>
            <a:r>
              <a:rPr lang="en-US" b="1" dirty="0"/>
              <a:t> Architecture [Ref03]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62" y="1714886"/>
            <a:ext cx="8777446" cy="49373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87CE-3EF2-43A7-943F-6B6AFEE8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9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84089"/>
              </p:ext>
            </p:extLst>
          </p:nvPr>
        </p:nvGraphicFramePr>
        <p:xfrm>
          <a:off x="1145591" y="1913656"/>
          <a:ext cx="1014445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4450">
                  <a:extLst>
                    <a:ext uri="{9D8B030D-6E8A-4147-A177-3AD203B41FA5}">
                      <a16:colId xmlns:a16="http://schemas.microsoft.com/office/drawing/2014/main" val="3843958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Monolithic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Architecture: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A monolithic app contains domain-specific functionality and is normally divided by functional layers, such as web, business, and data.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You scale a monolithic app by cloning it on multiple servers/virtual machines/containers.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512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5591" y="3975144"/>
            <a:ext cx="857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https://channel9.msdn.com/Blogs/Azure/Azure-Service-Fabric?ocid=player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65859"/>
              </p:ext>
            </p:extLst>
          </p:nvPr>
        </p:nvGraphicFramePr>
        <p:xfrm>
          <a:off x="1145591" y="3870272"/>
          <a:ext cx="10144450" cy="1568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4450">
                  <a:extLst>
                    <a:ext uri="{9D8B030D-6E8A-4147-A177-3AD203B41FA5}">
                      <a16:colId xmlns:a16="http://schemas.microsoft.com/office/drawing/2014/main" val="3843958440"/>
                    </a:ext>
                  </a:extLst>
                </a:gridCol>
              </a:tblGrid>
              <a:tr h="202238">
                <a:tc>
                  <a:txBody>
                    <a:bodyPr/>
                    <a:lstStyle/>
                    <a:p>
                      <a:r>
                        <a:rPr lang="en-US" dirty="0" err="1"/>
                        <a:t>Microservices</a:t>
                      </a:r>
                      <a:r>
                        <a:rPr lang="en-US" dirty="0"/>
                        <a:t>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1987"/>
                  </a:ext>
                </a:extLst>
              </a:tr>
              <a:tr h="120284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 separates functionality into separate smaller services.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approach scales out by deploying each service independently, creating instances of these services across servers/virtual machines/containers.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9512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4607" y="324705"/>
            <a:ext cx="7893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Introduction to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5522" y="1147269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(4) The Monolithic Architecture  vs </a:t>
            </a:r>
            <a:r>
              <a:rPr lang="en-US" b="1" dirty="0" err="1"/>
              <a:t>Microservices</a:t>
            </a:r>
            <a:r>
              <a:rPr lang="en-US" b="1" dirty="0"/>
              <a:t> Architecture [Ref03]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AADA7-E16A-451B-AA50-68AE827E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9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6777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2. Benefits of </a:t>
            </a:r>
            <a:r>
              <a:rPr lang="en-US" sz="4000" dirty="0" err="1"/>
              <a:t>Microservices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84607" y="1189072"/>
            <a:ext cx="89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(1) Benefits of </a:t>
            </a:r>
            <a:r>
              <a:rPr lang="en-US" b="1" dirty="0" err="1"/>
              <a:t>Microservices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2007" y="2002159"/>
            <a:ext cx="11114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Shorter deployments times – reliable and faster deployments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frequent updates – decouple the changeable parts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uptime – fast issue resolution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 and 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ownership and knowledge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distributed teams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C6D30-8628-44E7-A617-5C79E20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9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607" y="324705"/>
            <a:ext cx="8335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3. </a:t>
            </a:r>
            <a:r>
              <a:rPr lang="en-US" sz="4000" dirty="0" err="1"/>
              <a:t>Microservices</a:t>
            </a:r>
            <a:r>
              <a:rPr lang="en-US" sz="4000" dirty="0"/>
              <a:t> Design Principles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606" y="1189072"/>
            <a:ext cx="111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b="1" dirty="0"/>
              <a:t>High Cohesion:  Single focus, single responsibility (e.g., </a:t>
            </a:r>
            <a:r>
              <a:rPr lang="en-US" b="1" dirty="0" err="1"/>
              <a:t>StudentSvc</a:t>
            </a:r>
            <a:r>
              <a:rPr lang="en-US" b="1" dirty="0"/>
              <a:t>, </a:t>
            </a:r>
            <a:r>
              <a:rPr lang="en-US" b="1" dirty="0" err="1"/>
              <a:t>ParentSvc</a:t>
            </a:r>
            <a:r>
              <a:rPr lang="en-US" b="1" dirty="0"/>
              <a:t>, </a:t>
            </a:r>
            <a:r>
              <a:rPr lang="en-US" b="1" dirty="0" err="1"/>
              <a:t>EmailSvc</a:t>
            </a:r>
            <a:r>
              <a:rPr lang="en-US" b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606" y="1714885"/>
            <a:ext cx="111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 Autonomous:  loose coupling (e.g., independently changeable and deployable)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606" y="2240698"/>
            <a:ext cx="1118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(3) Business Domain Centric:  service represents business function (e.g., Accounts Department,   </a:t>
            </a:r>
          </a:p>
          <a:p>
            <a:r>
              <a:rPr lang="en-US" b="1" dirty="0"/>
              <a:t>                                                   Order department, and Stock Department)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4606" y="3147445"/>
            <a:ext cx="111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(4) Resilience:  failure tolerance, degrade functionality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606" y="3777193"/>
            <a:ext cx="111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(5) Observable:  System health (status, logs, errors), centralized monitoring and logging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5F90-D846-4738-8C6F-EB7ADB8E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515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2570</TotalTime>
  <Words>809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Slice</vt:lpstr>
      <vt:lpstr>Microservices architecture and Azure Service Fabric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Scantron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 Portal Architecture design</dc:title>
  <dc:creator>Charles Lai</dc:creator>
  <cp:lastModifiedBy>Charles Lai</cp:lastModifiedBy>
  <cp:revision>73</cp:revision>
  <dcterms:created xsi:type="dcterms:W3CDTF">2017-11-20T05:54:56Z</dcterms:created>
  <dcterms:modified xsi:type="dcterms:W3CDTF">2022-03-31T22:15:16Z</dcterms:modified>
</cp:coreProperties>
</file>