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72" r:id="rId2"/>
    <p:sldId id="273" r:id="rId3"/>
    <p:sldId id="274" r:id="rId4"/>
    <p:sldId id="280" r:id="rId5"/>
    <p:sldId id="281" r:id="rId6"/>
    <p:sldId id="282" r:id="rId7"/>
    <p:sldId id="290" r:id="rId8"/>
    <p:sldId id="291" r:id="rId9"/>
    <p:sldId id="283" r:id="rId10"/>
    <p:sldId id="284" r:id="rId11"/>
    <p:sldId id="285" r:id="rId12"/>
    <p:sldId id="286" r:id="rId13"/>
    <p:sldId id="287" r:id="rId14"/>
    <p:sldId id="288" r:id="rId15"/>
    <p:sldId id="289" r:id="rId16"/>
    <p:sldId id="294" r:id="rId17"/>
    <p:sldId id="295" r:id="rId18"/>
    <p:sldId id="296" r:id="rId19"/>
    <p:sldId id="276" r:id="rId20"/>
    <p:sldId id="297" r:id="rId21"/>
    <p:sldId id="298" r:id="rId22"/>
    <p:sldId id="299" r:id="rId23"/>
    <p:sldId id="293" r:id="rId24"/>
    <p:sldId id="278" r:id="rId25"/>
    <p:sldId id="279"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14" d="100"/>
          <a:sy n="114" d="100"/>
        </p:scale>
        <p:origin x="408" y="1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F2EF9F7-A7EE-4C2A-B5F0-A1D3FF24BAAF}" type="datetime1">
              <a:rPr lang="en-US" smtClean="0"/>
              <a:t>3/31/2022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CE2A5F-B556-4535-B73E-4580F6EF1B21}" type="datetime1">
              <a:rPr lang="en-US" smtClean="0"/>
              <a:t>3/31/2022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B01FBC-0092-4AB0-9703-2B2E8A360093}" type="datetime1">
              <a:rPr lang="en-US" smtClean="0"/>
              <a:t>3/31/2022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2848CA-77F8-4E88-84E0-7383F0A5C376}" type="datetime1">
              <a:rPr lang="en-US" smtClean="0"/>
              <a:t>3/31/2022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8C14BC5B-5F77-46B9-892D-4830752099A5}" type="datetime1">
              <a:rPr lang="en-US" smtClean="0"/>
              <a:t>3/31/2022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BEB4FB9-5C37-4B2D-8E66-C4ED16051F18}" type="datetime1">
              <a:rPr lang="en-US" smtClean="0"/>
              <a:t>3/31/2022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BF4D12-4731-455E-8C7A-C5A38253D14C}" type="datetime1">
              <a:rPr lang="en-US" smtClean="0"/>
              <a:t>3/31/2022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CA2EE2-A0A5-41DC-AF8F-5E7D75255452}" type="datetime1">
              <a:rPr lang="en-US" smtClean="0"/>
              <a:t>3/31/2022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963E2-B092-4ACB-B8C8-1EA42F7F34B0}" type="datetime1">
              <a:rPr lang="en-US" smtClean="0"/>
              <a:t>3/31/2022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4A5AFC48-FD6A-4F15-9ADD-D3FD4084BF68}" type="datetime1">
              <a:rPr lang="en-US" smtClean="0"/>
              <a:t>3/31/2022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866E3B6-B834-4D07-A5DC-310E1A7ED7D2}" type="datetime1">
              <a:rPr lang="en-US" smtClean="0"/>
              <a:t>3/31/2022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3417323-15FC-41E5-9D16-06DD30FF302A}" type="datetime1">
              <a:rPr lang="en-US" smtClean="0"/>
              <a:t>3/31/2022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facebook.com/hadoopers" TargetMode="External"/><Relationship Id="rId3" Type="http://schemas.openxmlformats.org/officeDocument/2006/relationships/hyperlink" Target="https://www.tutorialspoint.com/hadoop/hadoop_big_data_overview.htm" TargetMode="External"/><Relationship Id="rId7" Type="http://schemas.openxmlformats.org/officeDocument/2006/relationships/hyperlink" Target="https://www.slideshare.net/LiorSidi/hadoop-ecosystem-65935516" TargetMode="External"/><Relationship Id="rId2" Type="http://schemas.openxmlformats.org/officeDocument/2006/relationships/hyperlink" Target="https://hadoop.apache.org/" TargetMode="External"/><Relationship Id="rId1" Type="http://schemas.openxmlformats.org/officeDocument/2006/relationships/slideLayout" Target="../slideLayouts/slideLayout2.xml"/><Relationship Id="rId6" Type="http://schemas.openxmlformats.org/officeDocument/2006/relationships/hyperlink" Target="https://www.packtpub.com/mapt/book/big_data_and_business_intelligence/9781784396688/2/ch02lvl1sec23/the-hadoop-ecosystem" TargetMode="External"/><Relationship Id="rId5" Type="http://schemas.openxmlformats.org/officeDocument/2006/relationships/hyperlink" Target="http://web.cecs.pdx.edu/~dleblanc/hadoop/hadoop.pptm" TargetMode="External"/><Relationship Id="rId10" Type="http://schemas.openxmlformats.org/officeDocument/2006/relationships/hyperlink" Target="https://pig.apache.org/" TargetMode="External"/><Relationship Id="rId4" Type="http://schemas.openxmlformats.org/officeDocument/2006/relationships/hyperlink" Target="https://www.ics.uci.edu/~cs237/lectures/cloudvirtualization/Hadoop.pptx" TargetMode="External"/><Relationship Id="rId9" Type="http://schemas.openxmlformats.org/officeDocument/2006/relationships/hyperlink" Target="https://hortonworks.com/apache/sqoo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0268" y="1331844"/>
            <a:ext cx="10468864" cy="1109207"/>
          </a:xfrm>
        </p:spPr>
        <p:txBody>
          <a:bodyPr/>
          <a:lstStyle/>
          <a:p>
            <a:r>
              <a:rPr lang="en-US" dirty="0"/>
              <a:t>Introduction to Hadoop</a:t>
            </a:r>
          </a:p>
        </p:txBody>
      </p:sp>
      <p:sp>
        <p:nvSpPr>
          <p:cNvPr id="5" name="Subtitle 4"/>
          <p:cNvSpPr>
            <a:spLocks noGrp="1"/>
          </p:cNvSpPr>
          <p:nvPr>
            <p:ph type="subTitle" idx="1"/>
          </p:nvPr>
        </p:nvSpPr>
        <p:spPr>
          <a:xfrm>
            <a:off x="8082412" y="2791213"/>
            <a:ext cx="2676232" cy="842532"/>
          </a:xfrm>
        </p:spPr>
        <p:txBody>
          <a:bodyPr/>
          <a:lstStyle/>
          <a:p>
            <a:r>
              <a:rPr lang="en-US" dirty="0"/>
              <a:t>Chunren Lai</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667" y="3367764"/>
            <a:ext cx="5627482" cy="1421891"/>
          </a:xfrm>
          <a:prstGeom prst="rect">
            <a:avLst/>
          </a:prstGeom>
        </p:spPr>
      </p:pic>
      <p:sp>
        <p:nvSpPr>
          <p:cNvPr id="7" name="Slide Number Placeholder 6"/>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a:p>
        </p:txBody>
      </p:sp>
      <p:pic>
        <p:nvPicPr>
          <p:cNvPr id="2" name="Picture 1"/>
          <p:cNvPicPr>
            <a:picLocks noChangeAspect="1"/>
          </p:cNvPicPr>
          <p:nvPr/>
        </p:nvPicPr>
        <p:blipFill>
          <a:blip r:embed="rId3"/>
          <a:stretch>
            <a:fillRect/>
          </a:stretch>
        </p:blipFill>
        <p:spPr>
          <a:xfrm>
            <a:off x="1609346" y="1949451"/>
            <a:ext cx="6651526" cy="4406900"/>
          </a:xfrm>
          <a:prstGeom prst="rect">
            <a:avLst/>
          </a:prstGeom>
        </p:spPr>
      </p:pic>
      <p:sp>
        <p:nvSpPr>
          <p:cNvPr id="9" name="TextBox 8"/>
          <p:cNvSpPr txBox="1"/>
          <p:nvPr/>
        </p:nvSpPr>
        <p:spPr>
          <a:xfrm>
            <a:off x="4051772" y="6292692"/>
            <a:ext cx="1593706" cy="246221"/>
          </a:xfrm>
          <a:prstGeom prst="rect">
            <a:avLst/>
          </a:prstGeom>
          <a:noFill/>
          <a:ln>
            <a:solidFill>
              <a:schemeClr val="bg2"/>
            </a:solidFill>
          </a:ln>
        </p:spPr>
        <p:txBody>
          <a:bodyPr wrap="none" rtlCol="0">
            <a:spAutoFit/>
          </a:bodyPr>
          <a:lstStyle/>
          <a:p>
            <a:r>
              <a:rPr lang="en-US" sz="1000" dirty="0"/>
              <a:t>(Image Reference: Ref03)</a:t>
            </a:r>
          </a:p>
        </p:txBody>
      </p:sp>
    </p:spTree>
    <p:extLst>
      <p:ext uri="{BB962C8B-B14F-4D97-AF65-F5344CB8AC3E}">
        <p14:creationId xmlns:p14="http://schemas.microsoft.com/office/powerpoint/2010/main" val="35784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11</a:t>
            </a:fld>
            <a:endParaRPr lang="en-US"/>
          </a:p>
        </p:txBody>
      </p:sp>
      <p:pic>
        <p:nvPicPr>
          <p:cNvPr id="1028" name="Picture 4" descr="Image result for Hadoop ecosyste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17" y="1979544"/>
            <a:ext cx="6317025" cy="35545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06214" y="5940804"/>
            <a:ext cx="1593706" cy="246221"/>
          </a:xfrm>
          <a:prstGeom prst="rect">
            <a:avLst/>
          </a:prstGeom>
          <a:noFill/>
          <a:ln>
            <a:solidFill>
              <a:schemeClr val="bg2"/>
            </a:solidFill>
          </a:ln>
        </p:spPr>
        <p:txBody>
          <a:bodyPr wrap="none" rtlCol="0">
            <a:spAutoFit/>
          </a:bodyPr>
          <a:lstStyle/>
          <a:p>
            <a:r>
              <a:rPr lang="en-US" sz="1000" dirty="0"/>
              <a:t>(Image Reference: Ref09)</a:t>
            </a:r>
          </a:p>
        </p:txBody>
      </p:sp>
      <p:sp>
        <p:nvSpPr>
          <p:cNvPr id="9" name="Content Placeholder 1"/>
          <p:cNvSpPr txBox="1">
            <a:spLocks/>
          </p:cNvSpPr>
          <p:nvPr/>
        </p:nvSpPr>
        <p:spPr>
          <a:xfrm>
            <a:off x="7262192" y="1779311"/>
            <a:ext cx="4320208" cy="575182"/>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Flume: a framework that helps move a large amount of streaming data from one place to another.</a:t>
            </a:r>
          </a:p>
        </p:txBody>
      </p:sp>
      <p:sp>
        <p:nvSpPr>
          <p:cNvPr id="11" name="Content Placeholder 1"/>
          <p:cNvSpPr txBox="1">
            <a:spLocks/>
          </p:cNvSpPr>
          <p:nvPr/>
        </p:nvSpPr>
        <p:spPr>
          <a:xfrm>
            <a:off x="7262192" y="2354493"/>
            <a:ext cx="4320208" cy="921444"/>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Kafka: real-time feed handling system that can receive data from multiple sources called Producers and that can provide data to multiple destinations called Consumers in a sequential manner.</a:t>
            </a:r>
          </a:p>
        </p:txBody>
      </p:sp>
      <p:sp>
        <p:nvSpPr>
          <p:cNvPr id="12" name="Content Placeholder 1"/>
          <p:cNvSpPr txBox="1">
            <a:spLocks/>
          </p:cNvSpPr>
          <p:nvPr/>
        </p:nvSpPr>
        <p:spPr>
          <a:xfrm>
            <a:off x="7262192" y="3387885"/>
            <a:ext cx="4320208" cy="616449"/>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a:t>
            </a:r>
            <a:r>
              <a:rPr lang="en-US" sz="1900" dirty="0" err="1"/>
              <a:t>HBase</a:t>
            </a:r>
            <a:r>
              <a:rPr lang="en-US" sz="1900" dirty="0"/>
              <a:t>: to manage the NoSQL data store (column-oriented data model, for reliability, fault tolerant etc.)</a:t>
            </a:r>
          </a:p>
        </p:txBody>
      </p:sp>
      <p:sp>
        <p:nvSpPr>
          <p:cNvPr id="13" name="Content Placeholder 1"/>
          <p:cNvSpPr txBox="1">
            <a:spLocks/>
          </p:cNvSpPr>
          <p:nvPr/>
        </p:nvSpPr>
        <p:spPr>
          <a:xfrm>
            <a:off x="7262192" y="4116283"/>
            <a:ext cx="4394420" cy="455718"/>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Spark: Spark Core, Spark SQL, </a:t>
            </a:r>
            <a:r>
              <a:rPr lang="en-US" sz="1900" dirty="0" err="1"/>
              <a:t>Mlib</a:t>
            </a:r>
            <a:r>
              <a:rPr lang="en-US" sz="1900" dirty="0"/>
              <a:t>, Spark Streaming, </a:t>
            </a:r>
            <a:r>
              <a:rPr lang="en-US" sz="1900" dirty="0" err="1"/>
              <a:t>GraphX</a:t>
            </a:r>
            <a:endParaRPr lang="en-US" sz="1900" dirty="0"/>
          </a:p>
        </p:txBody>
      </p:sp>
      <p:sp>
        <p:nvSpPr>
          <p:cNvPr id="15" name="Content Placeholder 1"/>
          <p:cNvSpPr txBox="1">
            <a:spLocks/>
          </p:cNvSpPr>
          <p:nvPr/>
        </p:nvSpPr>
        <p:spPr>
          <a:xfrm>
            <a:off x="7262192" y="4762485"/>
            <a:ext cx="4394420" cy="429717"/>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300" dirty="0"/>
              <a:t>Tableau: Visualization tool</a:t>
            </a:r>
          </a:p>
        </p:txBody>
      </p:sp>
      <p:sp>
        <p:nvSpPr>
          <p:cNvPr id="16" name="Content Placeholder 1"/>
          <p:cNvSpPr txBox="1">
            <a:spLocks/>
          </p:cNvSpPr>
          <p:nvPr/>
        </p:nvSpPr>
        <p:spPr>
          <a:xfrm>
            <a:off x="7262192" y="5207892"/>
            <a:ext cx="4394420" cy="429717"/>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300" dirty="0"/>
              <a:t>HUE: Visualization tool</a:t>
            </a:r>
          </a:p>
        </p:txBody>
      </p:sp>
    </p:spTree>
    <p:extLst>
      <p:ext uri="{BB962C8B-B14F-4D97-AF65-F5344CB8AC3E}">
        <p14:creationId xmlns:p14="http://schemas.microsoft.com/office/powerpoint/2010/main" val="413566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a:p>
        </p:txBody>
      </p:sp>
      <p:pic>
        <p:nvPicPr>
          <p:cNvPr id="2052" name="Picture 4" descr="Image result for Hadoop ecosystem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02162"/>
            <a:ext cx="5788548" cy="43052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10900" y="5861174"/>
            <a:ext cx="1593706" cy="246221"/>
          </a:xfrm>
          <a:prstGeom prst="rect">
            <a:avLst/>
          </a:prstGeom>
          <a:noFill/>
          <a:ln>
            <a:solidFill>
              <a:schemeClr val="bg2"/>
            </a:solidFill>
          </a:ln>
        </p:spPr>
        <p:txBody>
          <a:bodyPr wrap="none" rtlCol="0">
            <a:spAutoFit/>
          </a:bodyPr>
          <a:lstStyle/>
          <a:p>
            <a:r>
              <a:rPr lang="en-US" sz="1000" dirty="0"/>
              <a:t>(Image Reference: Ref08)</a:t>
            </a:r>
          </a:p>
        </p:txBody>
      </p:sp>
      <p:sp>
        <p:nvSpPr>
          <p:cNvPr id="9" name="Content Placeholder 1"/>
          <p:cNvSpPr txBox="1">
            <a:spLocks/>
          </p:cNvSpPr>
          <p:nvPr/>
        </p:nvSpPr>
        <p:spPr>
          <a:xfrm>
            <a:off x="7063409" y="2019645"/>
            <a:ext cx="4394420" cy="546305"/>
          </a:xfrm>
          <a:prstGeom prst="rect">
            <a:avLst/>
          </a:prstGeom>
        </p:spPr>
        <p:txBody>
          <a:bodyPr vert="horz">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Zookeeper: that provides a centralized infrastructure and services that enable synchronization across a cluster.</a:t>
            </a:r>
          </a:p>
        </p:txBody>
      </p:sp>
      <p:sp>
        <p:nvSpPr>
          <p:cNvPr id="11" name="Content Placeholder 1"/>
          <p:cNvSpPr txBox="1">
            <a:spLocks/>
          </p:cNvSpPr>
          <p:nvPr/>
        </p:nvSpPr>
        <p:spPr>
          <a:xfrm>
            <a:off x="7063409" y="2722349"/>
            <a:ext cx="4394420" cy="927300"/>
          </a:xfrm>
          <a:prstGeom prst="rect">
            <a:avLst/>
          </a:prstGeom>
        </p:spPr>
        <p:txBody>
          <a:bodyPr vert="horz">
            <a:normAutofit fontScale="6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Apache </a:t>
            </a:r>
            <a:r>
              <a:rPr lang="en-US" sz="1900" dirty="0" err="1"/>
              <a:t>Sqoop</a:t>
            </a:r>
            <a:r>
              <a:rPr lang="en-US" sz="1900" dirty="0"/>
              <a:t>: It efficiently transfers bulk data between Apache Hadoop and structured </a:t>
            </a:r>
            <a:r>
              <a:rPr lang="en-US" sz="1900" dirty="0" err="1"/>
              <a:t>datastores</a:t>
            </a:r>
            <a:r>
              <a:rPr lang="en-US" sz="1900" dirty="0"/>
              <a:t> such as relational databases. </a:t>
            </a:r>
            <a:r>
              <a:rPr lang="en-US" sz="1900" dirty="0" err="1"/>
              <a:t>Sqoop</a:t>
            </a:r>
            <a:r>
              <a:rPr lang="en-US" sz="1900" dirty="0"/>
              <a:t> helps offload certain tasks (such as ETL processing) from the EDW to Hadoop for efficient execution at a much lower cost. [Ref11]</a:t>
            </a:r>
          </a:p>
        </p:txBody>
      </p:sp>
      <p:sp>
        <p:nvSpPr>
          <p:cNvPr id="12" name="Content Placeholder 1"/>
          <p:cNvSpPr txBox="1">
            <a:spLocks/>
          </p:cNvSpPr>
          <p:nvPr/>
        </p:nvSpPr>
        <p:spPr>
          <a:xfrm>
            <a:off x="7063409" y="3749911"/>
            <a:ext cx="4394420" cy="1504519"/>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200" dirty="0"/>
              <a:t>Apache Pig: Apache Pig is a platform for analyzing large data sets that consists of a high-level language for expressing data analysis programs, coupled with infrastructure for evaluating these programs. The salient property of Pig programs is that their structure is amenable to substantial parallelization, which in turns enables them to handle very large data sets. [Ref12]</a:t>
            </a:r>
          </a:p>
        </p:txBody>
      </p:sp>
    </p:spTree>
    <p:extLst>
      <p:ext uri="{BB962C8B-B14F-4D97-AF65-F5344CB8AC3E}">
        <p14:creationId xmlns:p14="http://schemas.microsoft.com/office/powerpoint/2010/main" val="266574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13</a:t>
            </a:fld>
            <a:endParaRPr lang="en-US"/>
          </a:p>
        </p:txBody>
      </p:sp>
      <p:sp>
        <p:nvSpPr>
          <p:cNvPr id="7" name="TextBox 6"/>
          <p:cNvSpPr txBox="1"/>
          <p:nvPr/>
        </p:nvSpPr>
        <p:spPr>
          <a:xfrm>
            <a:off x="6939325" y="5924839"/>
            <a:ext cx="1593706" cy="246221"/>
          </a:xfrm>
          <a:prstGeom prst="rect">
            <a:avLst/>
          </a:prstGeom>
          <a:noFill/>
          <a:ln>
            <a:solidFill>
              <a:schemeClr val="bg2"/>
            </a:solidFill>
          </a:ln>
        </p:spPr>
        <p:txBody>
          <a:bodyPr wrap="none" rtlCol="0">
            <a:spAutoFit/>
          </a:bodyPr>
          <a:lstStyle/>
          <a:p>
            <a:r>
              <a:rPr lang="en-US" sz="1000" dirty="0"/>
              <a:t>(Image Reference: Ref10)</a:t>
            </a:r>
          </a:p>
        </p:txBody>
      </p:sp>
      <p:pic>
        <p:nvPicPr>
          <p:cNvPr id="2" name="Picture 1"/>
          <p:cNvPicPr>
            <a:picLocks noChangeAspect="1"/>
          </p:cNvPicPr>
          <p:nvPr/>
        </p:nvPicPr>
        <p:blipFill>
          <a:blip r:embed="rId3"/>
          <a:stretch>
            <a:fillRect/>
          </a:stretch>
        </p:blipFill>
        <p:spPr>
          <a:xfrm>
            <a:off x="778025" y="1902906"/>
            <a:ext cx="5924924" cy="4268154"/>
          </a:xfrm>
          <a:prstGeom prst="rect">
            <a:avLst/>
          </a:prstGeom>
        </p:spPr>
      </p:pic>
    </p:spTree>
    <p:extLst>
      <p:ext uri="{BB962C8B-B14F-4D97-AF65-F5344CB8AC3E}">
        <p14:creationId xmlns:p14="http://schemas.microsoft.com/office/powerpoint/2010/main" val="11083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14</a:t>
            </a:fld>
            <a:endParaRPr lang="en-US"/>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938" y="1886696"/>
            <a:ext cx="7552498" cy="46042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972694" y="6110130"/>
            <a:ext cx="1334020" cy="246221"/>
          </a:xfrm>
          <a:prstGeom prst="rect">
            <a:avLst/>
          </a:prstGeom>
          <a:noFill/>
          <a:ln>
            <a:solidFill>
              <a:schemeClr val="bg2"/>
            </a:solidFill>
          </a:ln>
        </p:spPr>
        <p:txBody>
          <a:bodyPr wrap="none" rtlCol="0">
            <a:spAutoFit/>
          </a:bodyPr>
          <a:lstStyle/>
          <a:p>
            <a:r>
              <a:rPr lang="en-US" sz="1000" dirty="0"/>
              <a:t>(Image Reference: ?)</a:t>
            </a:r>
          </a:p>
        </p:txBody>
      </p:sp>
    </p:spTree>
    <p:extLst>
      <p:ext uri="{BB962C8B-B14F-4D97-AF65-F5344CB8AC3E}">
        <p14:creationId xmlns:p14="http://schemas.microsoft.com/office/powerpoint/2010/main" val="271990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 - HDFS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15</a:t>
            </a:fld>
            <a:endParaRPr lang="en-US"/>
          </a:p>
        </p:txBody>
      </p:sp>
      <p:sp>
        <p:nvSpPr>
          <p:cNvPr id="6" name="Content Placeholder 1"/>
          <p:cNvSpPr>
            <a:spLocks noGrp="1"/>
          </p:cNvSpPr>
          <p:nvPr>
            <p:ph idx="1"/>
          </p:nvPr>
        </p:nvSpPr>
        <p:spPr>
          <a:xfrm>
            <a:off x="681161" y="1782864"/>
            <a:ext cx="10972800" cy="728207"/>
          </a:xfrm>
        </p:spPr>
        <p:txBody>
          <a:bodyPr>
            <a:normAutofit fontScale="85000" lnSpcReduction="10000"/>
          </a:bodyPr>
          <a:lstStyle/>
          <a:p>
            <a:r>
              <a:rPr lang="en-US" dirty="0"/>
              <a:t>HDFS – Hadoop Distributed File System, is a file system that is specially designed for distributed systems that need to process large datasets with high availability.</a:t>
            </a:r>
          </a:p>
          <a:p>
            <a:endParaRPr lang="en-US" dirty="0"/>
          </a:p>
        </p:txBody>
      </p:sp>
      <p:sp>
        <p:nvSpPr>
          <p:cNvPr id="8" name="TextBox 7"/>
          <p:cNvSpPr txBox="1"/>
          <p:nvPr/>
        </p:nvSpPr>
        <p:spPr>
          <a:xfrm>
            <a:off x="5007157" y="6256807"/>
            <a:ext cx="1593706" cy="246221"/>
          </a:xfrm>
          <a:prstGeom prst="rect">
            <a:avLst/>
          </a:prstGeom>
          <a:noFill/>
          <a:ln>
            <a:solidFill>
              <a:schemeClr val="bg2"/>
            </a:solidFill>
          </a:ln>
        </p:spPr>
        <p:txBody>
          <a:bodyPr wrap="none" rtlCol="0">
            <a:spAutoFit/>
          </a:bodyPr>
          <a:lstStyle/>
          <a:p>
            <a:r>
              <a:rPr lang="en-US" sz="1000" dirty="0"/>
              <a:t>(Image Reference: Ref03)</a:t>
            </a:r>
          </a:p>
        </p:txBody>
      </p:sp>
      <p:pic>
        <p:nvPicPr>
          <p:cNvPr id="4" name="Picture 3"/>
          <p:cNvPicPr>
            <a:picLocks noChangeAspect="1"/>
          </p:cNvPicPr>
          <p:nvPr/>
        </p:nvPicPr>
        <p:blipFill>
          <a:blip r:embed="rId3"/>
          <a:stretch>
            <a:fillRect/>
          </a:stretch>
        </p:blipFill>
        <p:spPr>
          <a:xfrm>
            <a:off x="6258957" y="2454117"/>
            <a:ext cx="5402822" cy="3821711"/>
          </a:xfrm>
          <a:prstGeom prst="rect">
            <a:avLst/>
          </a:prstGeom>
        </p:spPr>
      </p:pic>
      <p:pic>
        <p:nvPicPr>
          <p:cNvPr id="7" name="Picture 6"/>
          <p:cNvPicPr>
            <a:picLocks noChangeAspect="1"/>
          </p:cNvPicPr>
          <p:nvPr/>
        </p:nvPicPr>
        <p:blipFill>
          <a:blip r:embed="rId4"/>
          <a:stretch>
            <a:fillRect/>
          </a:stretch>
        </p:blipFill>
        <p:spPr>
          <a:xfrm>
            <a:off x="913074" y="2542208"/>
            <a:ext cx="5072933" cy="3806573"/>
          </a:xfrm>
          <a:prstGeom prst="rect">
            <a:avLst/>
          </a:prstGeom>
        </p:spPr>
      </p:pic>
    </p:spTree>
    <p:extLst>
      <p:ext uri="{BB962C8B-B14F-4D97-AF65-F5344CB8AC3E}">
        <p14:creationId xmlns:p14="http://schemas.microsoft.com/office/powerpoint/2010/main" val="131776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4. Hadoop Ecosystems - YARN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16</a:t>
            </a:fld>
            <a:endParaRPr lang="en-US"/>
          </a:p>
        </p:txBody>
      </p:sp>
      <p:sp>
        <p:nvSpPr>
          <p:cNvPr id="6" name="Content Placeholder 1"/>
          <p:cNvSpPr>
            <a:spLocks noGrp="1"/>
          </p:cNvSpPr>
          <p:nvPr>
            <p:ph idx="1"/>
          </p:nvPr>
        </p:nvSpPr>
        <p:spPr>
          <a:xfrm>
            <a:off x="681161" y="1782864"/>
            <a:ext cx="10972800" cy="728207"/>
          </a:xfrm>
        </p:spPr>
        <p:txBody>
          <a:bodyPr>
            <a:normAutofit fontScale="85000" lnSpcReduction="10000"/>
          </a:bodyPr>
          <a:lstStyle/>
          <a:p>
            <a:r>
              <a:rPr lang="en-US" dirty="0"/>
              <a:t>YARN – “Yet Another Resource Negotiator”. Job Tracker model – performance bottle neck, and all </a:t>
            </a:r>
            <a:r>
              <a:rPr lang="en-US" dirty="0" err="1"/>
              <a:t>DataNode</a:t>
            </a:r>
            <a:r>
              <a:rPr lang="en-US" dirty="0"/>
              <a:t> are considered the same resource capacity.</a:t>
            </a:r>
          </a:p>
          <a:p>
            <a:endParaRPr lang="en-US" dirty="0"/>
          </a:p>
        </p:txBody>
      </p:sp>
      <p:sp>
        <p:nvSpPr>
          <p:cNvPr id="8" name="TextBox 7"/>
          <p:cNvSpPr txBox="1"/>
          <p:nvPr/>
        </p:nvSpPr>
        <p:spPr>
          <a:xfrm>
            <a:off x="2241914" y="6228120"/>
            <a:ext cx="1593706" cy="246221"/>
          </a:xfrm>
          <a:prstGeom prst="rect">
            <a:avLst/>
          </a:prstGeom>
          <a:noFill/>
          <a:ln>
            <a:solidFill>
              <a:schemeClr val="bg2"/>
            </a:solidFill>
          </a:ln>
        </p:spPr>
        <p:txBody>
          <a:bodyPr wrap="none" rtlCol="0">
            <a:spAutoFit/>
          </a:bodyPr>
          <a:lstStyle/>
          <a:p>
            <a:r>
              <a:rPr lang="en-US" sz="1000" dirty="0"/>
              <a:t>(Image Reference: Ref03)</a:t>
            </a:r>
          </a:p>
        </p:txBody>
      </p:sp>
      <p:pic>
        <p:nvPicPr>
          <p:cNvPr id="2" name="Picture 1"/>
          <p:cNvPicPr>
            <a:picLocks noChangeAspect="1"/>
          </p:cNvPicPr>
          <p:nvPr/>
        </p:nvPicPr>
        <p:blipFill>
          <a:blip r:embed="rId3"/>
          <a:stretch>
            <a:fillRect/>
          </a:stretch>
        </p:blipFill>
        <p:spPr>
          <a:xfrm>
            <a:off x="1055754" y="2511071"/>
            <a:ext cx="5114457" cy="3717049"/>
          </a:xfrm>
          <a:prstGeom prst="rect">
            <a:avLst/>
          </a:prstGeom>
        </p:spPr>
      </p:pic>
      <p:sp>
        <p:nvSpPr>
          <p:cNvPr id="11" name="Content Placeholder 1"/>
          <p:cNvSpPr txBox="1">
            <a:spLocks/>
          </p:cNvSpPr>
          <p:nvPr/>
        </p:nvSpPr>
        <p:spPr>
          <a:xfrm>
            <a:off x="6167561" y="2652581"/>
            <a:ext cx="4704524" cy="371819"/>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YARN (from Hadoop v2):</a:t>
            </a:r>
          </a:p>
        </p:txBody>
      </p:sp>
      <p:sp>
        <p:nvSpPr>
          <p:cNvPr id="12" name="Content Placeholder 1"/>
          <p:cNvSpPr txBox="1">
            <a:spLocks/>
          </p:cNvSpPr>
          <p:nvPr/>
        </p:nvSpPr>
        <p:spPr>
          <a:xfrm>
            <a:off x="6278880" y="3076821"/>
            <a:ext cx="5600369" cy="44798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Resource Manager: </a:t>
            </a:r>
            <a:r>
              <a:rPr lang="en-US" sz="1900" dirty="0" err="1"/>
              <a:t>JobId</a:t>
            </a:r>
            <a:r>
              <a:rPr lang="en-US" sz="1900" dirty="0"/>
              <a:t>, backup RM</a:t>
            </a:r>
          </a:p>
        </p:txBody>
      </p:sp>
      <p:sp>
        <p:nvSpPr>
          <p:cNvPr id="13" name="Content Placeholder 1"/>
          <p:cNvSpPr txBox="1">
            <a:spLocks/>
          </p:cNvSpPr>
          <p:nvPr/>
        </p:nvSpPr>
        <p:spPr>
          <a:xfrm>
            <a:off x="6278880" y="3521595"/>
            <a:ext cx="5600369" cy="44798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Node Manager:</a:t>
            </a:r>
          </a:p>
        </p:txBody>
      </p:sp>
      <p:sp>
        <p:nvSpPr>
          <p:cNvPr id="14" name="Content Placeholder 1"/>
          <p:cNvSpPr txBox="1">
            <a:spLocks/>
          </p:cNvSpPr>
          <p:nvPr/>
        </p:nvSpPr>
        <p:spPr>
          <a:xfrm>
            <a:off x="6278880" y="3979396"/>
            <a:ext cx="5600369" cy="767533"/>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Container: a slot representation of CPU and memory</a:t>
            </a:r>
          </a:p>
        </p:txBody>
      </p:sp>
      <p:sp>
        <p:nvSpPr>
          <p:cNvPr id="15" name="Content Placeholder 1"/>
          <p:cNvSpPr txBox="1">
            <a:spLocks/>
          </p:cNvSpPr>
          <p:nvPr/>
        </p:nvSpPr>
        <p:spPr>
          <a:xfrm>
            <a:off x="6278880" y="4756741"/>
            <a:ext cx="5600369" cy="1135176"/>
          </a:xfrm>
          <a:prstGeom prst="rect">
            <a:avLst/>
          </a:prstGeom>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Application Master: to retrieve metadata required to execute the job; then create the Map task per input split.</a:t>
            </a:r>
          </a:p>
        </p:txBody>
      </p:sp>
    </p:spTree>
    <p:extLst>
      <p:ext uri="{BB962C8B-B14F-4D97-AF65-F5344CB8AC3E}">
        <p14:creationId xmlns:p14="http://schemas.microsoft.com/office/powerpoint/2010/main" val="26699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normAutofit fontScale="90000"/>
          </a:bodyPr>
          <a:lstStyle/>
          <a:p>
            <a:r>
              <a:rPr lang="en-US" dirty="0"/>
              <a:t>4. Hadoop Ecosystems - </a:t>
            </a:r>
            <a:r>
              <a:rPr lang="en-US" dirty="0" err="1"/>
              <a:t>MapReduce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17</a:t>
            </a:fld>
            <a:endParaRPr lang="en-US"/>
          </a:p>
        </p:txBody>
      </p:sp>
      <p:sp>
        <p:nvSpPr>
          <p:cNvPr id="16" name="Content Placeholder 1"/>
          <p:cNvSpPr>
            <a:spLocks noGrp="1"/>
          </p:cNvSpPr>
          <p:nvPr>
            <p:ph idx="1"/>
          </p:nvPr>
        </p:nvSpPr>
        <p:spPr>
          <a:xfrm>
            <a:off x="500933" y="1949841"/>
            <a:ext cx="10972800" cy="728207"/>
          </a:xfrm>
        </p:spPr>
        <p:txBody>
          <a:bodyPr>
            <a:normAutofit fontScale="77500" lnSpcReduction="20000"/>
          </a:bodyPr>
          <a:lstStyle/>
          <a:p>
            <a:r>
              <a:rPr lang="en-US" dirty="0" err="1"/>
              <a:t>MapReduce</a:t>
            </a:r>
            <a:r>
              <a:rPr lang="en-US" dirty="0"/>
              <a:t> – two parts: Map and Reduce. </a:t>
            </a:r>
            <a:r>
              <a:rPr lang="en-US" dirty="0">
                <a:solidFill>
                  <a:srgbClr val="FFC000"/>
                </a:solidFill>
              </a:rPr>
              <a:t>Map: to get info from data store, apply the required algorithm, generate result (key-value pairs format). </a:t>
            </a:r>
            <a:r>
              <a:rPr lang="en-US" dirty="0"/>
              <a:t>Reduce: to summarize the info</a:t>
            </a:r>
          </a:p>
          <a:p>
            <a:endParaRPr lang="en-US" dirty="0"/>
          </a:p>
        </p:txBody>
      </p:sp>
      <p:pic>
        <p:nvPicPr>
          <p:cNvPr id="17" name="Picture 16"/>
          <p:cNvPicPr>
            <a:picLocks noChangeAspect="1"/>
          </p:cNvPicPr>
          <p:nvPr/>
        </p:nvPicPr>
        <p:blipFill>
          <a:blip r:embed="rId3"/>
          <a:stretch>
            <a:fillRect/>
          </a:stretch>
        </p:blipFill>
        <p:spPr>
          <a:xfrm>
            <a:off x="842840" y="2845025"/>
            <a:ext cx="7627681" cy="3511326"/>
          </a:xfrm>
          <a:prstGeom prst="rect">
            <a:avLst/>
          </a:prstGeom>
        </p:spPr>
      </p:pic>
      <p:sp>
        <p:nvSpPr>
          <p:cNvPr id="18" name="TextBox 17"/>
          <p:cNvSpPr txBox="1"/>
          <p:nvPr/>
        </p:nvSpPr>
        <p:spPr>
          <a:xfrm>
            <a:off x="8618860" y="5735139"/>
            <a:ext cx="1593706" cy="246221"/>
          </a:xfrm>
          <a:prstGeom prst="rect">
            <a:avLst/>
          </a:prstGeom>
          <a:noFill/>
          <a:ln>
            <a:solidFill>
              <a:schemeClr val="bg2"/>
            </a:solidFill>
          </a:ln>
        </p:spPr>
        <p:txBody>
          <a:bodyPr wrap="none" rtlCol="0">
            <a:spAutoFit/>
          </a:bodyPr>
          <a:lstStyle/>
          <a:p>
            <a:r>
              <a:rPr lang="en-US" sz="1000" dirty="0"/>
              <a:t>(Image Reference: Ref02)</a:t>
            </a:r>
          </a:p>
        </p:txBody>
      </p:sp>
    </p:spTree>
    <p:extLst>
      <p:ext uri="{BB962C8B-B14F-4D97-AF65-F5344CB8AC3E}">
        <p14:creationId xmlns:p14="http://schemas.microsoft.com/office/powerpoint/2010/main" val="252895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normAutofit/>
          </a:bodyPr>
          <a:lstStyle/>
          <a:p>
            <a:r>
              <a:rPr lang="en-US" dirty="0"/>
              <a:t>4. Hadoop Ecosystems - Setup</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18</a:t>
            </a:fld>
            <a:endParaRPr lang="en-US"/>
          </a:p>
        </p:txBody>
      </p:sp>
      <p:sp>
        <p:nvSpPr>
          <p:cNvPr id="8" name="Content Placeholder 1"/>
          <p:cNvSpPr txBox="1">
            <a:spLocks/>
          </p:cNvSpPr>
          <p:nvPr/>
        </p:nvSpPr>
        <p:spPr>
          <a:xfrm>
            <a:off x="609600" y="1920979"/>
            <a:ext cx="5337976" cy="371819"/>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Steps to set up the Hadoop [Ref01, Ref02]</a:t>
            </a:r>
          </a:p>
        </p:txBody>
      </p:sp>
      <p:sp>
        <p:nvSpPr>
          <p:cNvPr id="9" name="Content Placeholder 1"/>
          <p:cNvSpPr txBox="1">
            <a:spLocks/>
          </p:cNvSpPr>
          <p:nvPr/>
        </p:nvSpPr>
        <p:spPr>
          <a:xfrm>
            <a:off x="720918" y="2345219"/>
            <a:ext cx="6164911" cy="2854933"/>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Install Linux machine</a:t>
            </a:r>
          </a:p>
          <a:p>
            <a:r>
              <a:rPr lang="en-US" sz="1900" dirty="0"/>
              <a:t>Install Java 8 +</a:t>
            </a:r>
          </a:p>
          <a:p>
            <a:r>
              <a:rPr lang="en-US" sz="1900" dirty="0"/>
              <a:t>Install Hadoop 3.0.3</a:t>
            </a:r>
          </a:p>
          <a:p>
            <a:r>
              <a:rPr lang="en-US" sz="1900" dirty="0"/>
              <a:t>Set up the </a:t>
            </a:r>
            <a:r>
              <a:rPr lang="en-US" sz="1900" dirty="0" err="1"/>
              <a:t>NameNode</a:t>
            </a:r>
            <a:endParaRPr lang="en-US" sz="1900" dirty="0"/>
          </a:p>
          <a:p>
            <a:r>
              <a:rPr lang="en-US" sz="1900" dirty="0"/>
              <a:t>Start HDFS</a:t>
            </a:r>
          </a:p>
          <a:p>
            <a:r>
              <a:rPr lang="en-US" sz="1900" dirty="0"/>
              <a:t>Set up YARN</a:t>
            </a:r>
          </a:p>
          <a:p>
            <a:endParaRPr lang="en-US" sz="1900" dirty="0"/>
          </a:p>
          <a:p>
            <a:endParaRPr lang="en-US" sz="1900" dirty="0"/>
          </a:p>
          <a:p>
            <a:endParaRPr lang="en-US" sz="1900" dirty="0"/>
          </a:p>
          <a:p>
            <a:endParaRPr lang="en-US" sz="1900" dirty="0"/>
          </a:p>
        </p:txBody>
      </p:sp>
    </p:spTree>
    <p:extLst>
      <p:ext uri="{BB962C8B-B14F-4D97-AF65-F5344CB8AC3E}">
        <p14:creationId xmlns:p14="http://schemas.microsoft.com/office/powerpoint/2010/main" val="365116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933" y="704088"/>
            <a:ext cx="11354462" cy="1143000"/>
          </a:xfrm>
        </p:spPr>
        <p:txBody>
          <a:bodyPr>
            <a:normAutofit fontScale="90000"/>
          </a:bodyPr>
          <a:lstStyle/>
          <a:p>
            <a:r>
              <a:rPr lang="en-US" dirty="0"/>
              <a:t>5. Big Data Processing with </a:t>
            </a:r>
            <a:r>
              <a:rPr lang="en-US" dirty="0" err="1"/>
              <a:t>MapReduce</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19</a:t>
            </a:fld>
            <a:endParaRPr lang="en-US"/>
          </a:p>
        </p:txBody>
      </p:sp>
      <p:sp>
        <p:nvSpPr>
          <p:cNvPr id="10" name="TextBox 9"/>
          <p:cNvSpPr txBox="1"/>
          <p:nvPr/>
        </p:nvSpPr>
        <p:spPr>
          <a:xfrm>
            <a:off x="8972694" y="5798750"/>
            <a:ext cx="1593706" cy="246221"/>
          </a:xfrm>
          <a:prstGeom prst="rect">
            <a:avLst/>
          </a:prstGeom>
          <a:noFill/>
          <a:ln>
            <a:solidFill>
              <a:schemeClr val="bg2"/>
            </a:solidFill>
          </a:ln>
        </p:spPr>
        <p:txBody>
          <a:bodyPr wrap="none" rtlCol="0">
            <a:spAutoFit/>
          </a:bodyPr>
          <a:lstStyle/>
          <a:p>
            <a:r>
              <a:rPr lang="en-US" sz="1000" dirty="0"/>
              <a:t>(Image Reference: Ref02)</a:t>
            </a:r>
          </a:p>
        </p:txBody>
      </p:sp>
      <p:pic>
        <p:nvPicPr>
          <p:cNvPr id="13" name="Picture 12"/>
          <p:cNvPicPr>
            <a:picLocks noChangeAspect="1"/>
          </p:cNvPicPr>
          <p:nvPr/>
        </p:nvPicPr>
        <p:blipFill>
          <a:blip r:embed="rId2"/>
          <a:stretch>
            <a:fillRect/>
          </a:stretch>
        </p:blipFill>
        <p:spPr>
          <a:xfrm>
            <a:off x="7691857" y="2389406"/>
            <a:ext cx="2819400" cy="2867025"/>
          </a:xfrm>
          <a:prstGeom prst="rect">
            <a:avLst/>
          </a:prstGeom>
        </p:spPr>
      </p:pic>
      <p:pic>
        <p:nvPicPr>
          <p:cNvPr id="14" name="Picture 13"/>
          <p:cNvPicPr>
            <a:picLocks noChangeAspect="1"/>
          </p:cNvPicPr>
          <p:nvPr/>
        </p:nvPicPr>
        <p:blipFill>
          <a:blip r:embed="rId3"/>
          <a:stretch>
            <a:fillRect/>
          </a:stretch>
        </p:blipFill>
        <p:spPr>
          <a:xfrm>
            <a:off x="4375142" y="2150675"/>
            <a:ext cx="3057525" cy="3648075"/>
          </a:xfrm>
          <a:prstGeom prst="rect">
            <a:avLst/>
          </a:prstGeom>
        </p:spPr>
      </p:pic>
      <p:sp>
        <p:nvSpPr>
          <p:cNvPr id="15" name="TextBox 14"/>
          <p:cNvSpPr txBox="1"/>
          <p:nvPr/>
        </p:nvSpPr>
        <p:spPr>
          <a:xfrm>
            <a:off x="644056" y="2600077"/>
            <a:ext cx="3206327" cy="646331"/>
          </a:xfrm>
          <a:prstGeom prst="rect">
            <a:avLst/>
          </a:prstGeom>
          <a:noFill/>
          <a:ln>
            <a:solidFill>
              <a:schemeClr val="bg2"/>
            </a:solidFill>
          </a:ln>
        </p:spPr>
        <p:txBody>
          <a:bodyPr wrap="none" rtlCol="0">
            <a:spAutoFit/>
          </a:bodyPr>
          <a:lstStyle/>
          <a:p>
            <a:r>
              <a:rPr lang="en-US" dirty="0"/>
              <a:t>Programming Component of </a:t>
            </a:r>
          </a:p>
          <a:p>
            <a:r>
              <a:rPr lang="en-US" dirty="0" err="1"/>
              <a:t>MapReduce</a:t>
            </a:r>
            <a:r>
              <a:rPr lang="en-US" dirty="0"/>
              <a:t>:</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a:xfrm>
            <a:off x="609599" y="1935480"/>
            <a:ext cx="11150379" cy="4389120"/>
          </a:xfrm>
        </p:spPr>
        <p:txBody>
          <a:bodyPr>
            <a:normAutofit/>
          </a:bodyPr>
          <a:lstStyle/>
          <a:p>
            <a:r>
              <a:rPr lang="en-US" dirty="0"/>
              <a:t>1. Overview</a:t>
            </a:r>
          </a:p>
          <a:p>
            <a:r>
              <a:rPr lang="en-US" dirty="0"/>
              <a:t>2. Big Data Challenges</a:t>
            </a:r>
          </a:p>
          <a:p>
            <a:r>
              <a:rPr lang="en-US" dirty="0"/>
              <a:t>3. Introduction to Hadoop</a:t>
            </a:r>
          </a:p>
          <a:p>
            <a:r>
              <a:rPr lang="en-US" dirty="0"/>
              <a:t>4. Hadoop Ecosystems (HDFS, </a:t>
            </a:r>
            <a:r>
              <a:rPr lang="en-US" dirty="0" err="1"/>
              <a:t>MapReduce</a:t>
            </a:r>
            <a:r>
              <a:rPr lang="en-US" dirty="0"/>
              <a:t>, YARN)</a:t>
            </a:r>
          </a:p>
          <a:p>
            <a:r>
              <a:rPr lang="en-US" dirty="0"/>
              <a:t>5. Big Data Processing with </a:t>
            </a:r>
            <a:r>
              <a:rPr lang="en-US" dirty="0" err="1"/>
              <a:t>MapReduce</a:t>
            </a:r>
            <a:endParaRPr lang="en-US" dirty="0"/>
          </a:p>
          <a:p>
            <a:r>
              <a:rPr lang="en-US" dirty="0"/>
              <a:t>6. DEMO</a:t>
            </a:r>
          </a:p>
          <a:p>
            <a:r>
              <a:rPr lang="en-US" dirty="0"/>
              <a:t>7. Summary</a:t>
            </a:r>
          </a:p>
          <a:p>
            <a:r>
              <a:rPr lang="en-US" dirty="0"/>
              <a:t>8. References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7" name="Slide Number Placeholder 6"/>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933" y="704088"/>
            <a:ext cx="11354462" cy="1143000"/>
          </a:xfrm>
        </p:spPr>
        <p:txBody>
          <a:bodyPr>
            <a:normAutofit fontScale="90000"/>
          </a:bodyPr>
          <a:lstStyle/>
          <a:p>
            <a:r>
              <a:rPr lang="en-US" dirty="0"/>
              <a:t>5. Big Data Processing with </a:t>
            </a:r>
            <a:r>
              <a:rPr lang="en-US" dirty="0" err="1"/>
              <a:t>MapReduce</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20</a:t>
            </a:fld>
            <a:endParaRPr lang="en-US"/>
          </a:p>
        </p:txBody>
      </p:sp>
      <p:sp>
        <p:nvSpPr>
          <p:cNvPr id="15" name="TextBox 14"/>
          <p:cNvSpPr txBox="1"/>
          <p:nvPr/>
        </p:nvSpPr>
        <p:spPr>
          <a:xfrm>
            <a:off x="564542" y="2218414"/>
            <a:ext cx="10001857" cy="369332"/>
          </a:xfrm>
          <a:prstGeom prst="rect">
            <a:avLst/>
          </a:prstGeom>
          <a:noFill/>
          <a:ln>
            <a:solidFill>
              <a:schemeClr val="bg2"/>
            </a:solidFill>
          </a:ln>
        </p:spPr>
        <p:txBody>
          <a:bodyPr wrap="square" rtlCol="0">
            <a:spAutoFit/>
          </a:bodyPr>
          <a:lstStyle/>
          <a:p>
            <a:r>
              <a:rPr lang="en-US" dirty="0">
                <a:solidFill>
                  <a:srgbClr val="FF0000"/>
                </a:solidFill>
              </a:rPr>
              <a:t>Input Dataset</a:t>
            </a:r>
            <a:r>
              <a:rPr lang="en-US" dirty="0"/>
              <a:t>:  in the input data file such as csv files, to move into the HDFS</a:t>
            </a:r>
          </a:p>
        </p:txBody>
      </p:sp>
      <p:sp>
        <p:nvSpPr>
          <p:cNvPr id="8" name="TextBox 7"/>
          <p:cNvSpPr txBox="1"/>
          <p:nvPr/>
        </p:nvSpPr>
        <p:spPr>
          <a:xfrm>
            <a:off x="564542" y="2855843"/>
            <a:ext cx="10001857" cy="646331"/>
          </a:xfrm>
          <a:prstGeom prst="rect">
            <a:avLst/>
          </a:prstGeom>
          <a:noFill/>
          <a:ln>
            <a:solidFill>
              <a:schemeClr val="bg2"/>
            </a:solidFill>
          </a:ln>
        </p:spPr>
        <p:txBody>
          <a:bodyPr wrap="square" rtlCol="0">
            <a:spAutoFit/>
          </a:bodyPr>
          <a:lstStyle/>
          <a:p>
            <a:r>
              <a:rPr lang="en-US" dirty="0">
                <a:solidFill>
                  <a:srgbClr val="FF0000"/>
                </a:solidFill>
              </a:rPr>
              <a:t>Record Reader</a:t>
            </a:r>
            <a:r>
              <a:rPr lang="en-US" dirty="0"/>
              <a:t>:  it divides the input into appropriately sized splits (e.g., 64MB or 128MB), and translate the splits into records (as a key/value pair)</a:t>
            </a:r>
          </a:p>
        </p:txBody>
      </p:sp>
      <p:sp>
        <p:nvSpPr>
          <p:cNvPr id="9" name="TextBox 8"/>
          <p:cNvSpPr txBox="1"/>
          <p:nvPr/>
        </p:nvSpPr>
        <p:spPr>
          <a:xfrm>
            <a:off x="564541" y="3732387"/>
            <a:ext cx="10001857" cy="646331"/>
          </a:xfrm>
          <a:prstGeom prst="rect">
            <a:avLst/>
          </a:prstGeom>
          <a:noFill/>
          <a:ln>
            <a:solidFill>
              <a:schemeClr val="bg2"/>
            </a:solidFill>
          </a:ln>
        </p:spPr>
        <p:txBody>
          <a:bodyPr wrap="square" rtlCol="0">
            <a:spAutoFit/>
          </a:bodyPr>
          <a:lstStyle/>
          <a:p>
            <a:r>
              <a:rPr lang="en-US" dirty="0">
                <a:solidFill>
                  <a:srgbClr val="FF0000"/>
                </a:solidFill>
              </a:rPr>
              <a:t>Map</a:t>
            </a:r>
            <a:r>
              <a:rPr lang="en-US" dirty="0"/>
              <a:t>:  takes key/value pairs, processes them and generates zero or more output key/value pairs (intermediate output of the mapper)</a:t>
            </a:r>
          </a:p>
        </p:txBody>
      </p:sp>
      <p:sp>
        <p:nvSpPr>
          <p:cNvPr id="11" name="TextBox 10"/>
          <p:cNvSpPr txBox="1"/>
          <p:nvPr/>
        </p:nvSpPr>
        <p:spPr>
          <a:xfrm>
            <a:off x="564540" y="4617720"/>
            <a:ext cx="10001857" cy="369332"/>
          </a:xfrm>
          <a:prstGeom prst="rect">
            <a:avLst/>
          </a:prstGeom>
          <a:noFill/>
          <a:ln>
            <a:solidFill>
              <a:schemeClr val="bg2"/>
            </a:solidFill>
          </a:ln>
        </p:spPr>
        <p:txBody>
          <a:bodyPr wrap="square" rtlCol="0">
            <a:spAutoFit/>
          </a:bodyPr>
          <a:lstStyle/>
          <a:p>
            <a:r>
              <a:rPr lang="en-US" dirty="0">
                <a:solidFill>
                  <a:srgbClr val="FF0000"/>
                </a:solidFill>
              </a:rPr>
              <a:t>Combiner</a:t>
            </a:r>
            <a:r>
              <a:rPr lang="en-US" dirty="0"/>
              <a:t>:  an optional localized reducer, can group data in the map phase.</a:t>
            </a:r>
          </a:p>
        </p:txBody>
      </p:sp>
      <p:sp>
        <p:nvSpPr>
          <p:cNvPr id="12" name="TextBox 11"/>
          <p:cNvSpPr txBox="1"/>
          <p:nvPr/>
        </p:nvSpPr>
        <p:spPr>
          <a:xfrm>
            <a:off x="564539" y="5200475"/>
            <a:ext cx="10001857" cy="646331"/>
          </a:xfrm>
          <a:prstGeom prst="rect">
            <a:avLst/>
          </a:prstGeom>
          <a:noFill/>
          <a:ln>
            <a:solidFill>
              <a:schemeClr val="bg2"/>
            </a:solidFill>
          </a:ln>
        </p:spPr>
        <p:txBody>
          <a:bodyPr wrap="square" rtlCol="0">
            <a:spAutoFit/>
          </a:bodyPr>
          <a:lstStyle/>
          <a:p>
            <a:r>
              <a:rPr lang="en-US" dirty="0" err="1">
                <a:solidFill>
                  <a:srgbClr val="FF0000"/>
                </a:solidFill>
              </a:rPr>
              <a:t>Partitioner</a:t>
            </a:r>
            <a:r>
              <a:rPr lang="en-US" dirty="0"/>
              <a:t>:  takes the intermediate key/value pairs from the mapper (or combiner), and splits them up into shards, one shard per reducer.</a:t>
            </a:r>
          </a:p>
        </p:txBody>
      </p:sp>
    </p:spTree>
    <p:extLst>
      <p:ext uri="{BB962C8B-B14F-4D97-AF65-F5344CB8AC3E}">
        <p14:creationId xmlns:p14="http://schemas.microsoft.com/office/powerpoint/2010/main" val="263755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933" y="704088"/>
            <a:ext cx="11354462" cy="1143000"/>
          </a:xfrm>
        </p:spPr>
        <p:txBody>
          <a:bodyPr>
            <a:normAutofit fontScale="90000"/>
          </a:bodyPr>
          <a:lstStyle/>
          <a:p>
            <a:r>
              <a:rPr lang="en-US" dirty="0"/>
              <a:t>5. Big Data Processing with </a:t>
            </a:r>
            <a:r>
              <a:rPr lang="en-US" dirty="0" err="1"/>
              <a:t>MapReduce</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21</a:t>
            </a:fld>
            <a:endParaRPr lang="en-US"/>
          </a:p>
        </p:txBody>
      </p:sp>
      <p:sp>
        <p:nvSpPr>
          <p:cNvPr id="15" name="TextBox 14"/>
          <p:cNvSpPr txBox="1"/>
          <p:nvPr/>
        </p:nvSpPr>
        <p:spPr>
          <a:xfrm>
            <a:off x="564542" y="2050605"/>
            <a:ext cx="10001857" cy="369332"/>
          </a:xfrm>
          <a:prstGeom prst="rect">
            <a:avLst/>
          </a:prstGeom>
          <a:noFill/>
          <a:ln>
            <a:solidFill>
              <a:schemeClr val="bg2"/>
            </a:solidFill>
          </a:ln>
        </p:spPr>
        <p:txBody>
          <a:bodyPr wrap="square" rtlCol="0">
            <a:spAutoFit/>
          </a:bodyPr>
          <a:lstStyle/>
          <a:p>
            <a:r>
              <a:rPr lang="en-US" dirty="0">
                <a:solidFill>
                  <a:srgbClr val="FF0000"/>
                </a:solidFill>
              </a:rPr>
              <a:t>Shuffle and sort</a:t>
            </a:r>
            <a:r>
              <a:rPr lang="en-US" dirty="0"/>
              <a:t>:  Shuffle to ensure same keys ends up at the same reducer,  then sorted by key</a:t>
            </a:r>
          </a:p>
        </p:txBody>
      </p:sp>
      <p:sp>
        <p:nvSpPr>
          <p:cNvPr id="8" name="TextBox 7"/>
          <p:cNvSpPr txBox="1"/>
          <p:nvPr/>
        </p:nvSpPr>
        <p:spPr>
          <a:xfrm>
            <a:off x="564542" y="2623454"/>
            <a:ext cx="10001857" cy="646331"/>
          </a:xfrm>
          <a:prstGeom prst="rect">
            <a:avLst/>
          </a:prstGeom>
          <a:noFill/>
          <a:ln>
            <a:solidFill>
              <a:schemeClr val="bg2"/>
            </a:solidFill>
          </a:ln>
        </p:spPr>
        <p:txBody>
          <a:bodyPr wrap="square" rtlCol="0">
            <a:spAutoFit/>
          </a:bodyPr>
          <a:lstStyle/>
          <a:p>
            <a:r>
              <a:rPr lang="en-US" dirty="0">
                <a:solidFill>
                  <a:srgbClr val="FF0000"/>
                </a:solidFill>
              </a:rPr>
              <a:t>Reduce</a:t>
            </a:r>
            <a:r>
              <a:rPr lang="en-US" dirty="0"/>
              <a:t>:  takes the grouped data as input and runs a reduce function once per key grouping. Data can be aggregated, filtered, and combined in a number of ways.</a:t>
            </a:r>
          </a:p>
        </p:txBody>
      </p:sp>
      <p:pic>
        <p:nvPicPr>
          <p:cNvPr id="2" name="Picture 1"/>
          <p:cNvPicPr>
            <a:picLocks noChangeAspect="1"/>
          </p:cNvPicPr>
          <p:nvPr/>
        </p:nvPicPr>
        <p:blipFill>
          <a:blip r:embed="rId2"/>
          <a:stretch>
            <a:fillRect/>
          </a:stretch>
        </p:blipFill>
        <p:spPr>
          <a:xfrm>
            <a:off x="1564539" y="3927943"/>
            <a:ext cx="1531623" cy="2509659"/>
          </a:xfrm>
          <a:prstGeom prst="rect">
            <a:avLst/>
          </a:prstGeom>
        </p:spPr>
      </p:pic>
      <p:pic>
        <p:nvPicPr>
          <p:cNvPr id="4" name="Picture 3"/>
          <p:cNvPicPr>
            <a:picLocks noChangeAspect="1"/>
          </p:cNvPicPr>
          <p:nvPr/>
        </p:nvPicPr>
        <p:blipFill>
          <a:blip r:embed="rId3"/>
          <a:stretch>
            <a:fillRect/>
          </a:stretch>
        </p:blipFill>
        <p:spPr>
          <a:xfrm>
            <a:off x="4410651" y="3621458"/>
            <a:ext cx="1507357" cy="2816144"/>
          </a:xfrm>
          <a:prstGeom prst="rect">
            <a:avLst/>
          </a:prstGeom>
        </p:spPr>
      </p:pic>
      <p:pic>
        <p:nvPicPr>
          <p:cNvPr id="5" name="Picture 4"/>
          <p:cNvPicPr>
            <a:picLocks noChangeAspect="1"/>
          </p:cNvPicPr>
          <p:nvPr/>
        </p:nvPicPr>
        <p:blipFill>
          <a:blip r:embed="rId4"/>
          <a:stretch>
            <a:fillRect/>
          </a:stretch>
        </p:blipFill>
        <p:spPr>
          <a:xfrm>
            <a:off x="7632772" y="3621458"/>
            <a:ext cx="1218864" cy="2874451"/>
          </a:xfrm>
          <a:prstGeom prst="rect">
            <a:avLst/>
          </a:prstGeom>
        </p:spPr>
      </p:pic>
    </p:spTree>
    <p:extLst>
      <p:ext uri="{BB962C8B-B14F-4D97-AF65-F5344CB8AC3E}">
        <p14:creationId xmlns:p14="http://schemas.microsoft.com/office/powerpoint/2010/main" val="387302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933" y="704088"/>
            <a:ext cx="11354462" cy="1143000"/>
          </a:xfrm>
        </p:spPr>
        <p:txBody>
          <a:bodyPr>
            <a:normAutofit fontScale="90000"/>
          </a:bodyPr>
          <a:lstStyle/>
          <a:p>
            <a:r>
              <a:rPr lang="en-US" dirty="0"/>
              <a:t>5. Big Data Processing with </a:t>
            </a:r>
            <a:r>
              <a:rPr lang="en-US" dirty="0" err="1"/>
              <a:t>MapReduce</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22</a:t>
            </a:fld>
            <a:endParaRPr lang="en-US"/>
          </a:p>
        </p:txBody>
      </p:sp>
      <p:sp>
        <p:nvSpPr>
          <p:cNvPr id="15" name="TextBox 14"/>
          <p:cNvSpPr txBox="1"/>
          <p:nvPr/>
        </p:nvSpPr>
        <p:spPr>
          <a:xfrm>
            <a:off x="564542" y="2050605"/>
            <a:ext cx="10001857" cy="369332"/>
          </a:xfrm>
          <a:prstGeom prst="rect">
            <a:avLst/>
          </a:prstGeom>
          <a:noFill/>
          <a:ln>
            <a:solidFill>
              <a:schemeClr val="bg2"/>
            </a:solidFill>
          </a:ln>
        </p:spPr>
        <p:txBody>
          <a:bodyPr wrap="square" rtlCol="0">
            <a:spAutoFit/>
          </a:bodyPr>
          <a:lstStyle/>
          <a:p>
            <a:r>
              <a:rPr lang="en-US" dirty="0" err="1"/>
              <a:t>MapReduce</a:t>
            </a:r>
            <a:r>
              <a:rPr lang="en-US" dirty="0"/>
              <a:t> Patterns</a:t>
            </a:r>
          </a:p>
        </p:txBody>
      </p:sp>
      <p:sp>
        <p:nvSpPr>
          <p:cNvPr id="8" name="TextBox 7"/>
          <p:cNvSpPr txBox="1"/>
          <p:nvPr/>
        </p:nvSpPr>
        <p:spPr>
          <a:xfrm>
            <a:off x="564542" y="2623454"/>
            <a:ext cx="10001857" cy="369332"/>
          </a:xfrm>
          <a:prstGeom prst="rect">
            <a:avLst/>
          </a:prstGeom>
          <a:noFill/>
          <a:ln>
            <a:solidFill>
              <a:schemeClr val="bg2"/>
            </a:solidFill>
          </a:ln>
        </p:spPr>
        <p:txBody>
          <a:bodyPr wrap="square" rtlCol="0">
            <a:spAutoFit/>
          </a:bodyPr>
          <a:lstStyle/>
          <a:p>
            <a:r>
              <a:rPr lang="en-US" dirty="0">
                <a:solidFill>
                  <a:srgbClr val="FF0000"/>
                </a:solidFill>
              </a:rPr>
              <a:t>Aggregation Patterns</a:t>
            </a:r>
            <a:r>
              <a:rPr lang="en-US" dirty="0"/>
              <a:t>:  e.g., Record count, Max/Min/count, Average/Median/Standard deviation.</a:t>
            </a:r>
          </a:p>
        </p:txBody>
      </p:sp>
      <p:sp>
        <p:nvSpPr>
          <p:cNvPr id="9" name="TextBox 8"/>
          <p:cNvSpPr txBox="1"/>
          <p:nvPr/>
        </p:nvSpPr>
        <p:spPr>
          <a:xfrm>
            <a:off x="564542" y="3399863"/>
            <a:ext cx="10001857" cy="369332"/>
          </a:xfrm>
          <a:prstGeom prst="rect">
            <a:avLst/>
          </a:prstGeom>
          <a:noFill/>
          <a:ln>
            <a:solidFill>
              <a:schemeClr val="bg2"/>
            </a:solidFill>
          </a:ln>
        </p:spPr>
        <p:txBody>
          <a:bodyPr wrap="square" rtlCol="0">
            <a:spAutoFit/>
          </a:bodyPr>
          <a:lstStyle/>
          <a:p>
            <a:r>
              <a:rPr lang="en-US" dirty="0">
                <a:solidFill>
                  <a:srgbClr val="FF0000"/>
                </a:solidFill>
              </a:rPr>
              <a:t>Filtering Patterns</a:t>
            </a:r>
            <a:r>
              <a:rPr lang="en-US" dirty="0"/>
              <a:t>:  e.g., filtering, bloom filtering, top 10, distinct</a:t>
            </a:r>
          </a:p>
        </p:txBody>
      </p:sp>
      <p:sp>
        <p:nvSpPr>
          <p:cNvPr id="10" name="TextBox 9"/>
          <p:cNvSpPr txBox="1"/>
          <p:nvPr/>
        </p:nvSpPr>
        <p:spPr>
          <a:xfrm>
            <a:off x="564542" y="4165381"/>
            <a:ext cx="10001857" cy="646331"/>
          </a:xfrm>
          <a:prstGeom prst="rect">
            <a:avLst/>
          </a:prstGeom>
          <a:noFill/>
          <a:ln>
            <a:solidFill>
              <a:schemeClr val="bg2"/>
            </a:solidFill>
          </a:ln>
        </p:spPr>
        <p:txBody>
          <a:bodyPr wrap="square" rtlCol="0">
            <a:spAutoFit/>
          </a:bodyPr>
          <a:lstStyle/>
          <a:p>
            <a:r>
              <a:rPr lang="en-US" dirty="0">
                <a:solidFill>
                  <a:srgbClr val="FF0000"/>
                </a:solidFill>
              </a:rPr>
              <a:t>Join Patterns</a:t>
            </a:r>
            <a:r>
              <a:rPr lang="en-US" dirty="0"/>
              <a:t>:  e.g., inner join, left anti join, left outer join, right outer join, full outer join, left semi join, cross join</a:t>
            </a:r>
          </a:p>
        </p:txBody>
      </p:sp>
    </p:spTree>
    <p:extLst>
      <p:ext uri="{BB962C8B-B14F-4D97-AF65-F5344CB8AC3E}">
        <p14:creationId xmlns:p14="http://schemas.microsoft.com/office/powerpoint/2010/main" val="379154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3225" y="739471"/>
            <a:ext cx="11354462" cy="1025718"/>
          </a:xfrm>
        </p:spPr>
        <p:txBody>
          <a:bodyPr>
            <a:normAutofit/>
          </a:bodyPr>
          <a:lstStyle/>
          <a:p>
            <a:r>
              <a:rPr lang="en-US" dirty="0"/>
              <a:t>6. DEMO</a:t>
            </a:r>
          </a:p>
        </p:txBody>
      </p:sp>
      <p:sp>
        <p:nvSpPr>
          <p:cNvPr id="2" name="Content Placeholder 1"/>
          <p:cNvSpPr>
            <a:spLocks noGrp="1"/>
          </p:cNvSpPr>
          <p:nvPr>
            <p:ph idx="1"/>
          </p:nvPr>
        </p:nvSpPr>
        <p:spPr>
          <a:xfrm>
            <a:off x="609600" y="2221727"/>
            <a:ext cx="10972800" cy="775915"/>
          </a:xfrm>
        </p:spPr>
        <p:txBody>
          <a:bodyPr/>
          <a:lstStyle/>
          <a:p>
            <a:r>
              <a:rPr lang="en-US" dirty="0" err="1"/>
              <a:t>todo</a:t>
            </a:r>
            <a:r>
              <a:rPr lang="en-US" dirty="0"/>
              <a:t>.</a:t>
            </a:r>
          </a:p>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23</a:t>
            </a:fld>
            <a:endParaRPr lang="en-US"/>
          </a:p>
        </p:txBody>
      </p:sp>
    </p:spTree>
    <p:extLst>
      <p:ext uri="{BB962C8B-B14F-4D97-AF65-F5344CB8AC3E}">
        <p14:creationId xmlns:p14="http://schemas.microsoft.com/office/powerpoint/2010/main" val="400728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7. Summarize</a:t>
            </a:r>
          </a:p>
        </p:txBody>
      </p:sp>
      <p:sp>
        <p:nvSpPr>
          <p:cNvPr id="2" name="Content Placeholder 1"/>
          <p:cNvSpPr>
            <a:spLocks noGrp="1"/>
          </p:cNvSpPr>
          <p:nvPr>
            <p:ph idx="1"/>
          </p:nvPr>
        </p:nvSpPr>
        <p:spPr/>
        <p:txBody>
          <a:bodyPr/>
          <a:lstStyle/>
          <a:p>
            <a:r>
              <a:rPr lang="en-US" dirty="0"/>
              <a:t>Big data challenges: six Vs – Volume, Velocity, Variety, Veracity, Variability, Value.</a:t>
            </a:r>
          </a:p>
          <a:p>
            <a:r>
              <a:rPr lang="en-US" dirty="0"/>
              <a:t>Hadoop ecosystems – HDFS and </a:t>
            </a:r>
            <a:r>
              <a:rPr lang="en-US" dirty="0" err="1"/>
              <a:t>MapReduce</a:t>
            </a:r>
            <a:r>
              <a:rPr lang="en-US" dirty="0"/>
              <a:t>.</a:t>
            </a:r>
          </a:p>
          <a:p>
            <a:r>
              <a:rPr lang="en-US" dirty="0"/>
              <a:t>Big data processing with </a:t>
            </a:r>
            <a:r>
              <a:rPr lang="en-US" dirty="0" err="1"/>
              <a:t>MapReduce</a:t>
            </a:r>
            <a:r>
              <a:rPr lang="en-US" dirty="0"/>
              <a:t>.</a:t>
            </a:r>
          </a:p>
          <a:p>
            <a:r>
              <a:rPr lang="en-US" dirty="0"/>
              <a:t>Scientific computing and big data analysis with Hadoop and Python</a:t>
            </a:r>
          </a:p>
          <a:p>
            <a:r>
              <a:rPr lang="en-US" dirty="0"/>
              <a:t>DEMO shows how to set the Map and Reduce jobs.</a:t>
            </a:r>
          </a:p>
        </p:txBody>
      </p:sp>
      <p:sp>
        <p:nvSpPr>
          <p:cNvPr id="6" name="Slide Number Placeholder 5"/>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References</a:t>
            </a:r>
          </a:p>
        </p:txBody>
      </p:sp>
      <p:sp>
        <p:nvSpPr>
          <p:cNvPr id="2" name="Content Placeholder 1"/>
          <p:cNvSpPr>
            <a:spLocks noGrp="1"/>
          </p:cNvSpPr>
          <p:nvPr>
            <p:ph idx="1"/>
          </p:nvPr>
        </p:nvSpPr>
        <p:spPr>
          <a:xfrm>
            <a:off x="551411" y="1927168"/>
            <a:ext cx="10972800" cy="4257501"/>
          </a:xfrm>
        </p:spPr>
        <p:txBody>
          <a:bodyPr>
            <a:normAutofit fontScale="25000" lnSpcReduction="20000"/>
          </a:bodyPr>
          <a:lstStyle/>
          <a:p>
            <a:r>
              <a:rPr lang="en-US" sz="6400" dirty="0">
                <a:latin typeface="Arial" panose="020B0604020202020204" pitchFamily="34" charset="0"/>
                <a:cs typeface="Arial" panose="020B0604020202020204" pitchFamily="34" charset="0"/>
              </a:rPr>
              <a:t>Ref01: Apache Hadoop: </a:t>
            </a:r>
            <a:r>
              <a:rPr lang="en-US" sz="6400" dirty="0">
                <a:latin typeface="Arial" panose="020B0604020202020204" pitchFamily="34" charset="0"/>
                <a:cs typeface="Arial" panose="020B0604020202020204" pitchFamily="34" charset="0"/>
                <a:hlinkClick r:id="rId2"/>
              </a:rPr>
              <a:t>https://hadoop.apache.org/</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Ref02: “Big Data Analytics with Hadoop 3”, Sridhar </a:t>
            </a:r>
            <a:r>
              <a:rPr lang="en-US" sz="6400" dirty="0" err="1">
                <a:latin typeface="Arial" panose="020B0604020202020204" pitchFamily="34" charset="0"/>
                <a:cs typeface="Arial" panose="020B0604020202020204" pitchFamily="34" charset="0"/>
              </a:rPr>
              <a:t>Alla</a:t>
            </a:r>
            <a:r>
              <a:rPr lang="en-US" sz="6400" dirty="0">
                <a:latin typeface="Arial" panose="020B0604020202020204" pitchFamily="34" charset="0"/>
                <a:cs typeface="Arial" panose="020B0604020202020204" pitchFamily="34" charset="0"/>
              </a:rPr>
              <a:t>, ISBN 978-1-78862-884-6, </a:t>
            </a:r>
            <a:r>
              <a:rPr lang="en-US" sz="6400" dirty="0" err="1">
                <a:latin typeface="Arial" panose="020B0604020202020204" pitchFamily="34" charset="0"/>
                <a:cs typeface="Arial" panose="020B0604020202020204" pitchFamily="34" charset="0"/>
              </a:rPr>
              <a:t>Packt</a:t>
            </a:r>
            <a:r>
              <a:rPr lang="en-US" sz="6400" dirty="0">
                <a:latin typeface="Arial" panose="020B0604020202020204" pitchFamily="34" charset="0"/>
                <a:cs typeface="Arial" panose="020B0604020202020204" pitchFamily="34" charset="0"/>
              </a:rPr>
              <a:t> Publishing, May 2018</a:t>
            </a:r>
          </a:p>
          <a:p>
            <a:r>
              <a:rPr lang="en-US" sz="6400" dirty="0">
                <a:latin typeface="Arial" panose="020B0604020202020204" pitchFamily="34" charset="0"/>
                <a:cs typeface="Arial" panose="020B0604020202020204" pitchFamily="34" charset="0"/>
              </a:rPr>
              <a:t>Ref03: “Big Data Architect’s Handbook”, Syed Muhammad Fahad Akhtar, ISBN 978-1-78883-582-4, </a:t>
            </a:r>
            <a:r>
              <a:rPr lang="en-US" sz="6400" dirty="0" err="1">
                <a:latin typeface="Arial" panose="020B0604020202020204" pitchFamily="34" charset="0"/>
                <a:cs typeface="Arial" panose="020B0604020202020204" pitchFamily="34" charset="0"/>
              </a:rPr>
              <a:t>Packt</a:t>
            </a:r>
            <a:r>
              <a:rPr lang="en-US" sz="6400" dirty="0">
                <a:latin typeface="Arial" panose="020B0604020202020204" pitchFamily="34" charset="0"/>
                <a:cs typeface="Arial" panose="020B0604020202020204" pitchFamily="34" charset="0"/>
              </a:rPr>
              <a:t> Publishing, June 2018.</a:t>
            </a:r>
          </a:p>
          <a:p>
            <a:r>
              <a:rPr lang="en-US" sz="6400" dirty="0">
                <a:latin typeface="Arial" panose="020B0604020202020204" pitchFamily="34" charset="0"/>
                <a:cs typeface="Arial" panose="020B0604020202020204" pitchFamily="34" charset="0"/>
              </a:rPr>
              <a:t>Ref04: “The building blocks of Hadoop – HDFS, </a:t>
            </a:r>
            <a:r>
              <a:rPr lang="en-US" sz="6400" dirty="0" err="1">
                <a:latin typeface="Arial" panose="020B0604020202020204" pitchFamily="34" charset="0"/>
                <a:cs typeface="Arial" panose="020B0604020202020204" pitchFamily="34" charset="0"/>
              </a:rPr>
              <a:t>MapReduce</a:t>
            </a:r>
            <a:r>
              <a:rPr lang="en-US" sz="6400" dirty="0">
                <a:latin typeface="Arial" panose="020B0604020202020204" pitchFamily="34" charset="0"/>
                <a:cs typeface="Arial" panose="020B0604020202020204" pitchFamily="34" charset="0"/>
              </a:rPr>
              <a:t>, and YARN”, Janani Ravi, </a:t>
            </a:r>
            <a:r>
              <a:rPr lang="en-US" sz="6400" dirty="0" err="1">
                <a:latin typeface="Arial" panose="020B0604020202020204" pitchFamily="34" charset="0"/>
                <a:cs typeface="Arial" panose="020B0604020202020204" pitchFamily="34" charset="0"/>
              </a:rPr>
              <a:t>pluralsight</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Ref05: “Hadoop – Big Data Overview”, </a:t>
            </a:r>
            <a:r>
              <a:rPr lang="en-US" sz="6400" dirty="0">
                <a:latin typeface="Arial" panose="020B0604020202020204" pitchFamily="34" charset="0"/>
                <a:cs typeface="Arial" panose="020B0604020202020204" pitchFamily="34" charset="0"/>
                <a:hlinkClick r:id="rId3"/>
              </a:rPr>
              <a:t>https://www.tutorialspoint.com/hadoop/hadoop_big_data_overview.htm</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Ref06: “Hadoop, a distributed framework for Big Data”, </a:t>
            </a:r>
            <a:r>
              <a:rPr lang="en-US" sz="6400" dirty="0" err="1">
                <a:latin typeface="Arial" panose="020B0604020202020204" pitchFamily="34" charset="0"/>
                <a:cs typeface="Arial" panose="020B0604020202020204" pitchFamily="34" charset="0"/>
              </a:rPr>
              <a:t>Nalini</a:t>
            </a:r>
            <a:r>
              <a:rPr lang="en-US" sz="6400" dirty="0">
                <a:latin typeface="Arial" panose="020B0604020202020204" pitchFamily="34" charset="0"/>
                <a:cs typeface="Arial" panose="020B0604020202020204" pitchFamily="34" charset="0"/>
              </a:rPr>
              <a:t> </a:t>
            </a:r>
            <a:r>
              <a:rPr lang="en-US" sz="6400" dirty="0" err="1">
                <a:latin typeface="Arial" panose="020B0604020202020204" pitchFamily="34" charset="0"/>
                <a:cs typeface="Arial" panose="020B0604020202020204" pitchFamily="34" charset="0"/>
              </a:rPr>
              <a:t>Venkatasubramanian</a:t>
            </a:r>
            <a:r>
              <a:rPr lang="en-US"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hlinkClick r:id="rId4"/>
              </a:rPr>
              <a:t>https://www.ics.uci.edu/~cs237/lectures/cloudvirtualization/Hadoop.pptx</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Ref07: “What is Hadoop”, Daniel Leblanc, </a:t>
            </a:r>
            <a:r>
              <a:rPr lang="en-US" sz="6400" dirty="0">
                <a:latin typeface="Arial" panose="020B0604020202020204" pitchFamily="34" charset="0"/>
                <a:cs typeface="Arial" panose="020B0604020202020204" pitchFamily="34" charset="0"/>
                <a:hlinkClick r:id="rId5"/>
              </a:rPr>
              <a:t>http://web.cecs.pdx.edu/~dleblanc/hadoop/hadoop.pptm</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Ref08: “Hadoop Essentials”, </a:t>
            </a:r>
            <a:r>
              <a:rPr lang="en-US" sz="6400" dirty="0">
                <a:latin typeface="Arial" panose="020B0604020202020204" pitchFamily="34" charset="0"/>
                <a:cs typeface="Arial" panose="020B0604020202020204" pitchFamily="34" charset="0"/>
                <a:hlinkClick r:id="rId6"/>
              </a:rPr>
              <a:t>https://www.packtpub.com/mapt/book/big_data_and_business_intelligence/9781784396688/2/ch02lvl1sec23/the-hadoop-ecosystem</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Ref09: “Hadoop Ecosystem”, </a:t>
            </a:r>
            <a:r>
              <a:rPr lang="en-US" sz="6400" dirty="0" err="1">
                <a:latin typeface="Arial" panose="020B0604020202020204" pitchFamily="34" charset="0"/>
                <a:cs typeface="Arial" panose="020B0604020202020204" pitchFamily="34" charset="0"/>
              </a:rPr>
              <a:t>Lior</a:t>
            </a:r>
            <a:r>
              <a:rPr lang="en-US" sz="6400" dirty="0">
                <a:latin typeface="Arial" panose="020B0604020202020204" pitchFamily="34" charset="0"/>
                <a:cs typeface="Arial" panose="020B0604020202020204" pitchFamily="34" charset="0"/>
              </a:rPr>
              <a:t> </a:t>
            </a:r>
            <a:r>
              <a:rPr lang="en-US" sz="6400" dirty="0" err="1">
                <a:latin typeface="Arial" panose="020B0604020202020204" pitchFamily="34" charset="0"/>
                <a:cs typeface="Arial" panose="020B0604020202020204" pitchFamily="34" charset="0"/>
              </a:rPr>
              <a:t>Sidi</a:t>
            </a:r>
            <a:r>
              <a:rPr lang="en-US"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hlinkClick r:id="rId7"/>
              </a:rPr>
              <a:t>https://www.slideshare.net/LiorSidi/hadoop-ecosystem-65935516</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Ref10: “Learn Hadoop with me”, </a:t>
            </a:r>
            <a:r>
              <a:rPr lang="en-US" sz="6400" dirty="0">
                <a:latin typeface="Arial" panose="020B0604020202020204" pitchFamily="34" charset="0"/>
                <a:cs typeface="Arial" panose="020B0604020202020204" pitchFamily="34" charset="0"/>
                <a:hlinkClick r:id="rId8"/>
              </a:rPr>
              <a:t>https://www.facebook.com/hadoopers</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Ref11: “Apache </a:t>
            </a:r>
            <a:r>
              <a:rPr lang="en-US" sz="6400" dirty="0" err="1">
                <a:latin typeface="Arial" panose="020B0604020202020204" pitchFamily="34" charset="0"/>
                <a:cs typeface="Arial" panose="020B0604020202020204" pitchFamily="34" charset="0"/>
              </a:rPr>
              <a:t>Sqoop</a:t>
            </a:r>
            <a:r>
              <a:rPr lang="en-US"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hlinkClick r:id="rId9"/>
              </a:rPr>
              <a:t>https://hortonworks.com/apache/sqoop/</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Ref12: “Apache Pig”, </a:t>
            </a:r>
            <a:r>
              <a:rPr lang="en-US" sz="6400" dirty="0">
                <a:latin typeface="Arial" panose="020B0604020202020204" pitchFamily="34" charset="0"/>
                <a:cs typeface="Arial" panose="020B0604020202020204" pitchFamily="34" charset="0"/>
                <a:hlinkClick r:id="rId10"/>
              </a:rPr>
              <a:t>https://pig.apache.org/</a:t>
            </a:r>
            <a:endParaRPr lang="en-US" sz="6400" dirty="0">
              <a:latin typeface="Arial" panose="020B0604020202020204" pitchFamily="34" charset="0"/>
              <a:cs typeface="Arial" panose="020B0604020202020204" pitchFamily="34" charset="0"/>
            </a:endParaRPr>
          </a:p>
          <a:p>
            <a:r>
              <a:rPr lang="en-US" sz="6400" dirty="0">
                <a:latin typeface="Arial" panose="020B0604020202020204" pitchFamily="34" charset="0"/>
                <a:cs typeface="Arial" panose="020B0604020202020204" pitchFamily="34" charset="0"/>
              </a:rPr>
              <a:t>Ref13: “Hadoop: The definite guide” 4</a:t>
            </a:r>
            <a:r>
              <a:rPr lang="en-US" sz="6400" baseline="30000" dirty="0">
                <a:latin typeface="Arial" panose="020B0604020202020204" pitchFamily="34" charset="0"/>
                <a:cs typeface="Arial" panose="020B0604020202020204" pitchFamily="34" charset="0"/>
              </a:rPr>
              <a:t>th</a:t>
            </a:r>
            <a:r>
              <a:rPr lang="en-US" sz="6400" dirty="0">
                <a:latin typeface="Arial" panose="020B0604020202020204" pitchFamily="34" charset="0"/>
                <a:cs typeface="Arial" panose="020B0604020202020204" pitchFamily="34" charset="0"/>
              </a:rPr>
              <a:t> Edition, Tom White, ISBN 978-1-491-90163, </a:t>
            </a:r>
            <a:r>
              <a:rPr lang="en-US" sz="6400" dirty="0" err="1">
                <a:latin typeface="Arial" panose="020B0604020202020204" pitchFamily="34" charset="0"/>
                <a:cs typeface="Arial" panose="020B0604020202020204" pitchFamily="34" charset="0"/>
              </a:rPr>
              <a:t>O’Reailly</a:t>
            </a:r>
            <a:r>
              <a:rPr lang="en-US" sz="6400">
                <a:latin typeface="Arial" panose="020B0604020202020204" pitchFamily="34" charset="0"/>
                <a:cs typeface="Arial" panose="020B0604020202020204" pitchFamily="34" charset="0"/>
              </a:rPr>
              <a:t>, April 2015</a:t>
            </a:r>
            <a:endParaRPr lang="en-US" sz="6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p>
          <a:p>
            <a:endParaRPr lang="en-US" sz="1400" dirty="0"/>
          </a:p>
          <a:p>
            <a:endParaRPr lang="en-US" sz="1400" dirty="0"/>
          </a:p>
        </p:txBody>
      </p:sp>
      <p:sp>
        <p:nvSpPr>
          <p:cNvPr id="6" name="Slide Number Placeholder 5"/>
          <p:cNvSpPr>
            <a:spLocks noGrp="1"/>
          </p:cNvSpPr>
          <p:nvPr>
            <p:ph type="sldNum" sz="quarter" idx="12"/>
          </p:nvPr>
        </p:nvSpPr>
        <p:spPr/>
        <p:txBody>
          <a:bodyPr/>
          <a:lstStyle/>
          <a:p>
            <a:fld id="{401CF334-2D5C-4859-84A6-CA7E6E43FAEB}" type="slidenum">
              <a:rPr lang="en-US" smtClean="0"/>
              <a:t>25</a:t>
            </a:fld>
            <a:endParaRPr lang="en-US"/>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9. Questions ?</a:t>
            </a:r>
          </a:p>
        </p:txBody>
      </p:sp>
      <p:sp>
        <p:nvSpPr>
          <p:cNvPr id="6" name="Slide Number Placeholder 5"/>
          <p:cNvSpPr>
            <a:spLocks noGrp="1"/>
          </p:cNvSpPr>
          <p:nvPr>
            <p:ph type="sldNum" sz="quarter" idx="12"/>
          </p:nvPr>
        </p:nvSpPr>
        <p:spPr/>
        <p:txBody>
          <a:bodyPr/>
          <a:lstStyle/>
          <a:p>
            <a:fld id="{401CF334-2D5C-4859-84A6-CA7E6E43FAEB}" type="slidenum">
              <a:rPr lang="en-US" smtClean="0"/>
              <a:t>26</a:t>
            </a:fld>
            <a:endParaRPr lang="en-US"/>
          </a:p>
        </p:txBody>
      </p:sp>
    </p:spTree>
    <p:extLst>
      <p:ext uri="{BB962C8B-B14F-4D97-AF65-F5344CB8AC3E}">
        <p14:creationId xmlns:p14="http://schemas.microsoft.com/office/powerpoint/2010/main" val="47782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1.Overview</a:t>
            </a:r>
          </a:p>
        </p:txBody>
      </p:sp>
      <p:sp>
        <p:nvSpPr>
          <p:cNvPr id="2" name="Content Placeholder 1"/>
          <p:cNvSpPr>
            <a:spLocks noGrp="1"/>
          </p:cNvSpPr>
          <p:nvPr>
            <p:ph idx="1"/>
          </p:nvPr>
        </p:nvSpPr>
        <p:spPr/>
        <p:txBody>
          <a:bodyPr/>
          <a:lstStyle/>
          <a:p>
            <a:r>
              <a:rPr lang="en-US" dirty="0"/>
              <a:t>Quick overview of what this meeting is all about:</a:t>
            </a:r>
          </a:p>
          <a:p>
            <a:pPr lvl="1"/>
            <a:r>
              <a:rPr lang="en-US" dirty="0"/>
              <a:t>Agenda</a:t>
            </a:r>
          </a:p>
          <a:p>
            <a:pPr lvl="1"/>
            <a:r>
              <a:rPr lang="en-US" dirty="0"/>
              <a:t>What to expect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7" name="Slide Number Placeholder 6"/>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2. Big Data Challenges</a:t>
            </a:r>
          </a:p>
        </p:txBody>
      </p:sp>
      <p:sp>
        <p:nvSpPr>
          <p:cNvPr id="2" name="Content Placeholder 1"/>
          <p:cNvSpPr>
            <a:spLocks noGrp="1"/>
          </p:cNvSpPr>
          <p:nvPr>
            <p:ph idx="1"/>
          </p:nvPr>
        </p:nvSpPr>
        <p:spPr>
          <a:xfrm>
            <a:off x="609600" y="1681513"/>
            <a:ext cx="5486400" cy="1519819"/>
          </a:xfrm>
        </p:spPr>
        <p:txBody>
          <a:bodyPr>
            <a:normAutofit/>
          </a:bodyPr>
          <a:lstStyle/>
          <a:p>
            <a:r>
              <a:rPr lang="en-US" sz="1900" dirty="0"/>
              <a:t>Characteristics of big data</a:t>
            </a:r>
            <a:r>
              <a:rPr lang="en-US" dirty="0"/>
              <a:t>.</a:t>
            </a:r>
          </a:p>
          <a:p>
            <a:pPr lvl="1"/>
            <a:r>
              <a:rPr lang="en-US" sz="1600" dirty="0"/>
              <a:t>In 2001, Doug Laney first presented the “</a:t>
            </a:r>
            <a:r>
              <a:rPr lang="en-US" sz="1600" b="1" dirty="0">
                <a:solidFill>
                  <a:srgbClr val="FF0000"/>
                </a:solidFill>
              </a:rPr>
              <a:t>Three Vs </a:t>
            </a:r>
            <a:r>
              <a:rPr lang="en-US" sz="1600" dirty="0"/>
              <a:t>of Big data” – Volume, Velocity, and Variety</a:t>
            </a:r>
          </a:p>
          <a:p>
            <a:pPr lvl="1"/>
            <a:r>
              <a:rPr lang="en-US" sz="1600" dirty="0"/>
              <a:t>Now these three Vs become the </a:t>
            </a:r>
            <a:r>
              <a:rPr lang="en-US" sz="1600" b="1" dirty="0">
                <a:solidFill>
                  <a:schemeClr val="accent1"/>
                </a:solidFill>
              </a:rPr>
              <a:t>Six Vs </a:t>
            </a:r>
            <a:r>
              <a:rPr lang="en-US" sz="1600" dirty="0"/>
              <a:t>of Big Data</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1197" y="1615324"/>
            <a:ext cx="4167731" cy="23479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53" y="3201903"/>
            <a:ext cx="5387947" cy="1587084"/>
          </a:xfrm>
          <a:prstGeom prst="rect">
            <a:avLst/>
          </a:prstGeom>
        </p:spPr>
      </p:pic>
      <p:sp>
        <p:nvSpPr>
          <p:cNvPr id="8" name="Content Placeholder 1"/>
          <p:cNvSpPr txBox="1">
            <a:spLocks/>
          </p:cNvSpPr>
          <p:nvPr/>
        </p:nvSpPr>
        <p:spPr>
          <a:xfrm>
            <a:off x="658826" y="4788987"/>
            <a:ext cx="5486400" cy="1519819"/>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Volume:</a:t>
            </a:r>
          </a:p>
          <a:p>
            <a:r>
              <a:rPr lang="en-US" sz="1500" dirty="0"/>
              <a:t>Facebook: 600TB of data daily.</a:t>
            </a:r>
          </a:p>
          <a:p>
            <a:r>
              <a:rPr lang="en-US" sz="1500" dirty="0"/>
              <a:t>Last two years, the data generated is equal to 90% of the data ever created.</a:t>
            </a:r>
          </a:p>
          <a:p>
            <a:r>
              <a:rPr lang="en-US" sz="1500" dirty="0"/>
              <a:t>World data is doubling every 1.2 years.</a:t>
            </a:r>
          </a:p>
          <a:p>
            <a:r>
              <a:rPr lang="en-US" sz="1500" dirty="0"/>
              <a:t>Estimated: 40 zettabyte of data will be created by 2020.</a:t>
            </a:r>
          </a:p>
          <a:p>
            <a:endParaRPr lang="en-US" dirty="0"/>
          </a:p>
        </p:txBody>
      </p:sp>
      <p:pic>
        <p:nvPicPr>
          <p:cNvPr id="9" name="Picture 8"/>
          <p:cNvPicPr>
            <a:picLocks noChangeAspect="1"/>
          </p:cNvPicPr>
          <p:nvPr/>
        </p:nvPicPr>
        <p:blipFill>
          <a:blip r:embed="rId4"/>
          <a:stretch>
            <a:fillRect/>
          </a:stretch>
        </p:blipFill>
        <p:spPr>
          <a:xfrm>
            <a:off x="7541541" y="4031819"/>
            <a:ext cx="3644959" cy="24724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11" name="Slide Number Placeholder 10"/>
          <p:cNvSpPr>
            <a:spLocks noGrp="1"/>
          </p:cNvSpPr>
          <p:nvPr>
            <p:ph type="sldNum" sz="quarter" idx="12"/>
          </p:nvPr>
        </p:nvSpPr>
        <p:spPr/>
        <p:txBody>
          <a:bodyPr/>
          <a:lstStyle/>
          <a:p>
            <a:fld id="{401CF334-2D5C-4859-84A6-CA7E6E43FAEB}" type="slidenum">
              <a:rPr lang="en-US" smtClean="0"/>
              <a:t>4</a:t>
            </a:fld>
            <a:endParaRPr lang="en-US"/>
          </a:p>
        </p:txBody>
      </p:sp>
      <p:sp>
        <p:nvSpPr>
          <p:cNvPr id="12" name="TextBox 11"/>
          <p:cNvSpPr txBox="1"/>
          <p:nvPr/>
        </p:nvSpPr>
        <p:spPr>
          <a:xfrm>
            <a:off x="4198037" y="6252960"/>
            <a:ext cx="2145139" cy="246221"/>
          </a:xfrm>
          <a:prstGeom prst="rect">
            <a:avLst/>
          </a:prstGeom>
          <a:noFill/>
          <a:ln>
            <a:solidFill>
              <a:schemeClr val="bg2"/>
            </a:solidFill>
          </a:ln>
        </p:spPr>
        <p:txBody>
          <a:bodyPr wrap="none" rtlCol="0">
            <a:spAutoFit/>
          </a:bodyPr>
          <a:lstStyle/>
          <a:p>
            <a:r>
              <a:rPr lang="en-US" sz="1000" dirty="0"/>
              <a:t>(Data and Image Reference: Ref03)</a:t>
            </a:r>
          </a:p>
        </p:txBody>
      </p:sp>
    </p:spTree>
    <p:extLst>
      <p:ext uri="{BB962C8B-B14F-4D97-AF65-F5344CB8AC3E}">
        <p14:creationId xmlns:p14="http://schemas.microsoft.com/office/powerpoint/2010/main" val="116851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2. Big Data Challenges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12" name="Content Placeholder 1"/>
          <p:cNvSpPr txBox="1">
            <a:spLocks/>
          </p:cNvSpPr>
          <p:nvPr/>
        </p:nvSpPr>
        <p:spPr>
          <a:xfrm>
            <a:off x="609599" y="1920980"/>
            <a:ext cx="5783249" cy="1519819"/>
          </a:xfrm>
          <a:prstGeom prst="rect">
            <a:avLst/>
          </a:prstGeom>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Velocity:</a:t>
            </a:r>
          </a:p>
          <a:p>
            <a:r>
              <a:rPr lang="en-US" sz="1500" dirty="0"/>
              <a:t>Velocity is the rate at which the data is being generated, or how fast the data is coming in.</a:t>
            </a:r>
          </a:p>
          <a:p>
            <a:r>
              <a:rPr lang="en-US" sz="1500" dirty="0"/>
              <a:t>120 hours of videos are being uploaded to YouTube every minute. Millions of weather sensors. 100 sensors per car.</a:t>
            </a:r>
          </a:p>
          <a:p>
            <a:r>
              <a:rPr lang="en-US" sz="1500" dirty="0"/>
              <a:t>200 Million emails are sent every minute.</a:t>
            </a:r>
          </a:p>
          <a:p>
            <a:pPr marL="0" indent="0">
              <a:buNone/>
            </a:pPr>
            <a:endParaRPr lang="en-US" dirty="0"/>
          </a:p>
        </p:txBody>
      </p:sp>
      <p:pic>
        <p:nvPicPr>
          <p:cNvPr id="13" name="Picture 12"/>
          <p:cNvPicPr>
            <a:picLocks noChangeAspect="1"/>
          </p:cNvPicPr>
          <p:nvPr/>
        </p:nvPicPr>
        <p:blipFill>
          <a:blip r:embed="rId3"/>
          <a:stretch>
            <a:fillRect/>
          </a:stretch>
        </p:blipFill>
        <p:spPr>
          <a:xfrm>
            <a:off x="609599" y="3737226"/>
            <a:ext cx="3796123" cy="2446783"/>
          </a:xfrm>
          <a:prstGeom prst="rect">
            <a:avLst/>
          </a:prstGeom>
        </p:spPr>
      </p:pic>
      <p:sp>
        <p:nvSpPr>
          <p:cNvPr id="14" name="Content Placeholder 1"/>
          <p:cNvSpPr txBox="1">
            <a:spLocks/>
          </p:cNvSpPr>
          <p:nvPr/>
        </p:nvSpPr>
        <p:spPr>
          <a:xfrm>
            <a:off x="6501517" y="1920980"/>
            <a:ext cx="4988118" cy="1816246"/>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Variety:</a:t>
            </a:r>
          </a:p>
          <a:p>
            <a:r>
              <a:rPr lang="en-US" sz="1600" dirty="0"/>
              <a:t>Structured or unstructured data.</a:t>
            </a:r>
          </a:p>
          <a:p>
            <a:r>
              <a:rPr lang="fr-FR" sz="1600" dirty="0"/>
              <a:t>documents, emails, social media </a:t>
            </a:r>
            <a:r>
              <a:rPr lang="fr-FR" sz="1600" dirty="0" err="1"/>
              <a:t>text</a:t>
            </a:r>
            <a:r>
              <a:rPr lang="fr-FR" sz="1600" dirty="0"/>
              <a:t> messages, </a:t>
            </a:r>
            <a:r>
              <a:rPr lang="fr-FR" sz="1600" dirty="0" err="1"/>
              <a:t>videos</a:t>
            </a:r>
            <a:r>
              <a:rPr lang="fr-FR" sz="1600" dirty="0"/>
              <a:t>, </a:t>
            </a:r>
            <a:r>
              <a:rPr lang="fr-FR" sz="1600" dirty="0" err="1"/>
              <a:t>still</a:t>
            </a:r>
            <a:r>
              <a:rPr lang="fr-FR" sz="1600" dirty="0"/>
              <a:t> images, audio, graphs</a:t>
            </a:r>
            <a:r>
              <a:rPr lang="en-US" sz="1600" dirty="0"/>
              <a:t>.</a:t>
            </a:r>
          </a:p>
          <a:p>
            <a:r>
              <a:rPr lang="en-US" sz="1600" dirty="0"/>
              <a:t>machine-generated data from sensors, devices, RFID tags, machine logs, and cell phone GPS signals, and more.</a:t>
            </a:r>
          </a:p>
          <a:p>
            <a:endParaRPr lang="en-US" dirty="0"/>
          </a:p>
        </p:txBody>
      </p:sp>
      <p:pic>
        <p:nvPicPr>
          <p:cNvPr id="15" name="Picture 14"/>
          <p:cNvPicPr>
            <a:picLocks noChangeAspect="1"/>
          </p:cNvPicPr>
          <p:nvPr/>
        </p:nvPicPr>
        <p:blipFill>
          <a:blip r:embed="rId4"/>
          <a:stretch>
            <a:fillRect/>
          </a:stretch>
        </p:blipFill>
        <p:spPr>
          <a:xfrm>
            <a:off x="7009908" y="3672115"/>
            <a:ext cx="3323529" cy="2577003"/>
          </a:xfrm>
          <a:prstGeom prst="rect">
            <a:avLst/>
          </a:prstGeom>
        </p:spPr>
      </p:pic>
      <p:sp>
        <p:nvSpPr>
          <p:cNvPr id="18" name="Slide Number Placeholder 17"/>
          <p:cNvSpPr>
            <a:spLocks noGrp="1"/>
          </p:cNvSpPr>
          <p:nvPr>
            <p:ph type="sldNum" sz="quarter" idx="12"/>
          </p:nvPr>
        </p:nvSpPr>
        <p:spPr/>
        <p:txBody>
          <a:bodyPr/>
          <a:lstStyle/>
          <a:p>
            <a:fld id="{401CF334-2D5C-4859-84A6-CA7E6E43FAEB}" type="slidenum">
              <a:rPr lang="en-US" smtClean="0"/>
              <a:t>5</a:t>
            </a:fld>
            <a:endParaRPr lang="en-US"/>
          </a:p>
        </p:txBody>
      </p:sp>
      <p:sp>
        <p:nvSpPr>
          <p:cNvPr id="19" name="TextBox 18"/>
          <p:cNvSpPr txBox="1"/>
          <p:nvPr/>
        </p:nvSpPr>
        <p:spPr>
          <a:xfrm>
            <a:off x="4247709" y="6126007"/>
            <a:ext cx="2145139" cy="246221"/>
          </a:xfrm>
          <a:prstGeom prst="rect">
            <a:avLst/>
          </a:prstGeom>
          <a:noFill/>
          <a:ln>
            <a:solidFill>
              <a:schemeClr val="bg2"/>
            </a:solidFill>
          </a:ln>
        </p:spPr>
        <p:txBody>
          <a:bodyPr wrap="none" rtlCol="0">
            <a:spAutoFit/>
          </a:bodyPr>
          <a:lstStyle/>
          <a:p>
            <a:r>
              <a:rPr lang="en-US" sz="1000" dirty="0"/>
              <a:t>(Data and Image Reference: Ref03)</a:t>
            </a:r>
          </a:p>
        </p:txBody>
      </p:sp>
    </p:spTree>
    <p:extLst>
      <p:ext uri="{BB962C8B-B14F-4D97-AF65-F5344CB8AC3E}">
        <p14:creationId xmlns:p14="http://schemas.microsoft.com/office/powerpoint/2010/main" val="15530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2. Big Data Challenges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12" name="Content Placeholder 1"/>
          <p:cNvSpPr txBox="1">
            <a:spLocks/>
          </p:cNvSpPr>
          <p:nvPr/>
        </p:nvSpPr>
        <p:spPr>
          <a:xfrm>
            <a:off x="609599" y="1920980"/>
            <a:ext cx="5918422" cy="1519819"/>
          </a:xfrm>
          <a:prstGeom prst="rect">
            <a:avLst/>
          </a:prstGeom>
        </p:spPr>
        <p:txBody>
          <a:bodyPr vert="horz">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Veracity:</a:t>
            </a:r>
          </a:p>
          <a:p>
            <a:r>
              <a:rPr lang="en-US" sz="1500" dirty="0"/>
              <a:t>This vector deals with the uncertainty of data, e.g., poor data quality, noise in data.  Velocity and variety are dependent on clean data, while Veracity is derived from the uncertainty of data.</a:t>
            </a:r>
          </a:p>
          <a:p>
            <a:r>
              <a:rPr lang="en-US" sz="1500" dirty="0"/>
              <a:t>Some streaming data with noise, and some data such as events data is generated by machines and sensors.</a:t>
            </a:r>
          </a:p>
          <a:p>
            <a:pPr marL="0" indent="0">
              <a:buNone/>
            </a:pPr>
            <a:endParaRPr lang="en-US" dirty="0"/>
          </a:p>
        </p:txBody>
      </p:sp>
      <p:sp>
        <p:nvSpPr>
          <p:cNvPr id="14" name="Content Placeholder 1"/>
          <p:cNvSpPr txBox="1">
            <a:spLocks/>
          </p:cNvSpPr>
          <p:nvPr/>
        </p:nvSpPr>
        <p:spPr>
          <a:xfrm>
            <a:off x="609599" y="3470037"/>
            <a:ext cx="6045643" cy="1519819"/>
          </a:xfrm>
          <a:prstGeom prst="rect">
            <a:avLst/>
          </a:prstGeom>
        </p:spPr>
        <p:txBody>
          <a:bodyPr vert="horz">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Variability:</a:t>
            </a:r>
          </a:p>
          <a:p>
            <a:r>
              <a:rPr lang="en-US" sz="1500" dirty="0"/>
              <a:t>This derives from the lack of consistency of fixed patterns in data.</a:t>
            </a:r>
          </a:p>
          <a:p>
            <a:r>
              <a:rPr lang="en-US" sz="1500" dirty="0"/>
              <a:t>Cake shop, many different flavors. If you take the same flavor every day, but you find it different in taste every time, this is variability</a:t>
            </a:r>
          </a:p>
          <a:p>
            <a:r>
              <a:rPr lang="en-US" sz="1500" dirty="0"/>
              <a:t>For data, if the meaning and understanding of data keeps on changing.</a:t>
            </a:r>
          </a:p>
          <a:p>
            <a:endParaRPr lang="en-US" dirty="0"/>
          </a:p>
        </p:txBody>
      </p:sp>
      <p:sp>
        <p:nvSpPr>
          <p:cNvPr id="8" name="Content Placeholder 1"/>
          <p:cNvSpPr txBox="1">
            <a:spLocks/>
          </p:cNvSpPr>
          <p:nvPr/>
        </p:nvSpPr>
        <p:spPr>
          <a:xfrm>
            <a:off x="609599" y="4840920"/>
            <a:ext cx="5918422" cy="151981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Value:</a:t>
            </a:r>
          </a:p>
          <a:p>
            <a:r>
              <a:rPr lang="en-US" sz="1500" dirty="0"/>
              <a:t>Most important: Data value.</a:t>
            </a:r>
          </a:p>
          <a:p>
            <a:r>
              <a:rPr lang="en-US" sz="1500" dirty="0"/>
              <a:t>Cost: store the data</a:t>
            </a:r>
          </a:p>
          <a:p>
            <a:r>
              <a:rPr lang="en-US" sz="1500" dirty="0"/>
              <a:t>Whether it is worth storing the data and investing in infrastructure, either on premises or in the cloud.</a:t>
            </a:r>
          </a:p>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6</a:t>
            </a:fld>
            <a:endParaRPr lang="en-US"/>
          </a:p>
        </p:txBody>
      </p:sp>
      <p:cxnSp>
        <p:nvCxnSpPr>
          <p:cNvPr id="7" name="Straight Connector 6"/>
          <p:cNvCxnSpPr/>
          <p:nvPr/>
        </p:nvCxnSpPr>
        <p:spPr>
          <a:xfrm flipH="1">
            <a:off x="6694996" y="1920980"/>
            <a:ext cx="15905" cy="4646797"/>
          </a:xfrm>
          <a:prstGeom prst="line">
            <a:avLst/>
          </a:prstGeom>
          <a:ln w="28575"/>
        </p:spPr>
        <p:style>
          <a:lnRef idx="3">
            <a:schemeClr val="dk1"/>
          </a:lnRef>
          <a:fillRef idx="0">
            <a:schemeClr val="dk1"/>
          </a:fillRef>
          <a:effectRef idx="2">
            <a:schemeClr val="dk1"/>
          </a:effectRef>
          <a:fontRef idx="minor">
            <a:schemeClr val="tx1"/>
          </a:fontRef>
        </p:style>
      </p:cxnSp>
      <p:sp>
        <p:nvSpPr>
          <p:cNvPr id="16" name="Content Placeholder 1"/>
          <p:cNvSpPr txBox="1">
            <a:spLocks/>
          </p:cNvSpPr>
          <p:nvPr/>
        </p:nvSpPr>
        <p:spPr>
          <a:xfrm>
            <a:off x="6877876" y="1920980"/>
            <a:ext cx="4704524" cy="371819"/>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Limitation of Early Large-Scale Computing:</a:t>
            </a:r>
          </a:p>
        </p:txBody>
      </p:sp>
      <p:sp>
        <p:nvSpPr>
          <p:cNvPr id="17" name="Content Placeholder 1"/>
          <p:cNvSpPr txBox="1">
            <a:spLocks/>
          </p:cNvSpPr>
          <p:nvPr/>
        </p:nvSpPr>
        <p:spPr>
          <a:xfrm>
            <a:off x="6877876" y="2507540"/>
            <a:ext cx="4704524" cy="1301135"/>
          </a:xfrm>
          <a:prstGeom prst="rect">
            <a:avLst/>
          </a:prstGeom>
        </p:spPr>
        <p:txBody>
          <a:bodyPr vert="horz">
            <a:normAutofit fontScale="47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3400" dirty="0"/>
              <a:t>Traditional computation was processor-bound</a:t>
            </a:r>
          </a:p>
          <a:p>
            <a:pPr lvl="1"/>
            <a:r>
              <a:rPr lang="en-US" dirty="0"/>
              <a:t>Data volume relatively small</a:t>
            </a:r>
          </a:p>
          <a:p>
            <a:pPr lvl="1"/>
            <a:r>
              <a:rPr lang="en-US" dirty="0"/>
              <a:t>Complicated computation performed on that data</a:t>
            </a:r>
          </a:p>
          <a:p>
            <a:pPr lvl="1"/>
            <a:r>
              <a:rPr lang="en-US" dirty="0"/>
              <a:t>Advances in computer technology centered around improving the power of a single machine</a:t>
            </a:r>
          </a:p>
          <a:p>
            <a:pPr lvl="1"/>
            <a:r>
              <a:rPr lang="en-US" dirty="0"/>
              <a:t>Power consumption limits the speed increase we get from transistor density.</a:t>
            </a:r>
          </a:p>
          <a:p>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636" y="4270583"/>
            <a:ext cx="2917764" cy="1931141"/>
          </a:xfrm>
          <a:prstGeom prst="rect">
            <a:avLst/>
          </a:prstGeom>
          <a:ln w="228600" cap="sq" cmpd="thickThin">
            <a:solidFill>
              <a:srgbClr val="000000"/>
            </a:solidFill>
            <a:prstDash val="solid"/>
            <a:miter lim="800000"/>
          </a:ln>
          <a:effectLst>
            <a:innerShdw blurRad="76200">
              <a:srgbClr val="000000"/>
            </a:innerShdw>
          </a:effectLst>
        </p:spPr>
      </p:pic>
      <p:sp>
        <p:nvSpPr>
          <p:cNvPr id="19" name="TextBox 18"/>
          <p:cNvSpPr txBox="1"/>
          <p:nvPr/>
        </p:nvSpPr>
        <p:spPr>
          <a:xfrm>
            <a:off x="1860354" y="6356351"/>
            <a:ext cx="2145139" cy="246221"/>
          </a:xfrm>
          <a:prstGeom prst="rect">
            <a:avLst/>
          </a:prstGeom>
          <a:noFill/>
          <a:ln>
            <a:solidFill>
              <a:schemeClr val="bg2"/>
            </a:solidFill>
          </a:ln>
        </p:spPr>
        <p:txBody>
          <a:bodyPr wrap="none" rtlCol="0">
            <a:spAutoFit/>
          </a:bodyPr>
          <a:lstStyle/>
          <a:p>
            <a:r>
              <a:rPr lang="en-US" sz="1000" dirty="0"/>
              <a:t>(Data and Image Reference: Ref03)</a:t>
            </a:r>
          </a:p>
        </p:txBody>
      </p:sp>
      <p:sp>
        <p:nvSpPr>
          <p:cNvPr id="20" name="TextBox 19"/>
          <p:cNvSpPr txBox="1"/>
          <p:nvPr/>
        </p:nvSpPr>
        <p:spPr>
          <a:xfrm>
            <a:off x="8157568" y="6444666"/>
            <a:ext cx="2145139" cy="246221"/>
          </a:xfrm>
          <a:prstGeom prst="rect">
            <a:avLst/>
          </a:prstGeom>
          <a:noFill/>
          <a:ln>
            <a:solidFill>
              <a:schemeClr val="bg2"/>
            </a:solidFill>
          </a:ln>
        </p:spPr>
        <p:txBody>
          <a:bodyPr wrap="none" rtlCol="0">
            <a:spAutoFit/>
          </a:bodyPr>
          <a:lstStyle/>
          <a:p>
            <a:r>
              <a:rPr lang="en-US" sz="1000" dirty="0"/>
              <a:t>(Data and Image Reference: Ref07)</a:t>
            </a:r>
          </a:p>
        </p:txBody>
      </p:sp>
    </p:spTree>
    <p:extLst>
      <p:ext uri="{BB962C8B-B14F-4D97-AF65-F5344CB8AC3E}">
        <p14:creationId xmlns:p14="http://schemas.microsoft.com/office/powerpoint/2010/main" val="317949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2. Big Data Challenges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7</a:t>
            </a:fld>
            <a:endParaRPr lang="en-US"/>
          </a:p>
        </p:txBody>
      </p:sp>
      <p:sp>
        <p:nvSpPr>
          <p:cNvPr id="16" name="Content Placeholder 1"/>
          <p:cNvSpPr txBox="1">
            <a:spLocks/>
          </p:cNvSpPr>
          <p:nvPr/>
        </p:nvSpPr>
        <p:spPr>
          <a:xfrm>
            <a:off x="609600" y="1926668"/>
            <a:ext cx="4704524" cy="371819"/>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Limitation of Early Large-Scale Computing:</a:t>
            </a:r>
          </a:p>
        </p:txBody>
      </p:sp>
      <p:sp>
        <p:nvSpPr>
          <p:cNvPr id="17" name="Content Placeholder 1"/>
          <p:cNvSpPr txBox="1">
            <a:spLocks/>
          </p:cNvSpPr>
          <p:nvPr/>
        </p:nvSpPr>
        <p:spPr>
          <a:xfrm>
            <a:off x="609600" y="2795700"/>
            <a:ext cx="5330024" cy="639264"/>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Traditional approaches to data storage</a:t>
            </a:r>
          </a:p>
          <a:p>
            <a:pPr lvl="1"/>
            <a:r>
              <a:rPr lang="en-US" sz="1300" dirty="0"/>
              <a:t>Database servers or data warehouses.</a:t>
            </a:r>
          </a:p>
          <a:p>
            <a:endParaRPr lang="en-US" dirty="0"/>
          </a:p>
        </p:txBody>
      </p:sp>
      <p:sp>
        <p:nvSpPr>
          <p:cNvPr id="13" name="Content Placeholder 1"/>
          <p:cNvSpPr txBox="1">
            <a:spLocks/>
          </p:cNvSpPr>
          <p:nvPr/>
        </p:nvSpPr>
        <p:spPr>
          <a:xfrm>
            <a:off x="609600" y="2373692"/>
            <a:ext cx="9742998" cy="655755"/>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Traditional computation was processor-bound</a:t>
            </a:r>
          </a:p>
        </p:txBody>
      </p:sp>
      <p:pic>
        <p:nvPicPr>
          <p:cNvPr id="5122" name="Picture 2" descr="Big Data Traditional Appro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58" y="3849021"/>
            <a:ext cx="3009044" cy="8442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288942" y="3029447"/>
            <a:ext cx="5542061" cy="2676494"/>
          </a:xfrm>
          <a:prstGeom prst="rect">
            <a:avLst/>
          </a:prstGeom>
        </p:spPr>
      </p:pic>
      <p:sp>
        <p:nvSpPr>
          <p:cNvPr id="15" name="Content Placeholder 1"/>
          <p:cNvSpPr txBox="1">
            <a:spLocks/>
          </p:cNvSpPr>
          <p:nvPr/>
        </p:nvSpPr>
        <p:spPr>
          <a:xfrm>
            <a:off x="523461" y="5259936"/>
            <a:ext cx="5330024" cy="639264"/>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Other challenges</a:t>
            </a:r>
          </a:p>
          <a:p>
            <a:pPr lvl="1"/>
            <a:r>
              <a:rPr lang="en-US" sz="1300" dirty="0"/>
              <a:t>Searching, Sharing, Transfer, Analysis, Presentation.</a:t>
            </a:r>
          </a:p>
          <a:p>
            <a:endParaRPr lang="en-US" dirty="0"/>
          </a:p>
        </p:txBody>
      </p:sp>
      <p:sp>
        <p:nvSpPr>
          <p:cNvPr id="19" name="TextBox 18"/>
          <p:cNvSpPr txBox="1"/>
          <p:nvPr/>
        </p:nvSpPr>
        <p:spPr>
          <a:xfrm>
            <a:off x="1410614" y="4864337"/>
            <a:ext cx="1593706" cy="246221"/>
          </a:xfrm>
          <a:prstGeom prst="rect">
            <a:avLst/>
          </a:prstGeom>
          <a:noFill/>
          <a:ln>
            <a:solidFill>
              <a:schemeClr val="bg2"/>
            </a:solidFill>
          </a:ln>
        </p:spPr>
        <p:txBody>
          <a:bodyPr wrap="none" rtlCol="0">
            <a:spAutoFit/>
          </a:bodyPr>
          <a:lstStyle/>
          <a:p>
            <a:r>
              <a:rPr lang="en-US" sz="1000" dirty="0"/>
              <a:t>(Image Reference: Ref05)</a:t>
            </a:r>
          </a:p>
        </p:txBody>
      </p:sp>
      <p:sp>
        <p:nvSpPr>
          <p:cNvPr id="20" name="TextBox 19"/>
          <p:cNvSpPr txBox="1"/>
          <p:nvPr/>
        </p:nvSpPr>
        <p:spPr>
          <a:xfrm>
            <a:off x="7113024" y="5429412"/>
            <a:ext cx="1593706" cy="246221"/>
          </a:xfrm>
          <a:prstGeom prst="rect">
            <a:avLst/>
          </a:prstGeom>
          <a:noFill/>
          <a:ln>
            <a:solidFill>
              <a:schemeClr val="bg2"/>
            </a:solidFill>
          </a:ln>
        </p:spPr>
        <p:txBody>
          <a:bodyPr wrap="none" rtlCol="0">
            <a:spAutoFit/>
          </a:bodyPr>
          <a:lstStyle/>
          <a:p>
            <a:r>
              <a:rPr lang="en-US" sz="1000" dirty="0"/>
              <a:t>(Image Reference: Ref03)</a:t>
            </a:r>
          </a:p>
        </p:txBody>
      </p:sp>
    </p:spTree>
    <p:extLst>
      <p:ext uri="{BB962C8B-B14F-4D97-AF65-F5344CB8AC3E}">
        <p14:creationId xmlns:p14="http://schemas.microsoft.com/office/powerpoint/2010/main" val="118370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2. Big Data Challenges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5" name="Slide Number Placeholder 4"/>
          <p:cNvSpPr>
            <a:spLocks noGrp="1"/>
          </p:cNvSpPr>
          <p:nvPr>
            <p:ph type="sldNum" sz="quarter" idx="12"/>
          </p:nvPr>
        </p:nvSpPr>
        <p:spPr/>
        <p:txBody>
          <a:bodyPr/>
          <a:lstStyle/>
          <a:p>
            <a:fld id="{401CF334-2D5C-4859-84A6-CA7E6E43FAEB}" type="slidenum">
              <a:rPr lang="en-US" smtClean="0"/>
              <a:t>8</a:t>
            </a:fld>
            <a:endParaRPr lang="en-US"/>
          </a:p>
        </p:txBody>
      </p:sp>
      <p:sp>
        <p:nvSpPr>
          <p:cNvPr id="16" name="Content Placeholder 1"/>
          <p:cNvSpPr txBox="1">
            <a:spLocks/>
          </p:cNvSpPr>
          <p:nvPr/>
        </p:nvSpPr>
        <p:spPr>
          <a:xfrm>
            <a:off x="609600" y="1926668"/>
            <a:ext cx="4704524" cy="371819"/>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Distributed Systems:</a:t>
            </a:r>
          </a:p>
        </p:txBody>
      </p:sp>
      <p:sp>
        <p:nvSpPr>
          <p:cNvPr id="13" name="Content Placeholder 1"/>
          <p:cNvSpPr txBox="1">
            <a:spLocks/>
          </p:cNvSpPr>
          <p:nvPr/>
        </p:nvSpPr>
        <p:spPr>
          <a:xfrm>
            <a:off x="665259" y="2279308"/>
            <a:ext cx="5600369" cy="44798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Allow to use multiple machines for a single task</a:t>
            </a:r>
          </a:p>
        </p:txBody>
      </p:sp>
      <p:pic>
        <p:nvPicPr>
          <p:cNvPr id="6" name="Picture 5"/>
          <p:cNvPicPr>
            <a:picLocks noChangeAspect="1"/>
          </p:cNvPicPr>
          <p:nvPr/>
        </p:nvPicPr>
        <p:blipFill>
          <a:blip r:embed="rId3"/>
          <a:stretch>
            <a:fillRect/>
          </a:stretch>
        </p:blipFill>
        <p:spPr>
          <a:xfrm>
            <a:off x="6655882" y="2373692"/>
            <a:ext cx="3910518" cy="2669186"/>
          </a:xfrm>
          <a:prstGeom prst="rect">
            <a:avLst/>
          </a:prstGeom>
        </p:spPr>
      </p:pic>
      <p:sp>
        <p:nvSpPr>
          <p:cNvPr id="14" name="Content Placeholder 1"/>
          <p:cNvSpPr txBox="1">
            <a:spLocks/>
          </p:cNvSpPr>
          <p:nvPr/>
        </p:nvSpPr>
        <p:spPr>
          <a:xfrm>
            <a:off x="665259" y="2860179"/>
            <a:ext cx="4704524" cy="371819"/>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dirty="0"/>
              <a:t>Distributed Systems: Problems</a:t>
            </a:r>
          </a:p>
        </p:txBody>
      </p:sp>
      <p:sp>
        <p:nvSpPr>
          <p:cNvPr id="18" name="Content Placeholder 1"/>
          <p:cNvSpPr txBox="1">
            <a:spLocks/>
          </p:cNvSpPr>
          <p:nvPr/>
        </p:nvSpPr>
        <p:spPr>
          <a:xfrm>
            <a:off x="736821" y="3252218"/>
            <a:ext cx="5600369" cy="1029901"/>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900" dirty="0"/>
              <a:t>Complex to synchronize data exchange</a:t>
            </a:r>
          </a:p>
          <a:p>
            <a:r>
              <a:rPr lang="en-US" sz="1900" dirty="0"/>
              <a:t>Manage a finite bandwidth</a:t>
            </a:r>
          </a:p>
          <a:p>
            <a:r>
              <a:rPr lang="en-US" sz="1900" dirty="0"/>
              <a:t>Control computation timing</a:t>
            </a:r>
          </a:p>
          <a:p>
            <a:r>
              <a:rPr lang="en-US" sz="1900" dirty="0"/>
              <a:t>Errors of data files or exchange</a:t>
            </a:r>
          </a:p>
        </p:txBody>
      </p:sp>
      <p:sp>
        <p:nvSpPr>
          <p:cNvPr id="19" name="Content Placeholder 1"/>
          <p:cNvSpPr txBox="1">
            <a:spLocks/>
          </p:cNvSpPr>
          <p:nvPr/>
        </p:nvSpPr>
        <p:spPr>
          <a:xfrm>
            <a:off x="665259" y="4766600"/>
            <a:ext cx="4704524" cy="371819"/>
          </a:xfrm>
          <a:prstGeom prst="rect">
            <a:avLst/>
          </a:prstGeom>
        </p:spPr>
        <p:txBody>
          <a:bodyPr vert="horz">
            <a:normAutofit fontScale="85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n-US" b="1" dirty="0">
                <a:solidFill>
                  <a:schemeClr val="accent1"/>
                </a:solidFill>
              </a:rPr>
              <a:t>Requirements for Hadoop</a:t>
            </a:r>
          </a:p>
        </p:txBody>
      </p:sp>
      <p:sp>
        <p:nvSpPr>
          <p:cNvPr id="20" name="Content Placeholder 1"/>
          <p:cNvSpPr txBox="1">
            <a:spLocks/>
          </p:cNvSpPr>
          <p:nvPr/>
        </p:nvSpPr>
        <p:spPr>
          <a:xfrm>
            <a:off x="801757" y="5107949"/>
            <a:ext cx="5600369" cy="1029901"/>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b="1" dirty="0">
                <a:solidFill>
                  <a:schemeClr val="accent1"/>
                </a:solidFill>
              </a:rPr>
              <a:t>Fault tolerant - Reliable</a:t>
            </a:r>
          </a:p>
          <a:p>
            <a:r>
              <a:rPr lang="en-US" sz="1600" b="1" dirty="0">
                <a:solidFill>
                  <a:schemeClr val="accent1"/>
                </a:solidFill>
              </a:rPr>
              <a:t>Scalable distributed systems</a:t>
            </a:r>
          </a:p>
          <a:p>
            <a:endParaRPr lang="en-US" sz="1900" dirty="0"/>
          </a:p>
          <a:p>
            <a:endParaRPr lang="en-US" sz="1900" dirty="0"/>
          </a:p>
        </p:txBody>
      </p:sp>
    </p:spTree>
    <p:extLst>
      <p:ext uri="{BB962C8B-B14F-4D97-AF65-F5344CB8AC3E}">
        <p14:creationId xmlns:p14="http://schemas.microsoft.com/office/powerpoint/2010/main" val="37493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74616"/>
            <a:ext cx="10972800" cy="1143000"/>
          </a:xfrm>
        </p:spPr>
        <p:txBody>
          <a:bodyPr/>
          <a:lstStyle/>
          <a:p>
            <a:r>
              <a:rPr lang="en-US" dirty="0"/>
              <a:t>3. Introduction to </a:t>
            </a:r>
            <a:r>
              <a:rPr lang="en-US" dirty="0" err="1"/>
              <a:t>hadoop</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91" y="-566"/>
            <a:ext cx="2439009" cy="616262"/>
          </a:xfrm>
          <a:prstGeom prst="rect">
            <a:avLst/>
          </a:prstGeom>
        </p:spPr>
      </p:pic>
      <p:sp>
        <p:nvSpPr>
          <p:cNvPr id="12" name="Content Placeholder 1"/>
          <p:cNvSpPr txBox="1">
            <a:spLocks/>
          </p:cNvSpPr>
          <p:nvPr/>
        </p:nvSpPr>
        <p:spPr>
          <a:xfrm>
            <a:off x="609599" y="1778548"/>
            <a:ext cx="10180321" cy="1943354"/>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600" dirty="0">
                <a:solidFill>
                  <a:srgbClr val="FF0000"/>
                </a:solidFill>
              </a:rPr>
              <a:t>Hadoop:</a:t>
            </a:r>
          </a:p>
          <a:p>
            <a:r>
              <a:rPr lang="en-US" sz="1500" dirty="0"/>
              <a:t>The Apache™ Hadoop® project develops </a:t>
            </a:r>
            <a:r>
              <a:rPr lang="en-US" sz="1500" dirty="0">
                <a:solidFill>
                  <a:srgbClr val="FF0000"/>
                </a:solidFill>
              </a:rPr>
              <a:t>open-source</a:t>
            </a:r>
            <a:r>
              <a:rPr lang="en-US" sz="1500" dirty="0"/>
              <a:t> software for </a:t>
            </a:r>
            <a:r>
              <a:rPr lang="en-US" sz="1500" dirty="0">
                <a:solidFill>
                  <a:srgbClr val="FF0000"/>
                </a:solidFill>
              </a:rPr>
              <a:t>reliable, scalable, distributed </a:t>
            </a:r>
            <a:r>
              <a:rPr lang="en-US" sz="1500" dirty="0"/>
              <a:t>computing.</a:t>
            </a:r>
          </a:p>
          <a:p>
            <a:r>
              <a:rPr lang="en-US" sz="1500" dirty="0"/>
              <a:t>The </a:t>
            </a:r>
            <a:r>
              <a:rPr lang="en-US" sz="1500" dirty="0">
                <a:solidFill>
                  <a:srgbClr val="FF0000"/>
                </a:solidFill>
              </a:rPr>
              <a:t>Apache Hadoop </a:t>
            </a:r>
            <a:r>
              <a:rPr lang="en-US" sz="1500" dirty="0"/>
              <a:t>software library is a </a:t>
            </a:r>
            <a:r>
              <a:rPr lang="en-US" sz="1500" dirty="0">
                <a:solidFill>
                  <a:srgbClr val="FF0000"/>
                </a:solidFill>
              </a:rPr>
              <a:t>framework</a:t>
            </a:r>
            <a:r>
              <a:rPr lang="en-US" sz="1500" dirty="0"/>
              <a:t> that allows for the distributed processing of large data sets across </a:t>
            </a:r>
            <a:r>
              <a:rPr lang="en-US" sz="1500" dirty="0">
                <a:solidFill>
                  <a:srgbClr val="FF0000"/>
                </a:solidFill>
              </a:rPr>
              <a:t>clusters of computers </a:t>
            </a:r>
            <a:r>
              <a:rPr lang="en-US" sz="1500" dirty="0"/>
              <a:t>using simple programming models. It is designed to scale up from single servers to thousands of machines, each offering </a:t>
            </a:r>
            <a:r>
              <a:rPr lang="en-US" sz="1500" dirty="0">
                <a:solidFill>
                  <a:srgbClr val="FF0000"/>
                </a:solidFill>
              </a:rPr>
              <a:t>local computation and storage</a:t>
            </a:r>
            <a:r>
              <a:rPr lang="en-US" sz="1500" dirty="0"/>
              <a:t>. Rather than rely on hardware to deliver high-availability, the library itself is designed to </a:t>
            </a:r>
            <a:r>
              <a:rPr lang="en-US" sz="1500" dirty="0">
                <a:solidFill>
                  <a:srgbClr val="FF0000"/>
                </a:solidFill>
              </a:rPr>
              <a:t>detect and handle failures </a:t>
            </a:r>
            <a:r>
              <a:rPr lang="en-US" sz="1500" dirty="0"/>
              <a:t>at the </a:t>
            </a:r>
            <a:r>
              <a:rPr lang="en-US" sz="1500" dirty="0">
                <a:solidFill>
                  <a:srgbClr val="FF0000"/>
                </a:solidFill>
              </a:rPr>
              <a:t>application layer</a:t>
            </a:r>
            <a:r>
              <a:rPr lang="en-US" sz="1500" dirty="0"/>
              <a:t>, so delivering a highly-available service on top of a cluster of computers, each of which may be </a:t>
            </a:r>
            <a:r>
              <a:rPr lang="en-US" sz="1500" dirty="0">
                <a:solidFill>
                  <a:srgbClr val="FF0000"/>
                </a:solidFill>
              </a:rPr>
              <a:t>prone to failures</a:t>
            </a:r>
            <a:r>
              <a:rPr lang="en-US" sz="1500" dirty="0"/>
              <a:t>. [Ref01]</a:t>
            </a:r>
          </a:p>
          <a:p>
            <a:pPr marL="0" indent="0">
              <a:buNone/>
            </a:pPr>
            <a:endParaRPr lang="en-US" dirty="0"/>
          </a:p>
        </p:txBody>
      </p:sp>
      <p:sp>
        <p:nvSpPr>
          <p:cNvPr id="8" name="Content Placeholder 1"/>
          <p:cNvSpPr txBox="1">
            <a:spLocks/>
          </p:cNvSpPr>
          <p:nvPr/>
        </p:nvSpPr>
        <p:spPr>
          <a:xfrm>
            <a:off x="609599" y="3782834"/>
            <a:ext cx="9956801" cy="157435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1500" dirty="0">
                <a:solidFill>
                  <a:srgbClr val="FF0000"/>
                </a:solidFill>
              </a:rPr>
              <a:t>Hadoop History:</a:t>
            </a:r>
          </a:p>
          <a:p>
            <a:r>
              <a:rPr lang="en-US" sz="1500" dirty="0"/>
              <a:t>Created by Doug Cutting and Mike </a:t>
            </a:r>
            <a:r>
              <a:rPr lang="en-US" sz="1500" dirty="0" err="1"/>
              <a:t>Carafella</a:t>
            </a:r>
            <a:r>
              <a:rPr lang="en-US" sz="1500" dirty="0"/>
              <a:t> in 2005. Cutting named the program after his son’s toy elephant.</a:t>
            </a:r>
          </a:p>
          <a:p>
            <a:r>
              <a:rPr lang="en-US" sz="1500" dirty="0"/>
              <a:t>Use:  Data-intensive text processing, Assembly of large genomes, graph mining, machine learning and data mining, large scale social network analysis</a:t>
            </a:r>
          </a:p>
          <a:p>
            <a:r>
              <a:rPr lang="en-US" sz="1500" dirty="0"/>
              <a:t>Organizations:</a:t>
            </a:r>
          </a:p>
        </p:txBody>
      </p:sp>
      <p:sp>
        <p:nvSpPr>
          <p:cNvPr id="5" name="Slide Number Placeholder 4"/>
          <p:cNvSpPr>
            <a:spLocks noGrp="1"/>
          </p:cNvSpPr>
          <p:nvPr>
            <p:ph type="sldNum" sz="quarter" idx="12"/>
          </p:nvPr>
        </p:nvSpPr>
        <p:spPr/>
        <p:txBody>
          <a:bodyPr/>
          <a:lstStyle/>
          <a:p>
            <a:fld id="{401CF334-2D5C-4859-84A6-CA7E6E43FAEB}" type="slidenum">
              <a:rPr lang="en-US" smtClean="0"/>
              <a:t>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226" y="5375082"/>
            <a:ext cx="1953845" cy="4572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4905" y="5329362"/>
            <a:ext cx="1047798" cy="54864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4537" y="5320763"/>
            <a:ext cx="1297735" cy="4572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0339" y="5320763"/>
            <a:ext cx="1215340" cy="4572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04924" y="5254431"/>
            <a:ext cx="3105510" cy="45720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226" y="5900491"/>
            <a:ext cx="1075335" cy="457200"/>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7051" y="5991308"/>
            <a:ext cx="2787805" cy="457200"/>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38371" y="5989342"/>
            <a:ext cx="1619275" cy="457200"/>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920162" y="5878002"/>
            <a:ext cx="1352665" cy="457200"/>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52991" y="5827659"/>
            <a:ext cx="548640" cy="548640"/>
          </a:xfrm>
          <a:prstGeom prst="rect">
            <a:avLst/>
          </a:prstGeom>
        </p:spPr>
      </p:pic>
    </p:spTree>
    <p:extLst>
      <p:ext uri="{BB962C8B-B14F-4D97-AF65-F5344CB8AC3E}">
        <p14:creationId xmlns:p14="http://schemas.microsoft.com/office/powerpoint/2010/main" val="175207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20208</TotalTime>
  <Words>1913</Words>
  <Application>Microsoft Office PowerPoint</Application>
  <PresentationFormat>Widescreen</PresentationFormat>
  <Paragraphs>197</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Palatino Linotype</vt:lpstr>
      <vt:lpstr>Wingdings 2</vt:lpstr>
      <vt:lpstr>Presentation on brainstorming</vt:lpstr>
      <vt:lpstr>Introduction to Hadoop</vt:lpstr>
      <vt:lpstr>Agenda</vt:lpstr>
      <vt:lpstr>1.Overview</vt:lpstr>
      <vt:lpstr>2. Big Data Challenges</vt:lpstr>
      <vt:lpstr>2. Big Data Challenges</vt:lpstr>
      <vt:lpstr>2. Big Data Challenges</vt:lpstr>
      <vt:lpstr>2. Big Data Challenges</vt:lpstr>
      <vt:lpstr>2. Big Data Challenges</vt:lpstr>
      <vt:lpstr>3. Introduction to hadoop</vt:lpstr>
      <vt:lpstr>4. Hadoop Ecosystems</vt:lpstr>
      <vt:lpstr>4. Hadoop Ecosystems</vt:lpstr>
      <vt:lpstr>4. Hadoop Ecosystems</vt:lpstr>
      <vt:lpstr>4. Hadoop Ecosystems</vt:lpstr>
      <vt:lpstr>4. Hadoop Ecosystems</vt:lpstr>
      <vt:lpstr>4. Hadoop Ecosystems - HDFS</vt:lpstr>
      <vt:lpstr>4. Hadoop Ecosystems - YARN</vt:lpstr>
      <vt:lpstr>4. Hadoop Ecosystems - MapReduce</vt:lpstr>
      <vt:lpstr>4. Hadoop Ecosystems - Setup</vt:lpstr>
      <vt:lpstr>5. Big Data Processing with MapReduce</vt:lpstr>
      <vt:lpstr>5. Big Data Processing with MapReduce</vt:lpstr>
      <vt:lpstr>5. Big Data Processing with MapReduce</vt:lpstr>
      <vt:lpstr>5. Big Data Processing with MapReduce</vt:lpstr>
      <vt:lpstr>6. DEMO</vt:lpstr>
      <vt:lpstr>7. Summarize</vt:lpstr>
      <vt:lpstr>8. References</vt:lpstr>
      <vt:lpstr>9. Questions ?</vt:lpstr>
    </vt:vector>
  </TitlesOfParts>
  <Company>Scantron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Charles Lai</dc:creator>
  <cp:lastModifiedBy>Charles Lai</cp:lastModifiedBy>
  <cp:revision>126</cp:revision>
  <dcterms:created xsi:type="dcterms:W3CDTF">2018-11-19T17:21:59Z</dcterms:created>
  <dcterms:modified xsi:type="dcterms:W3CDTF">2022-03-31T22:10:24Z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