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
  </p:notesMasterIdLst>
  <p:sldIdLst>
    <p:sldId id="256" r:id="rId2"/>
    <p:sldId id="281" r:id="rId3"/>
    <p:sldId id="283" r:id="rId4"/>
    <p:sldId id="282" r:id="rId5"/>
    <p:sldId id="284"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29" autoAdjust="0"/>
  </p:normalViewPr>
  <p:slideViewPr>
    <p:cSldViewPr snapToGrid="0">
      <p:cViewPr varScale="1">
        <p:scale>
          <a:sx n="111" d="100"/>
          <a:sy n="111"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B799C-A866-4E32-89EC-E9685B33363D}" type="datetimeFigureOut">
              <a:rPr lang="zh-TW" altLang="en-US" smtClean="0"/>
              <a:t>2018/10/17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383C4-B759-46A2-8D4E-C7C50F46C385}" type="slidenum">
              <a:rPr lang="zh-TW" altLang="en-US" smtClean="0"/>
              <a:t>‹#›</a:t>
            </a:fld>
            <a:endParaRPr lang="zh-TW" altLang="en-US"/>
          </a:p>
        </p:txBody>
      </p:sp>
    </p:spTree>
    <p:extLst>
      <p:ext uri="{BB962C8B-B14F-4D97-AF65-F5344CB8AC3E}">
        <p14:creationId xmlns:p14="http://schemas.microsoft.com/office/powerpoint/2010/main" val="1804483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03539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59517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578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034911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739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445755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975516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01264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81926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11443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28867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28718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37576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377716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6123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CDA8C-635E-4F40-B19B-73DC155A82F0}" type="slidenum">
              <a:rPr lang="zh-TW" altLang="en-US" smtClean="0"/>
              <a:t>‹#›</a:t>
            </a:fld>
            <a:endParaRPr lang="zh-TW" altLang="en-US"/>
          </a:p>
        </p:txBody>
      </p:sp>
      <p:sp>
        <p:nvSpPr>
          <p:cNvPr id="5" name="Date Placeholder 4"/>
          <p:cNvSpPr>
            <a:spLocks noGrp="1"/>
          </p:cNvSpPr>
          <p:nvPr>
            <p:ph type="dt" sz="half" idx="10"/>
          </p:nvPr>
        </p:nvSpPr>
        <p:spPr/>
        <p:txBody>
          <a:bodyPr/>
          <a:lstStyle/>
          <a:p>
            <a:fld id="{3EC67996-43B2-4B5E-970A-88CE3AA868B7}" type="datetimeFigureOut">
              <a:rPr lang="zh-TW" altLang="en-US" smtClean="0"/>
              <a:t>2018/10/17</a:t>
            </a:fld>
            <a:endParaRPr lang="zh-TW" altLang="en-US"/>
          </a:p>
        </p:txBody>
      </p:sp>
    </p:spTree>
    <p:extLst>
      <p:ext uri="{BB962C8B-B14F-4D97-AF65-F5344CB8AC3E}">
        <p14:creationId xmlns:p14="http://schemas.microsoft.com/office/powerpoint/2010/main" val="227043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C67996-43B2-4B5E-970A-88CE3AA868B7}" type="datetimeFigureOut">
              <a:rPr lang="zh-TW" altLang="en-US" smtClean="0"/>
              <a:t>2018/10/17</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1373078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智慧型管理決策系統</a:t>
            </a:r>
            <a:endParaRPr lang="zh-TW" altLang="en-US" dirty="0"/>
          </a:p>
        </p:txBody>
      </p:sp>
      <p:sp>
        <p:nvSpPr>
          <p:cNvPr id="3" name="副標題 2"/>
          <p:cNvSpPr>
            <a:spLocks noGrp="1"/>
          </p:cNvSpPr>
          <p:nvPr>
            <p:ph type="subTitle" idx="1"/>
          </p:nvPr>
        </p:nvSpPr>
        <p:spPr/>
        <p:txBody>
          <a:bodyPr/>
          <a:lstStyle/>
          <a:p>
            <a:r>
              <a:rPr lang="en-US" altLang="zh-TW" dirty="0" smtClean="0"/>
              <a:t>Decision Tree</a:t>
            </a:r>
            <a:endParaRPr lang="zh-TW" altLang="en-US" dirty="0"/>
          </a:p>
        </p:txBody>
      </p:sp>
    </p:spTree>
    <p:extLst>
      <p:ext uri="{BB962C8B-B14F-4D97-AF65-F5344CB8AC3E}">
        <p14:creationId xmlns:p14="http://schemas.microsoft.com/office/powerpoint/2010/main" val="29588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K-fold cross-validation</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In k-fold cross-validation, the original sample is randomly partitioned into k equal sized subsamples. Of the k subsamples, a single subsample is retained as the validation data for testing the model, and the remaining k − 1 subsamples are used as training data. The cross-validation process is then repeated k times (the folds), with each of the k subsamples used exactly once as the validation data. The k results from the folds can then be averaged to produce a single estimation. The advantage of this method over repeated random sub-sampling (see below) is that all observations are used for both training and validation, and each observation is used for validation exactly once. 10-fold cross-validation is commonly used</a:t>
            </a:r>
            <a:r>
              <a:rPr lang="en-US" altLang="zh-TW" dirty="0" smtClean="0"/>
              <a:t>, but </a:t>
            </a:r>
            <a:r>
              <a:rPr lang="en-US" altLang="zh-TW" dirty="0"/>
              <a:t>in general k remains an unfixed parameter</a:t>
            </a:r>
            <a:r>
              <a:rPr lang="en-US" altLang="zh-TW" dirty="0" smtClean="0"/>
              <a:t>.</a:t>
            </a:r>
            <a:endParaRPr lang="en-US" altLang="zh-TW" dirty="0"/>
          </a:p>
          <a:p>
            <a:r>
              <a:rPr lang="en-US" altLang="zh-TW" dirty="0"/>
              <a:t>For example, setting k = 2 results in 2-fold cross-validation. In 2-fold cross-validation, we randomly shuffle the dataset into two sets d0 and d1, so that both sets are equal size (this is usually implemented by shuffling the data array and then splitting it in two). We then train on d0 and test on d1, followed by training on d1 and testing on d0</a:t>
            </a:r>
            <a:r>
              <a:rPr lang="en-US" altLang="zh-TW" dirty="0" smtClean="0"/>
              <a:t>.</a:t>
            </a:r>
            <a:endParaRPr lang="en-US" altLang="zh-TW" dirty="0"/>
          </a:p>
          <a:p>
            <a:r>
              <a:rPr lang="en-US" altLang="zh-TW" dirty="0"/>
              <a:t>When k = n (the number of observations), the k-fold cross-validation is exactly the leave-one-out cross-validation</a:t>
            </a:r>
            <a:r>
              <a:rPr lang="en-US" altLang="zh-TW" dirty="0" smtClean="0"/>
              <a:t>.</a:t>
            </a:r>
            <a:endParaRPr lang="en-US" altLang="zh-TW" dirty="0"/>
          </a:p>
          <a:p>
            <a:r>
              <a:rPr lang="en-US" altLang="zh-TW" dirty="0"/>
              <a:t>In stratified k-fold cross-validation, the folds are selected so that the mean response value is approximately equal in all the folds. In the case of a dichotomous classification, this means that each fold contains roughly the same proportions of the two types of class labels.</a:t>
            </a:r>
            <a:endParaRPr lang="zh-TW" altLang="en-US" dirty="0"/>
          </a:p>
        </p:txBody>
      </p:sp>
    </p:spTree>
    <p:extLst>
      <p:ext uri="{BB962C8B-B14F-4D97-AF65-F5344CB8AC3E}">
        <p14:creationId xmlns:p14="http://schemas.microsoft.com/office/powerpoint/2010/main" val="3592426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K-fold cross-validation</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706" y="2135874"/>
            <a:ext cx="6306430" cy="3258005"/>
          </a:xfrm>
        </p:spPr>
      </p:pic>
    </p:spTree>
    <p:extLst>
      <p:ext uri="{BB962C8B-B14F-4D97-AF65-F5344CB8AC3E}">
        <p14:creationId xmlns:p14="http://schemas.microsoft.com/office/powerpoint/2010/main" val="1009352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Leave-one-out cross-validation</a:t>
            </a:r>
            <a:endParaRPr lang="zh-TW" altLang="en-US" dirty="0"/>
          </a:p>
        </p:txBody>
      </p:sp>
      <p:sp>
        <p:nvSpPr>
          <p:cNvPr id="3" name="內容版面配置區 2"/>
          <p:cNvSpPr>
            <a:spLocks noGrp="1"/>
          </p:cNvSpPr>
          <p:nvPr>
            <p:ph idx="1"/>
          </p:nvPr>
        </p:nvSpPr>
        <p:spPr/>
        <p:txBody>
          <a:bodyPr/>
          <a:lstStyle/>
          <a:p>
            <a:r>
              <a:rPr lang="en-US" altLang="zh-TW" dirty="0"/>
              <a:t>Leave-one-out cross-validation (LOOCV) is a particular case of leave-p-out cross-validation with p = 1. The process looks similar to jackknife, however with cross-validation you compute a statistic on the left-out sample(s), while with jackknifing you compute a statistic from the kept samples only</a:t>
            </a:r>
            <a:r>
              <a:rPr lang="en-US" altLang="zh-TW" dirty="0" smtClean="0"/>
              <a:t>.</a:t>
            </a:r>
            <a:endParaRPr lang="en-US" altLang="zh-TW" dirty="0"/>
          </a:p>
        </p:txBody>
      </p:sp>
    </p:spTree>
    <p:extLst>
      <p:ext uri="{BB962C8B-B14F-4D97-AF65-F5344CB8AC3E}">
        <p14:creationId xmlns:p14="http://schemas.microsoft.com/office/powerpoint/2010/main" val="3723711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HW3</a:t>
            </a:r>
            <a:endParaRPr lang="zh-TW" altLang="en-US" dirty="0"/>
          </a:p>
        </p:txBody>
      </p:sp>
      <p:sp>
        <p:nvSpPr>
          <p:cNvPr id="4" name="內容版面配置區 3"/>
          <p:cNvSpPr>
            <a:spLocks noGrp="1"/>
          </p:cNvSpPr>
          <p:nvPr>
            <p:ph idx="1"/>
          </p:nvPr>
        </p:nvSpPr>
        <p:spPr>
          <a:xfrm>
            <a:off x="677334" y="1677509"/>
            <a:ext cx="8596668" cy="4362131"/>
          </a:xfrm>
        </p:spPr>
        <p:txBody>
          <a:bodyPr>
            <a:normAutofit/>
          </a:bodyPr>
          <a:lstStyle/>
          <a:p>
            <a:r>
              <a:rPr lang="zh-TW" altLang="en-US" dirty="0" smtClean="0"/>
              <a:t>請</a:t>
            </a:r>
            <a:r>
              <a:rPr lang="zh-TW" altLang="en-US" dirty="0" smtClean="0"/>
              <a:t>用下列程式讀取</a:t>
            </a:r>
            <a:r>
              <a:rPr lang="en-US" altLang="zh-TW" dirty="0" smtClean="0"/>
              <a:t>iris</a:t>
            </a:r>
            <a:r>
              <a:rPr lang="zh-TW" altLang="en-US" dirty="0" smtClean="0"/>
              <a:t>資料庫</a:t>
            </a:r>
            <a:endParaRPr lang="en-US" altLang="zh-TW" dirty="0" smtClean="0"/>
          </a:p>
          <a:p>
            <a:endParaRPr lang="en-US" altLang="zh-TW" dirty="0"/>
          </a:p>
          <a:p>
            <a:pPr lvl="1"/>
            <a:endParaRPr lang="en-US" altLang="zh-TW" dirty="0" smtClean="0"/>
          </a:p>
          <a:p>
            <a:pPr lvl="1"/>
            <a:r>
              <a:rPr lang="en-US" altLang="zh-TW" dirty="0" err="1" smtClean="0"/>
              <a:t>iris.data</a:t>
            </a:r>
            <a:r>
              <a:rPr lang="zh-TW" altLang="en-US" dirty="0" smtClean="0"/>
              <a:t>紀錄著</a:t>
            </a:r>
            <a:r>
              <a:rPr lang="en-US" altLang="zh-TW" dirty="0" smtClean="0"/>
              <a:t>150</a:t>
            </a:r>
            <a:r>
              <a:rPr lang="zh-TW" altLang="en-US" dirty="0"/>
              <a:t>朵鳶尾花萼</a:t>
            </a:r>
            <a:r>
              <a:rPr lang="zh-TW" altLang="en-US" dirty="0" smtClean="0"/>
              <a:t>片</a:t>
            </a:r>
            <a:r>
              <a:rPr lang="zh-TW" altLang="en-US" dirty="0"/>
              <a:t>及</a:t>
            </a:r>
            <a:r>
              <a:rPr lang="zh-TW" altLang="en-US" dirty="0" smtClean="0"/>
              <a:t>花瓣的長及寬</a:t>
            </a:r>
            <a:r>
              <a:rPr lang="en-US" altLang="zh-TW" dirty="0" smtClean="0"/>
              <a:t>(</a:t>
            </a:r>
            <a:r>
              <a:rPr lang="zh-TW" altLang="en-US" dirty="0" smtClean="0"/>
              <a:t>共</a:t>
            </a:r>
            <a:r>
              <a:rPr lang="en-US" altLang="zh-TW" dirty="0" smtClean="0"/>
              <a:t>4</a:t>
            </a:r>
            <a:r>
              <a:rPr lang="zh-TW" altLang="en-US" dirty="0" smtClean="0"/>
              <a:t>個數值</a:t>
            </a:r>
            <a:r>
              <a:rPr lang="en-US" altLang="zh-TW" dirty="0" smtClean="0"/>
              <a:t>)</a:t>
            </a:r>
          </a:p>
          <a:p>
            <a:pPr lvl="1"/>
            <a:r>
              <a:rPr lang="en-US" altLang="zh-TW" dirty="0" err="1" smtClean="0"/>
              <a:t>Iris.target</a:t>
            </a:r>
            <a:r>
              <a:rPr lang="zh-TW" altLang="en-US" dirty="0" smtClean="0"/>
              <a:t>紀錄著</a:t>
            </a:r>
            <a:r>
              <a:rPr lang="en-US" altLang="zh-TW" dirty="0" smtClean="0"/>
              <a:t>3</a:t>
            </a:r>
            <a:r>
              <a:rPr lang="zh-TW" altLang="en-US" dirty="0" smtClean="0"/>
              <a:t>種不同的花</a:t>
            </a:r>
            <a:endParaRPr lang="en-US" altLang="zh-TW" dirty="0" smtClean="0"/>
          </a:p>
          <a:p>
            <a:r>
              <a:rPr lang="zh-TW" altLang="en-US" dirty="0" smtClean="0"/>
              <a:t>請完成下列程式</a:t>
            </a:r>
            <a:endParaRPr lang="en-US" altLang="zh-TW" dirty="0" smtClean="0"/>
          </a:p>
          <a:p>
            <a:pPr lvl="1"/>
            <a:r>
              <a:rPr lang="zh-TW" altLang="en-US" dirty="0" smtClean="0"/>
              <a:t>計算</a:t>
            </a:r>
            <a:r>
              <a:rPr lang="en-US" altLang="zh-TW" dirty="0" smtClean="0"/>
              <a:t>k-fold cross validation</a:t>
            </a:r>
            <a:r>
              <a:rPr lang="zh-TW" altLang="en-US" dirty="0" smtClean="0"/>
              <a:t>，</a:t>
            </a:r>
            <a:r>
              <a:rPr lang="zh-TW" altLang="en-US" dirty="0" smtClean="0"/>
              <a:t>分成</a:t>
            </a:r>
            <a:r>
              <a:rPr lang="en-US" altLang="zh-TW" dirty="0" smtClean="0"/>
              <a:t>10</a:t>
            </a:r>
            <a:r>
              <a:rPr lang="zh-TW" altLang="en-US" dirty="0" smtClean="0"/>
              <a:t>群，</a:t>
            </a:r>
            <a:r>
              <a:rPr lang="zh-TW" altLang="en-US" dirty="0" smtClean="0"/>
              <a:t>每次</a:t>
            </a:r>
            <a:r>
              <a:rPr lang="zh-TW" altLang="en-US" dirty="0" smtClean="0"/>
              <a:t>取出</a:t>
            </a:r>
            <a:r>
              <a:rPr lang="en-US" altLang="zh-TW" dirty="0" smtClean="0"/>
              <a:t>1</a:t>
            </a:r>
            <a:r>
              <a:rPr lang="zh-TW" altLang="en-US" dirty="0"/>
              <a:t>群</a:t>
            </a:r>
            <a:r>
              <a:rPr lang="zh-TW" altLang="en-US" dirty="0" smtClean="0"/>
              <a:t>測試</a:t>
            </a:r>
            <a:r>
              <a:rPr lang="zh-TW" altLang="en-US" dirty="0" smtClean="0"/>
              <a:t>，</a:t>
            </a:r>
            <a:r>
              <a:rPr lang="zh-TW" altLang="en-US" dirty="0" smtClean="0"/>
              <a:t>其他</a:t>
            </a:r>
            <a:r>
              <a:rPr lang="en-US" altLang="zh-TW" dirty="0" smtClean="0"/>
              <a:t>9</a:t>
            </a:r>
            <a:r>
              <a:rPr lang="zh-TW" altLang="en-US" dirty="0"/>
              <a:t>群</a:t>
            </a:r>
            <a:r>
              <a:rPr lang="zh-TW" altLang="en-US" dirty="0" smtClean="0"/>
              <a:t>建</a:t>
            </a:r>
            <a:r>
              <a:rPr lang="zh-TW" altLang="en-US" dirty="0" smtClean="0"/>
              <a:t>模，</a:t>
            </a:r>
            <a:r>
              <a:rPr lang="zh-TW" altLang="en-US" dirty="0" smtClean="0"/>
              <a:t>重覆</a:t>
            </a:r>
            <a:r>
              <a:rPr lang="en-US" altLang="zh-TW" dirty="0" smtClean="0"/>
              <a:t>10</a:t>
            </a:r>
            <a:r>
              <a:rPr lang="zh-TW" altLang="en-US" dirty="0" smtClean="0"/>
              <a:t>次</a:t>
            </a:r>
            <a:r>
              <a:rPr lang="zh-TW" altLang="en-US" dirty="0" smtClean="0"/>
              <a:t>計算錯誤率</a:t>
            </a:r>
            <a:endParaRPr lang="en-US" altLang="zh-TW" dirty="0" smtClean="0"/>
          </a:p>
          <a:p>
            <a:pPr lvl="1"/>
            <a:r>
              <a:rPr lang="zh-TW" altLang="en-US" dirty="0" smtClean="0"/>
              <a:t>每次建模建構三棵</a:t>
            </a:r>
            <a:r>
              <a:rPr lang="en-US" altLang="zh-TW" dirty="0" smtClean="0"/>
              <a:t>ID3</a:t>
            </a:r>
            <a:r>
              <a:rPr lang="zh-TW" altLang="en-US" dirty="0" smtClean="0"/>
              <a:t>決策樹，分別針對</a:t>
            </a:r>
            <a:r>
              <a:rPr lang="en-US" altLang="zh-TW" dirty="0" smtClean="0"/>
              <a:t>target</a:t>
            </a:r>
            <a:r>
              <a:rPr lang="zh-TW" altLang="en-US" dirty="0" smtClean="0"/>
              <a:t>為</a:t>
            </a:r>
            <a:r>
              <a:rPr lang="en-US" altLang="zh-TW" dirty="0" smtClean="0"/>
              <a:t>(0,1)</a:t>
            </a:r>
            <a:r>
              <a:rPr lang="zh-TW" altLang="en-US" dirty="0"/>
              <a:t>、</a:t>
            </a:r>
            <a:r>
              <a:rPr lang="en-US" altLang="zh-TW" dirty="0" smtClean="0"/>
              <a:t>(0,2)</a:t>
            </a:r>
            <a:r>
              <a:rPr lang="zh-TW" altLang="en-US" dirty="0" smtClean="0"/>
              <a:t>、</a:t>
            </a:r>
            <a:r>
              <a:rPr lang="en-US" altLang="zh-TW" dirty="0" smtClean="0"/>
              <a:t>(1,2)</a:t>
            </a:r>
            <a:r>
              <a:rPr lang="zh-TW" altLang="en-US" dirty="0" smtClean="0"/>
              <a:t>各建一棵</a:t>
            </a:r>
            <a:endParaRPr lang="en-US" altLang="zh-TW" dirty="0" smtClean="0"/>
          </a:p>
          <a:p>
            <a:pPr lvl="1"/>
            <a:r>
              <a:rPr lang="zh-TW" altLang="en-US" dirty="0" smtClean="0"/>
              <a:t>測試時採用多數決，如果三種各一票的話，則歸類為</a:t>
            </a:r>
            <a:r>
              <a:rPr lang="en-US" altLang="zh-TW" dirty="0" smtClean="0"/>
              <a:t>0</a:t>
            </a:r>
            <a:endParaRPr lang="en-US" altLang="zh-TW" dirty="0" smtClean="0"/>
          </a:p>
        </p:txBody>
      </p:sp>
      <p:sp>
        <p:nvSpPr>
          <p:cNvPr id="5" name="矩形 4"/>
          <p:cNvSpPr/>
          <p:nvPr/>
        </p:nvSpPr>
        <p:spPr>
          <a:xfrm>
            <a:off x="1373095" y="2086078"/>
            <a:ext cx="6096000" cy="646331"/>
          </a:xfrm>
          <a:prstGeom prst="rect">
            <a:avLst/>
          </a:prstGeom>
        </p:spPr>
        <p:txBody>
          <a:bodyPr>
            <a:spAutoFit/>
          </a:bodyPr>
          <a:lstStyle/>
          <a:p>
            <a:r>
              <a:rPr lang="en-US" altLang="zh-TW" dirty="0"/>
              <a:t>from </a:t>
            </a:r>
            <a:r>
              <a:rPr lang="en-US" altLang="zh-TW" dirty="0" err="1"/>
              <a:t>sklearn</a:t>
            </a:r>
            <a:r>
              <a:rPr lang="en-US" altLang="zh-TW" dirty="0"/>
              <a:t> import datasets</a:t>
            </a:r>
          </a:p>
          <a:p>
            <a:r>
              <a:rPr lang="en-US" altLang="zh-TW" dirty="0"/>
              <a:t>iris = </a:t>
            </a:r>
            <a:r>
              <a:rPr lang="en-US" altLang="zh-TW" dirty="0" err="1"/>
              <a:t>datasets.load_iris</a:t>
            </a:r>
            <a:r>
              <a:rPr lang="en-US" altLang="zh-TW" dirty="0"/>
              <a:t>()</a:t>
            </a:r>
            <a:endParaRPr lang="zh-TW" altLang="en-US" dirty="0"/>
          </a:p>
        </p:txBody>
      </p:sp>
    </p:spTree>
    <p:extLst>
      <p:ext uri="{BB962C8B-B14F-4D97-AF65-F5344CB8AC3E}">
        <p14:creationId xmlns:p14="http://schemas.microsoft.com/office/powerpoint/2010/main" val="2235898860"/>
      </p:ext>
    </p:extLst>
  </p:cSld>
  <p:clrMapOvr>
    <a:masterClrMapping/>
  </p:clrMapOvr>
</p:sld>
</file>

<file path=ppt/theme/theme1.xml><?xml version="1.0" encoding="utf-8"?>
<a:theme xmlns:a="http://schemas.openxmlformats.org/drawingml/2006/main" name="多面向">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637</TotalTime>
  <Words>461</Words>
  <Application>Microsoft Office PowerPoint</Application>
  <PresentationFormat>寬螢幕</PresentationFormat>
  <Paragraphs>22</Paragraphs>
  <Slides>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vt:i4>
      </vt:variant>
    </vt:vector>
  </HeadingPairs>
  <TitlesOfParts>
    <vt:vector size="12" baseType="lpstr">
      <vt:lpstr>微軟正黑體</vt:lpstr>
      <vt:lpstr>新細明體</vt:lpstr>
      <vt:lpstr>Arial</vt:lpstr>
      <vt:lpstr>Calibri</vt:lpstr>
      <vt:lpstr>Trebuchet MS</vt:lpstr>
      <vt:lpstr>Wingdings 3</vt:lpstr>
      <vt:lpstr>多面向</vt:lpstr>
      <vt:lpstr>智慧型管理決策系統</vt:lpstr>
      <vt:lpstr>K-fold cross-validation</vt:lpstr>
      <vt:lpstr>K-fold cross-validation</vt:lpstr>
      <vt:lpstr>Leave-one-out cross-validation</vt:lpstr>
      <vt:lpstr>HW3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資財導論</dc:title>
  <dc:creator>Panda</dc:creator>
  <cp:lastModifiedBy>Windows 使用者</cp:lastModifiedBy>
  <cp:revision>39</cp:revision>
  <dcterms:created xsi:type="dcterms:W3CDTF">2015-11-16T07:04:05Z</dcterms:created>
  <dcterms:modified xsi:type="dcterms:W3CDTF">2018-10-17T02:05:22Z</dcterms:modified>
</cp:coreProperties>
</file>