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61" r:id="rId5"/>
    <p:sldId id="259" r:id="rId6"/>
    <p:sldId id="266" r:id="rId7"/>
    <p:sldId id="265" r:id="rId8"/>
    <p:sldId id="260" r:id="rId9"/>
    <p:sldId id="262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B1A1-929D-4F74-8331-167D2526BA61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50B0-A3E0-448A-8510-B8C9546111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26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B1A1-929D-4F74-8331-167D2526BA61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50B0-A3E0-448A-8510-B8C9546111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91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B1A1-929D-4F74-8331-167D2526BA61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50B0-A3E0-448A-8510-B8C9546111F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62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B1A1-929D-4F74-8331-167D2526BA61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50B0-A3E0-448A-8510-B8C9546111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960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B1A1-929D-4F74-8331-167D2526BA61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50B0-A3E0-448A-8510-B8C9546111F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887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B1A1-929D-4F74-8331-167D2526BA61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50B0-A3E0-448A-8510-B8C9546111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494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B1A1-929D-4F74-8331-167D2526BA61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50B0-A3E0-448A-8510-B8C9546111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502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B1A1-929D-4F74-8331-167D2526BA61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50B0-A3E0-448A-8510-B8C9546111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38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B1A1-929D-4F74-8331-167D2526BA61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50B0-A3E0-448A-8510-B8C9546111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51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B1A1-929D-4F74-8331-167D2526BA61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50B0-A3E0-448A-8510-B8C9546111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60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B1A1-929D-4F74-8331-167D2526BA61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50B0-A3E0-448A-8510-B8C9546111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90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B1A1-929D-4F74-8331-167D2526BA61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50B0-A3E0-448A-8510-B8C9546111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13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B1A1-929D-4F74-8331-167D2526BA61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50B0-A3E0-448A-8510-B8C9546111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47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B1A1-929D-4F74-8331-167D2526BA61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50B0-A3E0-448A-8510-B8C9546111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26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B1A1-929D-4F74-8331-167D2526BA61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50B0-A3E0-448A-8510-B8C9546111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69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50B0-A3E0-448A-8510-B8C9546111F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B1A1-929D-4F74-8331-167D2526BA61}" type="datetimeFigureOut">
              <a:rPr lang="zh-TW" altLang="en-US" smtClean="0"/>
              <a:t>2018/12/25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91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EB1A1-929D-4F74-8331-167D2526BA61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9050B0-A3E0-448A-8510-B8C9546111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55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keras.io/optimizer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智慧型管理決策系統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2018/12/26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005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 neural network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拉平後再接</a:t>
            </a:r>
            <a:r>
              <a:rPr lang="en-US" altLang="zh-TW" dirty="0" smtClean="0"/>
              <a:t>fully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connected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layer</a:t>
            </a:r>
          </a:p>
          <a:p>
            <a:r>
              <a:rPr lang="zh-TW" altLang="en-US" dirty="0" smtClean="0"/>
              <a:t>最後</a:t>
            </a:r>
            <a:r>
              <a:rPr lang="en-US" altLang="zh-TW" dirty="0" smtClean="0"/>
              <a:t>output</a:t>
            </a:r>
            <a:r>
              <a:rPr lang="zh-TW" altLang="en-US" dirty="0" smtClean="0"/>
              <a:t>十個類別的機率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51" y="3323935"/>
            <a:ext cx="7400761" cy="52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99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 neural network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zh-TW" altLang="en-US" dirty="0" smtClean="0"/>
              <a:t>計算參數量</a:t>
            </a:r>
            <a:endParaRPr lang="en-US" altLang="zh-TW" dirty="0" smtClean="0"/>
          </a:p>
          <a:p>
            <a:r>
              <a:rPr lang="zh-TW" altLang="en-US" dirty="0" smtClean="0"/>
              <a:t>假設</a:t>
            </a:r>
            <a:r>
              <a:rPr lang="en-US" altLang="zh-TW" dirty="0" smtClean="0"/>
              <a:t>kernel</a:t>
            </a:r>
            <a:r>
              <a:rPr lang="zh-TW" altLang="en-US" dirty="0" smtClean="0"/>
              <a:t>大小</a:t>
            </a:r>
            <a:r>
              <a:rPr lang="en-US" altLang="zh-TW" dirty="0" smtClean="0"/>
              <a:t>=5</a:t>
            </a:r>
            <a:r>
              <a:rPr lang="zh-TW" altLang="en-US" dirty="0" smtClean="0"/>
              <a:t>，</a:t>
            </a:r>
            <a:r>
              <a:rPr lang="en-US" altLang="zh-TW" dirty="0" smtClean="0"/>
              <a:t>filter</a:t>
            </a:r>
            <a:r>
              <a:rPr lang="zh-TW" altLang="en-US" dirty="0" smtClean="0"/>
              <a:t>數</a:t>
            </a:r>
            <a:r>
              <a:rPr lang="en-US" altLang="zh-TW" dirty="0" smtClean="0"/>
              <a:t>=8</a:t>
            </a:r>
          </a:p>
          <a:p>
            <a:pPr lvl="1"/>
            <a:r>
              <a:rPr lang="zh-TW" altLang="en-US" dirty="0" smtClean="0"/>
              <a:t>第一層參數量為</a:t>
            </a:r>
            <a:r>
              <a:rPr lang="en-US" altLang="zh-TW" dirty="0" smtClean="0"/>
              <a:t>5</a:t>
            </a:r>
            <a:r>
              <a:rPr lang="zh-TW" altLang="en-US" dirty="0" smtClean="0"/>
              <a:t>*</a:t>
            </a:r>
            <a:r>
              <a:rPr lang="en-US" altLang="zh-TW" dirty="0" smtClean="0"/>
              <a:t>5</a:t>
            </a:r>
            <a:r>
              <a:rPr lang="zh-TW" altLang="en-US" dirty="0" smtClean="0"/>
              <a:t>*</a:t>
            </a:r>
            <a:r>
              <a:rPr lang="en-US" altLang="zh-TW" dirty="0" smtClean="0"/>
              <a:t>8+8</a:t>
            </a:r>
          </a:p>
          <a:p>
            <a:pPr lvl="1"/>
            <a:r>
              <a:rPr lang="zh-TW" altLang="en-US" dirty="0" smtClean="0"/>
              <a:t>第二層參數量為</a:t>
            </a:r>
            <a:r>
              <a:rPr lang="en-US" altLang="zh-TW" dirty="0" smtClean="0"/>
              <a:t>5</a:t>
            </a:r>
            <a:r>
              <a:rPr lang="zh-TW" altLang="en-US" dirty="0" smtClean="0"/>
              <a:t>*</a:t>
            </a:r>
            <a:r>
              <a:rPr lang="en-US" altLang="zh-TW" dirty="0" smtClean="0"/>
              <a:t>5</a:t>
            </a:r>
            <a:r>
              <a:rPr lang="zh-TW" altLang="en-US" dirty="0" smtClean="0"/>
              <a:t>*</a:t>
            </a:r>
            <a:r>
              <a:rPr lang="en-US" altLang="zh-TW" dirty="0" smtClean="0"/>
              <a:t>8</a:t>
            </a:r>
            <a:r>
              <a:rPr lang="zh-TW" altLang="en-US" dirty="0" smtClean="0"/>
              <a:t>*</a:t>
            </a:r>
            <a:r>
              <a:rPr lang="en-US" altLang="zh-TW" dirty="0" smtClean="0"/>
              <a:t>8+8</a:t>
            </a:r>
          </a:p>
          <a:p>
            <a:r>
              <a:rPr lang="en-US" altLang="zh-TW" dirty="0" smtClean="0"/>
              <a:t>Fully connected layer</a:t>
            </a:r>
            <a:r>
              <a:rPr lang="zh-TW" altLang="en-US" dirty="0" smtClean="0"/>
              <a:t>計算方式與前面相同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604" y="2686803"/>
            <a:ext cx="56673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7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Mnist</a:t>
            </a:r>
            <a:r>
              <a:rPr lang="en-US" altLang="zh-TW" dirty="0" smtClean="0"/>
              <a:t>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95368"/>
            <a:ext cx="8819592" cy="3999579"/>
          </a:xfrm>
        </p:spPr>
        <p:txBody>
          <a:bodyPr/>
          <a:lstStyle/>
          <a:p>
            <a:r>
              <a:rPr lang="zh-TW" altLang="en-US" dirty="0" smtClean="0"/>
              <a:t>手寫數字資料集</a:t>
            </a:r>
            <a:endParaRPr lang="en-US" altLang="zh-TW" dirty="0" smtClean="0"/>
          </a:p>
          <a:p>
            <a:r>
              <a:rPr lang="zh-TW" altLang="en-US" dirty="0" smtClean="0"/>
              <a:t>讀取資料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keras.datasets</a:t>
            </a:r>
            <a:r>
              <a:rPr lang="en-US" altLang="zh-TW" dirty="0"/>
              <a:t> import </a:t>
            </a:r>
            <a:r>
              <a:rPr lang="en-US" altLang="zh-TW" dirty="0" err="1" smtClean="0"/>
              <a:t>mnist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/>
              <a:t>(</a:t>
            </a:r>
            <a:r>
              <a:rPr lang="en-US" altLang="zh-TW" dirty="0" err="1"/>
              <a:t>x_train</a:t>
            </a:r>
            <a:r>
              <a:rPr lang="en-US" altLang="zh-TW" dirty="0"/>
              <a:t>, </a:t>
            </a:r>
            <a:r>
              <a:rPr lang="en-US" altLang="zh-TW" dirty="0" err="1"/>
              <a:t>y_train</a:t>
            </a:r>
            <a:r>
              <a:rPr lang="en-US" altLang="zh-TW" dirty="0"/>
              <a:t>), (</a:t>
            </a:r>
            <a:r>
              <a:rPr lang="en-US" altLang="zh-TW" dirty="0" err="1"/>
              <a:t>x_test</a:t>
            </a:r>
            <a:r>
              <a:rPr lang="en-US" altLang="zh-TW" dirty="0"/>
              <a:t>, </a:t>
            </a:r>
            <a:r>
              <a:rPr lang="en-US" altLang="zh-TW" dirty="0" err="1"/>
              <a:t>y_test</a:t>
            </a:r>
            <a:r>
              <a:rPr lang="en-US" altLang="zh-TW" dirty="0"/>
              <a:t>) = </a:t>
            </a:r>
            <a:r>
              <a:rPr lang="en-US" altLang="zh-TW" dirty="0" err="1"/>
              <a:t>mnist.load_data</a:t>
            </a:r>
            <a:r>
              <a:rPr lang="en-US" altLang="zh-TW" dirty="0"/>
              <a:t>() </a:t>
            </a:r>
          </a:p>
          <a:p>
            <a:r>
              <a:rPr lang="zh-TW" altLang="en-US" dirty="0" smtClean="0"/>
              <a:t>資料前處理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根據不同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轉換資料維度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標準化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將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換成</a:t>
            </a:r>
            <a:r>
              <a:rPr lang="en-US" altLang="zh-TW" dirty="0" smtClean="0"/>
              <a:t>one-hot</a:t>
            </a:r>
            <a:r>
              <a:rPr lang="zh-TW" altLang="en-US" dirty="0" smtClean="0"/>
              <a:t> </a:t>
            </a:r>
            <a:r>
              <a:rPr lang="en-US" altLang="zh-TW" dirty="0" smtClean="0"/>
              <a:t>encoding</a:t>
            </a:r>
            <a:r>
              <a:rPr lang="zh-TW" altLang="en-US" dirty="0" smtClean="0"/>
              <a:t>形式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275" y="5052814"/>
            <a:ext cx="5334251" cy="143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5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Deep neural network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27452"/>
            <a:ext cx="8596668" cy="3880773"/>
          </a:xfrm>
        </p:spPr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fully</a:t>
            </a:r>
            <a:r>
              <a:rPr lang="zh-TW" altLang="en-US" dirty="0"/>
              <a:t> </a:t>
            </a:r>
            <a:r>
              <a:rPr lang="en-US" altLang="zh-TW" dirty="0" smtClean="0"/>
              <a:t>connected</a:t>
            </a:r>
            <a:r>
              <a:rPr lang="zh-TW" altLang="en-US" dirty="0"/>
              <a:t> </a:t>
            </a:r>
            <a:r>
              <a:rPr lang="en-US" altLang="zh-TW" dirty="0" smtClean="0"/>
              <a:t>neural</a:t>
            </a:r>
            <a:r>
              <a:rPr lang="zh-TW" altLang="en-US" dirty="0"/>
              <a:t> </a:t>
            </a:r>
            <a:r>
              <a:rPr lang="en-US" altLang="zh-TW" dirty="0" smtClean="0"/>
              <a:t>networ</a:t>
            </a:r>
            <a:r>
              <a:rPr lang="en-US" altLang="zh-TW" dirty="0"/>
              <a:t>k</a:t>
            </a:r>
            <a:endParaRPr lang="en-US" altLang="zh-TW" dirty="0" smtClean="0"/>
          </a:p>
          <a:p>
            <a:r>
              <a:rPr lang="zh-TW" altLang="en-US" dirty="0" smtClean="0"/>
              <a:t>首先取出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為</a:t>
            </a:r>
            <a:r>
              <a:rPr lang="en-US" altLang="zh-TW" dirty="0"/>
              <a:t>0</a:t>
            </a:r>
            <a:r>
              <a:rPr lang="zh-TW" altLang="en-US" dirty="0" smtClean="0"/>
              <a:t>和</a:t>
            </a:r>
            <a:r>
              <a:rPr lang="en-US" altLang="zh-TW" dirty="0" smtClean="0"/>
              <a:t>1</a:t>
            </a:r>
            <a:r>
              <a:rPr lang="zh-TW" altLang="en-US" dirty="0" smtClean="0"/>
              <a:t>的資料，組成二元分類問題</a:t>
            </a:r>
            <a:endParaRPr lang="en-US" altLang="zh-TW" dirty="0" smtClean="0"/>
          </a:p>
          <a:p>
            <a:r>
              <a:rPr lang="zh-TW" altLang="en-US" dirty="0" smtClean="0"/>
              <a:t>將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拉成一維矩陣</a:t>
            </a:r>
            <a:endParaRPr lang="en-US" altLang="zh-TW" dirty="0" smtClean="0"/>
          </a:p>
          <a:p>
            <a:r>
              <a:rPr lang="zh-TW" altLang="en-US" dirty="0" smtClean="0"/>
              <a:t>接</a:t>
            </a:r>
            <a:r>
              <a:rPr lang="en-US" altLang="zh-TW" dirty="0" err="1" smtClean="0"/>
              <a:t>keras</a:t>
            </a:r>
            <a:r>
              <a:rPr lang="zh-TW" altLang="en-US" dirty="0" smtClean="0"/>
              <a:t> </a:t>
            </a:r>
            <a:r>
              <a:rPr lang="en-US" altLang="zh-TW" dirty="0" smtClean="0"/>
              <a:t>sequential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</a:t>
            </a:r>
          </a:p>
          <a:p>
            <a:pPr lvl="1"/>
            <a:r>
              <a:rPr lang="en-US" altLang="zh-TW" dirty="0"/>
              <a:t>from </a:t>
            </a:r>
            <a:r>
              <a:rPr lang="en-US" altLang="zh-TW" dirty="0" err="1"/>
              <a:t>keras.models</a:t>
            </a:r>
            <a:r>
              <a:rPr lang="en-US" altLang="zh-TW" dirty="0"/>
              <a:t> import Sequential </a:t>
            </a:r>
            <a:endParaRPr lang="en-US" altLang="zh-TW" dirty="0" smtClean="0"/>
          </a:p>
          <a:p>
            <a:pPr lvl="1"/>
            <a:r>
              <a:rPr lang="en-US" altLang="zh-TW" dirty="0"/>
              <a:t>from </a:t>
            </a:r>
            <a:r>
              <a:rPr lang="en-US" altLang="zh-TW" dirty="0" err="1"/>
              <a:t>keras.layers</a:t>
            </a:r>
            <a:r>
              <a:rPr lang="en-US" altLang="zh-TW" dirty="0"/>
              <a:t> import Dense</a:t>
            </a:r>
            <a:endParaRPr lang="zh-TW" altLang="en-US" dirty="0"/>
          </a:p>
        </p:txBody>
      </p:sp>
      <p:grpSp>
        <p:nvGrpSpPr>
          <p:cNvPr id="20" name="群組 19"/>
          <p:cNvGrpSpPr/>
          <p:nvPr/>
        </p:nvGrpSpPr>
        <p:grpSpPr>
          <a:xfrm>
            <a:off x="954254" y="3940396"/>
            <a:ext cx="10481065" cy="2068881"/>
            <a:chOff x="938212" y="3539344"/>
            <a:chExt cx="10481065" cy="2068881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8212" y="3994485"/>
              <a:ext cx="10481065" cy="1094589"/>
            </a:xfrm>
            <a:prstGeom prst="rect">
              <a:avLst/>
            </a:prstGeom>
          </p:spPr>
        </p:pic>
        <p:cxnSp>
          <p:nvCxnSpPr>
            <p:cNvPr id="7" name="直線單箭頭接點 6"/>
            <p:cNvCxnSpPr/>
            <p:nvPr/>
          </p:nvCxnSpPr>
          <p:spPr>
            <a:xfrm flipV="1">
              <a:off x="5451493" y="3908676"/>
              <a:ext cx="96253" cy="28875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>
              <a:off x="4259178" y="4887097"/>
              <a:ext cx="184485" cy="2877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 flipV="1">
              <a:off x="7709064" y="3908676"/>
              <a:ext cx="87399" cy="28875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/>
            <p:cNvSpPr txBox="1"/>
            <p:nvPr/>
          </p:nvSpPr>
          <p:spPr>
            <a:xfrm>
              <a:off x="5248784" y="3539344"/>
              <a:ext cx="1379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輸入維</a:t>
              </a:r>
              <a:r>
                <a:rPr lang="zh-TW" altLang="en-US" dirty="0"/>
                <a:t>度</a:t>
              </a: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374363" y="3539344"/>
              <a:ext cx="1379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激</a:t>
              </a:r>
              <a:r>
                <a:rPr lang="zh-TW" altLang="en-US" dirty="0" smtClean="0"/>
                <a:t>活</a:t>
              </a:r>
              <a:r>
                <a:rPr lang="zh-TW" altLang="en-US" dirty="0"/>
                <a:t>函數</a:t>
              </a: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246151" y="5238893"/>
              <a:ext cx="1379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節點數量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211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Deep neural network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53797" y="1786021"/>
                <a:ext cx="8596668" cy="3880773"/>
              </a:xfrm>
            </p:spPr>
            <p:txBody>
              <a:bodyPr/>
              <a:lstStyle/>
              <a:p>
                <a:r>
                  <a:rPr lang="zh-TW" altLang="en-US" dirty="0" smtClean="0"/>
                  <a:t>計算參數量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zh-TW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nary>
                  </m:oMath>
                </a14:m>
                <a:endParaRPr lang="en-US" altLang="zh-TW" dirty="0"/>
              </a:p>
              <a:p>
                <a:pPr lvl="1"/>
                <a:r>
                  <a:rPr lang="zh-TW" altLang="en-US" dirty="0" smtClean="0"/>
                  <a:t>每個節點到下一個節點都有一個權重值</a:t>
                </a:r>
                <a:r>
                  <a:rPr lang="en-US" altLang="zh-TW" dirty="0" smtClean="0"/>
                  <a:t>W</a:t>
                </a:r>
              </a:p>
              <a:p>
                <a:pPr lvl="1"/>
                <a:r>
                  <a:rPr lang="zh-TW" altLang="en-US" dirty="0" smtClean="0"/>
                  <a:t>兩層</a:t>
                </a:r>
                <a:r>
                  <a:rPr lang="en-US" altLang="zh-TW" dirty="0" smtClean="0"/>
                  <a:t>DNN</a:t>
                </a:r>
                <a:r>
                  <a:rPr lang="zh-TW" altLang="en-US" dirty="0" smtClean="0"/>
                  <a:t>參數量</a:t>
                </a:r>
                <a:r>
                  <a:rPr lang="en-US" altLang="zh-TW" dirty="0" smtClean="0"/>
                  <a:t>=</a:t>
                </a:r>
                <a:r>
                  <a:rPr lang="zh-TW" altLang="en-US" dirty="0" smtClean="0"/>
                  <a:t>前一層節點數*後一層節點數</a:t>
                </a:r>
                <a:r>
                  <a:rPr lang="en-US" altLang="zh-TW" dirty="0" smtClean="0"/>
                  <a:t>+</a:t>
                </a:r>
                <a:r>
                  <a:rPr lang="zh-TW" altLang="en-US" dirty="0" smtClean="0"/>
                  <a:t>後一層節點數</a:t>
                </a:r>
                <a:r>
                  <a:rPr lang="en-US" altLang="zh-TW" dirty="0" smtClean="0"/>
                  <a:t>(bias</a:t>
                </a:r>
                <a:r>
                  <a:rPr lang="zh-TW" altLang="en-US" dirty="0" smtClean="0"/>
                  <a:t>值個數</a:t>
                </a:r>
                <a:r>
                  <a:rPr lang="en-US" altLang="zh-TW" dirty="0" smtClean="0"/>
                  <a:t>)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3797" y="1786021"/>
                <a:ext cx="8596668" cy="3880773"/>
              </a:xfrm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453" y="3726407"/>
            <a:ext cx="6413355" cy="213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8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02104" y="1748589"/>
            <a:ext cx="8471897" cy="4292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接</a:t>
            </a:r>
            <a:r>
              <a:rPr lang="en-US" altLang="zh-TW" dirty="0" err="1" smtClean="0"/>
              <a:t>keras</a:t>
            </a:r>
            <a:r>
              <a:rPr lang="zh-TW" altLang="en-US" dirty="0" smtClean="0"/>
              <a:t> </a:t>
            </a:r>
            <a:r>
              <a:rPr lang="en-US" altLang="zh-TW" dirty="0" smtClean="0"/>
              <a:t>sequential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</a:t>
            </a:r>
          </a:p>
          <a:p>
            <a:r>
              <a:rPr lang="zh-TW" altLang="en-US" dirty="0" smtClean="0"/>
              <a:t>編譯模型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開始</a:t>
            </a:r>
            <a:r>
              <a:rPr lang="en-US" altLang="zh-TW" dirty="0" smtClean="0"/>
              <a:t>training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Loss function</a:t>
            </a:r>
            <a:r>
              <a:rPr lang="zh-TW" altLang="en-US" dirty="0" smtClean="0"/>
              <a:t> 及 </a:t>
            </a:r>
            <a:r>
              <a:rPr lang="en-US" altLang="zh-TW" dirty="0" smtClean="0"/>
              <a:t>optimizer </a:t>
            </a:r>
            <a:r>
              <a:rPr lang="zh-TW" altLang="en-US" dirty="0" smtClean="0"/>
              <a:t>選擇</a:t>
            </a:r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https://keras.io/losses/</a:t>
            </a:r>
          </a:p>
          <a:p>
            <a:pPr lvl="1"/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://keras.io/optimizers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Deep neural network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286935" y="1799435"/>
            <a:ext cx="10158011" cy="1087404"/>
            <a:chOff x="677334" y="3083543"/>
            <a:chExt cx="10158011" cy="1087404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/>
            <a:srcRect b="72751"/>
            <a:stretch/>
          </p:blipFill>
          <p:spPr>
            <a:xfrm>
              <a:off x="677334" y="3914274"/>
              <a:ext cx="10158011" cy="256673"/>
            </a:xfrm>
            <a:prstGeom prst="rect">
              <a:avLst/>
            </a:prstGeom>
          </p:spPr>
        </p:pic>
        <p:cxnSp>
          <p:nvCxnSpPr>
            <p:cNvPr id="6" name="直線單箭頭接點 5"/>
            <p:cNvCxnSpPr/>
            <p:nvPr/>
          </p:nvCxnSpPr>
          <p:spPr>
            <a:xfrm flipV="1">
              <a:off x="4927541" y="3510422"/>
              <a:ext cx="96253" cy="28875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/>
            <p:cNvSpPr txBox="1"/>
            <p:nvPr/>
          </p:nvSpPr>
          <p:spPr>
            <a:xfrm>
              <a:off x="4334385" y="3083543"/>
              <a:ext cx="1970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定義</a:t>
              </a:r>
              <a:r>
                <a:rPr lang="en-US" altLang="zh-TW" dirty="0" smtClean="0"/>
                <a:t>loss</a:t>
              </a:r>
              <a:r>
                <a:rPr lang="zh-TW" altLang="en-US" dirty="0" smtClean="0"/>
                <a:t>計算方式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6836953" y="3126533"/>
              <a:ext cx="1379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優化函數</a:t>
              </a:r>
              <a:endParaRPr lang="zh-TW" altLang="en-US" dirty="0"/>
            </a:p>
          </p:txBody>
        </p:sp>
        <p:cxnSp>
          <p:nvCxnSpPr>
            <p:cNvPr id="10" name="直線單箭頭接點 9"/>
            <p:cNvCxnSpPr/>
            <p:nvPr/>
          </p:nvCxnSpPr>
          <p:spPr>
            <a:xfrm flipV="1">
              <a:off x="7023176" y="3553412"/>
              <a:ext cx="125722" cy="3220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/>
          <p:cNvGrpSpPr/>
          <p:nvPr/>
        </p:nvGrpSpPr>
        <p:grpSpPr>
          <a:xfrm>
            <a:off x="1110471" y="3073796"/>
            <a:ext cx="10158011" cy="1904063"/>
            <a:chOff x="1014219" y="3305248"/>
            <a:chExt cx="10158011" cy="1904063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3"/>
            <a:srcRect t="27461"/>
            <a:stretch/>
          </p:blipFill>
          <p:spPr>
            <a:xfrm>
              <a:off x="1014219" y="4025828"/>
              <a:ext cx="10158011" cy="683299"/>
            </a:xfrm>
            <a:prstGeom prst="rect">
              <a:avLst/>
            </a:prstGeom>
          </p:spPr>
        </p:pic>
        <p:cxnSp>
          <p:nvCxnSpPr>
            <p:cNvPr id="14" name="直線單箭頭接點 13"/>
            <p:cNvCxnSpPr/>
            <p:nvPr/>
          </p:nvCxnSpPr>
          <p:spPr>
            <a:xfrm flipV="1">
              <a:off x="9225874" y="3684273"/>
              <a:ext cx="96253" cy="28875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>
              <a:off x="7502537" y="4552483"/>
              <a:ext cx="130240" cy="22034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/>
            <p:nvPr/>
          </p:nvCxnSpPr>
          <p:spPr>
            <a:xfrm>
              <a:off x="5471071" y="4576294"/>
              <a:ext cx="216962" cy="2636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>
              <a:off x="8241883" y="3305248"/>
              <a:ext cx="2930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切分訓練及驗證資料</a:t>
              </a:r>
              <a:endParaRPr lang="zh-TW" altLang="en-US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7292768" y="4797601"/>
              <a:ext cx="2930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每次訓練幾筆資料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5121823" y="4839979"/>
              <a:ext cx="1132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訓練次數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540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Deep neural network</a:t>
            </a:r>
            <a:endParaRPr lang="zh-TW" altLang="en-US" dirty="0"/>
          </a:p>
        </p:txBody>
      </p:sp>
      <p:pic>
        <p:nvPicPr>
          <p:cNvPr id="1026" name="Picture 2" descr="ãcross entropyãçåçæå°çµæ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694" y="3128117"/>
            <a:ext cx="6107948" cy="241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Cross entropy </a:t>
            </a:r>
            <a:r>
              <a:rPr lang="zh-TW" altLang="en-US" dirty="0" smtClean="0"/>
              <a:t>計算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407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Deep neural network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畫出</a:t>
            </a:r>
            <a:r>
              <a:rPr lang="en-US" altLang="zh-TW" dirty="0" smtClean="0"/>
              <a:t>accuracy</a:t>
            </a:r>
            <a:r>
              <a:rPr lang="zh-TW" altLang="en-US" dirty="0" smtClean="0"/>
              <a:t>與</a:t>
            </a:r>
            <a:r>
              <a:rPr lang="en-US" altLang="zh-TW" dirty="0" smtClean="0"/>
              <a:t>loss</a:t>
            </a:r>
            <a:r>
              <a:rPr lang="zh-TW" altLang="en-US" dirty="0" smtClean="0"/>
              <a:t>圖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99" y="3112168"/>
            <a:ext cx="7524497" cy="194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9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Deep neural network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84421"/>
            <a:ext cx="8596668" cy="4356941"/>
          </a:xfrm>
        </p:spPr>
        <p:txBody>
          <a:bodyPr/>
          <a:lstStyle/>
          <a:p>
            <a:r>
              <a:rPr lang="en-US" altLang="zh-TW" dirty="0" smtClean="0"/>
              <a:t>Practice </a:t>
            </a:r>
          </a:p>
          <a:p>
            <a:r>
              <a:rPr lang="zh-TW" altLang="en-US" dirty="0" smtClean="0"/>
              <a:t>運用全部資料，建立多元分類模型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218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Convolution neural network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73605"/>
            <a:ext cx="8596668" cy="4110962"/>
          </a:xfrm>
        </p:spPr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convolution</a:t>
            </a:r>
            <a:r>
              <a:rPr lang="zh-TW" altLang="en-US" dirty="0"/>
              <a:t> </a:t>
            </a:r>
            <a:r>
              <a:rPr lang="en-US" altLang="zh-TW" dirty="0" smtClean="0"/>
              <a:t>neural</a:t>
            </a:r>
            <a:r>
              <a:rPr lang="zh-TW" altLang="en-US" dirty="0"/>
              <a:t> </a:t>
            </a:r>
            <a:r>
              <a:rPr lang="en-US" altLang="zh-TW" dirty="0" smtClean="0"/>
              <a:t>network</a:t>
            </a:r>
          </a:p>
          <a:p>
            <a:r>
              <a:rPr lang="zh-TW" altLang="en-US" dirty="0" smtClean="0"/>
              <a:t>多元分類問題</a:t>
            </a:r>
            <a:endParaRPr lang="en-US" altLang="zh-TW" dirty="0" smtClean="0"/>
          </a:p>
          <a:p>
            <a:pPr lvl="1"/>
            <a:r>
              <a:rPr lang="en-US" altLang="zh-TW" dirty="0"/>
              <a:t>from </a:t>
            </a:r>
            <a:r>
              <a:rPr lang="en-US" altLang="zh-TW" dirty="0" err="1"/>
              <a:t>keras.models</a:t>
            </a:r>
            <a:r>
              <a:rPr lang="en-US" altLang="zh-TW" dirty="0"/>
              <a:t> import Sequential  </a:t>
            </a:r>
          </a:p>
          <a:p>
            <a:pPr lvl="1"/>
            <a:r>
              <a:rPr lang="en-US" altLang="zh-TW" dirty="0"/>
              <a:t>from </a:t>
            </a:r>
            <a:r>
              <a:rPr lang="en-US" altLang="zh-TW" dirty="0" err="1"/>
              <a:t>keras.layers</a:t>
            </a:r>
            <a:r>
              <a:rPr lang="en-US" altLang="zh-TW" dirty="0"/>
              <a:t> import </a:t>
            </a:r>
            <a:r>
              <a:rPr lang="en-US" altLang="zh-TW" dirty="0" smtClean="0"/>
              <a:t>Dense,Flatten,Conv2D,MaxPooling2D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1302976" y="3350269"/>
            <a:ext cx="9480214" cy="2434298"/>
            <a:chOff x="950049" y="4017085"/>
            <a:chExt cx="9480214" cy="2434298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0049" y="4803151"/>
              <a:ext cx="9480214" cy="972006"/>
            </a:xfrm>
            <a:prstGeom prst="rect">
              <a:avLst/>
            </a:prstGeom>
          </p:spPr>
        </p:pic>
        <p:cxnSp>
          <p:nvCxnSpPr>
            <p:cNvPr id="5" name="直線單箭頭接點 4"/>
            <p:cNvCxnSpPr/>
            <p:nvPr/>
          </p:nvCxnSpPr>
          <p:spPr>
            <a:xfrm flipV="1">
              <a:off x="3515836" y="4473706"/>
              <a:ext cx="96253" cy="28875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/>
            <p:cNvSpPr txBox="1"/>
            <p:nvPr/>
          </p:nvSpPr>
          <p:spPr>
            <a:xfrm>
              <a:off x="2876348" y="4104374"/>
              <a:ext cx="1246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Filter</a:t>
              </a:r>
              <a:r>
                <a:rPr lang="zh-TW" altLang="en-US" dirty="0" smtClean="0"/>
                <a:t>數量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4283263" y="4066965"/>
              <a:ext cx="1331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kernel</a:t>
              </a:r>
              <a:r>
                <a:rPr lang="zh-TW" altLang="en-US" dirty="0" smtClean="0"/>
                <a:t>大小</a:t>
              </a:r>
              <a:endParaRPr lang="zh-TW" altLang="en-US" dirty="0"/>
            </a:p>
          </p:txBody>
        </p:sp>
        <p:cxnSp>
          <p:nvCxnSpPr>
            <p:cNvPr id="8" name="直線單箭頭接點 7"/>
            <p:cNvCxnSpPr/>
            <p:nvPr/>
          </p:nvCxnSpPr>
          <p:spPr>
            <a:xfrm flipV="1">
              <a:off x="4879415" y="4452485"/>
              <a:ext cx="96253" cy="28875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 flipV="1">
              <a:off x="6668942" y="4429076"/>
              <a:ext cx="96253" cy="28875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6321834" y="4017085"/>
              <a:ext cx="1651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padding</a:t>
              </a:r>
              <a:r>
                <a:rPr lang="zh-TW" altLang="en-US" dirty="0" smtClean="0"/>
                <a:t>方式</a:t>
              </a:r>
              <a:endParaRPr lang="zh-TW" altLang="en-US" dirty="0"/>
            </a:p>
          </p:txBody>
        </p:sp>
        <p:cxnSp>
          <p:nvCxnSpPr>
            <p:cNvPr id="11" name="直線單箭頭接點 10"/>
            <p:cNvCxnSpPr/>
            <p:nvPr/>
          </p:nvCxnSpPr>
          <p:spPr>
            <a:xfrm>
              <a:off x="2454443" y="5815845"/>
              <a:ext cx="130951" cy="28875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1761443" y="6082051"/>
              <a:ext cx="2521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將</a:t>
              </a:r>
              <a:r>
                <a:rPr lang="en-US" altLang="zh-TW" dirty="0" smtClean="0"/>
                <a:t>output</a:t>
              </a:r>
              <a:r>
                <a:rPr lang="zh-TW" altLang="en-US" dirty="0" smtClean="0"/>
                <a:t>拉成一維矩陣</a:t>
              </a:r>
              <a:endParaRPr lang="zh-TW" altLang="en-US" dirty="0"/>
            </a:p>
          </p:txBody>
        </p:sp>
        <p:cxnSp>
          <p:nvCxnSpPr>
            <p:cNvPr id="15" name="直線單箭頭接點 14"/>
            <p:cNvCxnSpPr/>
            <p:nvPr/>
          </p:nvCxnSpPr>
          <p:spPr>
            <a:xfrm>
              <a:off x="4580022" y="5616320"/>
              <a:ext cx="130951" cy="28875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4580021" y="5920948"/>
              <a:ext cx="1949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Pooling</a:t>
              </a:r>
              <a:r>
                <a:rPr lang="zh-TW" altLang="en-US" dirty="0" smtClean="0"/>
                <a:t>範圍大小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61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1747</TotalTime>
  <Words>271</Words>
  <Application>Microsoft Office PowerPoint</Application>
  <PresentationFormat>寬螢幕</PresentationFormat>
  <Paragraphs>69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Arial</vt:lpstr>
      <vt:lpstr>Cambria Math</vt:lpstr>
      <vt:lpstr>Trebuchet MS</vt:lpstr>
      <vt:lpstr>Wingdings 3</vt:lpstr>
      <vt:lpstr>多面向</vt:lpstr>
      <vt:lpstr>智慧型管理決策系統</vt:lpstr>
      <vt:lpstr>Mnist data</vt:lpstr>
      <vt:lpstr>Deep neural network</vt:lpstr>
      <vt:lpstr>Deep neural network</vt:lpstr>
      <vt:lpstr>Deep neural network</vt:lpstr>
      <vt:lpstr>Deep neural network</vt:lpstr>
      <vt:lpstr>Deep neural network</vt:lpstr>
      <vt:lpstr>Deep neural network</vt:lpstr>
      <vt:lpstr>Convolution neural network</vt:lpstr>
      <vt:lpstr>Convolution neural network</vt:lpstr>
      <vt:lpstr>Convolution neural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智慧型管理決策系統</dc:title>
  <dc:creator>Windows 使用者</dc:creator>
  <cp:lastModifiedBy>Windows 使用者</cp:lastModifiedBy>
  <cp:revision>15</cp:revision>
  <dcterms:created xsi:type="dcterms:W3CDTF">2018-12-25T04:11:58Z</dcterms:created>
  <dcterms:modified xsi:type="dcterms:W3CDTF">2018-12-26T09:19:45Z</dcterms:modified>
</cp:coreProperties>
</file>