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34" y="-102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9764-7602-4655-90CE-4378FE534378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FD5D-A618-442F-A117-3736F2FC24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611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9764-7602-4655-90CE-4378FE534378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FD5D-A618-442F-A117-3736F2FC24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602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9764-7602-4655-90CE-4378FE534378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FD5D-A618-442F-A117-3736F2FC24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43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9764-7602-4655-90CE-4378FE534378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FD5D-A618-442F-A117-3736F2FC24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242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9764-7602-4655-90CE-4378FE534378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FD5D-A618-442F-A117-3736F2FC24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976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9764-7602-4655-90CE-4378FE534378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FD5D-A618-442F-A117-3736F2FC24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054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9764-7602-4655-90CE-4378FE534378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FD5D-A618-442F-A117-3736F2FC24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865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9764-7602-4655-90CE-4378FE534378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FD5D-A618-442F-A117-3736F2FC24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645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9764-7602-4655-90CE-4378FE534378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FD5D-A618-442F-A117-3736F2FC24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50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9764-7602-4655-90CE-4378FE534378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FD5D-A618-442F-A117-3736F2FC24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871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9764-7602-4655-90CE-4378FE534378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FD5D-A618-442F-A117-3736F2FC24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45820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C9764-7602-4655-90CE-4378FE534378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3FD5D-A618-442F-A117-3736F2FC24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848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76484" y="764704"/>
            <a:ext cx="7855768" cy="50167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 err="1"/>
              <a:t>latent_dim</a:t>
            </a:r>
            <a:r>
              <a:rPr lang="en-US" altLang="ko-KR" sz="1600" dirty="0"/>
              <a:t> = 32</a:t>
            </a:r>
          </a:p>
          <a:p>
            <a:r>
              <a:rPr lang="en-US" altLang="ko-KR" sz="1600" dirty="0"/>
              <a:t>height = 32</a:t>
            </a:r>
          </a:p>
          <a:p>
            <a:r>
              <a:rPr lang="en-US" altLang="ko-KR" sz="1600" dirty="0"/>
              <a:t>width = 32</a:t>
            </a:r>
          </a:p>
          <a:p>
            <a:r>
              <a:rPr lang="en-US" altLang="ko-KR" sz="1600" dirty="0"/>
              <a:t>channels = 3</a:t>
            </a:r>
          </a:p>
          <a:p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 err="1"/>
              <a:t>generator_input</a:t>
            </a:r>
            <a:r>
              <a:rPr lang="en-US" altLang="ko-KR" sz="1600" dirty="0"/>
              <a:t> = </a:t>
            </a:r>
            <a:r>
              <a:rPr lang="en-US" altLang="ko-KR" sz="1600" dirty="0" err="1"/>
              <a:t>keras.Input</a:t>
            </a:r>
            <a:r>
              <a:rPr lang="en-US" altLang="ko-KR" sz="1600" dirty="0"/>
              <a:t>(shape=(</a:t>
            </a:r>
            <a:r>
              <a:rPr lang="en-US" altLang="ko-KR" sz="1600" dirty="0" err="1"/>
              <a:t>latent_dim</a:t>
            </a:r>
            <a:r>
              <a:rPr lang="en-US" altLang="ko-KR" sz="1600" dirty="0"/>
              <a:t>,))</a:t>
            </a:r>
          </a:p>
          <a:p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>
                <a:solidFill>
                  <a:srgbClr val="00B050"/>
                </a:solidFill>
              </a:rPr>
              <a:t># </a:t>
            </a:r>
            <a:r>
              <a:rPr lang="ko-KR" altLang="en-US" sz="1600" dirty="0">
                <a:solidFill>
                  <a:srgbClr val="00B050"/>
                </a:solidFill>
              </a:rPr>
              <a:t>입력을 </a:t>
            </a:r>
            <a:r>
              <a:rPr lang="en-US" altLang="ko-KR" sz="1600" dirty="0">
                <a:solidFill>
                  <a:srgbClr val="00B050"/>
                </a:solidFill>
              </a:rPr>
              <a:t>16 × 16 </a:t>
            </a:r>
            <a:r>
              <a:rPr lang="ko-KR" altLang="en-US" sz="1600" dirty="0">
                <a:solidFill>
                  <a:srgbClr val="00B050"/>
                </a:solidFill>
              </a:rPr>
              <a:t>크기의 </a:t>
            </a:r>
            <a:r>
              <a:rPr lang="en-US" altLang="ko-KR" sz="1600" dirty="0">
                <a:solidFill>
                  <a:srgbClr val="00B050"/>
                </a:solidFill>
              </a:rPr>
              <a:t>128</a:t>
            </a:r>
            <a:r>
              <a:rPr lang="ko-KR" altLang="en-US" sz="1600" dirty="0">
                <a:solidFill>
                  <a:srgbClr val="00B050"/>
                </a:solidFill>
              </a:rPr>
              <a:t>개 채널을 가진 특성 </a:t>
            </a:r>
            <a:r>
              <a:rPr lang="ko-KR" altLang="en-US" sz="1600" dirty="0" err="1">
                <a:solidFill>
                  <a:srgbClr val="00B050"/>
                </a:solidFill>
              </a:rPr>
              <a:t>맵으로</a:t>
            </a:r>
            <a:r>
              <a:rPr lang="ko-KR" altLang="en-US" sz="1600" dirty="0">
                <a:solidFill>
                  <a:srgbClr val="00B050"/>
                </a:solidFill>
              </a:rPr>
              <a:t> </a:t>
            </a:r>
            <a:r>
              <a:rPr lang="ko-KR" altLang="en-US" sz="1600" dirty="0" smtClean="0">
                <a:solidFill>
                  <a:srgbClr val="00B050"/>
                </a:solidFill>
              </a:rPr>
              <a:t>변환</a:t>
            </a:r>
            <a:endParaRPr lang="ko-KR" altLang="en-US" sz="1600" dirty="0">
              <a:solidFill>
                <a:srgbClr val="00B050"/>
              </a:solidFill>
            </a:endParaRPr>
          </a:p>
          <a:p>
            <a:r>
              <a:rPr lang="en-US" altLang="ko-KR" sz="1600" dirty="0"/>
              <a:t>x = </a:t>
            </a:r>
            <a:r>
              <a:rPr lang="en-US" altLang="ko-KR" sz="1600" dirty="0" err="1"/>
              <a:t>layers.Dense</a:t>
            </a:r>
            <a:r>
              <a:rPr lang="en-US" altLang="ko-KR" sz="1600" dirty="0"/>
              <a:t>(128 * 16 * 16)(</a:t>
            </a:r>
            <a:r>
              <a:rPr lang="en-US" altLang="ko-KR" sz="1600" dirty="0" err="1"/>
              <a:t>generator_input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x = </a:t>
            </a:r>
            <a:r>
              <a:rPr lang="en-US" altLang="ko-KR" sz="1600" dirty="0" err="1"/>
              <a:t>layers.LeakyReLU</a:t>
            </a:r>
            <a:r>
              <a:rPr lang="en-US" altLang="ko-KR" sz="1600" dirty="0"/>
              <a:t>()(x)</a:t>
            </a:r>
          </a:p>
          <a:p>
            <a:r>
              <a:rPr lang="en-US" altLang="ko-KR" sz="1600" dirty="0"/>
              <a:t>x = </a:t>
            </a:r>
            <a:r>
              <a:rPr lang="en-US" altLang="ko-KR" sz="1600" dirty="0" err="1"/>
              <a:t>layers.Reshape</a:t>
            </a:r>
            <a:r>
              <a:rPr lang="en-US" altLang="ko-KR" sz="1600" dirty="0"/>
              <a:t>((16, 16, 128))(x)</a:t>
            </a:r>
          </a:p>
          <a:p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>
                <a:solidFill>
                  <a:srgbClr val="00B050"/>
                </a:solidFill>
              </a:rPr>
              <a:t># </a:t>
            </a:r>
            <a:r>
              <a:rPr lang="ko-KR" altLang="en-US" sz="1600" dirty="0" err="1">
                <a:solidFill>
                  <a:srgbClr val="00B050"/>
                </a:solidFill>
              </a:rPr>
              <a:t>합성곱</a:t>
            </a:r>
            <a:r>
              <a:rPr lang="ko-KR" altLang="en-US" sz="1600" dirty="0">
                <a:solidFill>
                  <a:srgbClr val="00B050"/>
                </a:solidFill>
              </a:rPr>
              <a:t> </a:t>
            </a:r>
            <a:r>
              <a:rPr lang="ko-KR" altLang="en-US" sz="1600" dirty="0" smtClean="0">
                <a:solidFill>
                  <a:srgbClr val="00B050"/>
                </a:solidFill>
              </a:rPr>
              <a:t>층</a:t>
            </a:r>
            <a:endParaRPr lang="ko-KR" altLang="en-US" sz="1600" dirty="0">
              <a:solidFill>
                <a:srgbClr val="00B050"/>
              </a:solidFill>
            </a:endParaRPr>
          </a:p>
          <a:p>
            <a:r>
              <a:rPr lang="en-US" altLang="ko-KR" sz="1600" dirty="0"/>
              <a:t>x = layers.Conv2D(256, 5, padding='same')(x)</a:t>
            </a:r>
          </a:p>
          <a:p>
            <a:r>
              <a:rPr lang="en-US" altLang="ko-KR" sz="1600" dirty="0"/>
              <a:t>x = </a:t>
            </a:r>
            <a:r>
              <a:rPr lang="en-US" altLang="ko-KR" sz="1600" dirty="0" err="1"/>
              <a:t>layers.LeakyReLU</a:t>
            </a:r>
            <a:r>
              <a:rPr lang="en-US" altLang="ko-KR" sz="1600" dirty="0"/>
              <a:t>()(x)</a:t>
            </a:r>
          </a:p>
          <a:p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>
                <a:solidFill>
                  <a:srgbClr val="00B050"/>
                </a:solidFill>
              </a:rPr>
              <a:t># 32 × 32 </a:t>
            </a:r>
            <a:r>
              <a:rPr lang="ko-KR" altLang="en-US" sz="1600" dirty="0">
                <a:solidFill>
                  <a:srgbClr val="00B050"/>
                </a:solidFill>
              </a:rPr>
              <a:t>크기로 </a:t>
            </a:r>
            <a:r>
              <a:rPr lang="ko-KR" altLang="en-US" sz="1600" dirty="0" err="1" smtClean="0">
                <a:solidFill>
                  <a:srgbClr val="00B050"/>
                </a:solidFill>
              </a:rPr>
              <a:t>업샘플링</a:t>
            </a:r>
            <a:endParaRPr lang="ko-KR" altLang="en-US" sz="1600" dirty="0">
              <a:solidFill>
                <a:srgbClr val="00B050"/>
              </a:solidFill>
            </a:endParaRPr>
          </a:p>
          <a:p>
            <a:r>
              <a:rPr lang="en-US" altLang="ko-KR" sz="1600" dirty="0"/>
              <a:t>x = layers.Conv2DTranspose(256, 4, strides=2, padding='same')(x)</a:t>
            </a:r>
          </a:p>
          <a:p>
            <a:r>
              <a:rPr lang="en-US" altLang="ko-KR" sz="1600" dirty="0"/>
              <a:t>x = </a:t>
            </a:r>
            <a:r>
              <a:rPr lang="en-US" altLang="ko-KR" sz="1600" dirty="0" err="1"/>
              <a:t>layers.LeakyReLU</a:t>
            </a:r>
            <a:r>
              <a:rPr lang="en-US" altLang="ko-KR" sz="1600" dirty="0"/>
              <a:t>()(x</a:t>
            </a:r>
            <a:r>
              <a:rPr lang="en-US" altLang="ko-KR" sz="1600" dirty="0" smtClean="0"/>
              <a:t>)</a:t>
            </a:r>
            <a:endParaRPr lang="en-US" altLang="ko-KR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88640"/>
            <a:ext cx="216024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Generator Model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23528" y="6093296"/>
            <a:ext cx="82087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*https://github.com/gilbutITbook/006975/blob/master/8.5-introduction-to-gans.ipynb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71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43608" y="1308095"/>
            <a:ext cx="6768752" cy="25545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rgbClr val="00B050"/>
                </a:solidFill>
              </a:rPr>
              <a:t># </a:t>
            </a:r>
            <a:r>
              <a:rPr lang="ko-KR" altLang="en-US" sz="1600" dirty="0" err="1" smtClean="0">
                <a:solidFill>
                  <a:srgbClr val="00B050"/>
                </a:solidFill>
              </a:rPr>
              <a:t>합성곱</a:t>
            </a:r>
            <a:r>
              <a:rPr lang="ko-KR" altLang="en-US" sz="1600" dirty="0" smtClean="0">
                <a:solidFill>
                  <a:srgbClr val="00B050"/>
                </a:solidFill>
              </a:rPr>
              <a:t> 층</a:t>
            </a:r>
          </a:p>
          <a:p>
            <a:r>
              <a:rPr lang="en-US" altLang="ko-KR" sz="1600" dirty="0" smtClean="0"/>
              <a:t>x = layers.Conv2D(256, 5, padding='same')(x)</a:t>
            </a:r>
          </a:p>
          <a:p>
            <a:r>
              <a:rPr lang="en-US" altLang="ko-KR" sz="1600" dirty="0" smtClean="0"/>
              <a:t>x = </a:t>
            </a:r>
            <a:r>
              <a:rPr lang="en-US" altLang="ko-KR" sz="1600" dirty="0" err="1" smtClean="0"/>
              <a:t>layers.LeakyReLU</a:t>
            </a:r>
            <a:r>
              <a:rPr lang="en-US" altLang="ko-KR" sz="1600" dirty="0" smtClean="0"/>
              <a:t>()(x)</a:t>
            </a:r>
          </a:p>
          <a:p>
            <a:r>
              <a:rPr lang="en-US" altLang="ko-KR" sz="1600" dirty="0" smtClean="0"/>
              <a:t>x = layers.Conv2D(256, 5, padding='same')(x)</a:t>
            </a:r>
          </a:p>
          <a:p>
            <a:r>
              <a:rPr lang="en-US" altLang="ko-KR" sz="1600" dirty="0" smtClean="0"/>
              <a:t>x = </a:t>
            </a:r>
            <a:r>
              <a:rPr lang="en-US" altLang="ko-KR" sz="1600" dirty="0" err="1" smtClean="0"/>
              <a:t>layers.LeakyReLU</a:t>
            </a:r>
            <a:r>
              <a:rPr lang="en-US" altLang="ko-KR" sz="1600" dirty="0" smtClean="0"/>
              <a:t>()(x)</a:t>
            </a:r>
          </a:p>
          <a:p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>
                <a:solidFill>
                  <a:srgbClr val="00B050"/>
                </a:solidFill>
              </a:rPr>
              <a:t># 32 × 32 </a:t>
            </a:r>
            <a:r>
              <a:rPr lang="ko-KR" altLang="en-US" sz="1600" dirty="0" smtClean="0">
                <a:solidFill>
                  <a:srgbClr val="00B050"/>
                </a:solidFill>
              </a:rPr>
              <a:t>크기의 </a:t>
            </a:r>
            <a:r>
              <a:rPr lang="en-US" altLang="ko-KR" sz="1600" dirty="0" smtClean="0">
                <a:solidFill>
                  <a:srgbClr val="00B050"/>
                </a:solidFill>
              </a:rPr>
              <a:t>1</a:t>
            </a:r>
            <a:r>
              <a:rPr lang="ko-KR" altLang="en-US" sz="1600" dirty="0" smtClean="0">
                <a:solidFill>
                  <a:srgbClr val="00B050"/>
                </a:solidFill>
              </a:rPr>
              <a:t>개 채널을 가진 특성 </a:t>
            </a:r>
            <a:r>
              <a:rPr lang="ko-KR" altLang="en-US" sz="1600" dirty="0" err="1" smtClean="0">
                <a:solidFill>
                  <a:srgbClr val="00B050"/>
                </a:solidFill>
              </a:rPr>
              <a:t>맵을</a:t>
            </a:r>
            <a:r>
              <a:rPr lang="ko-KR" altLang="en-US" sz="1600" dirty="0" smtClean="0">
                <a:solidFill>
                  <a:srgbClr val="00B050"/>
                </a:solidFill>
              </a:rPr>
              <a:t> 생성</a:t>
            </a:r>
          </a:p>
          <a:p>
            <a:r>
              <a:rPr lang="en-US" altLang="ko-KR" sz="1600" dirty="0" smtClean="0"/>
              <a:t>x = layers.Conv2D(channels, 7, activation='</a:t>
            </a:r>
            <a:r>
              <a:rPr lang="en-US" altLang="ko-KR" sz="1600" dirty="0" err="1" smtClean="0"/>
              <a:t>tanh</a:t>
            </a:r>
            <a:r>
              <a:rPr lang="en-US" altLang="ko-KR" sz="1600" dirty="0" smtClean="0"/>
              <a:t>', padding='same')(x)</a:t>
            </a:r>
          </a:p>
          <a:p>
            <a:r>
              <a:rPr lang="en-US" altLang="ko-KR" sz="1600" dirty="0" smtClean="0"/>
              <a:t>generator = </a:t>
            </a:r>
            <a:r>
              <a:rPr lang="en-US" altLang="ko-KR" sz="1600" dirty="0" err="1" smtClean="0"/>
              <a:t>keras.models.Model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generator_input</a:t>
            </a:r>
            <a:r>
              <a:rPr lang="en-US" altLang="ko-KR" sz="1600" dirty="0" smtClean="0"/>
              <a:t>, x)</a:t>
            </a:r>
          </a:p>
          <a:p>
            <a:r>
              <a:rPr lang="en-US" altLang="ko-KR" sz="1600" dirty="0" err="1" smtClean="0"/>
              <a:t>generator.summary</a:t>
            </a:r>
            <a:r>
              <a:rPr lang="en-US" altLang="ko-KR" sz="1600" dirty="0" smtClean="0"/>
              <a:t>()</a:t>
            </a:r>
            <a:endParaRPr lang="en-US" altLang="ko-KR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88640"/>
            <a:ext cx="216024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Generator 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8610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536" y="764704"/>
            <a:ext cx="8496944" cy="60016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discriminator_input</a:t>
            </a:r>
            <a:r>
              <a:rPr lang="en-US" altLang="ko-KR" sz="1600" dirty="0"/>
              <a:t> = </a:t>
            </a:r>
            <a:r>
              <a:rPr lang="en-US" altLang="ko-KR" sz="1600" dirty="0" err="1"/>
              <a:t>layers.Input</a:t>
            </a:r>
            <a:r>
              <a:rPr lang="en-US" altLang="ko-KR" sz="1600" dirty="0"/>
              <a:t>(shape=(height, width, channels))</a:t>
            </a:r>
          </a:p>
          <a:p>
            <a:r>
              <a:rPr lang="en-US" altLang="ko-KR" sz="1600" dirty="0"/>
              <a:t>x = layers.Conv2D(128, 3)(</a:t>
            </a:r>
            <a:r>
              <a:rPr lang="en-US" altLang="ko-KR" sz="1600" dirty="0" err="1"/>
              <a:t>discriminator_input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x = </a:t>
            </a:r>
            <a:r>
              <a:rPr lang="en-US" altLang="ko-KR" sz="1600" dirty="0" err="1"/>
              <a:t>layers.LeakyReLU</a:t>
            </a:r>
            <a:r>
              <a:rPr lang="en-US" altLang="ko-KR" sz="1600" dirty="0"/>
              <a:t>()(x)</a:t>
            </a:r>
          </a:p>
          <a:p>
            <a:r>
              <a:rPr lang="en-US" altLang="ko-KR" sz="1600" dirty="0"/>
              <a:t>x = layers.Conv2D(128, 4, strides=2)(x)</a:t>
            </a:r>
          </a:p>
          <a:p>
            <a:r>
              <a:rPr lang="en-US" altLang="ko-KR" sz="1600" dirty="0"/>
              <a:t>x = </a:t>
            </a:r>
            <a:r>
              <a:rPr lang="en-US" altLang="ko-KR" sz="1600" dirty="0" err="1"/>
              <a:t>layers.LeakyReLU</a:t>
            </a:r>
            <a:r>
              <a:rPr lang="en-US" altLang="ko-KR" sz="1600" dirty="0"/>
              <a:t>()(x)</a:t>
            </a:r>
          </a:p>
          <a:p>
            <a:r>
              <a:rPr lang="en-US" altLang="ko-KR" sz="1600" dirty="0"/>
              <a:t>x = layers.Conv2D(128, 4, strides=2)(x)</a:t>
            </a:r>
          </a:p>
          <a:p>
            <a:r>
              <a:rPr lang="en-US" altLang="ko-KR" sz="1600" dirty="0"/>
              <a:t>x = </a:t>
            </a:r>
            <a:r>
              <a:rPr lang="en-US" altLang="ko-KR" sz="1600" dirty="0" err="1"/>
              <a:t>layers.LeakyReLU</a:t>
            </a:r>
            <a:r>
              <a:rPr lang="en-US" altLang="ko-KR" sz="1600" dirty="0"/>
              <a:t>()(x)</a:t>
            </a:r>
          </a:p>
          <a:p>
            <a:r>
              <a:rPr lang="en-US" altLang="ko-KR" sz="1600" dirty="0"/>
              <a:t>x = layers.Conv2D(128, 4, strides=2)(x)</a:t>
            </a:r>
          </a:p>
          <a:p>
            <a:r>
              <a:rPr lang="en-US" altLang="ko-KR" sz="1600" dirty="0"/>
              <a:t>x = </a:t>
            </a:r>
            <a:r>
              <a:rPr lang="en-US" altLang="ko-KR" sz="1600" dirty="0" err="1"/>
              <a:t>layers.LeakyReLU</a:t>
            </a:r>
            <a:r>
              <a:rPr lang="en-US" altLang="ko-KR" sz="1600" dirty="0"/>
              <a:t>()(x)</a:t>
            </a:r>
          </a:p>
          <a:p>
            <a:r>
              <a:rPr lang="en-US" altLang="ko-KR" sz="1600" dirty="0"/>
              <a:t>x = </a:t>
            </a:r>
            <a:r>
              <a:rPr lang="en-US" altLang="ko-KR" sz="1600" dirty="0" err="1"/>
              <a:t>layers.Flatten</a:t>
            </a:r>
            <a:r>
              <a:rPr lang="en-US" altLang="ko-KR" sz="1600" dirty="0"/>
              <a:t>()(x)</a:t>
            </a:r>
          </a:p>
          <a:p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>
                <a:solidFill>
                  <a:srgbClr val="00B050"/>
                </a:solidFill>
              </a:rPr>
              <a:t># </a:t>
            </a:r>
            <a:r>
              <a:rPr lang="ko-KR" altLang="en-US" sz="1600" dirty="0" err="1">
                <a:solidFill>
                  <a:srgbClr val="00B050"/>
                </a:solidFill>
              </a:rPr>
              <a:t>드롭아웃</a:t>
            </a:r>
            <a:r>
              <a:rPr lang="ko-KR" altLang="en-US" sz="1600" dirty="0">
                <a:solidFill>
                  <a:srgbClr val="00B050"/>
                </a:solidFill>
              </a:rPr>
              <a:t> </a:t>
            </a:r>
            <a:r>
              <a:rPr lang="ko-KR" altLang="en-US" sz="1600" dirty="0" smtClean="0">
                <a:solidFill>
                  <a:srgbClr val="00B050"/>
                </a:solidFill>
              </a:rPr>
              <a:t>층</a:t>
            </a:r>
            <a:endParaRPr lang="ko-KR" altLang="en-US" sz="1600" dirty="0">
              <a:solidFill>
                <a:srgbClr val="00B050"/>
              </a:solidFill>
            </a:endParaRPr>
          </a:p>
          <a:p>
            <a:r>
              <a:rPr lang="en-US" altLang="ko-KR" sz="1600" dirty="0"/>
              <a:t>x = </a:t>
            </a:r>
            <a:r>
              <a:rPr lang="en-US" altLang="ko-KR" sz="1600" dirty="0" err="1"/>
              <a:t>layers.Dropout</a:t>
            </a:r>
            <a:r>
              <a:rPr lang="en-US" altLang="ko-KR" sz="1600" dirty="0"/>
              <a:t>(0.4)(x)</a:t>
            </a:r>
          </a:p>
          <a:p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>
                <a:solidFill>
                  <a:srgbClr val="00B050"/>
                </a:solidFill>
              </a:rPr>
              <a:t># </a:t>
            </a:r>
            <a:r>
              <a:rPr lang="ko-KR" altLang="en-US" sz="1600" dirty="0">
                <a:solidFill>
                  <a:srgbClr val="00B050"/>
                </a:solidFill>
              </a:rPr>
              <a:t>분류 층</a:t>
            </a:r>
          </a:p>
          <a:p>
            <a:r>
              <a:rPr lang="en-US" altLang="ko-KR" sz="1600" dirty="0"/>
              <a:t>x = </a:t>
            </a:r>
            <a:r>
              <a:rPr lang="en-US" altLang="ko-KR" sz="1600" dirty="0" err="1"/>
              <a:t>layers.Dense</a:t>
            </a:r>
            <a:r>
              <a:rPr lang="en-US" altLang="ko-KR" sz="1600" dirty="0"/>
              <a:t>(1, activation='sigmoid')(x)</a:t>
            </a:r>
          </a:p>
          <a:p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discriminator = </a:t>
            </a:r>
            <a:r>
              <a:rPr lang="en-US" altLang="ko-KR" sz="1600" dirty="0" err="1"/>
              <a:t>keras.models.Model</a:t>
            </a:r>
            <a:r>
              <a:rPr lang="en-US" altLang="ko-KR" sz="1600" dirty="0"/>
              <a:t>(</a:t>
            </a:r>
            <a:r>
              <a:rPr lang="en-US" altLang="ko-KR" sz="1600" dirty="0" err="1"/>
              <a:t>discriminator_input</a:t>
            </a:r>
            <a:r>
              <a:rPr lang="en-US" altLang="ko-KR" sz="1600" dirty="0"/>
              <a:t>, x)</a:t>
            </a:r>
          </a:p>
          <a:p>
            <a:r>
              <a:rPr lang="en-US" altLang="ko-KR" sz="1600" dirty="0" err="1"/>
              <a:t>discriminator.summary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>
                <a:solidFill>
                  <a:srgbClr val="00B050"/>
                </a:solidFill>
              </a:rPr>
              <a:t># </a:t>
            </a:r>
            <a:r>
              <a:rPr lang="ko-KR" altLang="en-US" sz="1600" dirty="0" err="1">
                <a:solidFill>
                  <a:srgbClr val="00B050"/>
                </a:solidFill>
              </a:rPr>
              <a:t>옵티마이저에서</a:t>
            </a:r>
            <a:r>
              <a:rPr lang="ko-KR" altLang="en-US" sz="1600" dirty="0">
                <a:solidFill>
                  <a:srgbClr val="00B050"/>
                </a:solidFill>
              </a:rPr>
              <a:t> </a:t>
            </a:r>
            <a:r>
              <a:rPr lang="en-US" altLang="ko-KR" sz="1600" dirty="0">
                <a:solidFill>
                  <a:srgbClr val="00B050"/>
                </a:solidFill>
              </a:rPr>
              <a:t>(</a:t>
            </a:r>
            <a:r>
              <a:rPr lang="ko-KR" altLang="en-US" sz="1600" dirty="0">
                <a:solidFill>
                  <a:srgbClr val="00B050"/>
                </a:solidFill>
              </a:rPr>
              <a:t>값을 지정하여</a:t>
            </a:r>
            <a:r>
              <a:rPr lang="en-US" altLang="ko-KR" sz="1600" dirty="0">
                <a:solidFill>
                  <a:srgbClr val="00B050"/>
                </a:solidFill>
              </a:rPr>
              <a:t>) </a:t>
            </a:r>
            <a:r>
              <a:rPr lang="ko-KR" altLang="en-US" sz="1600" dirty="0" err="1">
                <a:solidFill>
                  <a:srgbClr val="00B050"/>
                </a:solidFill>
              </a:rPr>
              <a:t>그래디언트</a:t>
            </a:r>
            <a:r>
              <a:rPr lang="ko-KR" altLang="en-US" sz="1600" dirty="0">
                <a:solidFill>
                  <a:srgbClr val="00B050"/>
                </a:solidFill>
              </a:rPr>
              <a:t> </a:t>
            </a:r>
            <a:r>
              <a:rPr lang="ko-KR" altLang="en-US" sz="1600" dirty="0" err="1" smtClean="0">
                <a:solidFill>
                  <a:srgbClr val="00B050"/>
                </a:solidFill>
              </a:rPr>
              <a:t>클리핑</a:t>
            </a:r>
            <a:endParaRPr lang="ko-KR" altLang="en-US" sz="1600" dirty="0"/>
          </a:p>
          <a:p>
            <a:r>
              <a:rPr lang="en-US" altLang="ko-KR" sz="1600" dirty="0">
                <a:solidFill>
                  <a:srgbClr val="00B050"/>
                </a:solidFill>
              </a:rPr>
              <a:t># </a:t>
            </a:r>
            <a:r>
              <a:rPr lang="ko-KR" altLang="en-US" sz="1600" dirty="0">
                <a:solidFill>
                  <a:srgbClr val="00B050"/>
                </a:solidFill>
              </a:rPr>
              <a:t>안정된 훈련을 위해서 </a:t>
            </a:r>
            <a:r>
              <a:rPr lang="ko-KR" altLang="en-US" sz="1600" dirty="0" err="1">
                <a:solidFill>
                  <a:srgbClr val="00B050"/>
                </a:solidFill>
              </a:rPr>
              <a:t>학습률</a:t>
            </a:r>
            <a:r>
              <a:rPr lang="ko-KR" altLang="en-US" sz="1600" dirty="0">
                <a:solidFill>
                  <a:srgbClr val="00B050"/>
                </a:solidFill>
              </a:rPr>
              <a:t> </a:t>
            </a:r>
            <a:r>
              <a:rPr lang="ko-KR" altLang="en-US" sz="1600" dirty="0" smtClean="0">
                <a:solidFill>
                  <a:srgbClr val="00B050"/>
                </a:solidFill>
              </a:rPr>
              <a:t>감</a:t>
            </a:r>
            <a:r>
              <a:rPr lang="ko-KR" altLang="en-US" sz="1600" dirty="0">
                <a:solidFill>
                  <a:srgbClr val="00B050"/>
                </a:solidFill>
              </a:rPr>
              <a:t>소</a:t>
            </a:r>
            <a:endParaRPr lang="ko-KR" altLang="en-US" sz="1600" dirty="0"/>
          </a:p>
          <a:p>
            <a:r>
              <a:rPr lang="en-US" altLang="ko-KR" sz="1600" dirty="0" err="1"/>
              <a:t>discriminator_optimizer</a:t>
            </a:r>
            <a:r>
              <a:rPr lang="en-US" altLang="ko-KR" sz="1600" dirty="0"/>
              <a:t> = </a:t>
            </a:r>
            <a:r>
              <a:rPr lang="en-US" altLang="ko-KR" sz="1600" dirty="0" err="1"/>
              <a:t>keras.optimizers.RMSprop</a:t>
            </a:r>
            <a:r>
              <a:rPr lang="en-US" altLang="ko-KR" sz="1600" dirty="0"/>
              <a:t>(</a:t>
            </a:r>
            <a:r>
              <a:rPr lang="en-US" altLang="ko-KR" sz="1600" dirty="0" err="1"/>
              <a:t>lr</a:t>
            </a:r>
            <a:r>
              <a:rPr lang="en-US" altLang="ko-KR" sz="1600" dirty="0"/>
              <a:t>=0.0008, </a:t>
            </a:r>
            <a:r>
              <a:rPr lang="en-US" altLang="ko-KR" sz="1600" dirty="0" err="1"/>
              <a:t>clipvalue</a:t>
            </a:r>
            <a:r>
              <a:rPr lang="en-US" altLang="ko-KR" sz="1600" dirty="0"/>
              <a:t>=1.0, decay=1e-8)</a:t>
            </a:r>
          </a:p>
          <a:p>
            <a:r>
              <a:rPr lang="en-US" altLang="ko-KR" sz="1600" dirty="0" err="1"/>
              <a:t>discriminator.compile</a:t>
            </a:r>
            <a:r>
              <a:rPr lang="en-US" altLang="ko-KR" sz="1600" dirty="0"/>
              <a:t>(optimizer=</a:t>
            </a:r>
            <a:r>
              <a:rPr lang="en-US" altLang="ko-KR" sz="1600" dirty="0" err="1"/>
              <a:t>discriminator_optimizer</a:t>
            </a:r>
            <a:r>
              <a:rPr lang="en-US" altLang="ko-KR" sz="1600" dirty="0"/>
              <a:t>, loss='</a:t>
            </a:r>
            <a:r>
              <a:rPr lang="en-US" altLang="ko-KR" sz="1600" dirty="0" err="1"/>
              <a:t>binary_crossentropy</a:t>
            </a:r>
            <a:r>
              <a:rPr lang="en-US" altLang="ko-KR" sz="1600" dirty="0"/>
              <a:t>')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188640"/>
            <a:ext cx="259228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Discriminator 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137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3568" y="1268760"/>
            <a:ext cx="7632848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discriminator.trainable</a:t>
            </a:r>
            <a:r>
              <a:rPr lang="en-US" altLang="ko-KR" sz="1600" dirty="0"/>
              <a:t> = False</a:t>
            </a:r>
          </a:p>
          <a:p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 err="1"/>
              <a:t>gan_input</a:t>
            </a:r>
            <a:r>
              <a:rPr lang="en-US" altLang="ko-KR" sz="1600" dirty="0"/>
              <a:t> = </a:t>
            </a:r>
            <a:r>
              <a:rPr lang="en-US" altLang="ko-KR" sz="1600" dirty="0" err="1"/>
              <a:t>keras.Input</a:t>
            </a:r>
            <a:r>
              <a:rPr lang="en-US" altLang="ko-KR" sz="1600" dirty="0"/>
              <a:t>(shape=(</a:t>
            </a:r>
            <a:r>
              <a:rPr lang="en-US" altLang="ko-KR" sz="1600" dirty="0" err="1"/>
              <a:t>latent_dim</a:t>
            </a:r>
            <a:r>
              <a:rPr lang="en-US" altLang="ko-KR" sz="1600" dirty="0"/>
              <a:t>,))</a:t>
            </a:r>
          </a:p>
          <a:p>
            <a:r>
              <a:rPr lang="en-US" altLang="ko-KR" sz="1600" dirty="0" err="1"/>
              <a:t>gan_output</a:t>
            </a:r>
            <a:r>
              <a:rPr lang="en-US" altLang="ko-KR" sz="1600" dirty="0"/>
              <a:t> = discriminator(generator(</a:t>
            </a:r>
            <a:r>
              <a:rPr lang="en-US" altLang="ko-KR" sz="1600" dirty="0" err="1"/>
              <a:t>gan_input</a:t>
            </a:r>
            <a:r>
              <a:rPr lang="en-US" altLang="ko-KR" sz="1600" dirty="0"/>
              <a:t>))</a:t>
            </a:r>
          </a:p>
          <a:p>
            <a:r>
              <a:rPr lang="en-US" altLang="ko-KR" sz="1600" dirty="0" err="1"/>
              <a:t>gan</a:t>
            </a:r>
            <a:r>
              <a:rPr lang="en-US" altLang="ko-KR" sz="1600" dirty="0"/>
              <a:t> = </a:t>
            </a:r>
            <a:r>
              <a:rPr lang="en-US" altLang="ko-KR" sz="1600" dirty="0" err="1"/>
              <a:t>keras.models.Model</a:t>
            </a:r>
            <a:r>
              <a:rPr lang="en-US" altLang="ko-KR" sz="1600" dirty="0"/>
              <a:t>(</a:t>
            </a:r>
            <a:r>
              <a:rPr lang="en-US" altLang="ko-KR" sz="1600" dirty="0" err="1"/>
              <a:t>gan_input</a:t>
            </a:r>
            <a:r>
              <a:rPr lang="en-US" altLang="ko-KR" sz="1600" dirty="0"/>
              <a:t>, </a:t>
            </a:r>
            <a:r>
              <a:rPr lang="en-US" altLang="ko-KR" sz="1600" dirty="0" err="1"/>
              <a:t>gan_output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 err="1"/>
              <a:t>gan_optimizer</a:t>
            </a:r>
            <a:r>
              <a:rPr lang="en-US" altLang="ko-KR" sz="1600" dirty="0"/>
              <a:t> = </a:t>
            </a:r>
            <a:r>
              <a:rPr lang="en-US" altLang="ko-KR" sz="1600" dirty="0" err="1"/>
              <a:t>keras.optimizers.RMSprop</a:t>
            </a:r>
            <a:r>
              <a:rPr lang="en-US" altLang="ko-KR" sz="1600" dirty="0"/>
              <a:t>(</a:t>
            </a:r>
            <a:r>
              <a:rPr lang="en-US" altLang="ko-KR" sz="1600" dirty="0" err="1"/>
              <a:t>lr</a:t>
            </a:r>
            <a:r>
              <a:rPr lang="en-US" altLang="ko-KR" sz="1600" dirty="0"/>
              <a:t>=0.0004, </a:t>
            </a:r>
            <a:r>
              <a:rPr lang="en-US" altLang="ko-KR" sz="1600" dirty="0" err="1"/>
              <a:t>clipvalue</a:t>
            </a:r>
            <a:r>
              <a:rPr lang="en-US" altLang="ko-KR" sz="1600" dirty="0"/>
              <a:t>=1.0, decay=1e-8)</a:t>
            </a:r>
          </a:p>
          <a:p>
            <a:r>
              <a:rPr lang="en-US" altLang="ko-KR" sz="1600" dirty="0" err="1"/>
              <a:t>gan.compile</a:t>
            </a:r>
            <a:r>
              <a:rPr lang="en-US" altLang="ko-KR" sz="1600" dirty="0"/>
              <a:t>(optimizer=</a:t>
            </a:r>
            <a:r>
              <a:rPr lang="en-US" altLang="ko-KR" sz="1600" dirty="0" err="1"/>
              <a:t>gan_optimizer</a:t>
            </a:r>
            <a:r>
              <a:rPr lang="en-US" altLang="ko-KR" sz="1600" dirty="0"/>
              <a:t>, loss='</a:t>
            </a:r>
            <a:r>
              <a:rPr lang="en-US" altLang="ko-KR" sz="1600" dirty="0" err="1"/>
              <a:t>binary_crossentropy</a:t>
            </a:r>
            <a:r>
              <a:rPr lang="en-US" altLang="ko-KR" sz="1600" dirty="0"/>
              <a:t>')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188640"/>
            <a:ext cx="259228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Training Method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1371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9552" y="694927"/>
            <a:ext cx="8280920" cy="50167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import </a:t>
            </a:r>
            <a:r>
              <a:rPr lang="en-US" altLang="ko-KR" sz="1600" dirty="0" err="1"/>
              <a:t>os</a:t>
            </a:r>
            <a:endParaRPr lang="en-US" altLang="ko-KR" sz="1600" dirty="0"/>
          </a:p>
          <a:p>
            <a:r>
              <a:rPr lang="en-US" altLang="ko-KR" sz="1600" dirty="0"/>
              <a:t>from </a:t>
            </a:r>
            <a:r>
              <a:rPr lang="en-US" altLang="ko-KR" sz="1600" dirty="0" err="1"/>
              <a:t>keras.preprocessing</a:t>
            </a:r>
            <a:r>
              <a:rPr lang="en-US" altLang="ko-KR" sz="1600" dirty="0"/>
              <a:t> import image</a:t>
            </a:r>
          </a:p>
          <a:p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>
                <a:solidFill>
                  <a:srgbClr val="00B050"/>
                </a:solidFill>
              </a:rPr>
              <a:t># CIFAR10 </a:t>
            </a:r>
            <a:r>
              <a:rPr lang="ko-KR" altLang="en-US" sz="1600" dirty="0">
                <a:solidFill>
                  <a:srgbClr val="00B050"/>
                </a:solidFill>
              </a:rPr>
              <a:t>데이터를 </a:t>
            </a:r>
            <a:r>
              <a:rPr lang="ko-KR" altLang="en-US" sz="1600" dirty="0" smtClean="0">
                <a:solidFill>
                  <a:srgbClr val="00B050"/>
                </a:solidFill>
              </a:rPr>
              <a:t>로</a:t>
            </a:r>
            <a:r>
              <a:rPr lang="ko-KR" altLang="en-US" sz="1600" dirty="0">
                <a:solidFill>
                  <a:srgbClr val="00B050"/>
                </a:solidFill>
              </a:rPr>
              <a:t>드</a:t>
            </a:r>
          </a:p>
          <a:p>
            <a:r>
              <a:rPr lang="en-US" altLang="ko-KR" sz="1600" dirty="0"/>
              <a:t>(</a:t>
            </a:r>
            <a:r>
              <a:rPr lang="en-US" altLang="ko-KR" sz="1600" dirty="0" err="1"/>
              <a:t>x_train</a:t>
            </a:r>
            <a:r>
              <a:rPr lang="en-US" altLang="ko-KR" sz="1600" dirty="0"/>
              <a:t>, </a:t>
            </a:r>
            <a:r>
              <a:rPr lang="en-US" altLang="ko-KR" sz="1600" dirty="0" err="1"/>
              <a:t>y_train</a:t>
            </a:r>
            <a:r>
              <a:rPr lang="en-US" altLang="ko-KR" sz="1600" dirty="0"/>
              <a:t>), (_, _) = keras.datasets.cifar10.load_data()</a:t>
            </a:r>
          </a:p>
          <a:p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>
                <a:solidFill>
                  <a:srgbClr val="00B050"/>
                </a:solidFill>
              </a:rPr>
              <a:t># </a:t>
            </a:r>
            <a:r>
              <a:rPr lang="ko-KR" altLang="en-US" sz="1600" dirty="0">
                <a:solidFill>
                  <a:srgbClr val="00B050"/>
                </a:solidFill>
              </a:rPr>
              <a:t>개구리 이미지를 </a:t>
            </a:r>
            <a:r>
              <a:rPr lang="ko-KR" altLang="en-US" sz="1600" dirty="0" smtClean="0">
                <a:solidFill>
                  <a:srgbClr val="00B050"/>
                </a:solidFill>
              </a:rPr>
              <a:t>선택</a:t>
            </a:r>
            <a:r>
              <a:rPr lang="en-US" altLang="ko-KR" sz="1600" dirty="0" smtClean="0">
                <a:solidFill>
                  <a:srgbClr val="00B050"/>
                </a:solidFill>
              </a:rPr>
              <a:t>(</a:t>
            </a:r>
            <a:r>
              <a:rPr lang="ko-KR" altLang="en-US" sz="1600" dirty="0">
                <a:solidFill>
                  <a:srgbClr val="00B050"/>
                </a:solidFill>
              </a:rPr>
              <a:t>클래스 </a:t>
            </a:r>
            <a:r>
              <a:rPr lang="en-US" altLang="ko-KR" sz="1600" dirty="0">
                <a:solidFill>
                  <a:srgbClr val="00B050"/>
                </a:solidFill>
              </a:rPr>
              <a:t>6)</a:t>
            </a:r>
            <a:endParaRPr lang="ko-KR" altLang="en-US" sz="1600" dirty="0">
              <a:solidFill>
                <a:srgbClr val="00B050"/>
              </a:solidFill>
            </a:endParaRPr>
          </a:p>
          <a:p>
            <a:r>
              <a:rPr lang="en-US" altLang="ko-KR" sz="1600" dirty="0" err="1"/>
              <a:t>x_train</a:t>
            </a:r>
            <a:r>
              <a:rPr lang="en-US" altLang="ko-KR" sz="1600" dirty="0"/>
              <a:t> = </a:t>
            </a:r>
            <a:r>
              <a:rPr lang="en-US" altLang="ko-KR" sz="1600" dirty="0" err="1"/>
              <a:t>x_train</a:t>
            </a:r>
            <a:r>
              <a:rPr lang="en-US" altLang="ko-KR" sz="1600" dirty="0"/>
              <a:t>[</a:t>
            </a:r>
            <a:r>
              <a:rPr lang="en-US" altLang="ko-KR" sz="1600" dirty="0" err="1"/>
              <a:t>y_train.flatten</a:t>
            </a:r>
            <a:r>
              <a:rPr lang="en-US" altLang="ko-KR" sz="1600" dirty="0"/>
              <a:t>() == 6]</a:t>
            </a:r>
          </a:p>
          <a:p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>
                <a:solidFill>
                  <a:srgbClr val="00B050"/>
                </a:solidFill>
              </a:rPr>
              <a:t># </a:t>
            </a:r>
            <a:r>
              <a:rPr lang="ko-KR" altLang="en-US" sz="1600" dirty="0">
                <a:solidFill>
                  <a:srgbClr val="00B050"/>
                </a:solidFill>
              </a:rPr>
              <a:t>데이터를 </a:t>
            </a:r>
            <a:r>
              <a:rPr lang="ko-KR" altLang="en-US" sz="1600" dirty="0" smtClean="0">
                <a:solidFill>
                  <a:srgbClr val="00B050"/>
                </a:solidFill>
              </a:rPr>
              <a:t>정규화</a:t>
            </a:r>
            <a:endParaRPr lang="ko-KR" altLang="en-US" sz="1600" dirty="0">
              <a:solidFill>
                <a:srgbClr val="00B050"/>
              </a:solidFill>
            </a:endParaRPr>
          </a:p>
          <a:p>
            <a:r>
              <a:rPr lang="en-US" altLang="ko-KR" sz="1600" dirty="0" err="1"/>
              <a:t>x_train</a:t>
            </a:r>
            <a:r>
              <a:rPr lang="en-US" altLang="ko-KR" sz="1600" dirty="0"/>
              <a:t> = </a:t>
            </a:r>
            <a:r>
              <a:rPr lang="en-US" altLang="ko-KR" sz="1600" dirty="0" err="1"/>
              <a:t>x_train.reshape</a:t>
            </a:r>
            <a:r>
              <a:rPr lang="en-US" altLang="ko-KR" sz="1600" dirty="0"/>
              <a:t>(</a:t>
            </a:r>
          </a:p>
          <a:p>
            <a:r>
              <a:rPr lang="en-US" altLang="ko-KR" sz="1600" dirty="0"/>
              <a:t>    (</a:t>
            </a:r>
            <a:r>
              <a:rPr lang="en-US" altLang="ko-KR" sz="1600" dirty="0" err="1"/>
              <a:t>x_train.shape</a:t>
            </a:r>
            <a:r>
              <a:rPr lang="en-US" altLang="ko-KR" sz="1600" dirty="0"/>
              <a:t>[0],) + (height, width, channels)).</a:t>
            </a:r>
            <a:r>
              <a:rPr lang="en-US" altLang="ko-KR" sz="1600" dirty="0" err="1"/>
              <a:t>astype</a:t>
            </a:r>
            <a:r>
              <a:rPr lang="en-US" altLang="ko-KR" sz="1600" dirty="0"/>
              <a:t>('float32') / 255.</a:t>
            </a:r>
          </a:p>
          <a:p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iterations = 10000</a:t>
            </a:r>
          </a:p>
          <a:p>
            <a:r>
              <a:rPr lang="en-US" altLang="ko-KR" sz="1600" dirty="0" err="1"/>
              <a:t>batch_size</a:t>
            </a:r>
            <a:r>
              <a:rPr lang="en-US" altLang="ko-KR" sz="1600" dirty="0"/>
              <a:t> = 20</a:t>
            </a:r>
          </a:p>
          <a:p>
            <a:r>
              <a:rPr lang="en-US" altLang="ko-KR" sz="1600" dirty="0" err="1"/>
              <a:t>save_dir</a:t>
            </a:r>
            <a:r>
              <a:rPr lang="en-US" altLang="ko-KR" sz="1600" dirty="0"/>
              <a:t> = '</a:t>
            </a:r>
            <a:r>
              <a:rPr lang="en-US" altLang="ko-KR" sz="1600" dirty="0" err="1"/>
              <a:t>c:image_gen</a:t>
            </a:r>
            <a:r>
              <a:rPr lang="en-US" altLang="ko-KR" sz="1600" dirty="0"/>
              <a:t>'</a:t>
            </a:r>
          </a:p>
          <a:p>
            <a:r>
              <a:rPr lang="en-US" altLang="ko-KR" sz="1600" dirty="0"/>
              <a:t>if not </a:t>
            </a:r>
            <a:r>
              <a:rPr lang="en-US" altLang="ko-KR" sz="1600" dirty="0" err="1"/>
              <a:t>os.path.exists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save_dir</a:t>
            </a:r>
            <a:r>
              <a:rPr lang="en-US" altLang="ko-KR" sz="1600" dirty="0"/>
              <a:t>):</a:t>
            </a:r>
          </a:p>
          <a:p>
            <a:r>
              <a:rPr lang="en-US" altLang="ko-KR" sz="1600" dirty="0"/>
              <a:t>    </a:t>
            </a:r>
            <a:r>
              <a:rPr lang="en-US" altLang="ko-KR" sz="1600" dirty="0" err="1"/>
              <a:t>os.mkdir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save_dir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/>
            </a:r>
            <a:br>
              <a:rPr lang="en-US" altLang="ko-KR" sz="1600" dirty="0"/>
            </a:br>
            <a:endParaRPr lang="en-US" altLang="ko-KR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88640"/>
            <a:ext cx="309634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DCGAN Training Method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1371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11560" y="588432"/>
            <a:ext cx="8064896" cy="62478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# </a:t>
            </a:r>
            <a:r>
              <a:rPr lang="ko-KR" altLang="en-US" sz="1600" dirty="0" smtClean="0"/>
              <a:t>훈련 반복 시작</a:t>
            </a:r>
          </a:p>
          <a:p>
            <a:r>
              <a:rPr lang="en-US" altLang="ko-KR" sz="1600" dirty="0" smtClean="0"/>
              <a:t>start = 0</a:t>
            </a:r>
          </a:p>
          <a:p>
            <a:r>
              <a:rPr lang="en-US" altLang="ko-KR" sz="1600" dirty="0" smtClean="0"/>
              <a:t>for step in range(iterations):</a:t>
            </a:r>
          </a:p>
          <a:p>
            <a:r>
              <a:rPr lang="en-US" altLang="ko-KR" sz="1600" dirty="0" smtClean="0"/>
              <a:t>    </a:t>
            </a:r>
            <a:r>
              <a:rPr lang="en-US" altLang="ko-KR" sz="1600" dirty="0" smtClean="0">
                <a:solidFill>
                  <a:srgbClr val="00B050"/>
                </a:solidFill>
              </a:rPr>
              <a:t># </a:t>
            </a:r>
            <a:r>
              <a:rPr lang="ko-KR" altLang="en-US" sz="1600" dirty="0" smtClean="0">
                <a:solidFill>
                  <a:srgbClr val="00B050"/>
                </a:solidFill>
              </a:rPr>
              <a:t>잠재 공간에서 무작위로 포인트를 샘플링</a:t>
            </a:r>
          </a:p>
          <a:p>
            <a:r>
              <a:rPr lang="ko-KR" altLang="en-US" sz="1600" dirty="0" smtClean="0"/>
              <a:t>    </a:t>
            </a:r>
            <a:r>
              <a:rPr lang="en-US" altLang="ko-KR" sz="1600" dirty="0" err="1" smtClean="0"/>
              <a:t>random_latent_vectors</a:t>
            </a:r>
            <a:r>
              <a:rPr lang="en-US" altLang="ko-KR" sz="1600" dirty="0" smtClean="0"/>
              <a:t> = </a:t>
            </a:r>
            <a:r>
              <a:rPr lang="en-US" altLang="ko-KR" sz="1600" dirty="0" err="1" smtClean="0"/>
              <a:t>np.random.normal</a:t>
            </a:r>
            <a:r>
              <a:rPr lang="en-US" altLang="ko-KR" sz="1600" dirty="0" smtClean="0"/>
              <a:t>(size=(</a:t>
            </a:r>
            <a:r>
              <a:rPr lang="en-US" altLang="ko-KR" sz="1600" dirty="0" err="1" smtClean="0"/>
              <a:t>batch_size</a:t>
            </a:r>
            <a:r>
              <a:rPr lang="en-US" altLang="ko-KR" sz="1600" dirty="0" smtClean="0"/>
              <a:t>, </a:t>
            </a:r>
            <a:r>
              <a:rPr lang="en-US" altLang="ko-KR" sz="1600" dirty="0" err="1" smtClean="0"/>
              <a:t>latent_dim</a:t>
            </a:r>
            <a:r>
              <a:rPr lang="en-US" altLang="ko-KR" sz="1600" dirty="0" smtClean="0"/>
              <a:t>))</a:t>
            </a:r>
          </a:p>
          <a:p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    </a:t>
            </a:r>
            <a:r>
              <a:rPr lang="en-US" altLang="ko-KR" sz="1600" dirty="0" smtClean="0">
                <a:solidFill>
                  <a:srgbClr val="00B050"/>
                </a:solidFill>
              </a:rPr>
              <a:t># </a:t>
            </a:r>
            <a:r>
              <a:rPr lang="ko-KR" altLang="en-US" sz="1600" dirty="0" smtClean="0">
                <a:solidFill>
                  <a:srgbClr val="00B050"/>
                </a:solidFill>
              </a:rPr>
              <a:t>가짜 이미지를 </a:t>
            </a:r>
            <a:r>
              <a:rPr lang="ko-KR" altLang="en-US" sz="1600" dirty="0" err="1" smtClean="0">
                <a:solidFill>
                  <a:srgbClr val="00B050"/>
                </a:solidFill>
              </a:rPr>
              <a:t>디코딩</a:t>
            </a:r>
            <a:endParaRPr lang="ko-KR" altLang="en-US" sz="1600" dirty="0" smtClean="0">
              <a:solidFill>
                <a:srgbClr val="00B050"/>
              </a:solidFill>
            </a:endParaRPr>
          </a:p>
          <a:p>
            <a:r>
              <a:rPr lang="ko-KR" altLang="en-US" sz="1600" dirty="0" smtClean="0"/>
              <a:t>    </a:t>
            </a:r>
            <a:r>
              <a:rPr lang="en-US" altLang="ko-KR" sz="1600" dirty="0" err="1" smtClean="0"/>
              <a:t>generated_images</a:t>
            </a:r>
            <a:r>
              <a:rPr lang="en-US" altLang="ko-KR" sz="1600" dirty="0" smtClean="0"/>
              <a:t> = </a:t>
            </a:r>
            <a:r>
              <a:rPr lang="en-US" altLang="ko-KR" sz="1600" dirty="0" err="1" smtClean="0"/>
              <a:t>generator.predict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random_latent_vectors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    </a:t>
            </a:r>
            <a:r>
              <a:rPr lang="en-US" altLang="ko-KR" sz="1600" dirty="0" smtClean="0">
                <a:solidFill>
                  <a:srgbClr val="00B050"/>
                </a:solidFill>
              </a:rPr>
              <a:t># </a:t>
            </a:r>
            <a:r>
              <a:rPr lang="ko-KR" altLang="en-US" sz="1600" dirty="0" smtClean="0">
                <a:solidFill>
                  <a:srgbClr val="00B050"/>
                </a:solidFill>
              </a:rPr>
              <a:t>진짜 이미지와 연결</a:t>
            </a:r>
          </a:p>
          <a:p>
            <a:r>
              <a:rPr lang="ko-KR" altLang="en-US" sz="1600" dirty="0" smtClean="0"/>
              <a:t>    </a:t>
            </a:r>
            <a:r>
              <a:rPr lang="en-US" altLang="ko-KR" sz="1600" dirty="0" smtClean="0"/>
              <a:t>stop = start + </a:t>
            </a:r>
            <a:r>
              <a:rPr lang="en-US" altLang="ko-KR" sz="1600" dirty="0" err="1" smtClean="0"/>
              <a:t>batch_size</a:t>
            </a:r>
            <a:endParaRPr lang="en-US" altLang="ko-KR" sz="1600" dirty="0" smtClean="0"/>
          </a:p>
          <a:p>
            <a:r>
              <a:rPr lang="en-US" altLang="ko-KR" sz="1600" dirty="0" smtClean="0"/>
              <a:t>    </a:t>
            </a:r>
            <a:r>
              <a:rPr lang="en-US" altLang="ko-KR" sz="1600" dirty="0" err="1" smtClean="0"/>
              <a:t>real_images</a:t>
            </a:r>
            <a:r>
              <a:rPr lang="en-US" altLang="ko-KR" sz="1600" dirty="0" smtClean="0"/>
              <a:t> = </a:t>
            </a:r>
            <a:r>
              <a:rPr lang="en-US" altLang="ko-KR" sz="1600" dirty="0" err="1" smtClean="0"/>
              <a:t>x_train</a:t>
            </a:r>
            <a:r>
              <a:rPr lang="en-US" altLang="ko-KR" sz="1600" dirty="0" smtClean="0"/>
              <a:t>[start: stop]</a:t>
            </a:r>
          </a:p>
          <a:p>
            <a:r>
              <a:rPr lang="en-US" altLang="ko-KR" sz="1600" dirty="0" smtClean="0"/>
              <a:t>    </a:t>
            </a:r>
            <a:r>
              <a:rPr lang="en-US" altLang="ko-KR" sz="1600" dirty="0" err="1" smtClean="0"/>
              <a:t>combined_images</a:t>
            </a:r>
            <a:r>
              <a:rPr lang="en-US" altLang="ko-KR" sz="1600" dirty="0" smtClean="0"/>
              <a:t> = </a:t>
            </a:r>
            <a:r>
              <a:rPr lang="en-US" altLang="ko-KR" sz="1600" dirty="0" err="1" smtClean="0"/>
              <a:t>np.concatenate</a:t>
            </a:r>
            <a:r>
              <a:rPr lang="en-US" altLang="ko-KR" sz="1600" dirty="0" smtClean="0"/>
              <a:t>([</a:t>
            </a:r>
            <a:r>
              <a:rPr lang="en-US" altLang="ko-KR" sz="1600" dirty="0" err="1" smtClean="0"/>
              <a:t>generated_images</a:t>
            </a:r>
            <a:r>
              <a:rPr lang="en-US" altLang="ko-KR" sz="1600" dirty="0" smtClean="0"/>
              <a:t>, </a:t>
            </a:r>
            <a:r>
              <a:rPr lang="en-US" altLang="ko-KR" sz="1600" dirty="0" err="1" smtClean="0"/>
              <a:t>real_images</a:t>
            </a:r>
            <a:r>
              <a:rPr lang="en-US" altLang="ko-KR" sz="1600" dirty="0" smtClean="0"/>
              <a:t>])</a:t>
            </a:r>
          </a:p>
          <a:p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    </a:t>
            </a:r>
            <a:r>
              <a:rPr lang="en-US" altLang="ko-KR" sz="1600" dirty="0" smtClean="0">
                <a:solidFill>
                  <a:srgbClr val="00B050"/>
                </a:solidFill>
              </a:rPr>
              <a:t># </a:t>
            </a:r>
            <a:r>
              <a:rPr lang="ko-KR" altLang="en-US" sz="1600" dirty="0" smtClean="0">
                <a:solidFill>
                  <a:srgbClr val="00B050"/>
                </a:solidFill>
              </a:rPr>
              <a:t>진짜와 가짜 이미지를 구분하여 레이블을 합침</a:t>
            </a:r>
          </a:p>
          <a:p>
            <a:r>
              <a:rPr lang="ko-KR" altLang="en-US" sz="1600" dirty="0" smtClean="0"/>
              <a:t>    </a:t>
            </a:r>
            <a:r>
              <a:rPr lang="en-US" altLang="ko-KR" sz="1600" dirty="0" smtClean="0"/>
              <a:t>labels = </a:t>
            </a:r>
            <a:r>
              <a:rPr lang="en-US" altLang="ko-KR" sz="1600" dirty="0" err="1" smtClean="0"/>
              <a:t>np.concatenate</a:t>
            </a:r>
            <a:r>
              <a:rPr lang="en-US" altLang="ko-KR" sz="1600" dirty="0" smtClean="0"/>
              <a:t>([</a:t>
            </a:r>
            <a:r>
              <a:rPr lang="en-US" altLang="ko-KR" sz="1600" dirty="0" err="1" smtClean="0"/>
              <a:t>np.ones</a:t>
            </a:r>
            <a:r>
              <a:rPr lang="en-US" altLang="ko-KR" sz="1600" dirty="0" smtClean="0"/>
              <a:t>((</a:t>
            </a:r>
            <a:r>
              <a:rPr lang="en-US" altLang="ko-KR" sz="1600" dirty="0" err="1" smtClean="0"/>
              <a:t>batch_size</a:t>
            </a:r>
            <a:r>
              <a:rPr lang="en-US" altLang="ko-KR" sz="1600" dirty="0" smtClean="0"/>
              <a:t>, 1)),</a:t>
            </a:r>
          </a:p>
          <a:p>
            <a:r>
              <a:rPr lang="en-US" altLang="ko-KR" sz="1600" dirty="0" smtClean="0"/>
              <a:t>                             </a:t>
            </a:r>
            <a:r>
              <a:rPr lang="en-US" altLang="ko-KR" sz="1600" dirty="0" err="1" smtClean="0"/>
              <a:t>np.zeros</a:t>
            </a:r>
            <a:r>
              <a:rPr lang="en-US" altLang="ko-KR" sz="1600" dirty="0" smtClean="0"/>
              <a:t>((</a:t>
            </a:r>
            <a:r>
              <a:rPr lang="en-US" altLang="ko-KR" sz="1600" dirty="0" err="1" smtClean="0"/>
              <a:t>batch_size</a:t>
            </a:r>
            <a:r>
              <a:rPr lang="en-US" altLang="ko-KR" sz="1600" dirty="0" smtClean="0"/>
              <a:t>, 1))])</a:t>
            </a:r>
          </a:p>
          <a:p>
            <a:r>
              <a:rPr lang="en-US" altLang="ko-KR" sz="1600" dirty="0" smtClean="0"/>
              <a:t>    </a:t>
            </a:r>
            <a:r>
              <a:rPr lang="en-US" altLang="ko-KR" sz="1600" dirty="0" smtClean="0">
                <a:solidFill>
                  <a:srgbClr val="00B050"/>
                </a:solidFill>
              </a:rPr>
              <a:t># </a:t>
            </a:r>
            <a:r>
              <a:rPr lang="ko-KR" altLang="en-US" sz="1600" dirty="0" smtClean="0">
                <a:solidFill>
                  <a:srgbClr val="00B050"/>
                </a:solidFill>
              </a:rPr>
              <a:t>레이블에 랜덤 </a:t>
            </a:r>
            <a:r>
              <a:rPr lang="ko-KR" altLang="en-US" sz="1600" dirty="0" err="1" smtClean="0">
                <a:solidFill>
                  <a:srgbClr val="00B050"/>
                </a:solidFill>
              </a:rPr>
              <a:t>노이즈를</a:t>
            </a:r>
            <a:r>
              <a:rPr lang="ko-KR" altLang="en-US" sz="1600" dirty="0" smtClean="0">
                <a:solidFill>
                  <a:srgbClr val="00B050"/>
                </a:solidFill>
              </a:rPr>
              <a:t> 추가</a:t>
            </a:r>
          </a:p>
          <a:p>
            <a:r>
              <a:rPr lang="ko-KR" altLang="en-US" sz="1600" dirty="0" smtClean="0"/>
              <a:t>    </a:t>
            </a:r>
            <a:r>
              <a:rPr lang="en-US" altLang="ko-KR" sz="1600" dirty="0" smtClean="0"/>
              <a:t>labels += 0.05 * </a:t>
            </a:r>
            <a:r>
              <a:rPr lang="en-US" altLang="ko-KR" sz="1600" dirty="0" err="1" smtClean="0"/>
              <a:t>np.random.random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labels.shape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    </a:t>
            </a:r>
            <a:r>
              <a:rPr lang="en-US" altLang="ko-KR" sz="1600" dirty="0" smtClean="0">
                <a:solidFill>
                  <a:srgbClr val="00B050"/>
                </a:solidFill>
              </a:rPr>
              <a:t># discriminator</a:t>
            </a:r>
            <a:r>
              <a:rPr lang="ko-KR" altLang="en-US" sz="1600" dirty="0" smtClean="0">
                <a:solidFill>
                  <a:srgbClr val="00B050"/>
                </a:solidFill>
              </a:rPr>
              <a:t>를 훈련</a:t>
            </a:r>
          </a:p>
          <a:p>
            <a:r>
              <a:rPr lang="ko-KR" altLang="en-US" sz="1600" dirty="0" smtClean="0"/>
              <a:t>    </a:t>
            </a:r>
            <a:r>
              <a:rPr lang="en-US" altLang="ko-KR" sz="1600" dirty="0" err="1" smtClean="0"/>
              <a:t>d_loss</a:t>
            </a:r>
            <a:r>
              <a:rPr lang="en-US" altLang="ko-KR" sz="1600" dirty="0" smtClean="0"/>
              <a:t> = </a:t>
            </a:r>
            <a:r>
              <a:rPr lang="en-US" altLang="ko-KR" sz="1600" dirty="0" err="1" smtClean="0"/>
              <a:t>discriminator.train_on_batch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combined_images</a:t>
            </a:r>
            <a:r>
              <a:rPr lang="en-US" altLang="ko-KR" sz="1600" dirty="0" smtClean="0"/>
              <a:t>, labels)</a:t>
            </a:r>
          </a:p>
          <a:p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    </a:t>
            </a:r>
            <a:r>
              <a:rPr lang="en-US" altLang="ko-KR" sz="1600" dirty="0" smtClean="0">
                <a:solidFill>
                  <a:srgbClr val="00B050"/>
                </a:solidFill>
              </a:rPr>
              <a:t># </a:t>
            </a:r>
            <a:r>
              <a:rPr lang="ko-KR" altLang="en-US" sz="1600" dirty="0" smtClean="0">
                <a:solidFill>
                  <a:srgbClr val="00B050"/>
                </a:solidFill>
              </a:rPr>
              <a:t>잠재 공간에서 무작위로 포인트를 샘플링</a:t>
            </a:r>
          </a:p>
          <a:p>
            <a:r>
              <a:rPr lang="ko-KR" altLang="en-US" sz="1600" dirty="0" smtClean="0"/>
              <a:t>    </a:t>
            </a:r>
            <a:r>
              <a:rPr lang="en-US" altLang="ko-KR" sz="1600" dirty="0" err="1" smtClean="0"/>
              <a:t>random_latent_vectors</a:t>
            </a:r>
            <a:r>
              <a:rPr lang="en-US" altLang="ko-KR" sz="1600" dirty="0" smtClean="0"/>
              <a:t> = </a:t>
            </a:r>
            <a:r>
              <a:rPr lang="en-US" altLang="ko-KR" sz="1600" dirty="0" err="1" smtClean="0"/>
              <a:t>np.random.normal</a:t>
            </a:r>
            <a:r>
              <a:rPr lang="en-US" altLang="ko-KR" sz="1600" dirty="0" smtClean="0"/>
              <a:t>(size=(</a:t>
            </a:r>
            <a:r>
              <a:rPr lang="en-US" altLang="ko-KR" sz="1600" dirty="0" err="1" smtClean="0"/>
              <a:t>batch_size</a:t>
            </a:r>
            <a:r>
              <a:rPr lang="en-US" altLang="ko-KR" sz="1600" dirty="0" smtClean="0"/>
              <a:t>, </a:t>
            </a:r>
            <a:r>
              <a:rPr lang="en-US" altLang="ko-KR" sz="1600" dirty="0" err="1" smtClean="0"/>
              <a:t>latent_dim</a:t>
            </a:r>
            <a:r>
              <a:rPr lang="en-US" altLang="ko-KR" sz="1600" dirty="0" smtClean="0"/>
              <a:t>))    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271371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61256" y="363915"/>
            <a:ext cx="8136904" cy="64940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rgbClr val="00B050"/>
                </a:solidFill>
              </a:rPr>
              <a:t># </a:t>
            </a:r>
            <a:r>
              <a:rPr lang="ko-KR" altLang="en-US" sz="1600" dirty="0" smtClean="0">
                <a:solidFill>
                  <a:srgbClr val="00B050"/>
                </a:solidFill>
              </a:rPr>
              <a:t>모두 “진짜 이미지</a:t>
            </a:r>
            <a:r>
              <a:rPr lang="en-US" altLang="ko-KR" sz="1600" dirty="0" smtClean="0">
                <a:solidFill>
                  <a:srgbClr val="00B050"/>
                </a:solidFill>
              </a:rPr>
              <a:t>"</a:t>
            </a:r>
            <a:r>
              <a:rPr lang="ko-KR" altLang="en-US" sz="1600" dirty="0" smtClean="0">
                <a:solidFill>
                  <a:srgbClr val="00B050"/>
                </a:solidFill>
              </a:rPr>
              <a:t>라고 레이블을 </a:t>
            </a:r>
            <a:r>
              <a:rPr lang="ko-KR" altLang="en-US" sz="1600" dirty="0" err="1" smtClean="0">
                <a:solidFill>
                  <a:srgbClr val="00B050"/>
                </a:solidFill>
              </a:rPr>
              <a:t>만듬</a:t>
            </a:r>
            <a:endParaRPr lang="ko-KR" altLang="en-US" sz="1600" dirty="0" smtClean="0">
              <a:solidFill>
                <a:srgbClr val="00B050"/>
              </a:solidFill>
            </a:endParaRPr>
          </a:p>
          <a:p>
            <a:r>
              <a:rPr lang="ko-KR" altLang="en-US" sz="1600" dirty="0" smtClean="0"/>
              <a:t>    </a:t>
            </a:r>
            <a:r>
              <a:rPr lang="en-US" altLang="ko-KR" sz="1600" dirty="0" err="1" smtClean="0"/>
              <a:t>misleading_targets</a:t>
            </a:r>
            <a:r>
              <a:rPr lang="en-US" altLang="ko-KR" sz="1600" dirty="0" smtClean="0"/>
              <a:t> = </a:t>
            </a:r>
            <a:r>
              <a:rPr lang="en-US" altLang="ko-KR" sz="1600" dirty="0" err="1" smtClean="0"/>
              <a:t>np.zeros</a:t>
            </a:r>
            <a:r>
              <a:rPr lang="en-US" altLang="ko-KR" sz="1600" dirty="0" smtClean="0"/>
              <a:t>((</a:t>
            </a:r>
            <a:r>
              <a:rPr lang="en-US" altLang="ko-KR" sz="1600" dirty="0" err="1" smtClean="0"/>
              <a:t>batch_size</a:t>
            </a:r>
            <a:r>
              <a:rPr lang="en-US" altLang="ko-KR" sz="1600" dirty="0" smtClean="0"/>
              <a:t>, 1))</a:t>
            </a:r>
          </a:p>
          <a:p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   </a:t>
            </a:r>
            <a:r>
              <a:rPr lang="en-US" altLang="ko-KR" sz="1600" dirty="0" smtClean="0">
                <a:solidFill>
                  <a:srgbClr val="00B050"/>
                </a:solidFill>
              </a:rPr>
              <a:t> # generator</a:t>
            </a:r>
            <a:r>
              <a:rPr lang="ko-KR" altLang="en-US" sz="1600" dirty="0" smtClean="0">
                <a:solidFill>
                  <a:srgbClr val="00B050"/>
                </a:solidFill>
              </a:rPr>
              <a:t>를 훈련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gan</a:t>
            </a:r>
            <a:r>
              <a:rPr lang="en-US" altLang="ko-KR" sz="1600" dirty="0" smtClean="0"/>
              <a:t> </a:t>
            </a:r>
            <a:r>
              <a:rPr lang="ko-KR" altLang="en-US" sz="1600" dirty="0" smtClean="0"/>
              <a:t>모델에서 </a:t>
            </a:r>
            <a:r>
              <a:rPr lang="en-US" altLang="ko-KR" sz="1600" dirty="0" smtClean="0"/>
              <a:t>discriminator</a:t>
            </a:r>
            <a:r>
              <a:rPr lang="ko-KR" altLang="en-US" sz="1600" dirty="0" smtClean="0"/>
              <a:t>의 가중치는 동결</a:t>
            </a:r>
            <a:r>
              <a:rPr lang="en-US" altLang="ko-KR" sz="1600" dirty="0" smtClean="0"/>
              <a:t>)</a:t>
            </a:r>
            <a:endParaRPr lang="ko-KR" altLang="en-US" sz="1600" dirty="0" smtClean="0"/>
          </a:p>
          <a:p>
            <a:r>
              <a:rPr lang="ko-KR" altLang="en-US" sz="1600" dirty="0" smtClean="0"/>
              <a:t>    </a:t>
            </a:r>
            <a:r>
              <a:rPr lang="en-US" altLang="ko-KR" sz="1600" dirty="0" err="1" smtClean="0"/>
              <a:t>a_loss</a:t>
            </a:r>
            <a:r>
              <a:rPr lang="en-US" altLang="ko-KR" sz="1600" dirty="0" smtClean="0"/>
              <a:t> = </a:t>
            </a:r>
            <a:r>
              <a:rPr lang="en-US" altLang="ko-KR" sz="1600" dirty="0" err="1" smtClean="0"/>
              <a:t>gan.train_on_batch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random_latent_vectors</a:t>
            </a:r>
            <a:r>
              <a:rPr lang="en-US" altLang="ko-KR" sz="1600" dirty="0" smtClean="0"/>
              <a:t>, </a:t>
            </a:r>
            <a:r>
              <a:rPr lang="en-US" altLang="ko-KR" sz="1600" dirty="0" err="1" smtClean="0"/>
              <a:t>misleading_targets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    </a:t>
            </a:r>
          </a:p>
          <a:p>
            <a:r>
              <a:rPr lang="en-US" altLang="ko-KR" sz="1600" dirty="0" smtClean="0"/>
              <a:t>    start += </a:t>
            </a:r>
            <a:r>
              <a:rPr lang="en-US" altLang="ko-KR" sz="1600" dirty="0" err="1" smtClean="0"/>
              <a:t>batch_size</a:t>
            </a:r>
            <a:endParaRPr lang="en-US" altLang="ko-KR" sz="1600" dirty="0" smtClean="0"/>
          </a:p>
          <a:p>
            <a:r>
              <a:rPr lang="en-US" altLang="ko-KR" sz="1600" dirty="0" smtClean="0"/>
              <a:t>    if start &gt; </a:t>
            </a:r>
            <a:r>
              <a:rPr lang="en-US" altLang="ko-KR" sz="1600" dirty="0" err="1" smtClean="0"/>
              <a:t>len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x_train</a:t>
            </a:r>
            <a:r>
              <a:rPr lang="en-US" altLang="ko-KR" sz="1600" dirty="0" smtClean="0"/>
              <a:t>) - </a:t>
            </a:r>
            <a:r>
              <a:rPr lang="en-US" altLang="ko-KR" sz="1600" dirty="0" err="1" smtClean="0"/>
              <a:t>batch_size</a:t>
            </a:r>
            <a:r>
              <a:rPr lang="en-US" altLang="ko-KR" sz="1600" dirty="0" smtClean="0"/>
              <a:t>:</a:t>
            </a:r>
          </a:p>
          <a:p>
            <a:r>
              <a:rPr lang="en-US" altLang="ko-KR" sz="1600" dirty="0" smtClean="0"/>
              <a:t>      start = 0</a:t>
            </a:r>
          </a:p>
          <a:p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    </a:t>
            </a:r>
            <a:r>
              <a:rPr lang="en-US" altLang="ko-KR" sz="1600" dirty="0" smtClean="0">
                <a:solidFill>
                  <a:srgbClr val="00B050"/>
                </a:solidFill>
              </a:rPr>
              <a:t># </a:t>
            </a:r>
            <a:r>
              <a:rPr lang="ko-KR" altLang="en-US" sz="1600" dirty="0" smtClean="0">
                <a:solidFill>
                  <a:srgbClr val="00B050"/>
                </a:solidFill>
              </a:rPr>
              <a:t>중간 중간 저장하고 그래프를 그리기</a:t>
            </a:r>
          </a:p>
          <a:p>
            <a:r>
              <a:rPr lang="ko-KR" altLang="en-US" sz="1600" dirty="0" smtClean="0"/>
              <a:t>    </a:t>
            </a:r>
            <a:r>
              <a:rPr lang="en-US" altLang="ko-KR" sz="1600" dirty="0" smtClean="0"/>
              <a:t>if step % 100 == 0:</a:t>
            </a:r>
          </a:p>
          <a:p>
            <a:r>
              <a:rPr lang="en-US" altLang="ko-KR" sz="1600" dirty="0" smtClean="0"/>
              <a:t>        </a:t>
            </a:r>
            <a:r>
              <a:rPr lang="en-US" altLang="ko-KR" sz="1600" dirty="0" smtClean="0">
                <a:solidFill>
                  <a:srgbClr val="00B050"/>
                </a:solidFill>
              </a:rPr>
              <a:t># </a:t>
            </a:r>
            <a:r>
              <a:rPr lang="ko-KR" altLang="en-US" sz="1600" dirty="0" smtClean="0">
                <a:solidFill>
                  <a:srgbClr val="00B050"/>
                </a:solidFill>
              </a:rPr>
              <a:t>모델 가중치를 저장</a:t>
            </a:r>
          </a:p>
          <a:p>
            <a:r>
              <a:rPr lang="ko-KR" altLang="en-US" sz="1600" dirty="0" smtClean="0"/>
              <a:t>        </a:t>
            </a:r>
            <a:r>
              <a:rPr lang="en-US" altLang="ko-KR" sz="1600" dirty="0" err="1" smtClean="0"/>
              <a:t>gan.save_weights</a:t>
            </a:r>
            <a:r>
              <a:rPr lang="en-US" altLang="ko-KR" sz="1600" dirty="0" smtClean="0"/>
              <a:t>('gan.h5')</a:t>
            </a:r>
          </a:p>
          <a:p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       </a:t>
            </a:r>
            <a:r>
              <a:rPr lang="en-US" altLang="ko-KR" sz="1600" dirty="0" smtClean="0">
                <a:solidFill>
                  <a:srgbClr val="00B050"/>
                </a:solidFill>
              </a:rPr>
              <a:t> # </a:t>
            </a:r>
            <a:r>
              <a:rPr lang="ko-KR" altLang="en-US" sz="1600" dirty="0" smtClean="0">
                <a:solidFill>
                  <a:srgbClr val="00B050"/>
                </a:solidFill>
              </a:rPr>
              <a:t>측정 지표를 출력</a:t>
            </a:r>
          </a:p>
          <a:p>
            <a:r>
              <a:rPr lang="ko-KR" altLang="en-US" sz="1600" dirty="0" smtClean="0"/>
              <a:t>        </a:t>
            </a:r>
            <a:r>
              <a:rPr lang="en-US" altLang="ko-KR" sz="1600" dirty="0" smtClean="0"/>
              <a:t>print('</a:t>
            </a:r>
            <a:r>
              <a:rPr lang="ko-KR" altLang="en-US" sz="1600" dirty="0" smtClean="0"/>
              <a:t>스텝 </a:t>
            </a:r>
            <a:r>
              <a:rPr lang="en-US" altLang="ko-KR" sz="1600" dirty="0" smtClean="0"/>
              <a:t>%s</a:t>
            </a:r>
            <a:r>
              <a:rPr lang="ko-KR" altLang="en-US" sz="1600" dirty="0" smtClean="0"/>
              <a:t>에서 </a:t>
            </a:r>
            <a:r>
              <a:rPr lang="ko-KR" altLang="en-US" sz="1600" dirty="0" err="1" smtClean="0"/>
              <a:t>판별자</a:t>
            </a:r>
            <a:r>
              <a:rPr lang="ko-KR" altLang="en-US" sz="1600" dirty="0" smtClean="0"/>
              <a:t> 손실</a:t>
            </a:r>
            <a:r>
              <a:rPr lang="en-US" altLang="ko-KR" sz="1600" dirty="0" smtClean="0"/>
              <a:t>: %s' % (step, </a:t>
            </a:r>
            <a:r>
              <a:rPr lang="en-US" altLang="ko-KR" sz="1600" dirty="0" err="1" smtClean="0"/>
              <a:t>d_loss</a:t>
            </a:r>
            <a:r>
              <a:rPr lang="en-US" altLang="ko-KR" sz="1600" dirty="0" smtClean="0"/>
              <a:t>))</a:t>
            </a:r>
          </a:p>
          <a:p>
            <a:r>
              <a:rPr lang="en-US" altLang="ko-KR" sz="1600" dirty="0" smtClean="0"/>
              <a:t>        print('</a:t>
            </a:r>
            <a:r>
              <a:rPr lang="ko-KR" altLang="en-US" sz="1600" dirty="0" smtClean="0"/>
              <a:t>스텝 </a:t>
            </a:r>
            <a:r>
              <a:rPr lang="en-US" altLang="ko-KR" sz="1600" dirty="0" smtClean="0"/>
              <a:t>%s</a:t>
            </a:r>
            <a:r>
              <a:rPr lang="ko-KR" altLang="en-US" sz="1600" dirty="0" smtClean="0"/>
              <a:t>에서 적대적 손실</a:t>
            </a:r>
            <a:r>
              <a:rPr lang="en-US" altLang="ko-KR" sz="1600" dirty="0" smtClean="0"/>
              <a:t>: %s' % (step, </a:t>
            </a:r>
            <a:r>
              <a:rPr lang="en-US" altLang="ko-KR" sz="1600" dirty="0" err="1" smtClean="0"/>
              <a:t>a_loss</a:t>
            </a:r>
            <a:r>
              <a:rPr lang="en-US" altLang="ko-KR" sz="1600" dirty="0" smtClean="0"/>
              <a:t>))</a:t>
            </a:r>
          </a:p>
          <a:p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        </a:t>
            </a:r>
            <a:r>
              <a:rPr lang="en-US" altLang="ko-KR" sz="1600" dirty="0" smtClean="0">
                <a:solidFill>
                  <a:srgbClr val="00B050"/>
                </a:solidFill>
              </a:rPr>
              <a:t># </a:t>
            </a:r>
            <a:r>
              <a:rPr lang="ko-KR" altLang="en-US" sz="1600" dirty="0" smtClean="0">
                <a:solidFill>
                  <a:srgbClr val="00B050"/>
                </a:solidFill>
              </a:rPr>
              <a:t>생성된 이미지 하나를 저장</a:t>
            </a:r>
          </a:p>
          <a:p>
            <a:r>
              <a:rPr lang="ko-KR" altLang="en-US" sz="1600" dirty="0" smtClean="0"/>
              <a:t>        </a:t>
            </a:r>
            <a:r>
              <a:rPr lang="en-US" altLang="ko-KR" sz="1600" dirty="0" err="1" smtClean="0"/>
              <a:t>img</a:t>
            </a:r>
            <a:r>
              <a:rPr lang="en-US" altLang="ko-KR" sz="1600" dirty="0" smtClean="0"/>
              <a:t> = </a:t>
            </a:r>
            <a:r>
              <a:rPr lang="en-US" altLang="ko-KR" sz="1600" dirty="0" err="1" smtClean="0"/>
              <a:t>image.array_to_img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generated_images</a:t>
            </a:r>
            <a:r>
              <a:rPr lang="en-US" altLang="ko-KR" sz="1600" dirty="0" smtClean="0"/>
              <a:t>[0] * 255., scale=False)</a:t>
            </a:r>
          </a:p>
          <a:p>
            <a:r>
              <a:rPr lang="en-US" altLang="ko-KR" sz="1600" dirty="0" smtClean="0"/>
              <a:t>        </a:t>
            </a:r>
            <a:r>
              <a:rPr lang="en-US" altLang="ko-KR" sz="1600" dirty="0" err="1" smtClean="0"/>
              <a:t>img.save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os.path.join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save_dir</a:t>
            </a:r>
            <a:r>
              <a:rPr lang="en-US" altLang="ko-KR" sz="1600" dirty="0" smtClean="0"/>
              <a:t>, '</a:t>
            </a:r>
            <a:r>
              <a:rPr lang="en-US" altLang="ko-KR" sz="1600" dirty="0" err="1" smtClean="0"/>
              <a:t>generated_frog</a:t>
            </a:r>
            <a:r>
              <a:rPr lang="en-US" altLang="ko-KR" sz="1600" dirty="0" smtClean="0"/>
              <a:t>' + </a:t>
            </a:r>
            <a:r>
              <a:rPr lang="en-US" altLang="ko-KR" sz="1600" dirty="0" err="1" smtClean="0"/>
              <a:t>str</a:t>
            </a:r>
            <a:r>
              <a:rPr lang="en-US" altLang="ko-KR" sz="1600" dirty="0" smtClean="0"/>
              <a:t>(step) + '.</a:t>
            </a:r>
            <a:r>
              <a:rPr lang="en-US" altLang="ko-KR" sz="1600" dirty="0" err="1" smtClean="0"/>
              <a:t>png</a:t>
            </a:r>
            <a:r>
              <a:rPr lang="en-US" altLang="ko-KR" sz="1600" dirty="0" smtClean="0"/>
              <a:t>'))</a:t>
            </a:r>
          </a:p>
          <a:p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       </a:t>
            </a:r>
            <a:r>
              <a:rPr lang="en-US" altLang="ko-KR" sz="1600" dirty="0" smtClean="0">
                <a:solidFill>
                  <a:srgbClr val="00B050"/>
                </a:solidFill>
              </a:rPr>
              <a:t> # </a:t>
            </a:r>
            <a:r>
              <a:rPr lang="ko-KR" altLang="en-US" sz="1600" dirty="0" smtClean="0">
                <a:solidFill>
                  <a:srgbClr val="00B050"/>
                </a:solidFill>
              </a:rPr>
              <a:t>비교를 위해 진짜 이미지 하나를 저장</a:t>
            </a:r>
          </a:p>
          <a:p>
            <a:r>
              <a:rPr lang="ko-KR" altLang="en-US" sz="1600" dirty="0" smtClean="0"/>
              <a:t>        </a:t>
            </a:r>
            <a:r>
              <a:rPr lang="en-US" altLang="ko-KR" sz="1600" dirty="0" err="1" smtClean="0"/>
              <a:t>img</a:t>
            </a:r>
            <a:r>
              <a:rPr lang="en-US" altLang="ko-KR" sz="1600" dirty="0" smtClean="0"/>
              <a:t> = </a:t>
            </a:r>
            <a:r>
              <a:rPr lang="en-US" altLang="ko-KR" sz="1600" dirty="0" err="1" smtClean="0"/>
              <a:t>image.array_to_img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real_images</a:t>
            </a:r>
            <a:r>
              <a:rPr lang="en-US" altLang="ko-KR" sz="1600" dirty="0" smtClean="0"/>
              <a:t>[0] * 255., scale=False)</a:t>
            </a:r>
          </a:p>
          <a:p>
            <a:r>
              <a:rPr lang="en-US" altLang="ko-KR" sz="1600" dirty="0" smtClean="0"/>
              <a:t>        </a:t>
            </a:r>
            <a:r>
              <a:rPr lang="en-US" altLang="ko-KR" sz="1600" dirty="0" err="1" smtClean="0"/>
              <a:t>img.save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os.path.join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save_dir</a:t>
            </a:r>
            <a:r>
              <a:rPr lang="en-US" altLang="ko-KR" sz="1600" dirty="0" smtClean="0"/>
              <a:t>, '</a:t>
            </a:r>
            <a:r>
              <a:rPr lang="en-US" altLang="ko-KR" sz="1600" dirty="0" err="1" smtClean="0"/>
              <a:t>real_frog</a:t>
            </a:r>
            <a:r>
              <a:rPr lang="en-US" altLang="ko-KR" sz="1600" dirty="0" smtClean="0"/>
              <a:t>' + </a:t>
            </a:r>
            <a:r>
              <a:rPr lang="en-US" altLang="ko-KR" sz="1600" dirty="0" err="1" smtClean="0"/>
              <a:t>str</a:t>
            </a:r>
            <a:r>
              <a:rPr lang="en-US" altLang="ko-KR" sz="1600" dirty="0" smtClean="0"/>
              <a:t>(step) + '.</a:t>
            </a:r>
            <a:r>
              <a:rPr lang="en-US" altLang="ko-KR" sz="1600" dirty="0" err="1" smtClean="0"/>
              <a:t>png</a:t>
            </a:r>
            <a:r>
              <a:rPr lang="en-US" altLang="ko-KR" sz="1600" dirty="0" smtClean="0"/>
              <a:t>'))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271371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png;base64,iVBORw0KGgoAAAANSUhEUgAAARsAAAEYCAYAAABsuVKPAAAABHNCSVQICAgIfAhkiAAAAAlwSFlzAAALEgAACxIB0t1+/AAAADl0RVh0U29mdHdhcmUAbWF0cGxvdGxpYiB2ZXJzaW9uIDIuMi4zLCBodHRwOi8vbWF0cGxvdGxpYi5vcmcvIxREBQAAIABJREFUeJzt3WuMnGmVH/D/qXtV36qvdk+7x56LYRhYZhh5JySsVhs2S1iUCJCSFShCfECaVbRIi7T5gDZSlkj5wEYBtB8ioiGgnUSESxYQJEKbRYhotFI0iyFmmMFz9fjedrtv7u7qrvvJh65BzuDzr7Ldfrrp+f8ky+06ft566q23T1fXc+o85u4QEbnbMns9ARF5c1CyEZEklGxEJAklGxFJQslGRJJQshGRJJRsRCQJJRsRSULJRkSSyKW8s2w247l8NozncnEsn+NT7XTbNN5u8TiTLeZpvFgohjEDr9Dudps07t6h8cpQKYyVinEMADqdPuesuR2P7fJ5ZRA/lwCQyxXi+23zedW36zTu3ThWKg/RsaVCPC8AMItj7T7npNjn+SiXKjSeycbXYbfTomMb5LkEAHTI92WBX//Pv/DakrtP8zu4w2RjZu8H8BcAsgD+s7t/lt5ZPou5+fEwPjU9GsbumeKPZWVzlcavXVkMY9ksTwjVY0do/Oj80TBWyPKLYLt2gcab7es0/q4Tbw9jD933IB27sb5E44vnT8djt9bo2Ep2jMbHJ+fC2Noify5PP/8LGq/X4xfsb3/4BB374PwxGs8X4mtlZWuDjj1+/1to/G1ve4TGh8fic7a5cYmOfe0MP2eoVcPQ1PwhOvRtf+9fnOMH33Hbv0aZWRbAfwTw+wAeBvBRM3v4do8nIgfbnbxn8ziAV9z9jLs3AXwdwAd3Z1oictDcSbKZA3Dj7wAXe7f9f8zsCTM7aWYnOx3yy7SIHGh3kmxu9lbZr/xC6+5PuvsJdz+RzWrxS+TN6k6++y8CmL/h30cAXL6z6YjIQXUnyebHAI6b2X1mVgDwEQDf251pichBc9tL3+7eNrNPAvhf2Fn6/oq7P0/vLJPD5MhUGC+14zqFtWt8WbHW5kvM5Wxcw5CrjtCx+T7dDDeWXw1j903xJeDjs/H5AACU+HJppR4vE19feomOzYHXhUyOxHMf7pCCEwDX1/k5u15bCGPbdT6v8Yl7afzq4lYYW3iVL/cP14ZpvNaK66Iurzbo2Ovn4scMALOjD9F4jpzy1Vd5bdLi83EtGAAU6vH3VxH8nAzqjups3P37AL6/KzMRkQNN79iKSBJKNiKShJKNiCShZCMiSSjZiEgSSVtMGLrIt+OPuk8V4+XpVpfnxUKOx2vkkU4N87YC1TL/iH3J4o9h5Bs1Ora1wj/6Pz7Cl1PvtfhT9Fjr0waixY+9VbsSxoY2+NL39Mg9NL6yEX+avdin0jxX5PPGaNxGYm2Ft/S4uMqXxi9txfGrxpeXX7zKr4XXvr1M49Wp+Pgvnz9Px5YyvATjnYfnw5i3+rSnGJBe2YhIEko2IpKEko2IJKFkIyJJKNmISBJKNiKShJKNiCSRts7GgTz5JHyXbFvizU16bL9p48Ab7pt0JK1vrtCxU0fj3RMAYG6e1OnUeCvUovHWGN7htTL5yfgpzJcP07GdFn/c2U68ZYr3qdEplPhWLqOluLVGoc4vS9/i9SrmcS1Nps8ln83xmirYRBjKO69HWc7zLWgutOK6JgBYXoyvleU236XjoTavJZuaiHc2mZjkbU4GpVc2IpKEko2IJKFkIyJJKNmISBJKNiKShJKNiCShZCMiSSSts8nCMEru0rqkPmKL9yEpTPH6iPXVuAbiWiHuowMAy5u8z8joUtw/BVm+DcbMPW+l8dU+Pw8aZPsb6/DH1eGlMChNxuM7Zb61Tge8vqhUiK+DTI5vA7NNtlMBgOXteCuXBtmyBABK4NeRkS1qrM7rbHJ9tr8pT/P6oXYr3rZn9NI1OrZ45H4az1x6JYxtzfLraFB6ZSMiSSjZiEgSSjYikoSSjYgkoWQjIkko2YhIEmmXvrMZVMfjpeBcIV6LbbX58nO3z8f7G5m4RcX0xCE6Nme8NcDmVvzR/9IoX8bd6PKlWC/xZceNSvwU1snyMgBgk7cdKGfix5UtTdKx233adrQ24p9zG+uX6diG8zX7nMePe2iIlCkA6PbZtaSYj5evK33aiVSGefweslULAJQb8bWUHz5Gxx4biVtjAEBuK24Z0l3h1+ig7ijZmNlZABsAOgDa7n5iNyYlIgfPbryy+Yfuznf2EpE3Pb1nIyJJ3GmycQB/Y2Y/MbMnbvYfzOwJMztpZicbLdITVEQOtDv9Neo97n7ZzGYA/MDMXnD3p2/8D+7+JIAnAWByuMLfLRWRA+uOXtm4++Xe34sAvgPg8d2YlIgcPLedbMxsyMxGXv8awPsAPLdbExORg+VOfo06BOA7Zvb6cf6bu/81G5D1LkYa8cfoG431MFZt87YCnVFeo3CdbD1SbD9Ax84M8d/+SpVSGCtneV3H4eFxGi8fvo/G66TFRKPJ3yOzkSqNt1rxc7XUp+3GFql1AYAyCXeGZuhYX+tzLbSvxzHjW+NgnccL+bhOrJLhYzNlXtc0vsWLfNrX40Xf6TFejzU+xF9XLFx6IYxNtXmblEHddrJx9zMAHtmVWYjIgaelbxFJQslGRJJQshGRJJRsRCQJJRsRSULJRkSSSNrPJmPAcCHuB1Iqj4Wx7OoFemwzXntR7sT9bDLrF+nYyqG4jgYAZjJxr5DqJK+jOTTGn4JGm/fSubqyFsbqfbYO2W7xnzWdzcUwtrUebysCABPDvO6pOBT3w2m3r9Kx1/N83k2L61m6cYseAMB6J67RAYBOO94mpp3pt5ULP3ZxiF9nRw/F11l9jV/DtfO8MUN1LK7JGsu+i44dlF7ZiEgSSjYikoSSjYgkoWQjIkko2YhIEko2IpJE0qXvnHcx3ozbFmRL8fL16ESZHrszzttALC7ELSYyfT7av/5C3PoCADLV6TBW6fAl4uLcPI3Xlq/Q+MWXfhzG8qNH6Nh6hv+sKSM+pxXWIwJAvRGfbwBYXbkWxnIVvuXJzAzfRmajFm/1cnV5gY5tNfh9b9Ti5WvL8etojF/CQDM+JwDQWY/ve3iTL6sfrh7lxy6zxx2XQNwKvbIRkSSUbEQkCSUbEUlCyUZEklCyEZEklGxEJAklGxFJImmdTTZjmByJ77JA6itaq6/SY3fi8h0AwL2zcZHDVJVvaZJtr9B4Lh/XBxXxEB27de4SjRfG47YbADBz+FgYW9/k/RSWz8VtNwCgmo9jmVG+LcnKEq8v2mrFz8dMn8d87Cjf6iWfi9tAYJlf8tbhW++MTcU1PLbWpz6oxOPjQ+SEA5ieiFtMDBV5C5aR2gaN11vxtWINcj5vgV7ZiEgSSjYikoSSjYgkoWQjIkko2YhIEko2IpKEko2IJNG3zsbMvgLgnwBYdPd39G6bAPANAMcAnAXwB+7OCysA5LLAxFic37we90BpOK9RmLt3lsara3EdQbPL6xtsjtd9jJTnwtjo0CE6dv3cKzQ+NvwbNH6sEj+upTavhRk9wn/W1D2uOVld4VuHbG93aLybj5/rmsfbigCA9ek5MzEV9xc6lb9Mx4LfNWaG42uhmOPXUTHHe/xY/SUa95W4F0+xw4+d71Pj0+zEtWSVUd4ralCDvLL5SwDvf8NtnwbwQ3c/DuCHvX+LiIT6Jht3fxrAG9PeBwE81fv6KQAf2uV5icgBc7vv2Rxy9wUA6P3N68dF5E3vrr9BbGZPmNlJMzu53uS/x4vIwXW7yeaqmc0CQO/vsCOyuz/p7ifc/cRoIf4Qm4gcbLebbL4H4OO9rz8O4Lu7Mx0ROaj6Jhsz+xqA/wPgrWZ20cw+AeCzAH7PzF4G8Hu9f4uIhPrW2bj7R4PQ797qnWUyWZQLcZ1Cm7RfabT4vjiNS7x+4vxq3Dfm/nf8fTp2bJ7vucPmvd0aoWN9ZpjGl7Z4jcNWLa6PuLJkdKyV43oUAGh53CRoibfCQa7PpVUuFMPYlWXeu+jsEj92Pl8JY0NF/vO16X1+1c/H59RzvKlSdY5vHDWWH6fx8VJc9zTap+VMCbxnk+XjJ3R05hF+cPysT3yHKohFJAklGxFJQslGRJJQshGRJJRsRCQJJRsRSSLpVi6GDrKIl7Dr7Xj5ujJWosceP85bOUy8HG9lMfPAY3TszAO8zcPimeUwdv7qFTq2SloWAMCrr/EWFFcvvRbGWs6XUlvg69fZYty2YKvNf05lsnzJ3gvxUuxoZZSOffXcEj+2x8vq+aFtOrac4Vu5jAzHS+PFNm8xcc8sfz4O5/nSuS/GNRYZr9OxuT4tJkZn48c1emSSjh2UXtmISBJKNiKShJKNiCShZCMiSSjZiEgSSjYikoSSjYgkkbTOBh0gU4tbg2Yz8Ufw27UmPfTG5TUeb5OtKmZ4HcHk8d+k8czY1TD2/NJf07FL6+dp/Bp4m4jhB+M2Ebksf1yNFm/T2u7GrRpq1/jzMVzhdTZrpDVGt8XHbtZJTw8A2+TYk8NTdGxxk9e6lMiP58Iw382otcXnXTnG21uMVY+FsezCC3QslvgeNUNHHoyPnUm3lYuIyB1TshGRJJRsRCQJJRsRSULJRkSSULIRkSSUbEQkiaR1Nm5dtPKkn0gnrgXIjfG8WDrO+93ML8c9UqpHPkXHuvH6h9VavI9GK8f71dgQj49M8x4p1Qq57zo/J7XNPj1QtuN+N1MTfAuaUov3T2l24mO3+pzv8T69jZqZ+LIuFnjNyPYiPyezc/HzMTR1Dx1bneH3nevEfZEAwDtn47Ee13oBwPCj99J4Jr8exlpbfJukQemVjYgkoWQjIkko2YhIEko2IpKEko2IJKFkIyJJpN3KJZNDsRBvudJsxq0B2tf5kuTaz3mrhspvzMXzshk69twrv6Dxl158MYx5aYKOHS7y5dDLZ/iy42on3tak7gU6Nj/KtxapL8alCB2Pl0oB4EiRL08XRuJ2IpkLl+jYoTneOiPXvhbG2ll+TrJjvKVHuxZvRVR5gD+XQ0P8Osvm+RY15UxcvlHJ8ucj2+btL9pbcQlFNxNv6XMr+r6yMbOvmNmimT13w22fMbNLZnaq9+cDuzIbETmwBvk16i8BvP8mt3/B3R/t/fn+7k5LRA6avsnG3Z8GEP9+IyIygDt5g/iTZvZs79es8Jd/M3vCzE6a2cnrDd6GUkQOrttNNl8E8ACARwEsAPhc9B/d/Ul3P+HuJ8aK/DMvInJw3Vaycfer7t5x9y6ALwF4fHenJSIHzW0lGzObveGfHwbwXPR/RUSAAepszOxrAH4HwJSZXQTwZwB+x8weBeAAzgL4w0HuzLJAvhrXInTOxTUMTdLGAQBGRt9B4+NDR8LY8lX+8fzldb4Fh+fj+onhsSE6Ftf442rZCI3X23ErhxfPnqVjazVew3OoEs/9gYcO07Hos91KbXUjjJ0/d5HPa5P/Ol5uxzVZE/PzdOzQ2DEan39LXK+VLZD2KQDGCn3mneHnrNCIr5VCn2Pnh3hNlVn8vdfJ8O1tgLhm6kZ9k427f/QmN395oKOLiPTo4woikoSSjYgkoWQjIkko2YhIEko2IpKEko2IJJG0n00mk0WhFPfkyFeKYaxd4r1CynmeN5v4rTi4GfdtAYCFV3gdzkXS7qNZ5rUXoxleo2AlXqdTzcc1EBPj03Rsu8U/X5sfj895pc3P2dIG70mDerxtyeRhXlt0/WzcPwgAOjPxOTtc5Fvj1LcXaTybjbdEKU3w56o7zJ/rDKnXAoCCH4uD23wbmG6T9wDCaLwNTXaoT03VgPTKRkSSULIRkSSUbEQkCSUbEUlCyUZEklCyEZEkki59d9tNNNbi9gHm8RYchdxpeuxMlS/PtRbjj+9vFPlH+09d4UvfP34xXnYcq/Ilx7dPxkuOALBd4q0D2tvxEnShT8uC0ijftmR2KI5fv3qOjs0045YFANDciOMjZb6sfs+D/LL9zfe9M4xNzP5jOra2wdspzN33WBhrZvjyc74YtwMBACvy6wzdsXgsaT8BAJlh/v2RK8btRqxa4fMCf65/OYeB/peIyB1SshGRJJRsRCQJJRsRSULJRkSSULIRkSSUbEQkiaR1NrAM3AphuDg7Fca6a6fooVd/8QKNbxx6NIyVhnk9SqPD6wzW23F9xWafuo3G1gUarw6XaHw0H7ewMPB5j+R42w5vxtslV6b5pTM9HG+dAwCt63FNVbvGWy1MTE3w+67Ec5sc58fuTvEtT1CJ23ZcvHaWDt0mW8wAwMMZXlNVzcWtN7r11+jYdp+tkPxofK0UrF+aWOgT36FXNiKShJKNiCShZCMiSSjZiEgSSjYikoSSjYgkoWQjIkn0rbMxs3kA/wXAYQBdAE+6+1+Y2QSAbwA4BuAsgD9w91V2rK47at24V8nGmaUwlqnxbUdy83M0PlmJ62yWm7z+IdvkdThzpbj24so2r7NZ2dyk8VKfLWqmMnEdTnky7n8CAI0m31qkWI772cyN8m1LhqtkfxsAC824xqc4wetoDt8X12MBQGY8rhlZz8TbBQFAoThM49ut+Pq91uDHnjk0S+NN431hll7+URgbN96bqDzTZyuXXNxnqtPlfXoGNcgrmzaAP3H3twF4N4A/MrOHAXwawA/d/TiAH/b+LSJyU32TjbsvuPtPe19vADgNYA7ABwE81ftvTwH40N2apIj8+rul92zM7BiAdwF4BsAhd18AdhISgJvWgZvZE2Z20sxOXm/E5e8icrANnGzMbBjAtwB8yt3XBx3n7k+6+wl3PzFW5J/9EJGDa6BkY2Z57CSar7r7t3s3XzWz2V58FgDfJFlE3tT6JhszMwBfBnDa3T9/Q+h7AD7e+/rjAL67+9MTkYNikBYT7wHwMQA/N7PX+zz8KYDPAvimmX0CwHkA/7zfgTpdx0YtXjq8uh4vlzYv8FYMb7mPb/+RKcZLrd123KYBAJobGzTeWYuXzl98jW/PMdbm23ssrfOP7/uR+8LYRL7P9h5ZvvRdyFXD2OIGX2qtO39cXbJKPD3D21NkjC+7X1yNKzA62/wdgOk+7SvWLS6DWAUvoSg3+NL2lvG5jUwdJ4PjpWsAaC3xaxjZ+HWHFXjpx6D6Jht3/1sA0ZX1u7syCxE58FRBLCJJKNmISBJKNiKShJKNiCShZCMiSSjZiEgSSbdyabW7uLwa1yJcWo7rI8rO62iW2ms0bmfuj+c1z+tN5ud4/Go9rinpXOY1PBsVXo/iFV73cbEZ1yZtrvOtWgpj/GfNejd+rmYLfJuY8fl5Gi+1421JXqs36djVs+dofHHpchi7nj9Pxz4yz9spHJs9HMaGs/E2RTt3zq8F5Hm7keZWXLPV2eDXqBV4yw9vxB8A6G5fomOBuB7rRnplIyJJKNmISBJKNiKShJKNiCShZCMiSSjZiEgSSjYikkTSOpsODJvduA9KuxrXlGw3rtBjv/gc73dTmYprBSaq/4COXb7May8KHtcZHD96lI5dX+W1F1tZ3rtlfT2u09ls8mOP1vmxK/ez2o24TgYA8sbjzUxcp3PhMq/reOEy/xm5uhK3ny1W4q1vAGCrT9+k62+Pt3qZPcL7B7U6/NttNMt7dFcsflyNVT7vBvh1mOnEjysDfs4GpVc2IpKEko2IJKFkIyJJKNmISBJKNiKShJKNiCSRtsVEB1ggO0osL8dbRtgqz4tjkzxeLcZL7ltr99CxSwt8C45mN/7o/7jzFhE+yXcJ3dqo0fh2OV6ezmT5sTMZ3oJii2xx88I1vr3HmQbfOmSddARZr/EtTZZXebuEw4XJ+NhkuyAAWK3zx1U+HW+Zcq3PdfLIg3kar5b5tj2VtTNhbDjHSw0KOd4SpFuKn6/2xO5s5aJXNiKShJKNiCShZCMiSSjZiEgSSjYikoSSjYgkoWQjIkkkrbNxOOrtuCXCxc04Nr3F2yFUq0Uav/LaUhgrrMd1GQAw2uZbVRRLcQ1Ds863mKnVeL4/XOb3PTkex6cm+TnxLo+vIa4LWbrIa0rW83zrnTzYOeOtMXItfs68SeKLvA1EF7w26Won3vIkV+Dns97h2600t/n4ytyxMJZf79Oq5Hyfb3VSp1NY353XJH2PYmbzZvYjMzttZs+b2R/3bv+MmV0ys1O9Px/YlRmJyIE0yCubNoA/cfefmtkIgJ+Y2Q96sS+4+3+4e9MTkYOib7Jx9wUAC72vN8zsNIC5uz0xETlYbumXMTM7BuBdAJ7p3fRJM3vWzL5iZuPBmCfM7KSZnay3+WdxROTgGjjZmNkwgG8B+JS7rwP4IoAHADyKnVc+n7vZOHd/0t1PuPuJUi7+MKSIHGwDJRszy2Mn0XzV3b8NAO5+1d077t4F8CUAj9+9aYrIr7tBVqMMwJcBnHb3z99w++wN/+3DAJ7b/emJyEExyGrUewB8DMDPzexU77Y/BfBRM3sUgAM4C+AP+x2o61k0PF7Pb7bj2ouVLu/H0bzI+5R06nHPmZHROh1bqfKtRTpj8VYXo2X+XvpWl7+P1d3kdTpzY/Hx3znP+/Qsk21gAOD0YnzfHed1NNkVvi1JJxv3T8k2+bxam/z5epU0y9nYbNKxk5OjPF6LH5dv8Gsws1mg8U6Z941prsbnrAN+7GafuqdcI96uaLvNeyoNapDVqL8FcLM3W76/KzMQkTcFfVxBRJJQshGRJJRsRCQJJRsRSULJRkSSULIRkSSS9rNBxtCtxHc5MhH3+yhX4j4iALC9yvurtEifkvE+fV+KWZ6Th8bjj2FYle/nc0+R1z8013j/lbe8fTiMzU3zfYraK3GPHwDYPnsljM0M8WMvGN83qr0UP+5ildfZmPN6luX2ShibqPDnA3V+ndWHxsJYoRg/FwDQ7jNv61O71G7H49vg9UPtJv9Wr6+vhrHS8u7U2eiVjYgkoWQjIkko2YhIEko2IpKEko2IJKFkIyJJJF36NnSR83jLidFsvIQ8O8O3wThb5/Gx6fgj+NPDvB3CoRne3mJoNN5mZnmdL2cWCnyJ+C33P0zjD751KoxtXo/bagBAe6e1dChzPJ77Ro0vmy/3KRdok5YHrRLfTuWlzU0aZzumdFt8GbdBthoCgFIrbgmyVeMtIra3+bEv9NmOpdQmy/K8EgG+foHGC/Px3BvOtxMalF7ZiEgSSjYikoSSjYgkoWQjIkko2YhIEko2IpKEko2IJJG0ziaTM5Qn47ucnIg/on/v5NvosVvZV2i8XIlrZWyLt3G4uk7DGCvGtRvNDj/FZfCWB932JI1vL8VtIKzI6yNKI/xnzVsPzYax8+f47qZTpJUIAGwjPufbpJYFAEoFHp+aPhLGVtZ4LcuFZd6qJFOO67U2u7xm6uwCP9/duHsFAGBuPN6aZ3HpMh3rtXi7IQDIW3znU1lehzYovbIRkSSUbEQkCSUbEUlCyUZEklCyEZEklGxEJAklGxFJom+djZmVADwNoNj7/3/l7n9mZvcB+DqACQA/BfAxd6f7SQyNjODd731vGH/soQfDWHV0lM5z4n/8Uxr/xYvzYWyzfZyOXcny+2504tqLQpb3wskU+TYytQavs7m4GDcymT/OCzfahQka72zGtTRlsqUJABRGeE+a9mpc95Ev874v+aHDND5Cts8pVfpsl5Lh3xLnVuNtYup9vpsc/Dq6fIX3H5ppxc9Hu85rqrLOG97kt+MmQO3NPs1yBjTIK5sGgPe6+yMAHgXwfjN7N4A/B/AFdz8OYBXAJ3ZlRiJyIPVNNr7j9dZo+d4fB/BeAH/Vu/0pAB+6KzMUkQNhoPdszCxrZqcALAL4AYBXAay5/3ILv4sA5oKxT5jZSTM7uVGr78acReTX0EDJxt077v4ogCMAHgdwsw8q3fQDK+7+pLufcPcTI0P88xkicnDd0mqUu68B+N8A3g2gamavvyV2BAD/JJiIvKn1TTZmNm1m1d7XZQD/CMBpAD8C8M96/+3jAL57tyYpIr/+BmkxMQvgKTPLYic5fdPd/6eZ/QLA183s3wH4vwC+3O9A+UIBs7NHw/ihI/ESdL7EWzHMPPgQjZ+8HG9b0urwLTiOPRi3WgCADFm9Xl9do2O7eb6sOHKEL537dtyq4dr5U3Rs23irhnKFLOm3eNuBIePndLMTL0EXy/xnYKHN73t5MV5CXq7xY7fyPL61Hd93fow/l97n2+36Nl8aXyLj8zn+/bG1xssJustxW47DLd52A+BtO17XN9m4+7MA3nWT289g5/0bEZG+VEEsIkko2YhIEko2IpKEko2IJKFkIyJJKNmISBLmzmstdvXOzK4BOHfDTVMAlpJNYHD7dV7A/p2b5nXr9uvcbnVeR919ut9/SppsfuXOzU66+4k9m0Bgv84L2L9z07xu3X6d292al36NEpEklGxEJIm9TjZP7vH9R/brvID9OzfN69bt17ndlXnt6Xs2IvLmsdevbETkTULJRkSS2JNkY2bvN7MXzewVM/v0XswhYmZnzeznZnbKzE7u4Ty+YmaLZvbcDbdNmNkPzOzl3t/j+2hunzGzS73zdsrMPrAH85o3sx+Z2Wkze97M/rh3+56eNzKv/XDOSmb2d2b2s97c/m3v9vvM7JneOfuGmcXNjQbl7kn/AMhip2H6/QAKAH4G4OHU8yDzOwtgah/M47cBPAbguRtu+/cAPt37+tMA/nwfze0zAP7VHp+zWQCP9b4eAfASgIf3+ryRee2Hc2YAhntf5wE8g522v98E8JHe7f8JwL+80/vai1c2jwN4xd3P+M6mdl8H8ME9mMe+5u5PA3jjjmgfxM62OcAebp8TzG3PufuCu/+09/UGdtrXzmGPzxuZ157zHUm2atqLZDMH4MIN/w63gdkjDuBvzOwnZvbEXk/mDQ65+wKwcwEDmNnj+bzRJ83s2d6vWXvyK97rzOwYdjpMPoN9dN7eMC9gH5yzO9mq6VbsRbK52R6i+2n9/T3u/hiA3wfwR2b223s9oV8TXwTwAHZ2TV0A8Lm9moiZDQP4FoBPufv6Xs3jjW4yr31xzvwOtmq6FXuRbC4CuHHj7X21DYy7X+79vQjgO9hffZavmtksAPT+Xtzj+fySu1/tXbTF8hbjAAABEUlEQVRdAF/CHp03M8tj5xv6q+7+7d7Ne37ebjav/XLOXud3eaumvUg2PwZwvPdudwHARwB8bw/m8SvMbMjMRl7/GsD7ADzHRyX1PexsmwPss+1zXv9m7vkw9uC8mZlhZ5eP0+7++RtCe3reonntk3OWbqumPXoH/APYeUf+VQD/ei/fjX/DvO7HzurYzwA8v5dzA/A17Ly0bmHn1eAnAEwC+CGAl3t/T+yjuf1XAD8H8Cx2vrln92Bev4Wdl/vPAjjV+/OBvT5vZF774Zy9EztbMT2LnWT3b3q33w/g7wC8AuC/Ayje6X3p4woikoQqiEUkCSUbEUlCyUZEklCyEZEklGxEJAklGxFJQslGRJL4f96p2AsdvSUZAAAAAElFTkSuQmCC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08720"/>
            <a:ext cx="2695575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901485"/>
            <a:ext cx="2695575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861048"/>
            <a:ext cx="2695575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904" y="3885186"/>
            <a:ext cx="2695575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7544" y="188640"/>
            <a:ext cx="259228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Fake Images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9038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692696"/>
            <a:ext cx="61926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Project :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CIFAR10 </a:t>
            </a:r>
            <a:r>
              <a:rPr lang="ko-KR" altLang="en-US" dirty="0" smtClean="0"/>
              <a:t>으로 학습 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임의의 이미지를 선택하여 </a:t>
            </a:r>
            <a:r>
              <a:rPr lang="en-US" altLang="ko-KR" dirty="0" smtClean="0"/>
              <a:t>real image</a:t>
            </a:r>
            <a:r>
              <a:rPr lang="ko-KR" altLang="en-US" dirty="0"/>
              <a:t> </a:t>
            </a:r>
            <a:r>
              <a:rPr lang="ko-KR" altLang="en-US" dirty="0" smtClean="0"/>
              <a:t>선정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DCGAN</a:t>
            </a:r>
            <a:r>
              <a:rPr lang="ko-KR" altLang="en-US" dirty="0" smtClean="0"/>
              <a:t>을 통하여 </a:t>
            </a:r>
            <a:r>
              <a:rPr lang="en-US" altLang="ko-KR" dirty="0" smtClean="0"/>
              <a:t>fake image</a:t>
            </a:r>
            <a:r>
              <a:rPr lang="ko-KR" altLang="en-US" dirty="0" smtClean="0"/>
              <a:t>를 생성한다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코드와 생성 이미지를 제출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5504576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47</ep:Words>
  <ep:PresentationFormat>화면 슬라이드 쇼(4:3)</ep:PresentationFormat>
  <ep:Paragraphs>119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2021-02-04T05:28:49.000</dcterms:created>
  <dc:creator>Windows 사용자</dc:creator>
  <cp:lastModifiedBy>user</cp:lastModifiedBy>
  <dcterms:modified xsi:type="dcterms:W3CDTF">2021-02-04T17:29:47.635</dcterms:modified>
  <cp:revision>15</cp:revision>
  <dc:title>PowerPoint 프레젠테이션</dc:title>
  <cp:version>1000.0000.01</cp:version>
</cp:coreProperties>
</file>