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5" r:id="rId2"/>
    <p:sldMasterId id="2147483657" r:id="rId3"/>
    <p:sldMasterId id="2147483659" r:id="rId4"/>
    <p:sldMasterId id="2147483661" r:id="rId5"/>
    <p:sldMasterId id="2147483676" r:id="rId6"/>
    <p:sldMasterId id="2147483740" r:id="rId7"/>
  </p:sldMasterIdLst>
  <p:notesMasterIdLst>
    <p:notesMasterId r:id="rId27"/>
  </p:notesMasterIdLst>
  <p:handoutMasterIdLst>
    <p:handoutMasterId r:id="rId28"/>
  </p:handoutMasterIdLst>
  <p:sldIdLst>
    <p:sldId id="860" r:id="rId8"/>
    <p:sldId id="873" r:id="rId9"/>
    <p:sldId id="730" r:id="rId10"/>
    <p:sldId id="874" r:id="rId11"/>
    <p:sldId id="878" r:id="rId12"/>
    <p:sldId id="879" r:id="rId13"/>
    <p:sldId id="880" r:id="rId14"/>
    <p:sldId id="882" r:id="rId15"/>
    <p:sldId id="883" r:id="rId16"/>
    <p:sldId id="884" r:id="rId17"/>
    <p:sldId id="885" r:id="rId18"/>
    <p:sldId id="886" r:id="rId19"/>
    <p:sldId id="887" r:id="rId20"/>
    <p:sldId id="888" r:id="rId21"/>
    <p:sldId id="889" r:id="rId22"/>
    <p:sldId id="890" r:id="rId23"/>
    <p:sldId id="892" r:id="rId24"/>
    <p:sldId id="893" r:id="rId25"/>
    <p:sldId id="894" r:id="rId2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96F"/>
    <a:srgbClr val="7204CC"/>
    <a:srgbClr val="604A7B"/>
    <a:srgbClr val="81709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0353" autoAdjust="0"/>
  </p:normalViewPr>
  <p:slideViewPr>
    <p:cSldViewPr>
      <p:cViewPr>
        <p:scale>
          <a:sx n="125" d="100"/>
          <a:sy n="125" d="100"/>
        </p:scale>
        <p:origin x="72" y="-5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的分块（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的数据矢量（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），计算笛卡尔积（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F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的坐标，</a:t>
            </a:r>
            <a:r>
              <a:rPr lang="en-US" altLang="zh-CN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Kcoord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altLang="zh-CN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Xcoord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and </a:t>
            </a:r>
            <a:r>
              <a:rPr lang="en-US" altLang="zh-CN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coord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是计算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坐标的函数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1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output-channel group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的粒度（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Kc×R×S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），被划分为压缩的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展昭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input-channel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的粒度（</a:t>
            </a:r>
            <a:r>
              <a:rPr lang="en-US" altLang="zh-CN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Wt×Ht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），划分为压缩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每次访存，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个非零值，及其坐标信息；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个非零值及坐标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可以想象到 分配给每个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，其数据的稀疏度是不均匀的，总是会遇到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之间快慢不均等的情况，在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间交换数据的时候，就要等最慢的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结束计算才行）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 array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的输出投射到（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）输出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Kc×Wt×Ht output range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）不同的地址位，即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accumulation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必须保持未压缩的状态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为了更好的适应稀疏的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累加结构，本文将一整块的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Kc×Wt×Ht Acc Buffer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拆分成分布式的小块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 buffer array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crossbar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结构作为投射网络进行访存，根据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，映射到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 banks array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2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fig5</a:t>
            </a:r>
          </a:p>
          <a:p>
            <a:r>
              <a:rPr lang="zh-CN" altLang="en-US"/>
              <a:t>整体的数据流控制由</a:t>
            </a:r>
            <a:r>
              <a:rPr lang="en-US" altLang="zh-CN"/>
              <a:t>layer sequencer</a:t>
            </a:r>
            <a:r>
              <a:rPr lang="zh-CN" altLang="en-US"/>
              <a:t>编排，其控制着一个</a:t>
            </a:r>
            <a:r>
              <a:rPr lang="en-US" altLang="zh-CN"/>
              <a:t>DRAM controller</a:t>
            </a:r>
            <a:r>
              <a:rPr lang="zh-CN" altLang="en-US"/>
              <a:t>，用于将</a:t>
            </a:r>
            <a:r>
              <a:rPr lang="en-US" altLang="zh-CN"/>
              <a:t>weight</a:t>
            </a:r>
            <a:r>
              <a:rPr lang="zh-CN" altLang="en-US"/>
              <a:t>广播到所有</a:t>
            </a:r>
            <a:r>
              <a:rPr lang="en-US" altLang="zh-CN"/>
              <a:t>PE</a:t>
            </a:r>
            <a:r>
              <a:rPr lang="zh-CN" altLang="en-US"/>
              <a:t>，</a:t>
            </a:r>
            <a:r>
              <a:rPr lang="en-US" altLang="zh-CN"/>
              <a:t>activation</a:t>
            </a:r>
            <a:r>
              <a:rPr lang="zh-CN" altLang="en-US"/>
              <a:t>可以流入或流出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PE</a:t>
            </a:r>
            <a:r>
              <a:rPr lang="zh-CN" altLang="en-US"/>
              <a:t>都有</a:t>
            </a:r>
            <a:r>
              <a:rPr lang="en-US" altLang="zh-CN"/>
              <a:t>weight</a:t>
            </a:r>
            <a:r>
              <a:rPr lang="zh-CN" altLang="en-US"/>
              <a:t>和</a:t>
            </a:r>
            <a:r>
              <a:rPr lang="en-US" altLang="zh-CN"/>
              <a:t>act</a:t>
            </a:r>
            <a:r>
              <a:rPr lang="zh-CN" altLang="en-US"/>
              <a:t>的通道，同时每个</a:t>
            </a:r>
            <a:r>
              <a:rPr lang="en-US" altLang="zh-CN"/>
              <a:t>PE</a:t>
            </a:r>
            <a:r>
              <a:rPr lang="zh-CN" altLang="en-US"/>
              <a:t>还要和周围的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PE</a:t>
            </a:r>
            <a:r>
              <a:rPr lang="zh-CN" altLang="en-US"/>
              <a:t>进行交换数据因为，周围有</a:t>
            </a:r>
            <a:r>
              <a:rPr lang="en-US" altLang="zh-CN"/>
              <a:t>halos</a:t>
            </a:r>
          </a:p>
          <a:p>
            <a:endParaRPr lang="en-US" altLang="zh-CN"/>
          </a:p>
          <a:p>
            <a:r>
              <a:rPr lang="zh-CN" altLang="en-US"/>
              <a:t>图中没有画出这</a:t>
            </a:r>
            <a:r>
              <a:rPr lang="en-US" altLang="zh-CN"/>
              <a:t>arbitrated bus</a:t>
            </a:r>
            <a:r>
              <a:rPr lang="zh-CN" altLang="en-US"/>
              <a:t>，它是作为一个</a:t>
            </a:r>
            <a:r>
              <a:rPr lang="en-US" altLang="zh-CN"/>
              <a:t>global network</a:t>
            </a:r>
            <a:r>
              <a:rPr lang="zh-CN" altLang="en-US"/>
              <a:t>来实现</a:t>
            </a:r>
            <a:r>
              <a:rPr lang="en-US" altLang="zh-CN"/>
              <a:t>weight</a:t>
            </a:r>
            <a:r>
              <a:rPr lang="zh-CN" altLang="en-US"/>
              <a:t>的广播，点对点的将</a:t>
            </a:r>
            <a:r>
              <a:rPr lang="en-US" altLang="zh-CN"/>
              <a:t>IA</a:t>
            </a:r>
            <a:r>
              <a:rPr lang="zh-CN" altLang="en-US"/>
              <a:t>从</a:t>
            </a:r>
            <a:r>
              <a:rPr lang="en-US" altLang="zh-CN"/>
              <a:t>DRAM</a:t>
            </a:r>
            <a:r>
              <a:rPr lang="zh-CN" altLang="en-US"/>
              <a:t>取出，将</a:t>
            </a:r>
            <a:r>
              <a:rPr lang="en-US" altLang="zh-CN"/>
              <a:t>OA</a:t>
            </a:r>
            <a:r>
              <a:rPr lang="zh-CN" altLang="en-US"/>
              <a:t>送入</a:t>
            </a:r>
            <a:r>
              <a:rPr lang="en-US" altLang="zh-CN"/>
              <a:t>DRAM</a:t>
            </a:r>
          </a:p>
          <a:p>
            <a:endParaRPr lang="en-US" altLang="zh-CN"/>
          </a:p>
          <a:p>
            <a:r>
              <a:rPr lang="en-US" altLang="zh-CN"/>
              <a:t>fig6</a:t>
            </a:r>
          </a:p>
          <a:p>
            <a:r>
              <a:rPr lang="zh-CN" altLang="en-US"/>
              <a:t>一个</a:t>
            </a:r>
            <a:r>
              <a:rPr lang="en-US" altLang="zh-CN"/>
              <a:t>weight buffer</a:t>
            </a:r>
            <a:r>
              <a:rPr lang="zh-CN" altLang="en-US"/>
              <a:t>、一个</a:t>
            </a:r>
            <a:r>
              <a:rPr lang="en-US" altLang="zh-CN"/>
              <a:t>input</a:t>
            </a:r>
            <a:r>
              <a:rPr lang="zh-CN" altLang="en-US"/>
              <a:t>和</a:t>
            </a:r>
            <a:r>
              <a:rPr lang="en-US" altLang="zh-CN"/>
              <a:t>output RAM</a:t>
            </a:r>
            <a:r>
              <a:rPr lang="zh-CN" altLang="en-US"/>
              <a:t>（</a:t>
            </a:r>
            <a:r>
              <a:rPr lang="en-US" altLang="zh-CN"/>
              <a:t>IARAM &amp; OARAM</a:t>
            </a:r>
            <a:r>
              <a:rPr lang="zh-CN" altLang="en-US"/>
              <a:t>）、一组</a:t>
            </a:r>
            <a:r>
              <a:rPr lang="en-US" altLang="zh-CN"/>
              <a:t>accumulator buffer</a:t>
            </a:r>
            <a:r>
              <a:rPr lang="zh-CN" altLang="en-US"/>
              <a:t>（</a:t>
            </a:r>
            <a:r>
              <a:rPr lang="en-US" altLang="zh-CN"/>
              <a:t>a bank of</a:t>
            </a:r>
            <a:r>
              <a:rPr lang="zh-CN" altLang="en-US"/>
              <a:t>）、一个乘法阵列（</a:t>
            </a:r>
            <a:r>
              <a:rPr lang="en-US" altLang="zh-CN"/>
              <a:t>mul array</a:t>
            </a:r>
            <a:r>
              <a:rPr lang="zh-CN" altLang="en-US"/>
              <a:t>）、一个投射阵列（</a:t>
            </a:r>
            <a:r>
              <a:rPr lang="en-US" altLang="zh-CN"/>
              <a:t>scatter crossbar</a:t>
            </a:r>
            <a:r>
              <a:rPr lang="zh-CN" altLang="en-US"/>
              <a:t>）、以及一个后处理电路（</a:t>
            </a:r>
            <a:r>
              <a:rPr lang="en-US" altLang="zh-CN"/>
              <a:t>PPU</a:t>
            </a:r>
            <a:r>
              <a:rPr lang="zh-CN" altLang="en-US"/>
              <a:t>，</a:t>
            </a:r>
            <a:r>
              <a:rPr lang="en-US" altLang="zh-CN"/>
              <a:t>post-processing unit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5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fig5</a:t>
            </a:r>
          </a:p>
          <a:p>
            <a:r>
              <a:rPr lang="zh-CN" altLang="en-US"/>
              <a:t>整体的数据流控制由</a:t>
            </a:r>
            <a:r>
              <a:rPr lang="en-US" altLang="zh-CN"/>
              <a:t>layer sequencer</a:t>
            </a:r>
            <a:r>
              <a:rPr lang="zh-CN" altLang="en-US"/>
              <a:t>编排，其控制着一个</a:t>
            </a:r>
            <a:r>
              <a:rPr lang="en-US" altLang="zh-CN"/>
              <a:t>DRAM controller</a:t>
            </a:r>
            <a:r>
              <a:rPr lang="zh-CN" altLang="en-US"/>
              <a:t>，用于将</a:t>
            </a:r>
            <a:r>
              <a:rPr lang="en-US" altLang="zh-CN"/>
              <a:t>weight</a:t>
            </a:r>
            <a:r>
              <a:rPr lang="zh-CN" altLang="en-US"/>
              <a:t>广播到所有</a:t>
            </a:r>
            <a:r>
              <a:rPr lang="en-US" altLang="zh-CN"/>
              <a:t>PE</a:t>
            </a:r>
            <a:r>
              <a:rPr lang="zh-CN" altLang="en-US"/>
              <a:t>，</a:t>
            </a:r>
            <a:r>
              <a:rPr lang="en-US" altLang="zh-CN"/>
              <a:t>activation</a:t>
            </a:r>
            <a:r>
              <a:rPr lang="zh-CN" altLang="en-US"/>
              <a:t>可以流入或流出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PE</a:t>
            </a:r>
            <a:r>
              <a:rPr lang="zh-CN" altLang="en-US"/>
              <a:t>都有</a:t>
            </a:r>
            <a:r>
              <a:rPr lang="en-US" altLang="zh-CN"/>
              <a:t>weight</a:t>
            </a:r>
            <a:r>
              <a:rPr lang="zh-CN" altLang="en-US"/>
              <a:t>和</a:t>
            </a:r>
            <a:r>
              <a:rPr lang="en-US" altLang="zh-CN"/>
              <a:t>act</a:t>
            </a:r>
            <a:r>
              <a:rPr lang="zh-CN" altLang="en-US"/>
              <a:t>的通道，同时每个</a:t>
            </a:r>
            <a:r>
              <a:rPr lang="en-US" altLang="zh-CN"/>
              <a:t>PE</a:t>
            </a:r>
            <a:r>
              <a:rPr lang="zh-CN" altLang="en-US"/>
              <a:t>还要和周围的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PE</a:t>
            </a:r>
            <a:r>
              <a:rPr lang="zh-CN" altLang="en-US"/>
              <a:t>进行交换数据因为，周围有</a:t>
            </a:r>
            <a:r>
              <a:rPr lang="en-US" altLang="zh-CN"/>
              <a:t>halos</a:t>
            </a:r>
          </a:p>
          <a:p>
            <a:endParaRPr lang="en-US" altLang="zh-CN"/>
          </a:p>
          <a:p>
            <a:r>
              <a:rPr lang="zh-CN" altLang="en-US"/>
              <a:t>图中没有画出这</a:t>
            </a:r>
            <a:r>
              <a:rPr lang="en-US" altLang="zh-CN"/>
              <a:t>arbitrated bus</a:t>
            </a:r>
            <a:r>
              <a:rPr lang="zh-CN" altLang="en-US"/>
              <a:t>，它是作为一个</a:t>
            </a:r>
            <a:r>
              <a:rPr lang="en-US" altLang="zh-CN"/>
              <a:t>global network</a:t>
            </a:r>
            <a:r>
              <a:rPr lang="zh-CN" altLang="en-US"/>
              <a:t>来实现</a:t>
            </a:r>
            <a:r>
              <a:rPr lang="en-US" altLang="zh-CN"/>
              <a:t>weight</a:t>
            </a:r>
            <a:r>
              <a:rPr lang="zh-CN" altLang="en-US"/>
              <a:t>的广播，点对点的将</a:t>
            </a:r>
            <a:r>
              <a:rPr lang="en-US" altLang="zh-CN"/>
              <a:t>IA</a:t>
            </a:r>
            <a:r>
              <a:rPr lang="zh-CN" altLang="en-US"/>
              <a:t>从</a:t>
            </a:r>
            <a:r>
              <a:rPr lang="en-US" altLang="zh-CN"/>
              <a:t>DRAM</a:t>
            </a:r>
            <a:r>
              <a:rPr lang="zh-CN" altLang="en-US"/>
              <a:t>取出，将</a:t>
            </a:r>
            <a:r>
              <a:rPr lang="en-US" altLang="zh-CN"/>
              <a:t>OA</a:t>
            </a:r>
            <a:r>
              <a:rPr lang="zh-CN" altLang="en-US"/>
              <a:t>送入</a:t>
            </a:r>
            <a:r>
              <a:rPr lang="en-US" altLang="zh-CN"/>
              <a:t>DRAM</a:t>
            </a:r>
          </a:p>
          <a:p>
            <a:endParaRPr lang="en-US" altLang="zh-CN"/>
          </a:p>
          <a:p>
            <a:r>
              <a:rPr lang="en-US" altLang="zh-CN"/>
              <a:t>fig6</a:t>
            </a:r>
          </a:p>
          <a:p>
            <a:r>
              <a:rPr lang="zh-CN" altLang="en-US"/>
              <a:t>一个</a:t>
            </a:r>
            <a:r>
              <a:rPr lang="en-US" altLang="zh-CN"/>
              <a:t>weight buffer</a:t>
            </a:r>
            <a:r>
              <a:rPr lang="zh-CN" altLang="en-US"/>
              <a:t>、一个</a:t>
            </a:r>
            <a:r>
              <a:rPr lang="en-US" altLang="zh-CN"/>
              <a:t>input</a:t>
            </a:r>
            <a:r>
              <a:rPr lang="zh-CN" altLang="en-US"/>
              <a:t>和</a:t>
            </a:r>
            <a:r>
              <a:rPr lang="en-US" altLang="zh-CN"/>
              <a:t>output RAM</a:t>
            </a:r>
            <a:r>
              <a:rPr lang="zh-CN" altLang="en-US"/>
              <a:t>（</a:t>
            </a:r>
            <a:r>
              <a:rPr lang="en-US" altLang="zh-CN"/>
              <a:t>IARAM &amp; OARAM</a:t>
            </a:r>
            <a:r>
              <a:rPr lang="zh-CN" altLang="en-US"/>
              <a:t>）、一组</a:t>
            </a:r>
            <a:r>
              <a:rPr lang="en-US" altLang="zh-CN"/>
              <a:t>accumulator buffer</a:t>
            </a:r>
            <a:r>
              <a:rPr lang="zh-CN" altLang="en-US"/>
              <a:t>（</a:t>
            </a:r>
            <a:r>
              <a:rPr lang="en-US" altLang="zh-CN"/>
              <a:t>a bank of</a:t>
            </a:r>
            <a:r>
              <a:rPr lang="zh-CN" altLang="en-US"/>
              <a:t>）、一个乘法阵列（</a:t>
            </a:r>
            <a:r>
              <a:rPr lang="en-US" altLang="zh-CN"/>
              <a:t>mul array</a:t>
            </a:r>
            <a:r>
              <a:rPr lang="zh-CN" altLang="en-US"/>
              <a:t>）、一个投射阵列（</a:t>
            </a:r>
            <a:r>
              <a:rPr lang="en-US" altLang="zh-CN"/>
              <a:t>scatter crossbar</a:t>
            </a:r>
            <a:r>
              <a:rPr lang="zh-CN" altLang="en-US"/>
              <a:t>）、以及一个后处理电路（</a:t>
            </a:r>
            <a:r>
              <a:rPr lang="en-US" altLang="zh-CN"/>
              <a:t>PPU</a:t>
            </a:r>
            <a:r>
              <a:rPr lang="zh-CN" altLang="en-US"/>
              <a:t>，</a:t>
            </a:r>
            <a:r>
              <a:rPr lang="en-US" altLang="zh-CN"/>
              <a:t>post-processing unit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5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/>
              <a:t>fig6</a:t>
            </a:r>
          </a:p>
          <a:p>
            <a:r>
              <a:rPr lang="zh-CN" altLang="en-US"/>
              <a:t>一个</a:t>
            </a:r>
            <a:r>
              <a:rPr lang="en-US" altLang="zh-CN"/>
              <a:t>weight buffer</a:t>
            </a:r>
            <a:r>
              <a:rPr lang="zh-CN" altLang="en-US"/>
              <a:t>、一个</a:t>
            </a:r>
            <a:r>
              <a:rPr lang="en-US" altLang="zh-CN"/>
              <a:t>input</a:t>
            </a:r>
            <a:r>
              <a:rPr lang="zh-CN" altLang="en-US"/>
              <a:t>和</a:t>
            </a:r>
            <a:r>
              <a:rPr lang="en-US" altLang="zh-CN"/>
              <a:t>output RAM</a:t>
            </a:r>
            <a:r>
              <a:rPr lang="zh-CN" altLang="en-US"/>
              <a:t>（</a:t>
            </a:r>
            <a:r>
              <a:rPr lang="en-US" altLang="zh-CN"/>
              <a:t>IARAM &amp; OARAM</a:t>
            </a:r>
            <a:r>
              <a:rPr lang="zh-CN" altLang="en-US"/>
              <a:t>）、一组</a:t>
            </a:r>
            <a:r>
              <a:rPr lang="en-US" altLang="zh-CN"/>
              <a:t>accumulator buffer</a:t>
            </a:r>
            <a:r>
              <a:rPr lang="zh-CN" altLang="en-US"/>
              <a:t>（</a:t>
            </a:r>
            <a:r>
              <a:rPr lang="en-US" altLang="zh-CN"/>
              <a:t>a bank of</a:t>
            </a:r>
            <a:r>
              <a:rPr lang="zh-CN" altLang="en-US"/>
              <a:t>）、一个乘法阵列（</a:t>
            </a:r>
            <a:r>
              <a:rPr lang="en-US" altLang="zh-CN"/>
              <a:t>mul array</a:t>
            </a:r>
            <a:r>
              <a:rPr lang="zh-CN" altLang="en-US"/>
              <a:t>）、一个投射阵列（</a:t>
            </a:r>
            <a:r>
              <a:rPr lang="en-US" altLang="zh-CN"/>
              <a:t>scatter crossbar</a:t>
            </a:r>
            <a:r>
              <a:rPr lang="zh-CN" altLang="en-US"/>
              <a:t>）、以及一个后处理电路（</a:t>
            </a:r>
            <a:r>
              <a:rPr lang="en-US" altLang="zh-CN"/>
              <a:t>PPU</a:t>
            </a:r>
            <a:r>
              <a:rPr lang="zh-CN" altLang="en-US"/>
              <a:t>，</a:t>
            </a:r>
            <a:r>
              <a:rPr lang="en-US" altLang="zh-CN"/>
              <a:t>post-processing unit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处理第一层的时候，</a:t>
            </a:r>
            <a:r>
              <a:rPr lang="en-US" altLang="zh-CN"/>
              <a:t>input image</a:t>
            </a:r>
            <a:r>
              <a:rPr lang="zh-CN" altLang="en-US"/>
              <a:t>是无法压缩的，所以将其部分输入到</a:t>
            </a:r>
            <a:r>
              <a:rPr lang="en-US" altLang="zh-CN"/>
              <a:t>PE</a:t>
            </a:r>
            <a:r>
              <a:rPr lang="zh-CN" altLang="en-US"/>
              <a:t>的</a:t>
            </a:r>
            <a:r>
              <a:rPr lang="en-US" altLang="zh-CN"/>
              <a:t>IARAM</a:t>
            </a:r>
            <a:r>
              <a:rPr lang="zh-CN" altLang="en-US"/>
              <a:t>，压缩的</a:t>
            </a:r>
            <a:r>
              <a:rPr lang="en-US" altLang="zh-CN"/>
              <a:t>weight</a:t>
            </a:r>
            <a:r>
              <a:rPr lang="zh-CN" altLang="en-US"/>
              <a:t>广播到</a:t>
            </a:r>
            <a:r>
              <a:rPr lang="en-US" altLang="zh-CN"/>
              <a:t>PE buffer</a:t>
            </a:r>
            <a:r>
              <a:rPr lang="zh-CN" altLang="en-US"/>
              <a:t>。而处理之后的层，则尽可能的将</a:t>
            </a:r>
            <a:r>
              <a:rPr lang="en-US" altLang="zh-CN"/>
              <a:t>compressed activation</a:t>
            </a:r>
            <a:r>
              <a:rPr lang="zh-CN" altLang="en-US"/>
              <a:t>存在片上</a:t>
            </a:r>
            <a:r>
              <a:rPr lang="en-US" altLang="zh-CN"/>
              <a:t>RAM</a:t>
            </a:r>
            <a:r>
              <a:rPr lang="zh-CN" altLang="en-US"/>
              <a:t>，即由</a:t>
            </a:r>
            <a:r>
              <a:rPr lang="en-US" altLang="zh-CN"/>
              <a:t>OARAM</a:t>
            </a:r>
            <a:r>
              <a:rPr lang="zh-CN" altLang="en-US"/>
              <a:t>处理到</a:t>
            </a:r>
            <a:r>
              <a:rPr lang="en-US" altLang="zh-CN"/>
              <a:t>IARAM</a:t>
            </a:r>
            <a:r>
              <a:rPr lang="zh-CN" altLang="en-US"/>
              <a:t>，而不写出到</a:t>
            </a:r>
            <a:r>
              <a:rPr lang="en-US" altLang="zh-CN"/>
              <a:t>DRAM</a:t>
            </a:r>
            <a:r>
              <a:rPr lang="zh-CN" altLang="en-US"/>
              <a:t>。（后面实验结果，只有</a:t>
            </a:r>
            <a:r>
              <a:rPr lang="en-US" altLang="zh-CN"/>
              <a:t>VGGNet</a:t>
            </a:r>
            <a:r>
              <a:rPr lang="zh-CN" altLang="en-US"/>
              <a:t>无法全部存在片上。）</a:t>
            </a:r>
          </a:p>
          <a:p>
            <a:endParaRPr lang="zh-CN" altLang="en-US"/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每层都有一些参数来配置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sequencer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的控制器，包括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FIFO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IARAM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OARAM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PPU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weights and activations.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带有一个状态机，用来控制输出的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（？），每当取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个值做笛卡尔积，同时其坐标也要参与计算其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的输出坐标（即在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中的位置）。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Accumulation.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之后，存到含有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 bank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array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，同时附上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。为了减少列散（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）时的访存冲突，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2xFxI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，一部分不断写入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，另一部分流出到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PPU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Post-processing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output-channel group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完成后，即进入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PPU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进行后处理，包括与邻近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数据，计算边界；非线性单元（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；以及压缩结构，输出到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RAM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的方案。此处采用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的结构，如下图，包括非零值的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vector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vector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，第一位是非零值的数量，以及间隔的步长。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volume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被降维成一维数组。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vector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的每一位，用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4bit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来表示，即允许最多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的间隔。更大的间隔，则在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中置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placeholder.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69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1DCNN-opt performance is identical to DCNN because it only optimizes for energy.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96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SCNN</a:t>
            </a:r>
            <a:r>
              <a:rPr lang="zh-CN" altLang="en-US"/>
              <a:t>（</a:t>
            </a:r>
            <a:r>
              <a:rPr lang="en-US" altLang="zh-CN"/>
              <a:t>oracle</a:t>
            </a:r>
            <a:r>
              <a:rPr lang="zh-CN" altLang="en-US"/>
              <a:t>）指理论的最佳性能</a:t>
            </a:r>
            <a:endParaRPr lang="en-US" altLang="zh-CN"/>
          </a:p>
          <a:p>
            <a:r>
              <a:rPr lang="zh-CN" altLang="en-US"/>
              <a:t>造成</a:t>
            </a:r>
            <a:r>
              <a:rPr lang="en-US" altLang="zh-CN"/>
              <a:t>SCNN</a:t>
            </a:r>
            <a:r>
              <a:rPr lang="zh-CN" altLang="en-US"/>
              <a:t>后面层性能远不如</a:t>
            </a:r>
            <a:r>
              <a:rPr lang="en-US" altLang="zh-CN"/>
              <a:t>oracle</a:t>
            </a:r>
            <a:r>
              <a:rPr lang="zh-CN" altLang="en-US"/>
              <a:t>的原因有两个：</a:t>
            </a:r>
            <a:endParaRPr lang="en-US" altLang="zh-CN"/>
          </a:p>
          <a:p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the working set allocated to each PE tends to be smaller in the later layers (e.g., IC_5b) than in the earlier layers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（给后面层的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set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少，很难完全利用一个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里面乘法阵列里面所有的乘法）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(intra-PE fragmentation)</a:t>
            </a:r>
          </a:p>
          <a:p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imbalance results in under-utilization because the work corresponding to the next output-channel group Kc+1 can only start after the PEs complete the current output-channel group Kc.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（要等待所有的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都算完才能进行下一次循环的运算）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(intra-barrier)</a:t>
            </a:r>
          </a:p>
          <a:p>
            <a:endParaRPr lang="en-US" altLang="zh-CN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PE</a:t>
            </a:r>
            <a:r>
              <a:rPr lang="zh-CN" altLang="en-US"/>
              <a:t>等待的周期，反应的是</a:t>
            </a:r>
            <a:r>
              <a:rPr lang="en-US" altLang="zh-CN"/>
              <a:t>PE-barrier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9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这张图说明了，</a:t>
            </a:r>
            <a:r>
              <a:rPr lang="en-US" altLang="zh-CN"/>
              <a:t>DCNN-opt</a:t>
            </a:r>
            <a:r>
              <a:rPr lang="zh-CN" altLang="en-US"/>
              <a:t>虽然无法提高性能，但是可以节省很多功耗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33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后面继续做实验来验证 单纯对</a:t>
            </a:r>
            <a:r>
              <a:rPr lang="en-US" altLang="zh-CN"/>
              <a:t>A</a:t>
            </a:r>
            <a:r>
              <a:rPr lang="zh-CN" altLang="en-US"/>
              <a:t>用</a:t>
            </a:r>
            <a:r>
              <a:rPr lang="en-US" altLang="zh-CN"/>
              <a:t>sparse</a:t>
            </a:r>
            <a:r>
              <a:rPr lang="zh-CN" altLang="en-US"/>
              <a:t> 单纯对</a:t>
            </a:r>
            <a:r>
              <a:rPr lang="en-US" altLang="zh-CN"/>
              <a:t>W</a:t>
            </a:r>
            <a:r>
              <a:rPr lang="zh-CN" altLang="en-US"/>
              <a:t>用</a:t>
            </a:r>
            <a:r>
              <a:rPr lang="en-US" altLang="zh-CN"/>
              <a:t>sparse </a:t>
            </a:r>
            <a:r>
              <a:rPr lang="zh-CN" altLang="en-US"/>
              <a:t>各会有什么效果。（因为之前很多工作都是单纯对</a:t>
            </a:r>
            <a:r>
              <a:rPr lang="en-US" altLang="zh-CN"/>
              <a:t>W</a:t>
            </a:r>
            <a:r>
              <a:rPr lang="zh-CN" altLang="en-US"/>
              <a:t>或者</a:t>
            </a:r>
            <a:r>
              <a:rPr lang="en-US" altLang="zh-CN"/>
              <a:t>A</a:t>
            </a:r>
            <a:r>
              <a:rPr lang="zh-CN" altLang="en-US"/>
              <a:t>来做的）</a:t>
            </a:r>
            <a:endParaRPr lang="en-US" altLang="zh-CN"/>
          </a:p>
          <a:p>
            <a:r>
              <a:rPr lang="zh-CN" altLang="en-US"/>
              <a:t>结果的分析，当然对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都进行操作是最好的情况。但是对</a:t>
            </a:r>
            <a:r>
              <a:rPr lang="en-US" altLang="zh-CN"/>
              <a:t>W</a:t>
            </a:r>
            <a:r>
              <a:rPr lang="zh-CN" altLang="en-US"/>
              <a:t>进行处理会更好，</a:t>
            </a:r>
            <a:r>
              <a:rPr lang="en-US" altLang="zh-CN"/>
              <a:t>A</a:t>
            </a:r>
            <a:r>
              <a:rPr lang="zh-CN" altLang="en-US"/>
              <a:t>会更多的重用，而</a:t>
            </a:r>
            <a:r>
              <a:rPr lang="en-US" altLang="zh-CN"/>
              <a:t>W</a:t>
            </a:r>
            <a:r>
              <a:rPr lang="zh-CN" altLang="en-US"/>
              <a:t>比</a:t>
            </a:r>
            <a:r>
              <a:rPr lang="en-US" altLang="zh-CN"/>
              <a:t>A</a:t>
            </a:r>
            <a:r>
              <a:rPr lang="zh-CN" altLang="en-US"/>
              <a:t>有更多的读取，因此安排</a:t>
            </a:r>
            <a:r>
              <a:rPr lang="en-US" altLang="zh-CN"/>
              <a:t>W</a:t>
            </a:r>
            <a:r>
              <a:rPr lang="zh-CN" altLang="en-US"/>
              <a:t>的稀疏数据流会更划算一点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9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3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SCNN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之前，对于稀疏性的网络进行的加速计算有：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Eyeriss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gate 0 for activation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Cnvulutin: skip 0 for activation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Cambricon-X: skip 0 for weight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SCNN: skip 0 for activation and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卷积神经网络正常的计算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访问内存的开销要小，遇到零的时候要可以节约运算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0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</a:t>
            </a:r>
            <a:r>
              <a:rPr lang="zh-CN" altLang="en-US"/>
              <a:t>是指</a:t>
            </a:r>
            <a:r>
              <a:rPr lang="en-US" altLang="zh-CN"/>
              <a:t>input activation</a:t>
            </a:r>
            <a:r>
              <a:rPr lang="zh-CN" altLang="en-US"/>
              <a:t>不动，去</a:t>
            </a:r>
            <a:r>
              <a:rPr lang="en-US" altLang="zh-CN"/>
              <a:t>×</a:t>
            </a:r>
            <a:r>
              <a:rPr lang="zh-CN" altLang="en-US"/>
              <a:t>所有的</a:t>
            </a:r>
            <a:r>
              <a:rPr lang="en-US" altLang="zh-CN"/>
              <a:t>filter</a:t>
            </a:r>
            <a:r>
              <a:rPr lang="zh-CN" altLang="en-US"/>
              <a:t>，然后读取卷积的数据进入</a:t>
            </a:r>
            <a:r>
              <a:rPr lang="en-US" altLang="zh-CN"/>
              <a:t>PE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5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</a:t>
            </a:r>
            <a:r>
              <a:rPr lang="zh-CN" altLang="en-US"/>
              <a:t>是指</a:t>
            </a:r>
            <a:r>
              <a:rPr lang="en-US" altLang="zh-CN"/>
              <a:t>input activation</a:t>
            </a:r>
            <a:r>
              <a:rPr lang="zh-CN" altLang="en-US"/>
              <a:t>不动，去</a:t>
            </a:r>
            <a:r>
              <a:rPr lang="en-US" altLang="zh-CN"/>
              <a:t>×</a:t>
            </a:r>
            <a:r>
              <a:rPr lang="zh-CN" altLang="en-US"/>
              <a:t>所有的</a:t>
            </a:r>
            <a:r>
              <a:rPr lang="en-US" altLang="zh-CN"/>
              <a:t>filter</a:t>
            </a:r>
            <a:r>
              <a:rPr lang="zh-CN" altLang="en-US"/>
              <a:t>，然后读取卷积的数据进入</a:t>
            </a:r>
            <a:r>
              <a:rPr lang="en-US" altLang="zh-CN"/>
              <a:t>PE</a:t>
            </a:r>
            <a:r>
              <a:rPr lang="zh-CN" altLang="en-US"/>
              <a:t>，由于</a:t>
            </a:r>
            <a:r>
              <a:rPr lang="en-US" altLang="zh-CN"/>
              <a:t>weight</a:t>
            </a:r>
            <a:r>
              <a:rPr lang="zh-CN" altLang="en-US"/>
              <a:t>和</a:t>
            </a:r>
            <a:r>
              <a:rPr lang="en-US" altLang="zh-CN"/>
              <a:t>activation</a:t>
            </a:r>
            <a:r>
              <a:rPr lang="zh-CN" altLang="en-US"/>
              <a:t>都很大，要进行分块处理。对于卷积运算，有两种循环方式：固定</a:t>
            </a:r>
            <a:r>
              <a:rPr lang="en-US" altLang="zh-CN"/>
              <a:t>activation</a:t>
            </a:r>
            <a:r>
              <a:rPr lang="zh-CN" altLang="en-US"/>
              <a:t>，循环</a:t>
            </a:r>
            <a:r>
              <a:rPr lang="en-US" altLang="zh-CN"/>
              <a:t>weight</a:t>
            </a:r>
            <a:r>
              <a:rPr lang="zh-CN" altLang="en-US"/>
              <a:t>；固定</a:t>
            </a:r>
            <a:r>
              <a:rPr lang="en-US" altLang="zh-CN"/>
              <a:t>weight</a:t>
            </a:r>
            <a:r>
              <a:rPr lang="zh-CN" altLang="en-US"/>
              <a:t>，循环</a:t>
            </a:r>
            <a:r>
              <a:rPr lang="en-US" altLang="zh-CN"/>
              <a:t>activation</a:t>
            </a:r>
            <a:r>
              <a:rPr lang="zh-CN" altLang="en-US"/>
              <a:t>。该文使用的前者，因此首先对</a:t>
            </a:r>
            <a:r>
              <a:rPr lang="en-US" altLang="zh-CN"/>
              <a:t>weight</a:t>
            </a:r>
            <a:r>
              <a:rPr lang="zh-CN" altLang="en-US"/>
              <a:t>进行分组，将</a:t>
            </a:r>
            <a:r>
              <a:rPr lang="en-US" altLang="zh-CN"/>
              <a:t>k</a:t>
            </a:r>
            <a:r>
              <a:rPr lang="zh-CN" altLang="en-US"/>
              <a:t>个通道（</a:t>
            </a:r>
            <a:r>
              <a:rPr lang="en-US" altLang="zh-CN"/>
              <a:t>channel</a:t>
            </a:r>
            <a:r>
              <a:rPr lang="zh-CN" altLang="en-US"/>
              <a:t>）的</a:t>
            </a:r>
            <a:r>
              <a:rPr lang="en-US" altLang="zh-CN"/>
              <a:t>weight</a:t>
            </a:r>
            <a:r>
              <a:rPr lang="zh-CN" altLang="en-US"/>
              <a:t>按照每组</a:t>
            </a:r>
            <a:r>
              <a:rPr lang="en-US" altLang="zh-CN"/>
              <a:t>Kc</a:t>
            </a:r>
            <a:r>
              <a:rPr lang="zh-CN" altLang="en-US"/>
              <a:t>个通道来分组，</a:t>
            </a:r>
            <a:r>
              <a:rPr lang="en-US" altLang="zh-CN"/>
              <a:t>weight</a:t>
            </a:r>
            <a:r>
              <a:rPr lang="zh-CN" altLang="en-US"/>
              <a:t>分组后的计算单元变为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的向量，从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的向量。输入到一个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的乘法器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，即两两相乘。每个乘法器的输出，通过并行计算的坐标信息，输出累加到对应的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上（即找到对应的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 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的位置）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/>
              <a:t>可以带来两个好处：（</a:t>
            </a:r>
            <a:r>
              <a:rPr lang="en-US" altLang="zh-CN"/>
              <a:t>1</a:t>
            </a:r>
            <a:r>
              <a:rPr lang="zh-CN" altLang="en-US"/>
              <a:t>）每个</a:t>
            </a:r>
            <a:r>
              <a:rPr lang="en-US" altLang="zh-CN"/>
              <a:t>w</a:t>
            </a:r>
            <a:r>
              <a:rPr lang="zh-CN" altLang="en-US"/>
              <a:t>被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en-US" altLang="zh-CN"/>
              <a:t>activation</a:t>
            </a:r>
            <a:r>
              <a:rPr lang="zh-CN" altLang="en-US"/>
              <a:t>重用（通过广播结构），每个</a:t>
            </a:r>
            <a:r>
              <a:rPr lang="en-US" altLang="zh-CN"/>
              <a:t>activation</a:t>
            </a:r>
            <a:r>
              <a:rPr lang="zh-CN" altLang="en-US"/>
              <a:t>被</a:t>
            </a:r>
            <a:r>
              <a:rPr lang="en-US" altLang="zh-CN"/>
              <a:t>F</a:t>
            </a:r>
            <a:r>
              <a:rPr lang="zh-CN" altLang="en-US"/>
              <a:t>个</a:t>
            </a:r>
            <a:r>
              <a:rPr lang="en-US" altLang="zh-CN"/>
              <a:t>w</a:t>
            </a:r>
            <a:r>
              <a:rPr lang="zh-CN" altLang="en-US"/>
              <a:t>重用；（</a:t>
            </a:r>
            <a:r>
              <a:rPr lang="en-US" altLang="zh-CN"/>
              <a:t>2</a:t>
            </a:r>
            <a:r>
              <a:rPr lang="zh-CN" altLang="en-US"/>
              <a:t>）每一个乘法输出的</a:t>
            </a:r>
            <a:r>
              <a:rPr lang="en-US" altLang="zh-CN"/>
              <a:t>psum</a:t>
            </a:r>
            <a:r>
              <a:rPr lang="zh-CN" altLang="en-US"/>
              <a:t>都是有用的，不需要额外的访存和计算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5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SCNN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由多个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8array of 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）组成，因此对于以上的计算单元，又对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进行分块。将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平面，按照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 × Ht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的格子进行分割，每个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×Wt × Ht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通过广播的方式同时广播到每个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完成各自部分的乘累加运算。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解决的办法有两种：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 × Ht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略大一些，通过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来解决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halo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问题；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、在每个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计算完的累加缓存做的比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 × Wt × Ht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大一些，多出来的部分存储着不完全的累加值，然后通过相邻计算单元间的通信再得到完整结果。两种方案资源消耗相当，该论文选择的是第二种方案。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7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7C9D-3DC5-437F-B505-71D6C523D9A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8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8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3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121A-29DB-4E37-B519-E6743174E56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85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1A02A-67E7-423A-8CC3-5F3D54C301B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0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8CDB-1DEE-4936-8556-2E0E8FA40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B805-BB4E-448E-8014-4DEC130CA0C3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37C27-02C6-4BFF-8038-58900B14C7A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1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7783D-D897-422B-9F16-4899DD3432F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54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DDCD-5674-478B-B0F1-BB9FDF00300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6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474-A7F1-4209-9F88-D9452D3F7B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921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BC6B8-28C1-48CE-93B5-6F168D11F4C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29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03D50-73BD-4837-BACD-54E79F5CE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09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A2817-490E-410B-9658-128DC8892C4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83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73" y="228659"/>
            <a:ext cx="2772833" cy="625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28659"/>
            <a:ext cx="8119533" cy="625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94DC9-2B2C-4CB0-9A24-A73602B50A9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26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F55A5-3853-48D2-9C84-BE8693D09EC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692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2239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39290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8E5DD-5B15-4A3D-901C-3DC7D53D134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5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1EDC-EEE0-4694-AD5C-53E888961552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036" y="1223963"/>
            <a:ext cx="11091333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AE48-98BC-47FF-A824-D08D43A043A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0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58839" y="228659"/>
            <a:ext cx="11095567" cy="625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13C8-ADE5-4FE8-A085-9E22998C69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8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72816"/>
            <a:ext cx="10515600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AFD6DC48-BE4A-4DFD-B6B2-884AA72AAEF9}" type="datetime1">
              <a:rPr lang="zh-CN" altLang="en-US" smtClean="0"/>
              <a:t></a:t>
            </a:fld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zh-CN">
              <a:solidFill>
                <a:prstClr val="black"/>
              </a:solidFill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57200" y="864096"/>
            <a:ext cx="1789122" cy="5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719" y="1449388"/>
            <a:ext cx="45719" cy="856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6200" y="0"/>
            <a:ext cx="2133600" cy="864096"/>
          </a:xfrm>
          <a:prstGeom prst="rect">
            <a:avLst/>
          </a:prstGeom>
          <a:solidFill>
            <a:srgbClr val="5F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8296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864096"/>
            <a:ext cx="120953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066800" y="5257800"/>
            <a:ext cx="27432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287000" y="6356350"/>
            <a:ext cx="1371600" cy="365125"/>
          </a:xfrm>
          <a:solidFill>
            <a:srgbClr val="652F7D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2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8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00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415E-7F95-46DD-A1DB-FAED0E04FD81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82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8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BEAA-48AA-478F-952E-CEE3822242AD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7EAE0-120F-48F0-985D-137405672BC9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9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B7E8D-92C9-4803-8654-1F866627173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4FB747-CD27-43C0-952F-B0D78EBD57E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DE515-741B-4AB3-8ABD-54FE1986096F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7B39FB-9B6A-492E-B5FF-E98E05E351E0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6" y="1223963"/>
            <a:ext cx="1109133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48680" y="6712008"/>
            <a:ext cx="1009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fld id="{B6B2632A-B34B-4C44-98AE-DD2754FC87F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28600"/>
            <a:ext cx="1107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949" y="6599297"/>
            <a:ext cx="65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3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234950" indent="-2349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FF0000"/>
        </a:buClr>
        <a:buSzPct val="12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67608" y="141121"/>
            <a:ext cx="72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2020.12.08</a:t>
            </a:r>
            <a:r>
              <a:rPr lang="zh-CN" altLang="en-US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35600" y="6356350"/>
            <a:ext cx="10706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B28297-1914-464C-9A7A-5C615373A0EB}"/>
              </a:ext>
            </a:extLst>
          </p:cNvPr>
          <p:cNvSpPr/>
          <p:nvPr/>
        </p:nvSpPr>
        <p:spPr>
          <a:xfrm>
            <a:off x="947428" y="2567806"/>
            <a:ext cx="9937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231F20"/>
                </a:solidFill>
                <a:latin typeface="Times-Roman"/>
              </a:rPr>
              <a:t>SCNN: An Accelerator for Compressed-sparse</a:t>
            </a:r>
          </a:p>
          <a:p>
            <a:pPr algn="ctr"/>
            <a:r>
              <a:rPr lang="en-US" altLang="zh-CN" sz="3200">
                <a:solidFill>
                  <a:srgbClr val="231F20"/>
                </a:solidFill>
                <a:latin typeface="Times-Roman"/>
              </a:rPr>
              <a:t>Convolutional Neural Networks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0B5165-511F-4636-95A7-55017C2FEE20}"/>
              </a:ext>
            </a:extLst>
          </p:cNvPr>
          <p:cNvSpPr/>
          <p:nvPr/>
        </p:nvSpPr>
        <p:spPr>
          <a:xfrm>
            <a:off x="2377225" y="3861048"/>
            <a:ext cx="7668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231F20"/>
                </a:solidFill>
                <a:latin typeface="Times-Roman"/>
              </a:rPr>
              <a:t>ISCA ’17, June 24-28, 2017, Toronto, ON, Canada © 2017 Association for Computing Machinery.</a:t>
            </a:r>
            <a:endParaRPr lang="zh-CN" altLang="en-US" sz="4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6F52BA-BDAD-4F5F-9E4B-0D3B275F2917}"/>
              </a:ext>
            </a:extLst>
          </p:cNvPr>
          <p:cNvCxnSpPr/>
          <p:nvPr/>
        </p:nvCxnSpPr>
        <p:spPr>
          <a:xfrm>
            <a:off x="1343472" y="3645024"/>
            <a:ext cx="914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3143672" y="904557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PlanarTiled-InputStationary-CartesianProduct-dense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B859EC-971E-4679-AA22-29975F5B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60" y="1366222"/>
            <a:ext cx="4969007" cy="5389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992F52-3261-4632-9FBB-710D1F3C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42" y="2204864"/>
            <a:ext cx="5476190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1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3143672" y="908720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PlanarTiled-InputStationary-CartesianProduct-sparse</a:t>
            </a:r>
            <a:endParaRPr lang="zh-CN" altLang="en-US" sz="2400" b="1" i="1">
              <a:latin typeface="NimbusRomNo9L-ReguIt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318B2C-6FA5-4E65-9ED0-7CEC06B94EC3}"/>
              </a:ext>
            </a:extLst>
          </p:cNvPr>
          <p:cNvSpPr txBox="1"/>
          <p:nvPr/>
        </p:nvSpPr>
        <p:spPr>
          <a:xfrm>
            <a:off x="-3552" y="1471384"/>
            <a:ext cx="257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最大的区别：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C9190D-DD85-4938-8496-C59731F97F10}"/>
              </a:ext>
            </a:extLst>
          </p:cNvPr>
          <p:cNvSpPr/>
          <p:nvPr/>
        </p:nvSpPr>
        <p:spPr>
          <a:xfrm>
            <a:off x="1019435" y="1809938"/>
            <a:ext cx="11568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数据按照压缩的方式存储，读取数据的时候用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。送给累加器的时候仍然用三维的坐标来送，不管产生的顺序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21BC68-6112-4F0F-8FCA-468A08EC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4" y="2534377"/>
            <a:ext cx="5371429" cy="9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FDEAC6-AA9C-4A12-ACA0-CAA4EADA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38" y="3891919"/>
            <a:ext cx="5600000" cy="221904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D9F529-812B-4ED3-8DEB-19F891C2E13E}"/>
              </a:ext>
            </a:extLst>
          </p:cNvPr>
          <p:cNvCxnSpPr>
            <a:cxnSpLocks/>
          </p:cNvCxnSpPr>
          <p:nvPr/>
        </p:nvCxnSpPr>
        <p:spPr>
          <a:xfrm>
            <a:off x="6023992" y="2492896"/>
            <a:ext cx="0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7FF2769-79BC-483E-BFBA-C2E0E3BA9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281" y="2420888"/>
            <a:ext cx="5485714" cy="5714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090A490-FAB4-4D4E-A1E5-D30F5DF67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032" y="3181810"/>
            <a:ext cx="5466667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ACCELERATOR ARCHITECTURE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B81AB-F7CC-4913-A4E3-93965521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7845"/>
            <a:ext cx="5951984" cy="41934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D8864-CA6E-49DC-A314-1C4322E6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90" y="1287955"/>
            <a:ext cx="5333333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ACCELERATOR ARCHITECTURE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B81AB-F7CC-4913-A4E3-93965521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844823"/>
            <a:ext cx="6696744" cy="47181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6BE3FE-3B9B-45FB-B785-5CCAC40D4990}"/>
              </a:ext>
            </a:extLst>
          </p:cNvPr>
          <p:cNvSpPr/>
          <p:nvPr/>
        </p:nvSpPr>
        <p:spPr>
          <a:xfrm>
            <a:off x="2423592" y="1006638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Tiled  Architecture</a:t>
            </a:r>
            <a:endParaRPr lang="zh-CN" altLang="en-US" sz="2400" b="1" i="1">
              <a:latin typeface="NimbusRomNo9L-ReguItal"/>
            </a:endParaRPr>
          </a:p>
        </p:txBody>
      </p:sp>
    </p:spTree>
    <p:extLst>
      <p:ext uri="{BB962C8B-B14F-4D97-AF65-F5344CB8AC3E}">
        <p14:creationId xmlns:p14="http://schemas.microsoft.com/office/powerpoint/2010/main" val="352318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ACCELERATOR ARCHITECTURE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7D8864-CA6E-49DC-A314-1C4322E64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219" b="11446"/>
          <a:stretch/>
        </p:blipFill>
        <p:spPr>
          <a:xfrm>
            <a:off x="1041632" y="1517046"/>
            <a:ext cx="6624736" cy="51437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3C7AD7-D6BC-489B-A3ED-9B8DFC2131D5}"/>
              </a:ext>
            </a:extLst>
          </p:cNvPr>
          <p:cNvSpPr/>
          <p:nvPr/>
        </p:nvSpPr>
        <p:spPr>
          <a:xfrm>
            <a:off x="2423592" y="1006638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Processing Element (PE)  Architecture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99FDB4-E144-4391-8A07-28FA6776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888" y="2422791"/>
            <a:ext cx="443809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3C7AD7-D6BC-489B-A3ED-9B8DFC2131D5}"/>
              </a:ext>
            </a:extLst>
          </p:cNvPr>
          <p:cNvSpPr/>
          <p:nvPr/>
        </p:nvSpPr>
        <p:spPr>
          <a:xfrm>
            <a:off x="2423592" y="1006638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GoogLeNet performance and energy versus density.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30EAF7-A2B0-4D8E-966E-51DBDCC4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546400"/>
            <a:ext cx="5403048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3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225631"/>
            <a:ext cx="777686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3C7AD7-D6BC-489B-A3ED-9B8DFC2131D5}"/>
              </a:ext>
            </a:extLst>
          </p:cNvPr>
          <p:cNvSpPr/>
          <p:nvPr/>
        </p:nvSpPr>
        <p:spPr>
          <a:xfrm>
            <a:off x="2063552" y="874521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SCNN performance comparison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320716-F3B9-4A70-92E2-F506B31BA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" r="3554" b="2058"/>
          <a:stretch/>
        </p:blipFill>
        <p:spPr>
          <a:xfrm>
            <a:off x="3431704" y="1336186"/>
            <a:ext cx="4464495" cy="55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1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225631"/>
            <a:ext cx="777686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3C7AD7-D6BC-489B-A3ED-9B8DFC2131D5}"/>
              </a:ext>
            </a:extLst>
          </p:cNvPr>
          <p:cNvSpPr/>
          <p:nvPr/>
        </p:nvSpPr>
        <p:spPr>
          <a:xfrm>
            <a:off x="1972281" y="836712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SCNN performance comparison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2D930-B958-4D3B-90E4-898E747B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298376"/>
            <a:ext cx="4261134" cy="55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2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225631"/>
            <a:ext cx="777686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3C7AD7-D6BC-489B-A3ED-9B8DFC2131D5}"/>
              </a:ext>
            </a:extLst>
          </p:cNvPr>
          <p:cNvSpPr/>
          <p:nvPr/>
        </p:nvSpPr>
        <p:spPr>
          <a:xfrm>
            <a:off x="1972281" y="836712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SCNN performance comparison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157E13-3532-4268-8512-9F1EF677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287297"/>
            <a:ext cx="3589331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3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225631"/>
            <a:ext cx="777686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3C7AD7-D6BC-489B-A3ED-9B8DFC2131D5}"/>
              </a:ext>
            </a:extLst>
          </p:cNvPr>
          <p:cNvSpPr/>
          <p:nvPr/>
        </p:nvSpPr>
        <p:spPr>
          <a:xfrm>
            <a:off x="1972281" y="836712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SCNN performance comparison</a:t>
            </a:r>
            <a:endParaRPr lang="zh-CN" altLang="en-US" sz="2400" b="1" i="1">
              <a:latin typeface="NimbusRomNo9L-ReguIt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FB0B7B-4479-47DC-B99C-35DB0281B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2" t="6666" r="3243"/>
          <a:stretch/>
        </p:blipFill>
        <p:spPr>
          <a:xfrm>
            <a:off x="335360" y="2708920"/>
            <a:ext cx="5400600" cy="2016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762ACB-B389-46FD-88F4-8177CD64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480539"/>
            <a:ext cx="5256584" cy="51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The three challenges of sparse data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4BB13A-5CAE-4C32-B8F7-B4372B86FAE6}"/>
              </a:ext>
            </a:extLst>
          </p:cNvPr>
          <p:cNvSpPr txBox="1"/>
          <p:nvPr/>
        </p:nvSpPr>
        <p:spPr>
          <a:xfrm>
            <a:off x="2207568" y="2060848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不充分的权重和输入导致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不能被充分利用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269F00-373D-495D-A893-D7561273B591}"/>
              </a:ext>
            </a:extLst>
          </p:cNvPr>
          <p:cNvSpPr txBox="1"/>
          <p:nvPr/>
        </p:nvSpPr>
        <p:spPr>
          <a:xfrm>
            <a:off x="2207568" y="3501008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的地址是随机的，会导致大量的内存访问冲突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A8ECC2-627B-4705-B256-7D6F62C5E8A6}"/>
              </a:ext>
            </a:extLst>
          </p:cNvPr>
          <p:cNvSpPr txBox="1"/>
          <p:nvPr/>
        </p:nvSpPr>
        <p:spPr>
          <a:xfrm>
            <a:off x="2207568" y="4941168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对不同大小的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支持的情况有限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8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60648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63443C-E239-4A1E-9C58-EBC7395C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13" y="1852580"/>
            <a:ext cx="6624736" cy="287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8C5BE-831D-4642-BE31-B4D451FF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4" y="2958675"/>
            <a:ext cx="11471034" cy="36386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2F4283-880E-46AF-8A45-25ECC1471EE5}"/>
              </a:ext>
            </a:extLst>
          </p:cNvPr>
          <p:cNvSpPr/>
          <p:nvPr/>
        </p:nvSpPr>
        <p:spPr>
          <a:xfrm>
            <a:off x="2039854" y="1114650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PlanarTiled-InputStationary-CartesianProduct</a:t>
            </a:r>
            <a:r>
              <a:rPr lang="zh-CN" altLang="en-US" sz="2400" b="1" i="1">
                <a:latin typeface="NimbusRomNo9L-Regu"/>
              </a:rPr>
              <a:t>（</a:t>
            </a:r>
            <a:r>
              <a:rPr lang="en-US" altLang="zh-CN" sz="2400" b="1">
                <a:latin typeface="NimbusRomNo9L-Regu"/>
              </a:rPr>
              <a:t>PT-IS-CP</a:t>
            </a:r>
            <a:r>
              <a:rPr lang="zh-CN" altLang="en-US" sz="2400" b="1">
                <a:latin typeface="NimbusRomNo9L-Regu"/>
              </a:rPr>
              <a:t>）</a:t>
            </a:r>
            <a:endParaRPr lang="zh-CN" altLang="en-US" sz="2400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2C824A-E9E2-4762-866A-A473B6505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910555"/>
            <a:ext cx="5476190" cy="771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A48E54-B113-43D7-A457-096AA052C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1872460"/>
            <a:ext cx="5457143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8C5BE-831D-4642-BE31-B4D451FFF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" r="47490"/>
          <a:stretch/>
        </p:blipFill>
        <p:spPr>
          <a:xfrm>
            <a:off x="3448" y="1916832"/>
            <a:ext cx="5904656" cy="35918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2039854" y="1114650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PlanarTiled-</a:t>
            </a: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InputStationary</a:t>
            </a:r>
            <a:r>
              <a:rPr lang="en-US" altLang="zh-CN" sz="2400" b="1" i="1">
                <a:latin typeface="NimbusRomNo9L-ReguItal"/>
              </a:rPr>
              <a:t>-CartesianProduct-dense</a:t>
            </a:r>
            <a:r>
              <a:rPr lang="zh-CN" altLang="en-US" sz="2400" b="1" i="1">
                <a:latin typeface="NimbusRomNo9L-Regu"/>
              </a:rPr>
              <a:t>（</a:t>
            </a:r>
            <a:r>
              <a:rPr lang="en-US" altLang="zh-CN" sz="2400" b="1">
                <a:latin typeface="NimbusRomNo9L-Regu"/>
              </a:rPr>
              <a:t>PT-IS-CP-dense</a:t>
            </a:r>
            <a:r>
              <a:rPr lang="zh-CN" altLang="en-US" sz="2400" b="1">
                <a:latin typeface="NimbusRomNo9L-Regu"/>
              </a:rPr>
              <a:t>）</a:t>
            </a:r>
            <a:endParaRPr lang="zh-CN" altLang="en-US" sz="2400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BBD89-4B2C-4F48-8BC6-5D07986D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081" y="1916832"/>
            <a:ext cx="5409524" cy="16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9B64D-414C-462F-80EC-A4AED7D92E31}"/>
              </a:ext>
            </a:extLst>
          </p:cNvPr>
          <p:cNvSpPr txBox="1"/>
          <p:nvPr/>
        </p:nvSpPr>
        <p:spPr>
          <a:xfrm>
            <a:off x="6108080" y="4005064"/>
            <a:ext cx="540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 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Accumulator buffer+adder -&gt; Accumulator unit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2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8C5BE-831D-4642-BE31-B4D451FFF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" r="47490"/>
          <a:stretch/>
        </p:blipFill>
        <p:spPr>
          <a:xfrm>
            <a:off x="28880" y="2124570"/>
            <a:ext cx="5904656" cy="35918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2039854" y="1114650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PlanarTiled-</a:t>
            </a: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InputStationary</a:t>
            </a:r>
            <a:r>
              <a:rPr lang="en-US" altLang="zh-CN" sz="2400" b="1" i="1">
                <a:latin typeface="NimbusRomNo9L-ReguItal"/>
              </a:rPr>
              <a:t>-CartesianProduct-dense</a:t>
            </a:r>
            <a:r>
              <a:rPr lang="zh-CN" altLang="en-US" sz="2400" b="1" i="1">
                <a:latin typeface="NimbusRomNo9L-Regu"/>
              </a:rPr>
              <a:t>（</a:t>
            </a:r>
            <a:r>
              <a:rPr lang="en-US" altLang="zh-CN" sz="2400" b="1">
                <a:latin typeface="NimbusRomNo9L-Regu"/>
              </a:rPr>
              <a:t>PT-IS-CP-dense</a:t>
            </a:r>
            <a:r>
              <a:rPr lang="zh-CN" altLang="en-US" sz="2400" b="1">
                <a:latin typeface="NimbusRomNo9L-Regu"/>
              </a:rPr>
              <a:t>）</a:t>
            </a:r>
            <a:endParaRPr lang="zh-CN" altLang="en-US" sz="2400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D0A7B0-8725-4D54-BF26-6EBA0E4A8874}"/>
              </a:ext>
            </a:extLst>
          </p:cNvPr>
          <p:cNvSpPr txBox="1"/>
          <p:nvPr/>
        </p:nvSpPr>
        <p:spPr>
          <a:xfrm>
            <a:off x="5725200" y="1675199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如此大规模的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reuse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会造成两个问题：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CAC917-5E91-44DA-A10B-0113DD3C304B}"/>
              </a:ext>
            </a:extLst>
          </p:cNvPr>
          <p:cNvSpPr/>
          <p:nvPr/>
        </p:nvSpPr>
        <p:spPr>
          <a:xfrm>
            <a:off x="6121256" y="2124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600"/>
              <a:t>This requires a moderately large input buffer, which can be energy-expensive to access.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D72202-208E-4A7A-BEB8-EC6C8D9E76C5}"/>
              </a:ext>
            </a:extLst>
          </p:cNvPr>
          <p:cNvSpPr txBox="1"/>
          <p:nvPr/>
        </p:nvSpPr>
        <p:spPr>
          <a:xfrm>
            <a:off x="6146945" y="2850940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the stationarity of input activations comes at the cost of more streaming accesses to the weights and to the partial sums in the accumulator buffer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994A80-AE28-404F-8EF6-B91AA19E66EB}"/>
              </a:ext>
            </a:extLst>
          </p:cNvPr>
          <p:cNvSpPr txBox="1"/>
          <p:nvPr/>
        </p:nvSpPr>
        <p:spPr>
          <a:xfrm>
            <a:off x="5725200" y="3714667"/>
            <a:ext cx="562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解决方法：将数据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output-channel group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E58046-A73F-44E8-B4B5-0AF3A06A3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66" y="4044174"/>
            <a:ext cx="541904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2076158" y="962988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latin typeface="NimbusRomNo9L-ReguItal"/>
              </a:rPr>
              <a:t>PlanarTiled-InputStationary-</a:t>
            </a: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CartesianProduct</a:t>
            </a:r>
            <a:r>
              <a:rPr lang="en-US" altLang="zh-CN" sz="2400" b="1" i="1">
                <a:latin typeface="NimbusRomNo9L-ReguItal"/>
              </a:rPr>
              <a:t>-dense</a:t>
            </a:r>
            <a:endParaRPr lang="zh-CN" altLang="en-US" sz="2400" b="1" i="1">
              <a:solidFill>
                <a:srgbClr val="FF0000"/>
              </a:solidFill>
              <a:latin typeface="NimbusRomNo9L-ReguIt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95D00F-BC25-4D2C-A477-4D8EF143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34" y="3345933"/>
            <a:ext cx="4104762" cy="8380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4D5416-04AE-4737-8980-83223066E4B3}"/>
              </a:ext>
            </a:extLst>
          </p:cNvPr>
          <p:cNvSpPr txBox="1"/>
          <p:nvPr/>
        </p:nvSpPr>
        <p:spPr>
          <a:xfrm>
            <a:off x="551078" y="278995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何为笛卡尔乘积：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0E903C-8252-4773-A0AA-0ADEA35A9F7A}"/>
              </a:ext>
            </a:extLst>
          </p:cNvPr>
          <p:cNvSpPr/>
          <p:nvPr/>
        </p:nvSpPr>
        <p:spPr>
          <a:xfrm>
            <a:off x="2398911" y="1500099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4D4D4D"/>
                </a:solidFill>
                <a:latin typeface="-apple-system"/>
              </a:rPr>
              <a:t>运算单元的并行化主要对应于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CartesianProduct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（笛卡尔积）的过程，其可以最大化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spatial reuse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71CB52-97AD-4016-8B62-F359702C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731" y="3737071"/>
            <a:ext cx="5387893" cy="10603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99B83A-4F96-4D6B-B2D4-0805101A4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2336409"/>
            <a:ext cx="5542857" cy="100952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848FA8F-3A3F-4C0D-A3BC-2B92E038F363}"/>
              </a:ext>
            </a:extLst>
          </p:cNvPr>
          <p:cNvCxnSpPr/>
          <p:nvPr/>
        </p:nvCxnSpPr>
        <p:spPr>
          <a:xfrm>
            <a:off x="4943872" y="3573016"/>
            <a:ext cx="792088" cy="0"/>
          </a:xfrm>
          <a:prstGeom prst="straightConnector1">
            <a:avLst/>
          </a:prstGeom>
          <a:ln w="57150">
            <a:solidFill>
              <a:srgbClr val="5829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C6FC890-67BE-4621-A33A-48EE0D01EA60}"/>
              </a:ext>
            </a:extLst>
          </p:cNvPr>
          <p:cNvSpPr/>
          <p:nvPr/>
        </p:nvSpPr>
        <p:spPr>
          <a:xfrm>
            <a:off x="1631504" y="5291266"/>
            <a:ext cx="10369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可以带来两个好处</a:t>
            </a:r>
            <a:r>
              <a:rPr lang="zh-CN" altLang="en-US"/>
              <a:t>：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236B3C-7514-4BC8-858D-6D68A5868084}"/>
              </a:ext>
            </a:extLst>
          </p:cNvPr>
          <p:cNvSpPr/>
          <p:nvPr/>
        </p:nvSpPr>
        <p:spPr>
          <a:xfrm>
            <a:off x="2066750" y="6183645"/>
            <a:ext cx="813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/>
              <a:t>每一个乘法输出的</a:t>
            </a:r>
            <a:r>
              <a:rPr lang="en-US" altLang="zh-CN"/>
              <a:t>psum</a:t>
            </a:r>
            <a:r>
              <a:rPr lang="zh-CN" altLang="en-US"/>
              <a:t>都是有用的，不需要额外的访存和计算（</a:t>
            </a:r>
            <a:r>
              <a:rPr lang="en-US" altLang="zh-CN"/>
              <a:t>sparse</a:t>
            </a:r>
            <a:r>
              <a:rPr lang="zh-CN" altLang="en-US"/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230516-1C5E-435E-B770-506A5047EE9C}"/>
              </a:ext>
            </a:extLst>
          </p:cNvPr>
          <p:cNvSpPr/>
          <p:nvPr/>
        </p:nvSpPr>
        <p:spPr>
          <a:xfrm>
            <a:off x="2066750" y="5771515"/>
            <a:ext cx="942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/>
              <a:t>每个</a:t>
            </a:r>
            <a:r>
              <a:rPr lang="en-US" altLang="zh-CN"/>
              <a:t>w</a:t>
            </a:r>
            <a:r>
              <a:rPr lang="zh-CN" altLang="en-US"/>
              <a:t>被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en-US" altLang="zh-CN"/>
              <a:t>activation</a:t>
            </a:r>
            <a:r>
              <a:rPr lang="zh-CN" altLang="en-US"/>
              <a:t>重用（通过广播结构），每个</a:t>
            </a:r>
            <a:r>
              <a:rPr lang="en-US" altLang="zh-CN"/>
              <a:t>activation</a:t>
            </a:r>
            <a:r>
              <a:rPr lang="zh-CN" altLang="en-US"/>
              <a:t>被</a:t>
            </a:r>
            <a:r>
              <a:rPr lang="en-US" altLang="zh-CN"/>
              <a:t>F</a:t>
            </a:r>
            <a:r>
              <a:rPr lang="zh-CN" altLang="en-US"/>
              <a:t>个</a:t>
            </a:r>
            <a:r>
              <a:rPr lang="en-US" altLang="zh-CN"/>
              <a:t>w</a:t>
            </a:r>
            <a:r>
              <a:rPr lang="zh-CN" altLang="en-US"/>
              <a:t>重用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CEEFFDD-E8C8-49B1-808A-35873C4BB35C}"/>
              </a:ext>
            </a:extLst>
          </p:cNvPr>
          <p:cNvCxnSpPr/>
          <p:nvPr/>
        </p:nvCxnSpPr>
        <p:spPr>
          <a:xfrm>
            <a:off x="1487488" y="4970544"/>
            <a:ext cx="91450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1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1922102" y="1073010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PlanarTiled</a:t>
            </a:r>
            <a:r>
              <a:rPr lang="en-US" altLang="zh-CN" sz="2400" b="1" i="1">
                <a:latin typeface="NimbusRomNo9L-ReguItal"/>
              </a:rPr>
              <a:t>-InputStationary-CartesianProduct-dense  -&gt; </a:t>
            </a: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Intra-PE parallelism</a:t>
            </a:r>
            <a:endParaRPr lang="zh-CN" altLang="en-US" sz="2400" b="1" i="1">
              <a:solidFill>
                <a:srgbClr val="FF0000"/>
              </a:solidFill>
              <a:latin typeface="NimbusRomNo9L-ReguIt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B176AA-A2A8-47AC-90D0-A00FDD2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13" y="2530546"/>
            <a:ext cx="7798602" cy="28803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200929-64CE-4869-9577-0BDE872952BC}"/>
              </a:ext>
            </a:extLst>
          </p:cNvPr>
          <p:cNvSpPr txBox="1"/>
          <p:nvPr/>
        </p:nvSpPr>
        <p:spPr>
          <a:xfrm>
            <a:off x="407368" y="1850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并行化的工作来提高运算的效率</a:t>
            </a:r>
          </a:p>
        </p:txBody>
      </p:sp>
    </p:spTree>
    <p:extLst>
      <p:ext uri="{BB962C8B-B14F-4D97-AF65-F5344CB8AC3E}">
        <p14:creationId xmlns:p14="http://schemas.microsoft.com/office/powerpoint/2010/main" val="80272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80F04-479C-4347-830C-87BC0BEFA0C0}"/>
              </a:ext>
            </a:extLst>
          </p:cNvPr>
          <p:cNvSpPr/>
          <p:nvPr/>
        </p:nvSpPr>
        <p:spPr>
          <a:xfrm>
            <a:off x="1922102" y="1073010"/>
            <a:ext cx="104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PlanarTiled</a:t>
            </a:r>
            <a:r>
              <a:rPr lang="en-US" altLang="zh-CN" sz="2400" b="1" i="1">
                <a:latin typeface="NimbusRomNo9L-ReguItal"/>
              </a:rPr>
              <a:t>-InputStationary-CartesianProduct-dense  -&gt; </a:t>
            </a:r>
            <a:r>
              <a:rPr lang="en-US" altLang="zh-CN" sz="2400" b="1" i="1">
                <a:solidFill>
                  <a:srgbClr val="FF0000"/>
                </a:solidFill>
                <a:latin typeface="NimbusRomNo9L-ReguItal"/>
              </a:rPr>
              <a:t>Intra-PE parallelism</a:t>
            </a:r>
            <a:endParaRPr lang="zh-CN" altLang="en-US" sz="2400" b="1" i="1">
              <a:solidFill>
                <a:srgbClr val="FF0000"/>
              </a:solidFill>
              <a:latin typeface="NimbusRomNo9L-ReguIt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00929-64CE-4869-9577-0BDE872952BC}"/>
              </a:ext>
            </a:extLst>
          </p:cNvPr>
          <p:cNvSpPr txBox="1"/>
          <p:nvPr/>
        </p:nvSpPr>
        <p:spPr>
          <a:xfrm>
            <a:off x="407368" y="185034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分割会带来问题，边界部分有的数据被分开成了两部分，解决方案有两种：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AF3C1E-CDF1-4317-A172-38D239C9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652" y="2636912"/>
            <a:ext cx="514285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986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. Default No Logo">
  <a:themeElements>
    <a:clrScheme name="2. Default No Logo 1">
      <a:dk1>
        <a:srgbClr val="000000"/>
      </a:dk1>
      <a:lt1>
        <a:srgbClr val="FFFFFF"/>
      </a:lt1>
      <a:dk2>
        <a:srgbClr val="FF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2. Default No Logo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. Default No Logo 1">
        <a:dk1>
          <a:srgbClr val="000000"/>
        </a:dk1>
        <a:lt1>
          <a:srgbClr val="FFFFFF"/>
        </a:lt1>
        <a:dk2>
          <a:srgbClr val="FF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14300</TotalTime>
  <Words>1891</Words>
  <Application>Microsoft Office PowerPoint</Application>
  <PresentationFormat>宽屏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-apple-system</vt:lpstr>
      <vt:lpstr>NimbusRomNo9L-Regu</vt:lpstr>
      <vt:lpstr>NimbusRomNo9L-ReguItal</vt:lpstr>
      <vt:lpstr>Times-Roman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Times New Roman</vt:lpstr>
      <vt:lpstr>Wingdings</vt:lpstr>
      <vt:lpstr>自定义设计方案</vt:lpstr>
      <vt:lpstr>1_自定义设计方案</vt:lpstr>
      <vt:lpstr>2_自定义设计方案</vt:lpstr>
      <vt:lpstr>3_自定义设计方案</vt:lpstr>
      <vt:lpstr>Office 主题</vt:lpstr>
      <vt:lpstr>2. Default No Logo</vt:lpstr>
      <vt:lpstr>8_Office 主题</vt:lpstr>
      <vt:lpstr>PowerPoint 演示文稿</vt:lpstr>
      <vt:lpstr>1. The three challenges of sparse data</vt:lpstr>
      <vt:lpstr>Motivation</vt:lpstr>
      <vt:lpstr>SCNN DATAFLOW</vt:lpstr>
      <vt:lpstr>SCNN DATAFLOW</vt:lpstr>
      <vt:lpstr>SCNN DATAFLOW</vt:lpstr>
      <vt:lpstr>SCNN DATAFLOW</vt:lpstr>
      <vt:lpstr>SCNN DATAFLOW</vt:lpstr>
      <vt:lpstr>SCNN DATAFLOW</vt:lpstr>
      <vt:lpstr>SCNN DATAFLOW</vt:lpstr>
      <vt:lpstr>SCNN DATAFLOW</vt:lpstr>
      <vt:lpstr>SCNN ACCELERATOR ARCHITECTURE</vt:lpstr>
      <vt:lpstr>SCNN ACCELERATOR ARCHITECTURE</vt:lpstr>
      <vt:lpstr>SCNN ACCELERATOR ARCHITECTURE</vt:lpstr>
      <vt:lpstr>Conclusion</vt:lpstr>
      <vt:lpstr>Conclusion</vt:lpstr>
      <vt:lpstr>Conclusion</vt:lpstr>
      <vt:lpstr>Conclusion</vt:lpstr>
      <vt:lpstr>Conclusion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2011-2012学年省级优秀学生干部竞选答辩</dc:title>
  <dc:creator>Viczong</dc:creator>
  <cp:lastModifiedBy>Dell</cp:lastModifiedBy>
  <cp:revision>1995</cp:revision>
  <cp:lastPrinted>2013-04-08T12:26:00Z</cp:lastPrinted>
  <dcterms:created xsi:type="dcterms:W3CDTF">2010-10-20T04:06:00Z</dcterms:created>
  <dcterms:modified xsi:type="dcterms:W3CDTF">2020-12-08T05:51:56Z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