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55" r:id="rId2"/>
    <p:sldMasterId id="2147483657" r:id="rId3"/>
    <p:sldMasterId id="2147483659" r:id="rId4"/>
    <p:sldMasterId id="2147483661" r:id="rId5"/>
    <p:sldMasterId id="2147483676" r:id="rId6"/>
    <p:sldMasterId id="2147483740" r:id="rId7"/>
  </p:sldMasterIdLst>
  <p:notesMasterIdLst>
    <p:notesMasterId r:id="rId23"/>
  </p:notesMasterIdLst>
  <p:handoutMasterIdLst>
    <p:handoutMasterId r:id="rId24"/>
  </p:handoutMasterIdLst>
  <p:sldIdLst>
    <p:sldId id="860" r:id="rId8"/>
    <p:sldId id="730" r:id="rId9"/>
    <p:sldId id="863" r:id="rId10"/>
    <p:sldId id="745" r:id="rId11"/>
    <p:sldId id="861" r:id="rId12"/>
    <p:sldId id="872" r:id="rId13"/>
    <p:sldId id="864" r:id="rId14"/>
    <p:sldId id="865" r:id="rId15"/>
    <p:sldId id="866" r:id="rId16"/>
    <p:sldId id="862" r:id="rId17"/>
    <p:sldId id="868" r:id="rId18"/>
    <p:sldId id="869" r:id="rId19"/>
    <p:sldId id="870" r:id="rId20"/>
    <p:sldId id="867" r:id="rId21"/>
    <p:sldId id="871" r:id="rId22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96F"/>
    <a:srgbClr val="7204CC"/>
    <a:srgbClr val="604A7B"/>
    <a:srgbClr val="81709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2944" autoAdjust="0"/>
  </p:normalViewPr>
  <p:slideViewPr>
    <p:cSldViewPr>
      <p:cViewPr varScale="1">
        <p:scale>
          <a:sx n="94" d="100"/>
          <a:sy n="94" d="100"/>
        </p:scale>
        <p:origin x="9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2FB41-A481-446E-A5D7-98FC130C801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D7B14B-2CC7-4923-90AE-672CD39AB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B064C9-9A4A-40D3-B43E-D20DDEC2BF17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4E8E1-5FB2-4DE1-888D-4C9792C88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/>
              <a:t>进行压缩的</a:t>
            </a:r>
            <a:r>
              <a:rPr lang="en-US" altLang="zh-CN"/>
              <a:t>symbol</a:t>
            </a:r>
            <a:r>
              <a:rPr lang="zh-CN" altLang="en-US"/>
              <a:t>每个都是</a:t>
            </a:r>
            <a:r>
              <a:rPr lang="en-US" altLang="zh-CN"/>
              <a:t>8bit</a:t>
            </a:r>
            <a:r>
              <a:rPr lang="zh-CN" altLang="en-US"/>
              <a:t>的，由于</a:t>
            </a:r>
            <a:r>
              <a:rPr lang="en-US" altLang="zh-CN"/>
              <a:t>Huffman</a:t>
            </a:r>
            <a:r>
              <a:rPr lang="zh-CN" altLang="en-US"/>
              <a:t>编码是按照频率进行编码的，这种最坏的情况下，一个</a:t>
            </a:r>
            <a:r>
              <a:rPr lang="en-US" altLang="zh-CN"/>
              <a:t>symbol</a:t>
            </a:r>
            <a:r>
              <a:rPr lang="zh-CN" altLang="en-US"/>
              <a:t>可能需要</a:t>
            </a:r>
            <a:r>
              <a:rPr lang="en-US" altLang="zh-CN"/>
              <a:t>256bits</a:t>
            </a:r>
            <a:r>
              <a:rPr lang="zh-CN" altLang="en-US"/>
              <a:t>来表示。现在将所有的数据分块来存储，对每个块独立进行</a:t>
            </a:r>
            <a:r>
              <a:rPr lang="en-US" altLang="zh-CN"/>
              <a:t>Huffman</a:t>
            </a:r>
            <a:r>
              <a:rPr lang="zh-CN" altLang="en-US"/>
              <a:t>编码来压缩，由于每个块的大小变成了</a:t>
            </a:r>
            <a:r>
              <a:rPr lang="en-US" altLang="zh-CN"/>
              <a:t>16KB</a:t>
            </a:r>
            <a:r>
              <a:rPr lang="zh-CN" altLang="en-US"/>
              <a:t>，因此最坏情况下只需要</a:t>
            </a:r>
            <a:r>
              <a:rPr lang="en-US" altLang="zh-CN"/>
              <a:t>19bit</a:t>
            </a:r>
            <a:r>
              <a:rPr lang="zh-CN" altLang="en-US"/>
              <a:t>来表示，最坏情况下的编码码长变小。但这种情况下就会导致压缩率下降，因此有了两种预处理的方案。</a:t>
            </a:r>
            <a:endParaRPr lang="en-US" altLang="zh-CN"/>
          </a:p>
          <a:p>
            <a:r>
              <a:rPr lang="zh-CN" altLang="en-US"/>
              <a:t>另外这是四个</a:t>
            </a:r>
            <a:r>
              <a:rPr lang="en-US" altLang="zh-CN"/>
              <a:t>Huffman machine</a:t>
            </a:r>
            <a:r>
              <a:rPr lang="zh-CN" altLang="en-US"/>
              <a:t>并行的处理方式，</a:t>
            </a:r>
            <a:r>
              <a:rPr lang="en-US" altLang="zh-CN"/>
              <a:t>metadata</a:t>
            </a:r>
            <a:r>
              <a:rPr lang="zh-CN" altLang="en-US"/>
              <a:t>不进行压缩，</a:t>
            </a:r>
            <a:r>
              <a:rPr lang="en-US" altLang="zh-CN"/>
              <a:t>Intra merge</a:t>
            </a:r>
            <a:r>
              <a:rPr lang="zh-CN" altLang="en-US"/>
              <a:t>是压缩的数据，在</a:t>
            </a:r>
            <a:r>
              <a:rPr lang="en-US" altLang="zh-CN"/>
              <a:t>Inter merge</a:t>
            </a:r>
            <a:r>
              <a:rPr lang="zh-CN" altLang="en-US"/>
              <a:t>中进行移位和拼接得到一个数据流，并按照固定位宽进行输出。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/>
              <a:t>进行压缩的</a:t>
            </a:r>
            <a:r>
              <a:rPr lang="en-US" altLang="zh-CN"/>
              <a:t>symbol</a:t>
            </a:r>
            <a:r>
              <a:rPr lang="zh-CN" altLang="en-US"/>
              <a:t>每个都是</a:t>
            </a:r>
            <a:r>
              <a:rPr lang="en-US" altLang="zh-CN"/>
              <a:t>8bit</a:t>
            </a:r>
            <a:r>
              <a:rPr lang="zh-CN" altLang="en-US"/>
              <a:t>的，由于</a:t>
            </a:r>
            <a:r>
              <a:rPr lang="en-US" altLang="zh-CN"/>
              <a:t>Huffman</a:t>
            </a:r>
            <a:r>
              <a:rPr lang="zh-CN" altLang="en-US"/>
              <a:t>编码是按照频率进行编码的，这种最坏的情况下，一个</a:t>
            </a:r>
            <a:r>
              <a:rPr lang="en-US" altLang="zh-CN"/>
              <a:t>symbol</a:t>
            </a:r>
            <a:r>
              <a:rPr lang="zh-CN" altLang="en-US"/>
              <a:t>可能需要</a:t>
            </a:r>
            <a:r>
              <a:rPr lang="en-US" altLang="zh-CN"/>
              <a:t>256bits</a:t>
            </a:r>
            <a:r>
              <a:rPr lang="zh-CN" altLang="en-US"/>
              <a:t>来表示。现在将所有的数据分块来存储，对每个块独立进行</a:t>
            </a:r>
            <a:r>
              <a:rPr lang="en-US" altLang="zh-CN"/>
              <a:t>Huffman</a:t>
            </a:r>
            <a:r>
              <a:rPr lang="zh-CN" altLang="en-US"/>
              <a:t>编码来压缩，由于每个块的大小变成了</a:t>
            </a:r>
            <a:r>
              <a:rPr lang="en-US" altLang="zh-CN"/>
              <a:t>16KB</a:t>
            </a:r>
            <a:r>
              <a:rPr lang="zh-CN" altLang="en-US"/>
              <a:t>，因此最坏情况下只需要</a:t>
            </a:r>
            <a:r>
              <a:rPr lang="en-US" altLang="zh-CN"/>
              <a:t>19bit</a:t>
            </a:r>
            <a:r>
              <a:rPr lang="zh-CN" altLang="en-US"/>
              <a:t>来表示，最坏情况下的编码码长变小。但这种情况下就会导致压缩率下降，因此有了两种预处理的方案。</a:t>
            </a:r>
            <a:endParaRPr lang="en-US" altLang="zh-CN"/>
          </a:p>
          <a:p>
            <a:r>
              <a:rPr lang="zh-CN" altLang="en-US"/>
              <a:t>另外这是四个</a:t>
            </a:r>
            <a:r>
              <a:rPr lang="en-US" altLang="zh-CN"/>
              <a:t>Huffman machine</a:t>
            </a:r>
            <a:r>
              <a:rPr lang="zh-CN" altLang="en-US"/>
              <a:t>并行的处理方式，</a:t>
            </a:r>
            <a:r>
              <a:rPr lang="en-US" altLang="zh-CN"/>
              <a:t>metadata</a:t>
            </a:r>
            <a:r>
              <a:rPr lang="zh-CN" altLang="en-US"/>
              <a:t>不进行压缩，</a:t>
            </a:r>
            <a:r>
              <a:rPr lang="en-US" altLang="zh-CN"/>
              <a:t>Intra merge</a:t>
            </a:r>
            <a:r>
              <a:rPr lang="zh-CN" altLang="en-US"/>
              <a:t>是压缩的数据，在</a:t>
            </a:r>
            <a:r>
              <a:rPr lang="en-US" altLang="zh-CN"/>
              <a:t>Inter merge</a:t>
            </a:r>
            <a:r>
              <a:rPr lang="zh-CN" altLang="en-US"/>
              <a:t>中进行移位和拼接得到一个数据流，并按照固定位宽进行输出。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9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Code Table</a:t>
            </a:r>
            <a:r>
              <a:rPr lang="zh-CN" altLang="en-US" b="1"/>
              <a:t>：</a:t>
            </a:r>
            <a:r>
              <a:rPr lang="en-US" altLang="zh-CN"/>
              <a:t>the code table of the proposed HW is implemented with 64 dual port SRAM (each dual port SRAM consists of 4×19 bits) so that the worst case of the Huffman code formation (i.e., 256 symbols) can be processed in parallel.</a:t>
            </a:r>
          </a:p>
          <a:p>
            <a:r>
              <a:rPr lang="en-US" alt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 1 and Tree 0——A tree: 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encoding, eight symbols must be processed per cycle; therefore, one tree consists of four SRAMs.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/>
              <a:t>进行压缩的</a:t>
            </a:r>
            <a:r>
              <a:rPr lang="en-US" altLang="zh-CN"/>
              <a:t>symbol</a:t>
            </a:r>
            <a:r>
              <a:rPr lang="zh-CN" altLang="en-US"/>
              <a:t>每个都是</a:t>
            </a:r>
            <a:r>
              <a:rPr lang="en-US" altLang="zh-CN"/>
              <a:t>8bit</a:t>
            </a:r>
            <a:r>
              <a:rPr lang="zh-CN" altLang="en-US"/>
              <a:t>的，由于</a:t>
            </a:r>
            <a:r>
              <a:rPr lang="en-US" altLang="zh-CN"/>
              <a:t>Huffman</a:t>
            </a:r>
            <a:r>
              <a:rPr lang="zh-CN" altLang="en-US"/>
              <a:t>编码是按照频率进行编码的，这种最坏的情况下，一个</a:t>
            </a:r>
            <a:r>
              <a:rPr lang="en-US" altLang="zh-CN"/>
              <a:t>symbol</a:t>
            </a:r>
            <a:r>
              <a:rPr lang="zh-CN" altLang="en-US"/>
              <a:t>可能需要</a:t>
            </a:r>
            <a:r>
              <a:rPr lang="en-US" altLang="zh-CN"/>
              <a:t>256bits</a:t>
            </a:r>
            <a:r>
              <a:rPr lang="zh-CN" altLang="en-US"/>
              <a:t>来表示。现在将所有的数据分块来存储，对每个块独立进行</a:t>
            </a:r>
            <a:r>
              <a:rPr lang="en-US" altLang="zh-CN"/>
              <a:t>Huffman</a:t>
            </a:r>
            <a:r>
              <a:rPr lang="zh-CN" altLang="en-US"/>
              <a:t>编码来压缩，由于每个块的大小变成了</a:t>
            </a:r>
            <a:r>
              <a:rPr lang="en-US" altLang="zh-CN"/>
              <a:t>16KB</a:t>
            </a:r>
            <a:r>
              <a:rPr lang="zh-CN" altLang="en-US"/>
              <a:t>，因此最坏情况下只需要</a:t>
            </a:r>
            <a:r>
              <a:rPr lang="en-US" altLang="zh-CN"/>
              <a:t>19bit</a:t>
            </a:r>
            <a:r>
              <a:rPr lang="zh-CN" altLang="en-US"/>
              <a:t>来表示，最坏情况下的编码码长变小。但这种情况下就会导致压缩率下降，因此有了两种预处理的方案。</a:t>
            </a:r>
            <a:endParaRPr lang="en-US" altLang="zh-CN"/>
          </a:p>
          <a:p>
            <a:r>
              <a:rPr lang="zh-CN" altLang="en-US"/>
              <a:t>另外这是四个</a:t>
            </a:r>
            <a:r>
              <a:rPr lang="en-US" altLang="zh-CN"/>
              <a:t>Huffman machine</a:t>
            </a:r>
            <a:r>
              <a:rPr lang="zh-CN" altLang="en-US"/>
              <a:t>并行的处理方式，</a:t>
            </a:r>
            <a:r>
              <a:rPr lang="en-US" altLang="zh-CN"/>
              <a:t>metadata</a:t>
            </a:r>
            <a:r>
              <a:rPr lang="zh-CN" altLang="en-US"/>
              <a:t>不进行压缩，</a:t>
            </a:r>
            <a:r>
              <a:rPr lang="en-US" altLang="zh-CN"/>
              <a:t>Intra merge</a:t>
            </a:r>
            <a:r>
              <a:rPr lang="zh-CN" altLang="en-US"/>
              <a:t>是压缩的数据，在</a:t>
            </a:r>
            <a:r>
              <a:rPr lang="en-US" altLang="zh-CN"/>
              <a:t>Inter merge</a:t>
            </a:r>
            <a:r>
              <a:rPr lang="zh-CN" altLang="en-US"/>
              <a:t>中进行移位和拼接得到一个数据流，并按照固定位宽进行输出。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3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/>
              <a:t>进行压缩的</a:t>
            </a:r>
            <a:r>
              <a:rPr lang="en-US" altLang="zh-CN"/>
              <a:t>symbol</a:t>
            </a:r>
            <a:r>
              <a:rPr lang="zh-CN" altLang="en-US"/>
              <a:t>每个都是</a:t>
            </a:r>
            <a:r>
              <a:rPr lang="en-US" altLang="zh-CN"/>
              <a:t>8bit</a:t>
            </a:r>
            <a:r>
              <a:rPr lang="zh-CN" altLang="en-US"/>
              <a:t>的，由于</a:t>
            </a:r>
            <a:r>
              <a:rPr lang="en-US" altLang="zh-CN"/>
              <a:t>Huffman</a:t>
            </a:r>
            <a:r>
              <a:rPr lang="zh-CN" altLang="en-US"/>
              <a:t>编码是按照频率进行编码的，这种最坏的情况下，一个</a:t>
            </a:r>
            <a:r>
              <a:rPr lang="en-US" altLang="zh-CN"/>
              <a:t>symbol</a:t>
            </a:r>
            <a:r>
              <a:rPr lang="zh-CN" altLang="en-US"/>
              <a:t>可能需要</a:t>
            </a:r>
            <a:r>
              <a:rPr lang="en-US" altLang="zh-CN"/>
              <a:t>256bits</a:t>
            </a:r>
            <a:r>
              <a:rPr lang="zh-CN" altLang="en-US"/>
              <a:t>来表示。现在将所有的数据分块来存储，对每个块独立进行</a:t>
            </a:r>
            <a:r>
              <a:rPr lang="en-US" altLang="zh-CN"/>
              <a:t>Huffman</a:t>
            </a:r>
            <a:r>
              <a:rPr lang="zh-CN" altLang="en-US"/>
              <a:t>编码来压缩，由于每个块的大小变成了</a:t>
            </a:r>
            <a:r>
              <a:rPr lang="en-US" altLang="zh-CN"/>
              <a:t>16KB</a:t>
            </a:r>
            <a:r>
              <a:rPr lang="zh-CN" altLang="en-US"/>
              <a:t>，因此最坏情况下只需要</a:t>
            </a:r>
            <a:r>
              <a:rPr lang="en-US" altLang="zh-CN"/>
              <a:t>19bit</a:t>
            </a:r>
            <a:r>
              <a:rPr lang="zh-CN" altLang="en-US"/>
              <a:t>来表示，最坏情况下的编码码长变小。但这种情况下就会导致压缩率下降，因此有了两种预处理的方案。</a:t>
            </a:r>
            <a:endParaRPr lang="en-US" altLang="zh-CN"/>
          </a:p>
          <a:p>
            <a:r>
              <a:rPr lang="zh-CN" altLang="en-US"/>
              <a:t>另外这是四个</a:t>
            </a:r>
            <a:r>
              <a:rPr lang="en-US" altLang="zh-CN"/>
              <a:t>Huffman machine</a:t>
            </a:r>
            <a:r>
              <a:rPr lang="zh-CN" altLang="en-US"/>
              <a:t>并行的处理方式，</a:t>
            </a:r>
            <a:r>
              <a:rPr lang="en-US" altLang="zh-CN"/>
              <a:t>metadata</a:t>
            </a:r>
            <a:r>
              <a:rPr lang="zh-CN" altLang="en-US"/>
              <a:t>不进行压缩，</a:t>
            </a:r>
            <a:r>
              <a:rPr lang="en-US" altLang="zh-CN"/>
              <a:t>Intra merge</a:t>
            </a:r>
            <a:r>
              <a:rPr lang="zh-CN" altLang="en-US"/>
              <a:t>是压缩的数据，在</a:t>
            </a:r>
            <a:r>
              <a:rPr lang="en-US" altLang="zh-CN"/>
              <a:t>Inter merge</a:t>
            </a:r>
            <a:r>
              <a:rPr lang="zh-CN" altLang="en-US"/>
              <a:t>中进行移位和拼接得到一个数据流，并按照固定位宽进行输出。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3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/>
              <a:t>进行压缩的</a:t>
            </a:r>
            <a:r>
              <a:rPr lang="en-US" altLang="zh-CN"/>
              <a:t>symbol</a:t>
            </a:r>
            <a:r>
              <a:rPr lang="zh-CN" altLang="en-US"/>
              <a:t>每个都是</a:t>
            </a:r>
            <a:r>
              <a:rPr lang="en-US" altLang="zh-CN"/>
              <a:t>8bit</a:t>
            </a:r>
            <a:r>
              <a:rPr lang="zh-CN" altLang="en-US"/>
              <a:t>的，由于</a:t>
            </a:r>
            <a:r>
              <a:rPr lang="en-US" altLang="zh-CN"/>
              <a:t>Huffman</a:t>
            </a:r>
            <a:r>
              <a:rPr lang="zh-CN" altLang="en-US"/>
              <a:t>编码是按照频率进行编码的，这种最坏的情况下，一个</a:t>
            </a:r>
            <a:r>
              <a:rPr lang="en-US" altLang="zh-CN"/>
              <a:t>symbol</a:t>
            </a:r>
            <a:r>
              <a:rPr lang="zh-CN" altLang="en-US"/>
              <a:t>可能需要</a:t>
            </a:r>
            <a:r>
              <a:rPr lang="en-US" altLang="zh-CN"/>
              <a:t>256bits</a:t>
            </a:r>
            <a:r>
              <a:rPr lang="zh-CN" altLang="en-US"/>
              <a:t>来表示。现在将所有的数据分块来存储，对每个块独立进行</a:t>
            </a:r>
            <a:r>
              <a:rPr lang="en-US" altLang="zh-CN"/>
              <a:t>Huffman</a:t>
            </a:r>
            <a:r>
              <a:rPr lang="zh-CN" altLang="en-US"/>
              <a:t>编码来压缩，由于每个块的大小变成了</a:t>
            </a:r>
            <a:r>
              <a:rPr lang="en-US" altLang="zh-CN"/>
              <a:t>16KB</a:t>
            </a:r>
            <a:r>
              <a:rPr lang="zh-CN" altLang="en-US"/>
              <a:t>，因此最坏情况下只需要</a:t>
            </a:r>
            <a:r>
              <a:rPr lang="en-US" altLang="zh-CN"/>
              <a:t>19bit</a:t>
            </a:r>
            <a:r>
              <a:rPr lang="zh-CN" altLang="en-US"/>
              <a:t>来表示，最坏情况下的编码码长变小。但这种情况下就会导致压缩率下降，因此有了两种预处理的方案。</a:t>
            </a:r>
            <a:endParaRPr lang="en-US" altLang="zh-CN"/>
          </a:p>
          <a:p>
            <a:r>
              <a:rPr lang="zh-CN" altLang="en-US"/>
              <a:t>另外这是四个</a:t>
            </a:r>
            <a:r>
              <a:rPr lang="en-US" altLang="zh-CN"/>
              <a:t>Huffman machine</a:t>
            </a:r>
            <a:r>
              <a:rPr lang="zh-CN" altLang="en-US"/>
              <a:t>并行的处理方式，</a:t>
            </a:r>
            <a:r>
              <a:rPr lang="en-US" altLang="zh-CN"/>
              <a:t>metadata</a:t>
            </a:r>
            <a:r>
              <a:rPr lang="zh-CN" altLang="en-US"/>
              <a:t>不进行压缩，</a:t>
            </a:r>
            <a:r>
              <a:rPr lang="en-US" altLang="zh-CN"/>
              <a:t>Intra merge</a:t>
            </a:r>
            <a:r>
              <a:rPr lang="zh-CN" altLang="en-US"/>
              <a:t>是压缩的数据，在</a:t>
            </a:r>
            <a:r>
              <a:rPr lang="en-US" altLang="zh-CN"/>
              <a:t>Inter merge</a:t>
            </a:r>
            <a:r>
              <a:rPr lang="zh-CN" altLang="en-US"/>
              <a:t>中进行移位和拼接得到一个数据流，并按照固定位宽进行输出。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7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4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1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7C9D-3DC5-437F-B505-71D6C523D9A7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5C0-BF88-4EE6-BC06-CCF63D99A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1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6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8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8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3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3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6121A-29DB-4E37-B519-E6743174E56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854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1A02A-67E7-423A-8CC3-5F3D54C301B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007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5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8CDB-1DEE-4936-8556-2E0E8FA4032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189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0B805-BB4E-448E-8014-4DEC130CA0C3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D4B-F3F8-4E4E-B3DB-8C55B5700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37C27-02C6-4BFF-8038-58900B14C7A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651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7783D-D897-422B-9F16-4899DD3432F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454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DDCD-5674-478B-B0F1-BB9FDF00300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61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474-A7F1-4209-9F88-D9452D3F7B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921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BC6B8-28C1-48CE-93B5-6F168D11F4C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297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03D50-73BD-4837-BACD-54E79F5CE79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809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A2817-490E-410B-9658-128DC8892C4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83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73" y="228659"/>
            <a:ext cx="2772833" cy="625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28659"/>
            <a:ext cx="8119533" cy="625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94DC9-2B2C-4CB0-9A24-A73602B50A9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8263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F55A5-3853-48D2-9C84-BE8693D09EC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6929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1" y="12239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301" y="39290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8E5DD-5B15-4A3D-901C-3DC7D53D134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58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31EDC-EEE0-4694-AD5C-53E888961552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C4000-7B99-4794-A184-AF7FA1CF4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3036" y="1223963"/>
            <a:ext cx="11091333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0AE48-98BC-47FF-A824-D08D43A043A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5702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58839" y="228659"/>
            <a:ext cx="11095567" cy="625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913C8-ADE5-4FE8-A085-9E22998C69C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88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75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772816"/>
            <a:ext cx="10515600" cy="4351338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AFD6DC48-BE4A-4DFD-B6B2-884AA72AAEF9}" type="datetime1">
              <a:rPr lang="zh-CN" altLang="en-US" smtClean="0"/>
              <a:t></a:t>
            </a:fld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zh-CN">
              <a:solidFill>
                <a:prstClr val="black"/>
              </a:solidFill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57200" y="864096"/>
            <a:ext cx="1789122" cy="5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719" y="1449388"/>
            <a:ext cx="45719" cy="856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6200" y="0"/>
            <a:ext cx="2133600" cy="864096"/>
          </a:xfrm>
          <a:prstGeom prst="rect">
            <a:avLst/>
          </a:prstGeom>
          <a:solidFill>
            <a:srgbClr val="5F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8296F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864096"/>
            <a:ext cx="1209531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1066800" y="5257800"/>
            <a:ext cx="2743200" cy="365125"/>
          </a:xfrm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287000" y="6356350"/>
            <a:ext cx="1371600" cy="365125"/>
          </a:xfrm>
          <a:solidFill>
            <a:srgbClr val="652F7D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25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42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7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87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8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00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415E-7F95-46DD-A1DB-FAED0E04FD81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9375-F350-4BE1-AAF9-04E1D9029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820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28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BEAA-48AA-478F-952E-CEE3822242AD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9DB3-B41C-4B44-B419-C200F0A69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7EAE0-120F-48F0-985D-137405672BC9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9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2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4B7E8D-92C9-4803-8654-1F8666271737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DC45C-B6E9-43FD-AAA1-D81656BB09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4FB747-CD27-43C0-952F-B0D78EBD57E7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BE48FF-9186-4D28-8D18-E480A8B12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EDE515-741B-4AB3-8ABD-54FE1986096F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56944-249B-419D-A0BD-FA694102B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7B39FB-9B6A-492E-B5FF-E98E05E351E0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3C377A-E1D8-4193-9A3B-ECF92C7F92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4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6" y="1223963"/>
            <a:ext cx="1109133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048680" y="6712008"/>
            <a:ext cx="1009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  <a:ea typeface="宋体" charset="-122"/>
              </a:defRPr>
            </a:lvl1pPr>
          </a:lstStyle>
          <a:p>
            <a:fld id="{B6B2632A-B34B-4C44-98AE-DD2754FC87F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228600"/>
            <a:ext cx="11074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931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949" y="6599297"/>
            <a:ext cx="65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6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3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234950" indent="-2349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FF0000"/>
        </a:buClr>
        <a:buSzPct val="12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0000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67608" y="141121"/>
            <a:ext cx="728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2020.11.17</a:t>
            </a:r>
            <a:r>
              <a:rPr lang="zh-CN" altLang="en-US" sz="3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日组会汇报</a:t>
            </a:r>
            <a:endParaRPr lang="zh-CN" alt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35600" y="6356350"/>
            <a:ext cx="10706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B28297-1914-464C-9A7A-5C615373A0EB}"/>
              </a:ext>
            </a:extLst>
          </p:cNvPr>
          <p:cNvSpPr/>
          <p:nvPr/>
        </p:nvSpPr>
        <p:spPr>
          <a:xfrm>
            <a:off x="953155" y="2492896"/>
            <a:ext cx="9937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solidFill>
                  <a:srgbClr val="231F20"/>
                </a:solidFill>
                <a:latin typeface="Times-Roman"/>
              </a:rPr>
              <a:t>A High-Throughput Hardware Accelerator for Lossless Compression of </a:t>
            </a:r>
          </a:p>
          <a:p>
            <a:pPr algn="ctr"/>
            <a:r>
              <a:rPr lang="en-US" altLang="zh-CN" sz="2400">
                <a:solidFill>
                  <a:srgbClr val="231F20"/>
                </a:solidFill>
                <a:latin typeface="Times-Roman"/>
              </a:rPr>
              <a:t>a DDR4 Command Trace</a:t>
            </a:r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0B5165-511F-4636-95A7-55017C2FEE20}"/>
              </a:ext>
            </a:extLst>
          </p:cNvPr>
          <p:cNvSpPr/>
          <p:nvPr/>
        </p:nvSpPr>
        <p:spPr>
          <a:xfrm>
            <a:off x="3215678" y="3933056"/>
            <a:ext cx="54120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>
                <a:solidFill>
                  <a:srgbClr val="231F20"/>
                </a:solidFill>
                <a:latin typeface="Times-Roman"/>
              </a:rPr>
              <a:t>IEEE TRANSACTIONS ON VERY LARGE SCALE INTEGRATION (VLSI) SYSTEMS, VOL. 27, NO. 1, JANUARY 2019</a:t>
            </a:r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6F52BA-BDAD-4F5F-9E4B-0D3B275F2917}"/>
              </a:ext>
            </a:extLst>
          </p:cNvPr>
          <p:cNvCxnSpPr/>
          <p:nvPr/>
        </p:nvCxnSpPr>
        <p:spPr>
          <a:xfrm>
            <a:off x="1343472" y="3645024"/>
            <a:ext cx="9145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B79A1-C966-4043-824E-A9D4F27B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827EA9-0EBA-43BA-9FA4-581FE9B3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4408587"/>
            <a:ext cx="7101685" cy="19478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A9FD57-63C7-4FE5-B06B-BDBCAA2A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1" y="1422410"/>
            <a:ext cx="6976642" cy="2510646"/>
          </a:xfrm>
          <a:prstGeom prst="rect">
            <a:avLst/>
          </a:prstGeom>
        </p:spPr>
      </p:pic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D3E2F502-C52B-452E-A0C5-17A2280CE6F5}"/>
              </a:ext>
            </a:extLst>
          </p:cNvPr>
          <p:cNvSpPr/>
          <p:nvPr/>
        </p:nvSpPr>
        <p:spPr>
          <a:xfrm rot="10800000">
            <a:off x="7283646" y="3284984"/>
            <a:ext cx="690750" cy="14347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2E9B0E-AA82-4A71-8CFA-45652F151852}"/>
              </a:ext>
            </a:extLst>
          </p:cNvPr>
          <p:cNvSpPr txBox="1"/>
          <p:nvPr/>
        </p:nvSpPr>
        <p:spPr>
          <a:xfrm>
            <a:off x="8111856" y="3055893"/>
            <a:ext cx="3791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要把压缩的数据排列成上面的形式，需要对压缩的数据进行特定的移位和拼接。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先计算移位的</a:t>
            </a:r>
            <a:r>
              <a:rPr lang="en-US" altLang="zh-CN"/>
              <a:t>bit</a:t>
            </a:r>
            <a:r>
              <a:rPr lang="zh-CN" altLang="en-US"/>
              <a:t>数，再通过</a:t>
            </a:r>
            <a:r>
              <a:rPr lang="en-US" altLang="zh-CN"/>
              <a:t>OR</a:t>
            </a:r>
            <a:r>
              <a:rPr lang="zh-CN" altLang="en-US"/>
              <a:t>操作来实现拼接（四并行的编码）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CCFCA02-F1DB-40B5-AACD-357B391DCBCE}"/>
              </a:ext>
            </a:extLst>
          </p:cNvPr>
          <p:cNvCxnSpPr>
            <a:cxnSpLocks/>
          </p:cNvCxnSpPr>
          <p:nvPr/>
        </p:nvCxnSpPr>
        <p:spPr>
          <a:xfrm>
            <a:off x="5586264" y="5580219"/>
            <a:ext cx="2669976" cy="2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CB1DCA6-3645-41F5-BBCF-05CAB03B922B}"/>
              </a:ext>
            </a:extLst>
          </p:cNvPr>
          <p:cNvSpPr txBox="1"/>
          <p:nvPr/>
        </p:nvSpPr>
        <p:spPr>
          <a:xfrm>
            <a:off x="8610600" y="5661248"/>
            <a:ext cx="329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为了高吞吐率，有点类似与我们的设计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B5F44808-7305-4FE7-9C6E-F463554E064B}"/>
              </a:ext>
            </a:extLst>
          </p:cNvPr>
          <p:cNvSpPr txBox="1">
            <a:spLocks/>
          </p:cNvSpPr>
          <p:nvPr/>
        </p:nvSpPr>
        <p:spPr>
          <a:xfrm>
            <a:off x="911424" y="295937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Architecture of intermerge module in parallel stream merge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9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00EC3D-6896-49BE-856B-E9203FF9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24" y="1605709"/>
            <a:ext cx="8228976" cy="45191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0BDD6FF-BB6A-4CB9-9968-FCBE83B374B3}"/>
              </a:ext>
            </a:extLst>
          </p:cNvPr>
          <p:cNvSpPr/>
          <p:nvPr/>
        </p:nvSpPr>
        <p:spPr>
          <a:xfrm>
            <a:off x="2351584" y="1988840"/>
            <a:ext cx="1512168" cy="403244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394619AC-5A1E-43DC-A7FA-79B7681D8B42}"/>
              </a:ext>
            </a:extLst>
          </p:cNvPr>
          <p:cNvSpPr txBox="1">
            <a:spLocks/>
          </p:cNvSpPr>
          <p:nvPr/>
        </p:nvSpPr>
        <p:spPr>
          <a:xfrm>
            <a:off x="479376" y="275173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The Preprocessing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006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63ED26-7C04-4B10-BF1A-33ADA703C281}"/>
              </a:ext>
            </a:extLst>
          </p:cNvPr>
          <p:cNvSpPr txBox="1"/>
          <p:nvPr/>
        </p:nvSpPr>
        <p:spPr>
          <a:xfrm>
            <a:off x="119336" y="143006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Don’t Care Bits Override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E1D39-E532-4822-AB02-5689AE3E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2" y="2276872"/>
            <a:ext cx="4704762" cy="181904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0B2E604-5A44-4A34-8C28-932BDDF6A68B}"/>
              </a:ext>
            </a:extLst>
          </p:cNvPr>
          <p:cNvGrpSpPr/>
          <p:nvPr/>
        </p:nvGrpSpPr>
        <p:grpSpPr>
          <a:xfrm>
            <a:off x="119336" y="4869160"/>
            <a:ext cx="4778065" cy="1257143"/>
            <a:chOff x="119336" y="4701457"/>
            <a:chExt cx="4778065" cy="125714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8A791B0-41DB-4086-9808-5C55A97F8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544" y="4701457"/>
              <a:ext cx="4742857" cy="71428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0716DCB-BFC7-456F-8013-8CB75B4FA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336" y="5415743"/>
              <a:ext cx="4685714" cy="542857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FB0C427C-425A-4876-B4F9-CD3775BA3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951" y="2710173"/>
            <a:ext cx="4989738" cy="2220153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FD0B3C-C586-4F5C-B118-9325BFB36C4E}"/>
              </a:ext>
            </a:extLst>
          </p:cNvPr>
          <p:cNvCxnSpPr>
            <a:cxnSpLocks/>
          </p:cNvCxnSpPr>
          <p:nvPr/>
        </p:nvCxnSpPr>
        <p:spPr>
          <a:xfrm>
            <a:off x="5065233" y="3186396"/>
            <a:ext cx="1606831" cy="81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B666AF0-CDF3-4A67-BB6E-7C51D918C720}"/>
              </a:ext>
            </a:extLst>
          </p:cNvPr>
          <p:cNvCxnSpPr>
            <a:cxnSpLocks/>
          </p:cNvCxnSpPr>
          <p:nvPr/>
        </p:nvCxnSpPr>
        <p:spPr>
          <a:xfrm flipV="1">
            <a:off x="5113425" y="4293096"/>
            <a:ext cx="1486631" cy="93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2">
            <a:extLst>
              <a:ext uri="{FF2B5EF4-FFF2-40B4-BE49-F238E27FC236}">
                <a16:creationId xmlns:a16="http://schemas.microsoft.com/office/drawing/2014/main" id="{90438A86-6C0B-4492-A476-16F893627263}"/>
              </a:ext>
            </a:extLst>
          </p:cNvPr>
          <p:cNvSpPr txBox="1">
            <a:spLocks/>
          </p:cNvSpPr>
          <p:nvPr/>
        </p:nvSpPr>
        <p:spPr>
          <a:xfrm>
            <a:off x="479376" y="275173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The Preprocessing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839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63ED26-7C04-4B10-BF1A-33ADA703C281}"/>
              </a:ext>
            </a:extLst>
          </p:cNvPr>
          <p:cNvSpPr txBox="1"/>
          <p:nvPr/>
        </p:nvSpPr>
        <p:spPr>
          <a:xfrm>
            <a:off x="119336" y="143006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Bits Arrange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E80B0E-07F2-4C26-BDE2-726C6376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933518"/>
            <a:ext cx="4742857" cy="20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60732-E76C-4E6D-BB8E-6EB542845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2135994"/>
            <a:ext cx="4838095" cy="10285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47548F-5CF4-4831-9FAF-6CB0AE958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4" y="4297044"/>
            <a:ext cx="8885714" cy="2057143"/>
          </a:xfrm>
          <a:prstGeom prst="rect">
            <a:avLst/>
          </a:prstGeom>
        </p:spPr>
      </p:pic>
      <p:sp>
        <p:nvSpPr>
          <p:cNvPr id="17" name="标题 2">
            <a:extLst>
              <a:ext uri="{FF2B5EF4-FFF2-40B4-BE49-F238E27FC236}">
                <a16:creationId xmlns:a16="http://schemas.microsoft.com/office/drawing/2014/main" id="{57DFD0ED-57F9-40C5-869C-85779AAB23EF}"/>
              </a:ext>
            </a:extLst>
          </p:cNvPr>
          <p:cNvSpPr txBox="1">
            <a:spLocks/>
          </p:cNvSpPr>
          <p:nvPr/>
        </p:nvSpPr>
        <p:spPr>
          <a:xfrm>
            <a:off x="479376" y="275173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The Preprocessing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561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94D0D-BB4B-4262-8496-7211E63D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969EA626-FC6B-4BA9-872F-EBCBC86C6484}"/>
              </a:ext>
            </a:extLst>
          </p:cNvPr>
          <p:cNvSpPr txBox="1">
            <a:spLocks/>
          </p:cNvSpPr>
          <p:nvPr/>
        </p:nvSpPr>
        <p:spPr>
          <a:xfrm>
            <a:off x="479376" y="275173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The Result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00920D-0906-4D98-A1C9-E9384C96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54" y="1308038"/>
            <a:ext cx="5312780" cy="50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94D0D-BB4B-4262-8496-7211E63D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A6416023-B1F2-4931-A86D-E5856BE8B69B}"/>
              </a:ext>
            </a:extLst>
          </p:cNvPr>
          <p:cNvSpPr txBox="1">
            <a:spLocks/>
          </p:cNvSpPr>
          <p:nvPr/>
        </p:nvSpPr>
        <p:spPr>
          <a:xfrm>
            <a:off x="479376" y="275173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The Result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23ECFB-C2C2-47FD-A3F1-82069D31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12192000" cy="33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00EC3D-6896-49BE-856B-E9203FF9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24" y="1605709"/>
            <a:ext cx="8228976" cy="4519133"/>
          </a:xfrm>
          <a:prstGeom prst="rect">
            <a:avLst/>
          </a:prstGeom>
        </p:spPr>
      </p:pic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295937"/>
            <a:ext cx="1202533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Architecture of Huffman machine in block Huffman module 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00EC3D-6896-49BE-856B-E9203FF9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24" y="1605709"/>
            <a:ext cx="8228976" cy="45191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0BDD6FF-BB6A-4CB9-9968-FCBE83B374B3}"/>
              </a:ext>
            </a:extLst>
          </p:cNvPr>
          <p:cNvSpPr/>
          <p:nvPr/>
        </p:nvSpPr>
        <p:spPr>
          <a:xfrm>
            <a:off x="3935760" y="1484784"/>
            <a:ext cx="1944216" cy="464005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B73A213-A3D3-4C2F-BAE5-E68C38846D06}"/>
              </a:ext>
            </a:extLst>
          </p:cNvPr>
          <p:cNvSpPr txBox="1">
            <a:spLocks/>
          </p:cNvSpPr>
          <p:nvPr/>
        </p:nvSpPr>
        <p:spPr>
          <a:xfrm>
            <a:off x="911424" y="295937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Architecture of Huffman machine in block Huffman module 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579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911424" y="295937"/>
            <a:ext cx="1202533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Architecture of Huffman machine in block Huffman module 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0C0A62-2EFD-4AB5-9B1C-B0D1B0C2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20"/>
            <a:ext cx="12192000" cy="20140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B61D04-74ED-4933-A08C-F132311DF219}"/>
              </a:ext>
            </a:extLst>
          </p:cNvPr>
          <p:cNvSpPr/>
          <p:nvPr/>
        </p:nvSpPr>
        <p:spPr>
          <a:xfrm>
            <a:off x="1031672" y="1268760"/>
            <a:ext cx="11305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unit of wire is bit. Gray is implemented as SRAM. Buffer is a single port SRAM, and the others are dual port SRAMs.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A086D3-1765-4D3E-B4BB-B71470787FCE}"/>
              </a:ext>
            </a:extLst>
          </p:cNvPr>
          <p:cNvCxnSpPr>
            <a:cxnSpLocks/>
          </p:cNvCxnSpPr>
          <p:nvPr/>
        </p:nvCxnSpPr>
        <p:spPr>
          <a:xfrm flipH="1" flipV="1">
            <a:off x="4439816" y="2708920"/>
            <a:ext cx="144016" cy="56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24D81-D0A6-4A03-B31E-F2A785D8B8F2}"/>
              </a:ext>
            </a:extLst>
          </p:cNvPr>
          <p:cNvSpPr txBox="1"/>
          <p:nvPr/>
        </p:nvSpPr>
        <p:spPr>
          <a:xfrm>
            <a:off x="3232838" y="2083950"/>
            <a:ext cx="288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Child frequency and data</a:t>
            </a:r>
          </a:p>
          <a:p>
            <a:r>
              <a:rPr lang="zh-CN" altLang="en-US"/>
              <a:t>相加之前的数据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B4A4F7-48AA-4D65-8702-E5EB9168A1DE}"/>
              </a:ext>
            </a:extLst>
          </p:cNvPr>
          <p:cNvSpPr txBox="1"/>
          <p:nvPr/>
        </p:nvSpPr>
        <p:spPr>
          <a:xfrm>
            <a:off x="3143671" y="4892566"/>
            <a:ext cx="288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parent frequency and data</a:t>
            </a:r>
          </a:p>
          <a:p>
            <a:r>
              <a:rPr lang="zh-CN" altLang="en-US"/>
              <a:t>相加得到的数据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8C938C-2F14-4DCF-99E3-02DEE02B2E4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583832" y="4075560"/>
            <a:ext cx="144018" cy="81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DB81C6F-F499-4ACF-9460-55DE7EC00EDA}"/>
              </a:ext>
            </a:extLst>
          </p:cNvPr>
          <p:cNvCxnSpPr>
            <a:cxnSpLocks/>
          </p:cNvCxnSpPr>
          <p:nvPr/>
        </p:nvCxnSpPr>
        <p:spPr>
          <a:xfrm flipV="1">
            <a:off x="8076220" y="2407115"/>
            <a:ext cx="252028" cy="102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CBA15DB-1284-464F-ADBA-93BBF0AFEBA9}"/>
              </a:ext>
            </a:extLst>
          </p:cNvPr>
          <p:cNvSpPr txBox="1"/>
          <p:nvPr/>
        </p:nvSpPr>
        <p:spPr>
          <a:xfrm>
            <a:off x="8061724" y="195217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作为地址更新每个符号的</a:t>
            </a:r>
            <a:r>
              <a:rPr lang="en-US" altLang="zh-CN"/>
              <a:t>code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2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7C927-2E06-493E-A132-B6A5225A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A8217B-6AB7-485A-A067-D5688A3B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3" y="1941288"/>
            <a:ext cx="5624666" cy="4392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985404-5CF4-42A3-8DB6-E595EB71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941288"/>
            <a:ext cx="5430712" cy="4392488"/>
          </a:xfrm>
          <a:prstGeom prst="rect">
            <a:avLst/>
          </a:prstGeom>
        </p:spPr>
      </p:pic>
      <p:sp>
        <p:nvSpPr>
          <p:cNvPr id="12" name="标题 2">
            <a:extLst>
              <a:ext uri="{FF2B5EF4-FFF2-40B4-BE49-F238E27FC236}">
                <a16:creationId xmlns:a16="http://schemas.microsoft.com/office/drawing/2014/main" id="{BE1CBB93-19D0-44F8-8471-503B60E428CE}"/>
              </a:ext>
            </a:extLst>
          </p:cNvPr>
          <p:cNvSpPr txBox="1">
            <a:spLocks/>
          </p:cNvSpPr>
          <p:nvPr/>
        </p:nvSpPr>
        <p:spPr>
          <a:xfrm>
            <a:off x="911424" y="295937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Architecture of Huffman machine in block Huffman module 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112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561221-2944-4993-A7CE-549D32F3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2DBD24-EF1D-4344-8BEE-5EC9D8D40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556792"/>
            <a:ext cx="9331191" cy="4588917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A513A86-36B1-4B02-9093-6C54BE943BE7}"/>
              </a:ext>
            </a:extLst>
          </p:cNvPr>
          <p:cNvSpPr txBox="1">
            <a:spLocks/>
          </p:cNvSpPr>
          <p:nvPr/>
        </p:nvSpPr>
        <p:spPr>
          <a:xfrm>
            <a:off x="911424" y="295937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Architecture of Huffman machine in block Huffman module 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90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00EC3D-6896-49BE-856B-E9203FF9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24" y="1605709"/>
            <a:ext cx="8228976" cy="4519133"/>
          </a:xfrm>
          <a:prstGeom prst="rect">
            <a:avLst/>
          </a:prstGeom>
        </p:spPr>
      </p:pic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2" y="270421"/>
            <a:ext cx="1202533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Compressed output stream format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BDD6FF-BB6A-4CB9-9968-FCBE83B374B3}"/>
              </a:ext>
            </a:extLst>
          </p:cNvPr>
          <p:cNvSpPr/>
          <p:nvPr/>
        </p:nvSpPr>
        <p:spPr>
          <a:xfrm>
            <a:off x="8688288" y="1988840"/>
            <a:ext cx="720080" cy="403244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8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B79A1-C966-4043-824E-A9D4F27B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9F8E1D-AA13-4534-9D47-DD8BBD97E27D}"/>
              </a:ext>
            </a:extLst>
          </p:cNvPr>
          <p:cNvSpPr/>
          <p:nvPr/>
        </p:nvSpPr>
        <p:spPr>
          <a:xfrm>
            <a:off x="2927648" y="48873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231F20"/>
                </a:solidFill>
                <a:latin typeface="Times-Roman"/>
              </a:rPr>
              <a:t>M</a:t>
            </a:r>
            <a:r>
              <a:rPr lang="en-US" altLang="zh-CN" sz="800" i="1">
                <a:solidFill>
                  <a:srgbClr val="231F20"/>
                </a:solidFill>
                <a:latin typeface="Times-Italic"/>
              </a:rPr>
              <a:t>i </a:t>
            </a:r>
            <a:r>
              <a:rPr lang="en-US" altLang="zh-CN">
                <a:solidFill>
                  <a:srgbClr val="231F20"/>
                </a:solidFill>
                <a:latin typeface="Times-Roman"/>
              </a:rPr>
              <a:t>is the metadata</a:t>
            </a:r>
            <a:r>
              <a:rPr lang="zh-CN" altLang="en-US"/>
              <a:t> </a:t>
            </a:r>
            <a:r>
              <a:rPr lang="en-US" altLang="zh-CN">
                <a:solidFill>
                  <a:srgbClr val="231F20"/>
                </a:solidFill>
                <a:latin typeface="Times-Roman"/>
              </a:rPr>
              <a:t>of the </a:t>
            </a:r>
            <a:r>
              <a:rPr lang="en-US" altLang="zh-CN" i="1">
                <a:solidFill>
                  <a:srgbClr val="231F20"/>
                </a:solidFill>
                <a:latin typeface="Times-Italic"/>
              </a:rPr>
              <a:t>i </a:t>
            </a:r>
            <a:r>
              <a:rPr lang="en-US" altLang="zh-CN">
                <a:solidFill>
                  <a:srgbClr val="231F20"/>
                </a:solidFill>
                <a:latin typeface="Times-Roman"/>
              </a:rPr>
              <a:t>th Huffman machine module. C</a:t>
            </a:r>
            <a:r>
              <a:rPr lang="en-US" altLang="zh-CN" sz="800" i="1">
                <a:solidFill>
                  <a:srgbClr val="231F20"/>
                </a:solidFill>
                <a:latin typeface="Times-Italic"/>
              </a:rPr>
              <a:t>i j </a:t>
            </a:r>
            <a:r>
              <a:rPr lang="en-US" altLang="zh-CN">
                <a:solidFill>
                  <a:srgbClr val="231F20"/>
                </a:solidFill>
                <a:latin typeface="Times-Roman"/>
              </a:rPr>
              <a:t>is the compressed data of the </a:t>
            </a:r>
            <a:r>
              <a:rPr lang="en-US" altLang="zh-CN" i="1">
                <a:solidFill>
                  <a:srgbClr val="231F20"/>
                </a:solidFill>
                <a:latin typeface="Times-Italic"/>
              </a:rPr>
              <a:t>j </a:t>
            </a:r>
            <a:r>
              <a:rPr lang="en-US" altLang="zh-CN">
                <a:solidFill>
                  <a:srgbClr val="231F20"/>
                </a:solidFill>
                <a:latin typeface="Times-Roman"/>
              </a:rPr>
              <a:t>th cycle of the </a:t>
            </a:r>
            <a:r>
              <a:rPr lang="en-US" altLang="zh-CN" i="1">
                <a:solidFill>
                  <a:srgbClr val="231F20"/>
                </a:solidFill>
                <a:latin typeface="Times-Italic"/>
              </a:rPr>
              <a:t>i </a:t>
            </a:r>
            <a:r>
              <a:rPr lang="en-US" altLang="zh-CN">
                <a:solidFill>
                  <a:srgbClr val="231F20"/>
                </a:solidFill>
                <a:latin typeface="Times-Roman"/>
              </a:rPr>
              <a:t>th Huffman machine after the first output is started.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C71082-89D7-439B-8C4E-CEE055C6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51" y="1553171"/>
            <a:ext cx="8216098" cy="2956682"/>
          </a:xfrm>
          <a:prstGeom prst="rect">
            <a:avLst/>
          </a:prstGeom>
        </p:spPr>
      </p:pic>
      <p:sp>
        <p:nvSpPr>
          <p:cNvPr id="13" name="标题 2">
            <a:extLst>
              <a:ext uri="{FF2B5EF4-FFF2-40B4-BE49-F238E27FC236}">
                <a16:creationId xmlns:a16="http://schemas.microsoft.com/office/drawing/2014/main" id="{69E99525-4D94-4204-804B-3715419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2" y="270421"/>
            <a:ext cx="1202533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Compressed output stream format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98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00EC3D-6896-49BE-856B-E9203FF9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24" y="1605709"/>
            <a:ext cx="8228976" cy="45191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0BDD6FF-BB6A-4CB9-9968-FCBE83B374B3}"/>
              </a:ext>
            </a:extLst>
          </p:cNvPr>
          <p:cNvSpPr/>
          <p:nvPr/>
        </p:nvSpPr>
        <p:spPr>
          <a:xfrm>
            <a:off x="7968208" y="1988840"/>
            <a:ext cx="720080" cy="403244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394619AC-5A1E-43DC-A7FA-79B7681D8B42}"/>
              </a:ext>
            </a:extLst>
          </p:cNvPr>
          <p:cNvSpPr txBox="1">
            <a:spLocks/>
          </p:cNvSpPr>
          <p:nvPr/>
        </p:nvSpPr>
        <p:spPr>
          <a:xfrm>
            <a:off x="911424" y="295937"/>
            <a:ext cx="1202533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Architecture of intermerge module in parallel stream merge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5612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. Default No Logo">
  <a:themeElements>
    <a:clrScheme name="2. Default No Logo 1">
      <a:dk1>
        <a:srgbClr val="000000"/>
      </a:dk1>
      <a:lt1>
        <a:srgbClr val="FFFFFF"/>
      </a:lt1>
      <a:dk2>
        <a:srgbClr val="FF0000"/>
      </a:dk2>
      <a:lt2>
        <a:srgbClr val="666699"/>
      </a:lt2>
      <a:accent1>
        <a:srgbClr val="1F8BA5"/>
      </a:accent1>
      <a:accent2>
        <a:srgbClr val="FFB41D"/>
      </a:accent2>
      <a:accent3>
        <a:srgbClr val="FFFFFF"/>
      </a:accent3>
      <a:accent4>
        <a:srgbClr val="000000"/>
      </a:accent4>
      <a:accent5>
        <a:srgbClr val="ABC4CF"/>
      </a:accent5>
      <a:accent6>
        <a:srgbClr val="E7A319"/>
      </a:accent6>
      <a:hlink>
        <a:srgbClr val="99CC00"/>
      </a:hlink>
      <a:folHlink>
        <a:srgbClr val="003366"/>
      </a:folHlink>
    </a:clrScheme>
    <a:fontScheme name="2. Default No Logo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. Default No Logo 1">
        <a:dk1>
          <a:srgbClr val="000000"/>
        </a:dk1>
        <a:lt1>
          <a:srgbClr val="FFFFFF"/>
        </a:lt1>
        <a:dk2>
          <a:srgbClr val="FF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13182</TotalTime>
  <Words>1115</Words>
  <Application>Microsoft Office PowerPoint</Application>
  <PresentationFormat>宽屏</PresentationFormat>
  <Paragraphs>73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Times-Italic</vt:lpstr>
      <vt:lpstr>Times-Roman</vt:lpstr>
      <vt:lpstr>等线</vt:lpstr>
      <vt:lpstr>等线 Light</vt:lpstr>
      <vt:lpstr>黑体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Times New Roman</vt:lpstr>
      <vt:lpstr>自定义设计方案</vt:lpstr>
      <vt:lpstr>1_自定义设计方案</vt:lpstr>
      <vt:lpstr>2_自定义设计方案</vt:lpstr>
      <vt:lpstr>3_自定义设计方案</vt:lpstr>
      <vt:lpstr>Office 主题</vt:lpstr>
      <vt:lpstr>2. Default No Logo</vt:lpstr>
      <vt:lpstr>8_Office 主题</vt:lpstr>
      <vt:lpstr>PowerPoint 演示文稿</vt:lpstr>
      <vt:lpstr>A. Architecture of Huffman machine in block Huffman module </vt:lpstr>
      <vt:lpstr>PowerPoint 演示文稿</vt:lpstr>
      <vt:lpstr>B. Architecture of Huffman machine in block Huffman module </vt:lpstr>
      <vt:lpstr>PowerPoint 演示文稿</vt:lpstr>
      <vt:lpstr>PowerPoint 演示文稿</vt:lpstr>
      <vt:lpstr>C. Compressed output stream format</vt:lpstr>
      <vt:lpstr>C. Compressed output stream format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2011-2012学年省级优秀学生干部竞选答辩</dc:title>
  <dc:creator>Viczong</dc:creator>
  <cp:lastModifiedBy>Dell</cp:lastModifiedBy>
  <cp:revision>1951</cp:revision>
  <cp:lastPrinted>2013-04-08T12:26:00Z</cp:lastPrinted>
  <dcterms:created xsi:type="dcterms:W3CDTF">2010-10-20T04:06:00Z</dcterms:created>
  <dcterms:modified xsi:type="dcterms:W3CDTF">2020-11-17T04:56:51Z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