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4" r:id="rId4"/>
    <p:sldId id="261" r:id="rId5"/>
    <p:sldId id="262" r:id="rId6"/>
    <p:sldId id="274" r:id="rId7"/>
    <p:sldId id="271" r:id="rId8"/>
    <p:sldId id="275" r:id="rId9"/>
    <p:sldId id="289" r:id="rId10"/>
    <p:sldId id="293" r:id="rId11"/>
    <p:sldId id="277" r:id="rId12"/>
    <p:sldId id="300" r:id="rId13"/>
    <p:sldId id="298" r:id="rId14"/>
    <p:sldId id="30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3"/>
    <p:restoredTop sz="94676"/>
  </p:normalViewPr>
  <p:slideViewPr>
    <p:cSldViewPr snapToGrid="0" snapToObjects="1">
      <p:cViewPr varScale="1">
        <p:scale>
          <a:sx n="106" d="100"/>
          <a:sy n="106" d="100"/>
        </p:scale>
        <p:origin x="3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D0755-8E2E-3B40-A14B-591BB2AC7A15}" type="datetimeFigureOut">
              <a:rPr kumimoji="1" lang="zh-CN" altLang="en-US" smtClean="0"/>
              <a:t>2024/9/23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06CDA-8CBB-FF4A-827C-96C31D66146C}" type="slidenum">
              <a:rPr kumimoji="1" lang="zh-CN" altLang="en-US" smtClean="0"/>
              <a:t>‹#›</a:t>
            </a:fld>
            <a:endParaRPr kumimoji="1" lang="zh-CN" altLang="en-US"/>
          </a:p>
        </p:txBody>
      </p:sp>
    </p:spTree>
    <p:extLst>
      <p:ext uri="{BB962C8B-B14F-4D97-AF65-F5344CB8AC3E}">
        <p14:creationId xmlns:p14="http://schemas.microsoft.com/office/powerpoint/2010/main" val="2401353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5A06CDA-8CBB-FF4A-827C-96C31D66146C}" type="slidenum">
              <a:rPr kumimoji="1" lang="zh-CN" altLang="en-US" smtClean="0"/>
              <a:t>6</a:t>
            </a:fld>
            <a:endParaRPr kumimoji="1" lang="zh-CN" altLang="en-US"/>
          </a:p>
        </p:txBody>
      </p:sp>
    </p:spTree>
    <p:extLst>
      <p:ext uri="{BB962C8B-B14F-4D97-AF65-F5344CB8AC3E}">
        <p14:creationId xmlns:p14="http://schemas.microsoft.com/office/powerpoint/2010/main" val="238832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5A06CDA-8CBB-FF4A-827C-96C31D66146C}" type="slidenum">
              <a:rPr kumimoji="1" lang="zh-CN" altLang="en-US" smtClean="0"/>
              <a:t>7</a:t>
            </a:fld>
            <a:endParaRPr kumimoji="1" lang="zh-CN" altLang="en-US"/>
          </a:p>
        </p:txBody>
      </p:sp>
    </p:spTree>
    <p:extLst>
      <p:ext uri="{BB962C8B-B14F-4D97-AF65-F5344CB8AC3E}">
        <p14:creationId xmlns:p14="http://schemas.microsoft.com/office/powerpoint/2010/main" val="16698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77830-EF5B-6759-8D05-7AB7CD7A393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5B3DFBC-BC81-E3B5-AD07-207924BF1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F0E01DD-1499-7392-042D-BF51AE4BCD00}"/>
              </a:ext>
            </a:extLst>
          </p:cNvPr>
          <p:cNvSpPr>
            <a:spLocks noGrp="1"/>
          </p:cNvSpPr>
          <p:nvPr>
            <p:ph type="dt" sz="half" idx="10"/>
          </p:nvPr>
        </p:nvSpPr>
        <p:spPr/>
        <p:txBody>
          <a:bodyPr/>
          <a:lstStyle/>
          <a:p>
            <a:fld id="{2CC5E2F3-B961-8D43-93AF-3D71020E8C13}" type="datetimeFigureOut">
              <a:rPr kumimoji="1" lang="zh-CN" altLang="en-US" smtClean="0"/>
              <a:t>2024/9/23</a:t>
            </a:fld>
            <a:endParaRPr kumimoji="1" lang="zh-CN" altLang="en-US"/>
          </a:p>
        </p:txBody>
      </p:sp>
      <p:sp>
        <p:nvSpPr>
          <p:cNvPr id="5" name="页脚占位符 4">
            <a:extLst>
              <a:ext uri="{FF2B5EF4-FFF2-40B4-BE49-F238E27FC236}">
                <a16:creationId xmlns:a16="http://schemas.microsoft.com/office/drawing/2014/main" id="{824C6DC9-EF86-413B-C4CC-D8A640C6779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E4E1009-814D-1DE6-BF6D-8478F2FA61DC}"/>
              </a:ext>
            </a:extLst>
          </p:cNvPr>
          <p:cNvSpPr>
            <a:spLocks noGrp="1"/>
          </p:cNvSpPr>
          <p:nvPr>
            <p:ph type="sldNum" sz="quarter" idx="12"/>
          </p:nvPr>
        </p:nvSpPr>
        <p:spPr/>
        <p:txBody>
          <a:body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231952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AD3B9-6415-1FA6-E71F-39BA627FB10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39140D8-4C43-6F9C-B86D-8421F14B1F7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0022F0F-3D45-A3B3-E8AD-C24439165C5C}"/>
              </a:ext>
            </a:extLst>
          </p:cNvPr>
          <p:cNvSpPr>
            <a:spLocks noGrp="1"/>
          </p:cNvSpPr>
          <p:nvPr>
            <p:ph type="dt" sz="half" idx="10"/>
          </p:nvPr>
        </p:nvSpPr>
        <p:spPr/>
        <p:txBody>
          <a:bodyPr/>
          <a:lstStyle/>
          <a:p>
            <a:fld id="{2CC5E2F3-B961-8D43-93AF-3D71020E8C13}" type="datetimeFigureOut">
              <a:rPr kumimoji="1" lang="zh-CN" altLang="en-US" smtClean="0"/>
              <a:t>2024/9/23</a:t>
            </a:fld>
            <a:endParaRPr kumimoji="1" lang="zh-CN" altLang="en-US"/>
          </a:p>
        </p:txBody>
      </p:sp>
      <p:sp>
        <p:nvSpPr>
          <p:cNvPr id="5" name="页脚占位符 4">
            <a:extLst>
              <a:ext uri="{FF2B5EF4-FFF2-40B4-BE49-F238E27FC236}">
                <a16:creationId xmlns:a16="http://schemas.microsoft.com/office/drawing/2014/main" id="{0DCD1C6E-51CB-6260-CF92-F72A8EF592C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CE1C6F5-B0FD-752C-E44B-C1D0C0AEEEED}"/>
              </a:ext>
            </a:extLst>
          </p:cNvPr>
          <p:cNvSpPr>
            <a:spLocks noGrp="1"/>
          </p:cNvSpPr>
          <p:nvPr>
            <p:ph type="sldNum" sz="quarter" idx="12"/>
          </p:nvPr>
        </p:nvSpPr>
        <p:spPr/>
        <p:txBody>
          <a:body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86200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41C808-D8DA-A8A1-53BC-92BDDADA61D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C5AF7CB-B97F-0BA4-2B21-7F6D58A151C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B8ECDBE-32EB-403D-76A2-904A16DA1FA2}"/>
              </a:ext>
            </a:extLst>
          </p:cNvPr>
          <p:cNvSpPr>
            <a:spLocks noGrp="1"/>
          </p:cNvSpPr>
          <p:nvPr>
            <p:ph type="dt" sz="half" idx="10"/>
          </p:nvPr>
        </p:nvSpPr>
        <p:spPr/>
        <p:txBody>
          <a:bodyPr/>
          <a:lstStyle/>
          <a:p>
            <a:fld id="{2CC5E2F3-B961-8D43-93AF-3D71020E8C13}" type="datetimeFigureOut">
              <a:rPr kumimoji="1" lang="zh-CN" altLang="en-US" smtClean="0"/>
              <a:t>2024/9/23</a:t>
            </a:fld>
            <a:endParaRPr kumimoji="1" lang="zh-CN" altLang="en-US"/>
          </a:p>
        </p:txBody>
      </p:sp>
      <p:sp>
        <p:nvSpPr>
          <p:cNvPr id="5" name="页脚占位符 4">
            <a:extLst>
              <a:ext uri="{FF2B5EF4-FFF2-40B4-BE49-F238E27FC236}">
                <a16:creationId xmlns:a16="http://schemas.microsoft.com/office/drawing/2014/main" id="{6F087D1F-92FD-576A-D9E6-2B7F13FDE88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53F108-5641-BDD3-A405-0A0E8B4983C7}"/>
              </a:ext>
            </a:extLst>
          </p:cNvPr>
          <p:cNvSpPr>
            <a:spLocks noGrp="1"/>
          </p:cNvSpPr>
          <p:nvPr>
            <p:ph type="sldNum" sz="quarter" idx="12"/>
          </p:nvPr>
        </p:nvSpPr>
        <p:spPr/>
        <p:txBody>
          <a:body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312309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20B02-0F56-7167-700E-5D917D8550A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AC85DA4-04EC-61DD-5BA1-9BB789CDAB3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270EE10-43AB-55BD-E480-9840353BD75A}"/>
              </a:ext>
            </a:extLst>
          </p:cNvPr>
          <p:cNvSpPr>
            <a:spLocks noGrp="1"/>
          </p:cNvSpPr>
          <p:nvPr>
            <p:ph type="dt" sz="half" idx="10"/>
          </p:nvPr>
        </p:nvSpPr>
        <p:spPr/>
        <p:txBody>
          <a:bodyPr/>
          <a:lstStyle/>
          <a:p>
            <a:fld id="{2CC5E2F3-B961-8D43-93AF-3D71020E8C13}" type="datetimeFigureOut">
              <a:rPr kumimoji="1" lang="zh-CN" altLang="en-US" smtClean="0"/>
              <a:t>2024/9/23</a:t>
            </a:fld>
            <a:endParaRPr kumimoji="1" lang="zh-CN" altLang="en-US"/>
          </a:p>
        </p:txBody>
      </p:sp>
      <p:sp>
        <p:nvSpPr>
          <p:cNvPr id="5" name="页脚占位符 4">
            <a:extLst>
              <a:ext uri="{FF2B5EF4-FFF2-40B4-BE49-F238E27FC236}">
                <a16:creationId xmlns:a16="http://schemas.microsoft.com/office/drawing/2014/main" id="{9F74579B-A76C-2667-BFDE-9568991FBF5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6D01B56-278A-97E5-CA3E-1664E11C089B}"/>
              </a:ext>
            </a:extLst>
          </p:cNvPr>
          <p:cNvSpPr>
            <a:spLocks noGrp="1"/>
          </p:cNvSpPr>
          <p:nvPr>
            <p:ph type="sldNum" sz="quarter" idx="12"/>
          </p:nvPr>
        </p:nvSpPr>
        <p:spPr/>
        <p:txBody>
          <a:body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48925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88DFB-2C22-2E02-8B2B-359659CED77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E5CE31C-132C-22CD-FA98-F68855299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3AD26CC-E496-1976-5BBC-95D33ADA8A29}"/>
              </a:ext>
            </a:extLst>
          </p:cNvPr>
          <p:cNvSpPr>
            <a:spLocks noGrp="1"/>
          </p:cNvSpPr>
          <p:nvPr>
            <p:ph type="dt" sz="half" idx="10"/>
          </p:nvPr>
        </p:nvSpPr>
        <p:spPr/>
        <p:txBody>
          <a:bodyPr/>
          <a:lstStyle/>
          <a:p>
            <a:fld id="{2CC5E2F3-B961-8D43-93AF-3D71020E8C13}" type="datetimeFigureOut">
              <a:rPr kumimoji="1" lang="zh-CN" altLang="en-US" smtClean="0"/>
              <a:t>2024/9/23</a:t>
            </a:fld>
            <a:endParaRPr kumimoji="1" lang="zh-CN" altLang="en-US"/>
          </a:p>
        </p:txBody>
      </p:sp>
      <p:sp>
        <p:nvSpPr>
          <p:cNvPr id="5" name="页脚占位符 4">
            <a:extLst>
              <a:ext uri="{FF2B5EF4-FFF2-40B4-BE49-F238E27FC236}">
                <a16:creationId xmlns:a16="http://schemas.microsoft.com/office/drawing/2014/main" id="{D9EDC59E-A880-38C4-78A3-EFF52316421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13702F-8FCA-9CA7-5A4C-4CD861546680}"/>
              </a:ext>
            </a:extLst>
          </p:cNvPr>
          <p:cNvSpPr>
            <a:spLocks noGrp="1"/>
          </p:cNvSpPr>
          <p:nvPr>
            <p:ph type="sldNum" sz="quarter" idx="12"/>
          </p:nvPr>
        </p:nvSpPr>
        <p:spPr/>
        <p:txBody>
          <a:body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9084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D9DC3-A0B6-AF5F-80CF-EDF997ECE41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B49BE59-3ECC-284B-65F4-F15A99042D4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15F967C-3C98-E92E-9DA0-925640D7AE8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86CC987-3E4A-33D4-69B2-C146BF7A680B}"/>
              </a:ext>
            </a:extLst>
          </p:cNvPr>
          <p:cNvSpPr>
            <a:spLocks noGrp="1"/>
          </p:cNvSpPr>
          <p:nvPr>
            <p:ph type="dt" sz="half" idx="10"/>
          </p:nvPr>
        </p:nvSpPr>
        <p:spPr/>
        <p:txBody>
          <a:bodyPr/>
          <a:lstStyle/>
          <a:p>
            <a:fld id="{2CC5E2F3-B961-8D43-93AF-3D71020E8C13}" type="datetimeFigureOut">
              <a:rPr kumimoji="1" lang="zh-CN" altLang="en-US" smtClean="0"/>
              <a:t>2024/9/23</a:t>
            </a:fld>
            <a:endParaRPr kumimoji="1" lang="zh-CN" altLang="en-US"/>
          </a:p>
        </p:txBody>
      </p:sp>
      <p:sp>
        <p:nvSpPr>
          <p:cNvPr id="6" name="页脚占位符 5">
            <a:extLst>
              <a:ext uri="{FF2B5EF4-FFF2-40B4-BE49-F238E27FC236}">
                <a16:creationId xmlns:a16="http://schemas.microsoft.com/office/drawing/2014/main" id="{EC3840AF-539F-51DE-6B86-5AD5F5C2312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F05489B-DDC5-521E-02EB-21C3E9A03BD9}"/>
              </a:ext>
            </a:extLst>
          </p:cNvPr>
          <p:cNvSpPr>
            <a:spLocks noGrp="1"/>
          </p:cNvSpPr>
          <p:nvPr>
            <p:ph type="sldNum" sz="quarter" idx="12"/>
          </p:nvPr>
        </p:nvSpPr>
        <p:spPr/>
        <p:txBody>
          <a:body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236916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C1D76-B1AE-665E-7C39-F5CDBB71117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2E331E0-2937-BF6A-B8D6-C70DFDD47E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58A7C79-567A-CDBC-662B-299AF05501D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B2B75BE-8698-B78D-B6FE-AEFBD36F5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3C81497-1FE2-2DCD-5A3E-A5714090C1E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458FDF3-7BB6-4BA0-5726-EEFCC7F4BB3D}"/>
              </a:ext>
            </a:extLst>
          </p:cNvPr>
          <p:cNvSpPr>
            <a:spLocks noGrp="1"/>
          </p:cNvSpPr>
          <p:nvPr>
            <p:ph type="dt" sz="half" idx="10"/>
          </p:nvPr>
        </p:nvSpPr>
        <p:spPr/>
        <p:txBody>
          <a:bodyPr/>
          <a:lstStyle/>
          <a:p>
            <a:fld id="{2CC5E2F3-B961-8D43-93AF-3D71020E8C13}" type="datetimeFigureOut">
              <a:rPr kumimoji="1" lang="zh-CN" altLang="en-US" smtClean="0"/>
              <a:t>2024/9/23</a:t>
            </a:fld>
            <a:endParaRPr kumimoji="1" lang="zh-CN" altLang="en-US"/>
          </a:p>
        </p:txBody>
      </p:sp>
      <p:sp>
        <p:nvSpPr>
          <p:cNvPr id="8" name="页脚占位符 7">
            <a:extLst>
              <a:ext uri="{FF2B5EF4-FFF2-40B4-BE49-F238E27FC236}">
                <a16:creationId xmlns:a16="http://schemas.microsoft.com/office/drawing/2014/main" id="{EEDE7C55-73F7-BE90-DFA4-A7D5346C822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E25FAA5-4E29-F130-3EA7-1E22A57FDF8C}"/>
              </a:ext>
            </a:extLst>
          </p:cNvPr>
          <p:cNvSpPr>
            <a:spLocks noGrp="1"/>
          </p:cNvSpPr>
          <p:nvPr>
            <p:ph type="sldNum" sz="quarter" idx="12"/>
          </p:nvPr>
        </p:nvSpPr>
        <p:spPr/>
        <p:txBody>
          <a:body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26694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D41B6-D8B7-2E3F-1881-A884351DE96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1173BEA-AB02-4228-4F9C-F1489641683C}"/>
              </a:ext>
            </a:extLst>
          </p:cNvPr>
          <p:cNvSpPr>
            <a:spLocks noGrp="1"/>
          </p:cNvSpPr>
          <p:nvPr>
            <p:ph type="dt" sz="half" idx="10"/>
          </p:nvPr>
        </p:nvSpPr>
        <p:spPr/>
        <p:txBody>
          <a:bodyPr/>
          <a:lstStyle/>
          <a:p>
            <a:fld id="{2CC5E2F3-B961-8D43-93AF-3D71020E8C13}" type="datetimeFigureOut">
              <a:rPr kumimoji="1" lang="zh-CN" altLang="en-US" smtClean="0"/>
              <a:t>2024/9/23</a:t>
            </a:fld>
            <a:endParaRPr kumimoji="1" lang="zh-CN" altLang="en-US"/>
          </a:p>
        </p:txBody>
      </p:sp>
      <p:sp>
        <p:nvSpPr>
          <p:cNvPr id="4" name="页脚占位符 3">
            <a:extLst>
              <a:ext uri="{FF2B5EF4-FFF2-40B4-BE49-F238E27FC236}">
                <a16:creationId xmlns:a16="http://schemas.microsoft.com/office/drawing/2014/main" id="{C3A6DB25-4D72-6F4D-4D1C-65FDC98C75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846C114-B884-563F-6DAC-E0B46F79F46A}"/>
              </a:ext>
            </a:extLst>
          </p:cNvPr>
          <p:cNvSpPr>
            <a:spLocks noGrp="1"/>
          </p:cNvSpPr>
          <p:nvPr>
            <p:ph type="sldNum" sz="quarter" idx="12"/>
          </p:nvPr>
        </p:nvSpPr>
        <p:spPr/>
        <p:txBody>
          <a:body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4210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9B43EA-7C5F-FCDD-51DF-82069907BE1A}"/>
              </a:ext>
            </a:extLst>
          </p:cNvPr>
          <p:cNvSpPr>
            <a:spLocks noGrp="1"/>
          </p:cNvSpPr>
          <p:nvPr>
            <p:ph type="dt" sz="half" idx="10"/>
          </p:nvPr>
        </p:nvSpPr>
        <p:spPr/>
        <p:txBody>
          <a:bodyPr/>
          <a:lstStyle/>
          <a:p>
            <a:fld id="{2CC5E2F3-B961-8D43-93AF-3D71020E8C13}" type="datetimeFigureOut">
              <a:rPr kumimoji="1" lang="zh-CN" altLang="en-US" smtClean="0"/>
              <a:t>2024/9/23</a:t>
            </a:fld>
            <a:endParaRPr kumimoji="1" lang="zh-CN" altLang="en-US"/>
          </a:p>
        </p:txBody>
      </p:sp>
      <p:sp>
        <p:nvSpPr>
          <p:cNvPr id="3" name="页脚占位符 2">
            <a:extLst>
              <a:ext uri="{FF2B5EF4-FFF2-40B4-BE49-F238E27FC236}">
                <a16:creationId xmlns:a16="http://schemas.microsoft.com/office/drawing/2014/main" id="{C7E4FC8F-4D49-9EAB-A8DC-F4B35EB9ED4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CF02C2F-0B76-8AF0-EC0A-71A740475167}"/>
              </a:ext>
            </a:extLst>
          </p:cNvPr>
          <p:cNvSpPr>
            <a:spLocks noGrp="1"/>
          </p:cNvSpPr>
          <p:nvPr>
            <p:ph type="sldNum" sz="quarter" idx="12"/>
          </p:nvPr>
        </p:nvSpPr>
        <p:spPr/>
        <p:txBody>
          <a:body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184595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08CDF-32EA-B5AA-0F12-889FC7783FB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EE61931-6F71-8CCC-1AD1-5C577AA5F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87C8E07-B0F5-F71D-1595-FD53EB74C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527D259-3227-15F1-24B6-FFB93D4C8972}"/>
              </a:ext>
            </a:extLst>
          </p:cNvPr>
          <p:cNvSpPr>
            <a:spLocks noGrp="1"/>
          </p:cNvSpPr>
          <p:nvPr>
            <p:ph type="dt" sz="half" idx="10"/>
          </p:nvPr>
        </p:nvSpPr>
        <p:spPr/>
        <p:txBody>
          <a:bodyPr/>
          <a:lstStyle/>
          <a:p>
            <a:fld id="{2CC5E2F3-B961-8D43-93AF-3D71020E8C13}" type="datetimeFigureOut">
              <a:rPr kumimoji="1" lang="zh-CN" altLang="en-US" smtClean="0"/>
              <a:t>2024/9/23</a:t>
            </a:fld>
            <a:endParaRPr kumimoji="1" lang="zh-CN" altLang="en-US"/>
          </a:p>
        </p:txBody>
      </p:sp>
      <p:sp>
        <p:nvSpPr>
          <p:cNvPr id="6" name="页脚占位符 5">
            <a:extLst>
              <a:ext uri="{FF2B5EF4-FFF2-40B4-BE49-F238E27FC236}">
                <a16:creationId xmlns:a16="http://schemas.microsoft.com/office/drawing/2014/main" id="{E0A2A6C8-40E4-6DB0-DC8B-69D94439C06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DA9137A-FF5E-7CF6-4887-B757C2BCA437}"/>
              </a:ext>
            </a:extLst>
          </p:cNvPr>
          <p:cNvSpPr>
            <a:spLocks noGrp="1"/>
          </p:cNvSpPr>
          <p:nvPr>
            <p:ph type="sldNum" sz="quarter" idx="12"/>
          </p:nvPr>
        </p:nvSpPr>
        <p:spPr/>
        <p:txBody>
          <a:body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38126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682D5-6BB2-5F35-834E-2A8D4A7E7CB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D979340-FB82-22B6-9800-F6C30BEDC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79AE688-E147-6B0C-900A-91CB59F00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2DC6134-81E7-5FB3-176B-40BA4B2AADE7}"/>
              </a:ext>
            </a:extLst>
          </p:cNvPr>
          <p:cNvSpPr>
            <a:spLocks noGrp="1"/>
          </p:cNvSpPr>
          <p:nvPr>
            <p:ph type="dt" sz="half" idx="10"/>
          </p:nvPr>
        </p:nvSpPr>
        <p:spPr/>
        <p:txBody>
          <a:bodyPr/>
          <a:lstStyle/>
          <a:p>
            <a:fld id="{2CC5E2F3-B961-8D43-93AF-3D71020E8C13}" type="datetimeFigureOut">
              <a:rPr kumimoji="1" lang="zh-CN" altLang="en-US" smtClean="0"/>
              <a:t>2024/9/23</a:t>
            </a:fld>
            <a:endParaRPr kumimoji="1" lang="zh-CN" altLang="en-US"/>
          </a:p>
        </p:txBody>
      </p:sp>
      <p:sp>
        <p:nvSpPr>
          <p:cNvPr id="6" name="页脚占位符 5">
            <a:extLst>
              <a:ext uri="{FF2B5EF4-FFF2-40B4-BE49-F238E27FC236}">
                <a16:creationId xmlns:a16="http://schemas.microsoft.com/office/drawing/2014/main" id="{1ACECC50-0323-F367-B8B9-E10E89F1123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967A94A-1F1A-7ED1-6013-5F69D40E2B61}"/>
              </a:ext>
            </a:extLst>
          </p:cNvPr>
          <p:cNvSpPr>
            <a:spLocks noGrp="1"/>
          </p:cNvSpPr>
          <p:nvPr>
            <p:ph type="sldNum" sz="quarter" idx="12"/>
          </p:nvPr>
        </p:nvSpPr>
        <p:spPr/>
        <p:txBody>
          <a:body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113190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CC2D9D-D265-8BC6-BDE8-C20CE19C6A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87BF21E-8463-CEFD-D6F7-1935B3363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417CC5A-9B3F-EF7C-A6D4-596CD9E66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5E2F3-B961-8D43-93AF-3D71020E8C13}" type="datetimeFigureOut">
              <a:rPr kumimoji="1" lang="zh-CN" altLang="en-US" smtClean="0"/>
              <a:t>2024/9/23</a:t>
            </a:fld>
            <a:endParaRPr kumimoji="1" lang="zh-CN" altLang="en-US"/>
          </a:p>
        </p:txBody>
      </p:sp>
      <p:sp>
        <p:nvSpPr>
          <p:cNvPr id="5" name="页脚占位符 4">
            <a:extLst>
              <a:ext uri="{FF2B5EF4-FFF2-40B4-BE49-F238E27FC236}">
                <a16:creationId xmlns:a16="http://schemas.microsoft.com/office/drawing/2014/main" id="{4143B8DD-D645-CCE9-4636-C28E8146D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36AA315-2816-34E7-A08A-4B717F5AF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092C9-6D74-D649-BD4C-D187F5FD5B94}" type="slidenum">
              <a:rPr kumimoji="1" lang="zh-CN" altLang="en-US" smtClean="0"/>
              <a:t>‹#›</a:t>
            </a:fld>
            <a:endParaRPr kumimoji="1" lang="zh-CN" altLang="en-US"/>
          </a:p>
        </p:txBody>
      </p:sp>
    </p:spTree>
    <p:extLst>
      <p:ext uri="{BB962C8B-B14F-4D97-AF65-F5344CB8AC3E}">
        <p14:creationId xmlns:p14="http://schemas.microsoft.com/office/powerpoint/2010/main" val="3966609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BBCDA-B019-2955-F02B-3B979C3679A6}"/>
              </a:ext>
            </a:extLst>
          </p:cNvPr>
          <p:cNvSpPr>
            <a:spLocks noGrp="1"/>
          </p:cNvSpPr>
          <p:nvPr>
            <p:ph type="ctrTitle"/>
          </p:nvPr>
        </p:nvSpPr>
        <p:spPr/>
        <p:txBody>
          <a:bodyPr>
            <a:normAutofit/>
          </a:bodyPr>
          <a:lstStyle/>
          <a:p>
            <a:r>
              <a:rPr kumimoji="1" lang="en" altLang="zh-CN" sz="4800" dirty="0">
                <a:latin typeface="Times New Roman" panose="02020603050405020304" pitchFamily="18" charset="0"/>
                <a:cs typeface="Times New Roman" panose="02020603050405020304" pitchFamily="18" charset="0"/>
              </a:rPr>
              <a:t>Graph Based Cardinality Estimation from Query Constraints</a:t>
            </a:r>
            <a:endParaRPr kumimoji="1"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B596C61-FE00-1B03-D478-89AF8884C74E}"/>
              </a:ext>
            </a:extLst>
          </p:cNvPr>
          <p:cNvSpPr>
            <a:spLocks noGrp="1"/>
          </p:cNvSpPr>
          <p:nvPr>
            <p:ph type="subTitle" idx="1"/>
          </p:nvPr>
        </p:nvSpPr>
        <p:spPr/>
        <p:txBody>
          <a:bodyPr/>
          <a:lstStyle/>
          <a:p>
            <a:r>
              <a:rPr kumimoji="1" lang="en-US" altLang="zh-CN" dirty="0">
                <a:latin typeface="Times New Roman" panose="02020603050405020304" pitchFamily="18" charset="0"/>
                <a:cs typeface="Times New Roman" panose="02020603050405020304" pitchFamily="18" charset="0"/>
              </a:rPr>
              <a:t>Group Member: Chun Wang, Wanning He, </a:t>
            </a:r>
            <a:r>
              <a:rPr kumimoji="1" lang="en-US" altLang="zh-CN" dirty="0" err="1">
                <a:latin typeface="Times New Roman" panose="02020603050405020304" pitchFamily="18" charset="0"/>
                <a:cs typeface="Times New Roman" panose="02020603050405020304" pitchFamily="18" charset="0"/>
              </a:rPr>
              <a:t>Changwen</a:t>
            </a:r>
            <a:r>
              <a:rPr kumimoji="1" lang="en-US" altLang="zh-CN" dirty="0">
                <a:latin typeface="Times New Roman" panose="02020603050405020304" pitchFamily="18" charset="0"/>
                <a:cs typeface="Times New Roman" panose="02020603050405020304" pitchFamily="18" charset="0"/>
              </a:rPr>
              <a:t> Xu</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30571-46F7-137D-11C9-058E1530C20D}"/>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The CDF could be learned ﻿in a query-based fashion.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350289E-0743-870E-0CD5-24C9221B3451}"/>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An observation:</a:t>
            </a:r>
          </a:p>
          <a:p>
            <a:pPr lvl="1"/>
            <a:r>
              <a:rPr kumimoji="1" lang="en-US" altLang="zh-CN" dirty="0">
                <a:latin typeface="Times New Roman" panose="02020603050405020304" pitchFamily="18" charset="0"/>
                <a:cs typeface="Times New Roman" panose="02020603050405020304" pitchFamily="18" charset="0"/>
              </a:rPr>
              <a:t>﻿The actual joint CDF is monotonically increasing with each attribute</a:t>
            </a:r>
            <a:endParaRPr kumimoji="1" lang="en-US" altLang="zh-CN" i="1" dirty="0">
              <a:latin typeface="Times New Roman" panose="02020603050405020304" pitchFamily="18" charset="0"/>
              <a:cs typeface="Times New Roman" panose="02020603050405020304" pitchFamily="18" charset="0"/>
            </a:endParaRPr>
          </a:p>
          <a:p>
            <a:pPr lvl="1"/>
            <a:r>
              <a:rPr kumimoji="1" lang="en-US" altLang="zh-CN" dirty="0">
                <a:latin typeface="Times New Roman" panose="02020603050405020304" pitchFamily="18" charset="0"/>
                <a:cs typeface="Times New Roman" panose="02020603050405020304" pitchFamily="18" charset="0"/>
              </a:rPr>
              <a:t>Thus we may use this to design our GNN architecture.</a:t>
            </a:r>
          </a:p>
          <a:p>
            <a:pPr marL="0" indent="0">
              <a:buNone/>
            </a:pPr>
            <a:endParaRPr kumimoji="1" lang="en-US" altLang="zh-CN" dirty="0">
              <a:latin typeface="Times New Roman" panose="02020603050405020304" pitchFamily="18" charset="0"/>
              <a:cs typeface="Times New Roman" panose="02020603050405020304" pitchFamily="18" charset="0"/>
            </a:endParaRPr>
          </a:p>
          <a:p>
            <a:endParaRPr kumimoji="1"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D848A18-F6CB-FE6C-8C25-B434B2C18DB4}"/>
              </a:ext>
            </a:extLst>
          </p:cNvPr>
          <p:cNvPicPr>
            <a:picLocks noChangeAspect="1"/>
          </p:cNvPicPr>
          <p:nvPr/>
        </p:nvPicPr>
        <p:blipFill>
          <a:blip r:embed="rId2"/>
          <a:stretch>
            <a:fillRect/>
          </a:stretch>
        </p:blipFill>
        <p:spPr>
          <a:xfrm>
            <a:off x="2847139" y="3125370"/>
            <a:ext cx="5727700" cy="2946400"/>
          </a:xfrm>
          <a:prstGeom prst="rect">
            <a:avLst/>
          </a:prstGeom>
        </p:spPr>
      </p:pic>
    </p:spTree>
    <p:extLst>
      <p:ext uri="{BB962C8B-B14F-4D97-AF65-F5344CB8AC3E}">
        <p14:creationId xmlns:p14="http://schemas.microsoft.com/office/powerpoint/2010/main" val="387702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5856B-891B-5BD7-5DEB-64E0C67626C2}"/>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Workflow of Graph based methods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782D4F2-6EAA-5D24-4F07-2F007E25442C}"/>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How to connect and update the graph node?</a:t>
            </a:r>
          </a:p>
          <a:p>
            <a:pPr lvl="1"/>
            <a:r>
              <a:rPr lang="en-US" altLang="zh-CN" dirty="0">
                <a:latin typeface="Times New Roman" panose="02020603050405020304" pitchFamily="18" charset="0"/>
                <a:cs typeface="Times New Roman" panose="02020603050405020304" pitchFamily="18" charset="0"/>
              </a:rPr>
              <a:t>Each node (xi, </a:t>
            </a:r>
            <a:r>
              <a:rPr lang="en-US" altLang="zh-CN" dirty="0" err="1">
                <a:latin typeface="Times New Roman" panose="02020603050405020304" pitchFamily="18" charset="0"/>
                <a:cs typeface="Times New Roman" panose="02020603050405020304" pitchFamily="18" charset="0"/>
              </a:rPr>
              <a:t>yi</a:t>
            </a:r>
            <a:r>
              <a:rPr lang="en-US" altLang="zh-CN" dirty="0">
                <a:latin typeface="Times New Roman" panose="02020603050405020304" pitchFamily="18" charset="0"/>
                <a:cs typeface="Times New Roman" panose="02020603050405020304" pitchFamily="18" charset="0"/>
              </a:rPr>
              <a:t>) represent F(xi, </a:t>
            </a:r>
            <a:r>
              <a:rPr lang="en-US" altLang="zh-CN" dirty="0" err="1">
                <a:latin typeface="Times New Roman" panose="02020603050405020304" pitchFamily="18" charset="0"/>
                <a:cs typeface="Times New Roman" panose="02020603050405020304" pitchFamily="18" charset="0"/>
              </a:rPr>
              <a:t>yi</a:t>
            </a:r>
            <a:r>
              <a:rPr lang="en-US" altLang="zh-CN" dirty="0">
                <a:latin typeface="Times New Roman" panose="02020603050405020304" pitchFamily="18" charset="0"/>
                <a:cs typeface="Times New Roman" panose="02020603050405020304" pitchFamily="18" charset="0"/>
              </a:rPr>
              <a:t>) = P(X&lt;=xi, Y&lt;=</a:t>
            </a:r>
            <a:r>
              <a:rPr lang="en-US" altLang="zh-CN" dirty="0" err="1">
                <a:latin typeface="Times New Roman" panose="02020603050405020304" pitchFamily="18" charset="0"/>
                <a:cs typeface="Times New Roman" panose="02020603050405020304" pitchFamily="18" charset="0"/>
              </a:rPr>
              <a:t>yi</a:t>
            </a:r>
            <a:r>
              <a:rPr lang="en-US" altLang="zh-CN" dirty="0">
                <a:latin typeface="Times New Roman" panose="02020603050405020304" pitchFamily="18" charset="0"/>
                <a:cs typeface="Times New Roman" panose="02020603050405020304" pitchFamily="18" charset="0"/>
              </a:rPr>
              <a:t>)</a:t>
            </a:r>
          </a:p>
          <a:p>
            <a:pPr lvl="1"/>
            <a:r>
              <a:rPr kumimoji="1" lang="en-US" altLang="zh-CN" dirty="0">
                <a:latin typeface="Times New Roman" panose="02020603050405020304" pitchFamily="18" charset="0"/>
                <a:cs typeface="Times New Roman" panose="02020603050405020304" pitchFamily="18" charset="0"/>
              </a:rPr>
              <a:t>Each node is encoded by index, we use index to take corresponding nodes out of a 1D-array instead of maintain a multi-dimension array.</a:t>
            </a:r>
            <a:endParaRPr lang="en-US" altLang="zh-CN" dirty="0">
              <a:latin typeface="Times New Roman" panose="02020603050405020304" pitchFamily="18" charset="0"/>
              <a:cs typeface="Times New Roman" panose="02020603050405020304" pitchFamily="18" charset="0"/>
            </a:endParaRPr>
          </a:p>
          <a:p>
            <a:pPr lvl="1"/>
            <a:r>
              <a:rPr lang="en"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implement the node in monotonical order 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design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 directed graph.</a:t>
            </a:r>
          </a:p>
          <a:p>
            <a:pPr lvl="1"/>
            <a:r>
              <a:rPr lang="en-US" altLang="zh-CN" dirty="0">
                <a:latin typeface="Times New Roman" panose="02020603050405020304" pitchFamily="18" charset="0"/>
                <a:cs typeface="Times New Roman" panose="02020603050405020304" pitchFamily="18" charset="0"/>
              </a:rPr>
              <a:t>Each node takes max value (activation) of all its successors.</a:t>
            </a:r>
          </a:p>
        </p:txBody>
      </p:sp>
      <p:pic>
        <p:nvPicPr>
          <p:cNvPr id="6" name="图片 5">
            <a:extLst>
              <a:ext uri="{FF2B5EF4-FFF2-40B4-BE49-F238E27FC236}">
                <a16:creationId xmlns:a16="http://schemas.microsoft.com/office/drawing/2014/main" id="{E16243B7-73D8-5689-63C8-DC199BF82730}"/>
              </a:ext>
            </a:extLst>
          </p:cNvPr>
          <p:cNvPicPr>
            <a:picLocks noChangeAspect="1"/>
          </p:cNvPicPr>
          <p:nvPr/>
        </p:nvPicPr>
        <p:blipFill>
          <a:blip r:embed="rId2"/>
          <a:stretch>
            <a:fillRect/>
          </a:stretch>
        </p:blipFill>
        <p:spPr>
          <a:xfrm>
            <a:off x="3867150" y="4330930"/>
            <a:ext cx="4457700" cy="2430817"/>
          </a:xfrm>
          <a:prstGeom prst="rect">
            <a:avLst/>
          </a:prstGeom>
        </p:spPr>
      </p:pic>
    </p:spTree>
    <p:extLst>
      <p:ext uri="{BB962C8B-B14F-4D97-AF65-F5344CB8AC3E}">
        <p14:creationId xmlns:p14="http://schemas.microsoft.com/office/powerpoint/2010/main" val="2609233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4BDFD-89CF-1ED3-FD63-B651C8E80BB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EA6BBF6-88E1-DDE7-76B9-C704000E75F6}"/>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Workflow of Graph based methods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1B13DF6-057F-1CC2-FCBA-14DDFE0E7BFA}"/>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How to define the training error without the true data as input?</a:t>
            </a:r>
          </a:p>
          <a:p>
            <a:pPr lvl="1"/>
            <a:r>
              <a:rPr lang="en" altLang="zh-CN" dirty="0">
                <a:latin typeface="Times New Roman" panose="02020603050405020304" pitchFamily="18" charset="0"/>
                <a:cs typeface="Times New Roman" panose="02020603050405020304" pitchFamily="18" charset="0"/>
              </a:rPr>
              <a:t>We use the RMSE between true selectivity and predicted selectivity of selected nodes as the training loss.</a:t>
            </a:r>
          </a:p>
          <a:p>
            <a:pPr lvl="1"/>
            <a:r>
              <a:rPr kumimoji="1" lang="en-US" altLang="zh-CN" dirty="0">
                <a:latin typeface="Times New Roman" panose="02020603050405020304" pitchFamily="18" charset="0"/>
                <a:cs typeface="Times New Roman" panose="02020603050405020304" pitchFamily="18" charset="0"/>
              </a:rPr>
              <a:t>Cross entropy loss or neg-log likelihood is also promising if we treat CDF as a PDF.</a:t>
            </a:r>
            <a:endParaRPr lang="en"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B02172-9EC8-F223-A666-572C6C852F4A}"/>
              </a:ext>
            </a:extLst>
          </p:cNvPr>
          <p:cNvPicPr>
            <a:picLocks noChangeAspect="1"/>
          </p:cNvPicPr>
          <p:nvPr/>
        </p:nvPicPr>
        <p:blipFill>
          <a:blip r:embed="rId2"/>
          <a:stretch>
            <a:fillRect/>
          </a:stretch>
        </p:blipFill>
        <p:spPr>
          <a:xfrm>
            <a:off x="2209800" y="3662613"/>
            <a:ext cx="7772400" cy="2972100"/>
          </a:xfrm>
          <a:prstGeom prst="rect">
            <a:avLst/>
          </a:prstGeom>
        </p:spPr>
      </p:pic>
    </p:spTree>
    <p:extLst>
      <p:ext uri="{BB962C8B-B14F-4D97-AF65-F5344CB8AC3E}">
        <p14:creationId xmlns:p14="http://schemas.microsoft.com/office/powerpoint/2010/main" val="126740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DAE72-C67A-087D-9977-D278A628C919}"/>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Challenges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5CCA66E-D6E7-28D9-F495-45F394BAFE0A}"/>
              </a:ext>
            </a:extLst>
          </p:cNvPr>
          <p:cNvSpPr>
            <a:spLocks noGrp="1"/>
          </p:cNvSpPr>
          <p:nvPr>
            <p:ph idx="1"/>
          </p:nvPr>
        </p:nvSpPr>
        <p:spPr/>
        <p:txBody>
          <a:bodyPr>
            <a:normAutofit/>
          </a:bodyPr>
          <a:lstStyle/>
          <a:p>
            <a:r>
              <a:rPr kumimoji="1" lang="en-US" altLang="zh-CN" dirty="0">
                <a:latin typeface="Times New Roman" panose="02020603050405020304" pitchFamily="18" charset="0"/>
                <a:cs typeface="Times New Roman" panose="02020603050405020304" pitchFamily="18" charset="0"/>
              </a:rPr>
              <a:t>CDF to common query selectivity constraint</a:t>
            </a:r>
          </a:p>
          <a:p>
            <a:pPr lvl="1"/>
            <a:r>
              <a:rPr kumimoji="1" lang="en-US" altLang="zh-CN" dirty="0">
                <a:latin typeface="Times New Roman" panose="02020603050405020304" pitchFamily="18" charset="0"/>
                <a:cs typeface="Times New Roman" panose="02020603050405020304" pitchFamily="18" charset="0"/>
              </a:rPr>
              <a:t>A common query can be represented by the 2-input range [li, </a:t>
            </a:r>
            <a:r>
              <a:rPr kumimoji="1" lang="en-US" altLang="zh-CN" dirty="0" err="1">
                <a:latin typeface="Times New Roman" panose="02020603050405020304" pitchFamily="18" charset="0"/>
                <a:cs typeface="Times New Roman" panose="02020603050405020304" pitchFamily="18" charset="0"/>
              </a:rPr>
              <a:t>ui</a:t>
            </a:r>
            <a:r>
              <a:rPr kumimoji="1" lang="en-US" altLang="zh-CN" dirty="0">
                <a:latin typeface="Times New Roman" panose="02020603050405020304" pitchFamily="18" charset="0"/>
                <a:cs typeface="Times New Roman" panose="02020603050405020304" pitchFamily="18" charset="0"/>
              </a:rPr>
              <a:t>] and  the selectivity ki .</a:t>
            </a:r>
          </a:p>
          <a:p>
            <a:pPr lvl="1"/>
            <a:r>
              <a:rPr kumimoji="1" lang="en-US" altLang="zh-CN" dirty="0">
                <a:latin typeface="Times New Roman" panose="02020603050405020304" pitchFamily="18" charset="0"/>
                <a:cs typeface="Times New Roman" panose="02020603050405020304" pitchFamily="18" charset="0"/>
              </a:rPr>
              <a:t>We need one step calculation to transform CDF to range selectivity</a:t>
            </a:r>
          </a:p>
          <a:p>
            <a:pPr lvl="1"/>
            <a:r>
              <a:rPr kumimoji="1" lang="en-US" altLang="zh-CN" dirty="0">
                <a:latin typeface="Times New Roman" panose="02020603050405020304" pitchFamily="18" charset="0"/>
                <a:cs typeface="Times New Roman" panose="02020603050405020304" pitchFamily="18" charset="0"/>
              </a:rPr>
              <a:t>The cumulative probability of point x=[x1, x2, . . . , xd] is actually the selectivity of query with range of [0, x1] × [0, x2] × . . . × [0, xd]</a:t>
            </a:r>
          </a:p>
        </p:txBody>
      </p:sp>
      <p:pic>
        <p:nvPicPr>
          <p:cNvPr id="4" name="内容占位符 4">
            <a:extLst>
              <a:ext uri="{FF2B5EF4-FFF2-40B4-BE49-F238E27FC236}">
                <a16:creationId xmlns:a16="http://schemas.microsoft.com/office/drawing/2014/main" id="{E3985DD4-0761-B020-8E97-96E016F2BD58}"/>
              </a:ext>
            </a:extLst>
          </p:cNvPr>
          <p:cNvPicPr>
            <a:picLocks noChangeAspect="1"/>
          </p:cNvPicPr>
          <p:nvPr/>
        </p:nvPicPr>
        <p:blipFill>
          <a:blip r:embed="rId2"/>
          <a:stretch>
            <a:fillRect/>
          </a:stretch>
        </p:blipFill>
        <p:spPr>
          <a:xfrm>
            <a:off x="2228850" y="4244975"/>
            <a:ext cx="7734300" cy="2247900"/>
          </a:xfrm>
          <a:prstGeom prst="rect">
            <a:avLst/>
          </a:prstGeom>
        </p:spPr>
      </p:pic>
    </p:spTree>
    <p:extLst>
      <p:ext uri="{BB962C8B-B14F-4D97-AF65-F5344CB8AC3E}">
        <p14:creationId xmlns:p14="http://schemas.microsoft.com/office/powerpoint/2010/main" val="417894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13F6F-1294-F107-32B4-4689917FF40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305F879-4278-A37D-F19A-BD8D012265F5}"/>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Challenges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4A2507E-CAB6-225C-822F-6A4D2CCF4AB7}"/>
              </a:ext>
            </a:extLst>
          </p:cNvPr>
          <p:cNvSpPr>
            <a:spLocks noGrp="1"/>
          </p:cNvSpPr>
          <p:nvPr>
            <p:ph idx="1"/>
          </p:nvPr>
        </p:nvSpPr>
        <p:spPr/>
        <p:txBody>
          <a:bodyPr>
            <a:normAutofit/>
          </a:bodyPr>
          <a:lstStyle/>
          <a:p>
            <a:r>
              <a:rPr kumimoji="1" lang="en-US" altLang="zh-CN" dirty="0">
                <a:latin typeface="Times New Roman" panose="02020603050405020304" pitchFamily="18" charset="0"/>
                <a:cs typeface="Times New Roman" panose="02020603050405020304" pitchFamily="18" charset="0"/>
              </a:rPr>
              <a:t>Large-scale Graph</a:t>
            </a:r>
          </a:p>
          <a:p>
            <a:pPr lvl="1"/>
            <a:r>
              <a:rPr kumimoji="1" lang="en-US" altLang="zh-CN" dirty="0">
                <a:latin typeface="Times New Roman" panose="02020603050405020304" pitchFamily="18" charset="0"/>
                <a:cs typeface="Times New Roman" panose="02020603050405020304" pitchFamily="18" charset="0"/>
              </a:rPr>
              <a:t>How to evaluate and limit the size of the graph? As the dimension increases, the smallest connection structure (Markov blanket) of each node becomes larger. Do it as conditional probability? AR model?</a:t>
            </a:r>
          </a:p>
          <a:p>
            <a:r>
              <a:rPr kumimoji="1" lang="en-US" altLang="zh-CN" dirty="0">
                <a:latin typeface="Times New Roman" panose="02020603050405020304" pitchFamily="18" charset="0"/>
                <a:cs typeface="Times New Roman" panose="02020603050405020304" pitchFamily="18" charset="0"/>
              </a:rPr>
              <a:t>Multiple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tables</a:t>
            </a:r>
          </a:p>
          <a:p>
            <a:pPr lvl="1"/>
            <a:r>
              <a:rPr kumimoji="1" lang="en-US" altLang="zh-CN" dirty="0">
                <a:latin typeface="Times New Roman" panose="02020603050405020304" pitchFamily="18" charset="0"/>
                <a:cs typeface="Times New Roman" panose="02020603050405020304" pitchFamily="18" charset="0"/>
              </a:rPr>
              <a:t>First learn the outer-join of n tables</a:t>
            </a:r>
          </a:p>
          <a:p>
            <a:pPr lvl="1"/>
            <a:r>
              <a:rPr kumimoji="1" lang="en-US" altLang="zh-CN" dirty="0">
                <a:latin typeface="Times New Roman" panose="02020603050405020304" pitchFamily="18" charset="0"/>
                <a:cs typeface="Times New Roman" panose="02020603050405020304" pitchFamily="18" charset="0"/>
              </a:rPr>
              <a:t>Design an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assignment matching algorithm to split each table.</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25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B04D3-6133-8C15-220F-ED7D2D37AF1E}"/>
              </a:ext>
            </a:extLst>
          </p:cNvPr>
          <p:cNvSpPr>
            <a:spLocks noGrp="1"/>
          </p:cNvSpPr>
          <p:nvPr>
            <p:ph type="title"/>
          </p:nvPr>
        </p:nvSpPr>
        <p:spPr/>
        <p:txBody>
          <a:bodyPr/>
          <a:lstStyle/>
          <a:p>
            <a:r>
              <a:rPr kumimoji="1" lang="en" altLang="zh-CN"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 Cardinality Estimation </a:t>
            </a:r>
            <a:r>
              <a:rPr kumimoji="1" lang="en" altLang="zh-CN" dirty="0">
                <a:latin typeface="Times New Roman" panose="02020603050405020304" pitchFamily="18" charset="0"/>
                <a:cs typeface="Times New Roman" panose="02020603050405020304" pitchFamily="18" charset="0"/>
              </a:rPr>
              <a:t>Problem</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1EC34D3-9C8B-43AA-85EC-DC4DC034DEDA}"/>
              </a:ext>
            </a:extLst>
          </p:cNvPr>
          <p:cNvSpPr>
            <a:spLocks noGrp="1"/>
          </p:cNvSpPr>
          <p:nvPr>
            <p:ph idx="1"/>
          </p:nvPr>
        </p:nvSpPr>
        <p:spPr/>
        <p:txBody>
          <a:bodyPr/>
          <a:lstStyle/>
          <a:p>
            <a:r>
              <a:rPr kumimoji="1" lang="en" altLang="zh-CN"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Cardinality estimation is a sub-problem of database query optimization</a:t>
            </a:r>
          </a:p>
          <a:p>
            <a:pPr lvl="1"/>
            <a:r>
              <a:rPr kumimoji="1" lang="en" altLang="zh-CN" dirty="0">
                <a:latin typeface="Times New Roman" panose="02020603050405020304" pitchFamily="18" charset="0"/>
                <a:cs typeface="Times New Roman" panose="02020603050405020304" pitchFamily="18" charset="0"/>
              </a:rPr>
              <a:t>﻿Given a database schema and a collection of </a:t>
            </a:r>
            <a:r>
              <a:rPr kumimoji="1" lang="en-US" altLang="zh-CN" dirty="0">
                <a:latin typeface="Times New Roman" panose="02020603050405020304" pitchFamily="18" charset="0"/>
                <a:cs typeface="Times New Roman" panose="02020603050405020304" pitchFamily="18" charset="0"/>
              </a:rPr>
              <a:t>query and their cardinality constraints </a:t>
            </a:r>
            <a:r>
              <a:rPr kumimoji="1" lang="en" altLang="zh-CN" dirty="0">
                <a:latin typeface="Times New Roman" panose="02020603050405020304" pitchFamily="18" charset="0"/>
                <a:cs typeface="Times New Roman" panose="02020603050405020304" pitchFamily="18" charset="0"/>
              </a:rPr>
              <a:t>C</a:t>
            </a:r>
            <a:r>
              <a:rPr kumimoji="1" lang="en" altLang="zh-CN" baseline="-25000" dirty="0">
                <a:latin typeface="Times New Roman" panose="02020603050405020304" pitchFamily="18" charset="0"/>
                <a:cs typeface="Times New Roman" panose="02020603050405020304" pitchFamily="18" charset="0"/>
              </a:rPr>
              <a:t>1</a:t>
            </a:r>
            <a:r>
              <a:rPr kumimoji="1" lang="en" altLang="zh-CN" dirty="0">
                <a:latin typeface="Times New Roman" panose="02020603050405020304" pitchFamily="18" charset="0"/>
                <a:cs typeface="Times New Roman" panose="02020603050405020304" pitchFamily="18" charset="0"/>
              </a:rPr>
              <a:t>, . . . , C</a:t>
            </a:r>
            <a:r>
              <a:rPr kumimoji="1" lang="en" altLang="zh-CN" baseline="-25000" dirty="0">
                <a:latin typeface="Times New Roman" panose="02020603050405020304" pitchFamily="18" charset="0"/>
                <a:cs typeface="Times New Roman" panose="02020603050405020304" pitchFamily="18" charset="0"/>
              </a:rPr>
              <a:t>m</a:t>
            </a:r>
          </a:p>
          <a:p>
            <a:pPr lvl="1"/>
            <a:r>
              <a:rPr kumimoji="1" lang="en" altLang="zh-CN" dirty="0">
                <a:latin typeface="Times New Roman" panose="02020603050405020304" pitchFamily="18" charset="0"/>
                <a:cs typeface="Times New Roman" panose="02020603050405020304" pitchFamily="18" charset="0"/>
              </a:rPr>
              <a:t>Generate a database instance conforming to the schema that satisfies all the constraints.</a:t>
            </a:r>
          </a:p>
          <a:p>
            <a:pPr lvl="1"/>
            <a:r>
              <a:rPr kumimoji="1" lang="en" altLang="zh-CN" dirty="0">
                <a:latin typeface="Times New Roman" panose="02020603050405020304" pitchFamily="18" charset="0"/>
                <a:cs typeface="Times New Roman" panose="02020603050405020304" pitchFamily="18" charset="0"/>
              </a:rPr>
              <a:t>Given future input queries and return their estimated cardinality.</a:t>
            </a:r>
          </a:p>
        </p:txBody>
      </p:sp>
    </p:spTree>
    <p:extLst>
      <p:ext uri="{BB962C8B-B14F-4D97-AF65-F5344CB8AC3E}">
        <p14:creationId xmlns:p14="http://schemas.microsoft.com/office/powerpoint/2010/main" val="18597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FF097-A82B-4AA0-54CB-1FD6E463DB14}"/>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Cardinality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Constraints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B0860E4-5329-FBC4-0390-A5436852927B}"/>
              </a:ext>
            </a:extLst>
          </p:cNvPr>
          <p:cNvSpPr>
            <a:spLocks noGrp="1"/>
          </p:cNvSpPr>
          <p:nvPr>
            <p:ph idx="1"/>
          </p:nvPr>
        </p:nvSpPr>
        <p:spPr/>
        <p:txBody>
          <a:bodyPr/>
          <a:lstStyle/>
          <a:p>
            <a:r>
              <a:rPr kumimoji="1" lang="en" altLang="zh-CN" dirty="0">
                <a:latin typeface="Times New Roman" panose="02020603050405020304" pitchFamily="18" charset="0"/>
                <a:cs typeface="Times New Roman" panose="02020603050405020304" pitchFamily="18" charset="0"/>
              </a:rPr>
              <a:t>﻿Single Table, Single Attribute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
            </a:r>
            <a:r>
              <a:rPr kumimoji="1" lang="en" altLang="zh-CN" dirty="0">
                <a:latin typeface="Times New Roman" panose="02020603050405020304" pitchFamily="18" charset="0"/>
                <a:cs typeface="Times New Roman" panose="02020603050405020304" pitchFamily="18" charset="0"/>
              </a:rPr>
              <a:t>﻿﻿</a:t>
            </a:r>
            <a:r>
              <a:rPr kumimoji="1" lang="en" altLang="zh-CN" dirty="0" err="1">
                <a:latin typeface="Times New Roman" panose="02020603050405020304" pitchFamily="18" charset="0"/>
                <a:cs typeface="Times New Roman" panose="02020603050405020304" pitchFamily="18" charset="0"/>
              </a:rPr>
              <a:t>Intervalization</a:t>
            </a:r>
            <a:r>
              <a:rPr kumimoji="1" lang="en-US" altLang="zh-CN" dirty="0">
                <a:latin typeface="Times New Roman" panose="02020603050405020304" pitchFamily="18" charset="0"/>
                <a:cs typeface="Times New Roman" panose="02020603050405020304" pitchFamily="18" charset="0"/>
              </a:rPr>
              <a:t>)</a:t>
            </a:r>
          </a:p>
          <a:p>
            <a:pPr lvl="1"/>
            <a:r>
              <a:rPr kumimoji="1" lang="en-US" altLang="zh-CN" dirty="0">
                <a:latin typeface="Times New Roman" panose="02020603050405020304" pitchFamily="18" charset="0"/>
                <a:cs typeface="Times New Roman" panose="02020603050405020304" pitchFamily="18" charset="0"/>
              </a:rPr>
              <a:t>X</a:t>
            </a:r>
            <a:r>
              <a:rPr kumimoji="1" lang="en-US" altLang="zh-CN" baseline="-25000" dirty="0">
                <a:latin typeface="Times New Roman" panose="02020603050405020304" pitchFamily="18" charset="0"/>
                <a:cs typeface="Times New Roman" panose="02020603050405020304" pitchFamily="18" charset="0"/>
              </a:rPr>
              <a:t>[vi,vi+1)</a:t>
            </a:r>
            <a:r>
              <a:rPr kumimoji="1" lang="zh-CN" altLang="en-US" baseline="-25000"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﻿rep</a:t>
            </a:r>
            <a:r>
              <a:rPr kumimoji="1" lang="en-US" altLang="zh-CN" dirty="0">
                <a:latin typeface="Times New Roman" panose="02020603050405020304" pitchFamily="18" charset="0"/>
                <a:cs typeface="Times New Roman" panose="02020603050405020304" pitchFamily="18" charset="0"/>
              </a:rPr>
              <a:t>r</a:t>
            </a:r>
            <a:r>
              <a:rPr kumimoji="1" lang="en" altLang="zh-CN" dirty="0" err="1">
                <a:latin typeface="Times New Roman" panose="02020603050405020304" pitchFamily="18" charset="0"/>
                <a:cs typeface="Times New Roman" panose="02020603050405020304" pitchFamily="18" charset="0"/>
              </a:rPr>
              <a:t>esent</a:t>
            </a:r>
            <a:r>
              <a:rPr kumimoji="1" lang="en-US" altLang="zh-CN" dirty="0">
                <a:latin typeface="Times New Roman" panose="02020603050405020304" pitchFamily="18" charset="0"/>
                <a:cs typeface="Times New Roman" panose="02020603050405020304" pitchFamily="18" charset="0"/>
              </a:rPr>
              <a:t>s</a:t>
            </a:r>
            <a:r>
              <a:rPr kumimoji="1" lang="en" altLang="zh-CN" dirty="0">
                <a:latin typeface="Times New Roman" panose="02020603050405020304" pitchFamily="18" charset="0"/>
                <a:cs typeface="Times New Roman" panose="02020603050405020304" pitchFamily="18" charset="0"/>
              </a:rPr>
              <a:t> the number of tuples</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t ∈ Dom(A</a:t>
            </a:r>
            <a:r>
              <a:rPr kumimoji="1" lang="en-US" altLang="zh-CN" dirty="0">
                <a:latin typeface="Times New Roman" panose="02020603050405020304" pitchFamily="18" charset="0"/>
                <a:cs typeface="Times New Roman" panose="02020603050405020304" pitchFamily="18" charset="0"/>
              </a:rPr>
              <a:t>)</a:t>
            </a:r>
            <a:r>
              <a:rPr kumimoji="1" lang="en" altLang="zh-CN" dirty="0">
                <a:latin typeface="Times New Roman" panose="02020603050405020304" pitchFamily="18" charset="0"/>
                <a:cs typeface="Times New Roman" panose="02020603050405020304" pitchFamily="18" charset="0"/>
              </a:rPr>
              <a:t> in R(A) that belong to the interval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a:t>
            </a:r>
            <a:r>
              <a:rPr kumimoji="1" lang="en-US" altLang="zh-CN" baseline="-25000" dirty="0">
                <a:latin typeface="Times New Roman" panose="02020603050405020304" pitchFamily="18" charset="0"/>
                <a:cs typeface="Times New Roman" panose="02020603050405020304" pitchFamily="18" charset="0"/>
              </a:rPr>
              <a:t>i</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a:t>
            </a:r>
            <a:r>
              <a:rPr kumimoji="1" lang="en-US" altLang="zh-CN" baseline="-25000" dirty="0">
                <a:latin typeface="Times New Roman" panose="02020603050405020304" pitchFamily="18" charset="0"/>
                <a:cs typeface="Times New Roman" panose="02020603050405020304" pitchFamily="18" charset="0"/>
              </a:rPr>
              <a:t>i+1</a:t>
            </a:r>
            <a:r>
              <a:rPr kumimoji="1" lang="en-US" altLang="zh-CN" dirty="0">
                <a:latin typeface="Times New Roman" panose="02020603050405020304" pitchFamily="18" charset="0"/>
                <a:cs typeface="Times New Roman" panose="02020603050405020304" pitchFamily="18" charset="0"/>
              </a:rPr>
              <a:t>)</a:t>
            </a:r>
            <a:r>
              <a:rPr kumimoji="1" lang="zh-CN" altLang="en-US" baseline="-25000"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89F568A-0D2C-0A48-0157-2FDE1AB5386C}"/>
              </a:ext>
            </a:extLst>
          </p:cNvPr>
          <p:cNvPicPr>
            <a:picLocks noChangeAspect="1"/>
          </p:cNvPicPr>
          <p:nvPr/>
        </p:nvPicPr>
        <p:blipFill rotWithShape="1">
          <a:blip r:embed="rId2"/>
          <a:srcRect t="-13021" b="13021"/>
          <a:stretch/>
        </p:blipFill>
        <p:spPr>
          <a:xfrm>
            <a:off x="838200" y="3429000"/>
            <a:ext cx="2982851" cy="1189789"/>
          </a:xfrm>
          <a:prstGeom prst="rect">
            <a:avLst/>
          </a:prstGeom>
        </p:spPr>
      </p:pic>
      <p:pic>
        <p:nvPicPr>
          <p:cNvPr id="4" name="内容占位符 4">
            <a:extLst>
              <a:ext uri="{FF2B5EF4-FFF2-40B4-BE49-F238E27FC236}">
                <a16:creationId xmlns:a16="http://schemas.microsoft.com/office/drawing/2014/main" id="{DCC574CE-1D4F-8520-81C4-EFA2EFC43C0B}"/>
              </a:ext>
            </a:extLst>
          </p:cNvPr>
          <p:cNvPicPr>
            <a:picLocks noChangeAspect="1"/>
          </p:cNvPicPr>
          <p:nvPr/>
        </p:nvPicPr>
        <p:blipFill>
          <a:blip r:embed="rId3"/>
          <a:stretch>
            <a:fillRect/>
          </a:stretch>
        </p:blipFill>
        <p:spPr>
          <a:xfrm>
            <a:off x="3821051" y="3249542"/>
            <a:ext cx="7884695" cy="3062358"/>
          </a:xfrm>
          <a:prstGeom prst="rect">
            <a:avLst/>
          </a:prstGeom>
        </p:spPr>
      </p:pic>
    </p:spTree>
    <p:extLst>
      <p:ext uri="{BB962C8B-B14F-4D97-AF65-F5344CB8AC3E}">
        <p14:creationId xmlns:p14="http://schemas.microsoft.com/office/powerpoint/2010/main" val="61837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8D37C-62D0-D5ED-D724-7D74B25CD79E}"/>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Existing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Works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1830810-473F-E94F-30E8-F7E3D60D6A6F}"/>
              </a:ext>
            </a:extLst>
          </p:cNvPr>
          <p:cNvSpPr>
            <a:spLocks noGrp="1"/>
          </p:cNvSpPr>
          <p:nvPr>
            <p:ph idx="1"/>
          </p:nvPr>
        </p:nvSpPr>
        <p:spPr/>
        <p:txBody>
          <a:bodyPr>
            <a:normAutofit/>
          </a:bodyPr>
          <a:lstStyle/>
          <a:p>
            <a:r>
              <a:rPr kumimoji="1" lang="en" altLang="zh-CN" dirty="0">
                <a:latin typeface="Times New Roman" panose="02020603050405020304" pitchFamily="18" charset="0"/>
                <a:cs typeface="Times New Roman" panose="02020603050405020304" pitchFamily="18" charset="0"/>
              </a:rPr>
              <a:t>﻿ ﻿ Symbolic-CSP</a:t>
            </a:r>
            <a:r>
              <a:rPr kumimoji="1" lang="en-US" altLang="zh-CN" dirty="0">
                <a:latin typeface="Times New Roman" panose="02020603050405020304" pitchFamily="18" charset="0"/>
                <a:cs typeface="Times New Roman" panose="02020603050405020304" pitchFamily="18" charset="0"/>
              </a:rPr>
              <a:t>-based</a:t>
            </a:r>
          </a:p>
          <a:p>
            <a:pPr lvl="1"/>
            <a:r>
              <a:rPr kumimoji="1" lang="en" altLang="zh-CN"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I</a:t>
            </a:r>
            <a:r>
              <a:rPr kumimoji="1" lang="en" altLang="zh-CN" dirty="0">
                <a:latin typeface="Times New Roman" panose="02020603050405020304" pitchFamily="18" charset="0"/>
                <a:cs typeface="Times New Roman" panose="02020603050405020304" pitchFamily="18" charset="0"/>
              </a:rPr>
              <a:t>t starts with a symbolic database. It then translates the input AQPs to constraints over the symbols in the database, and invokes a black-box constraint satisfaction program (CSP) to identify values for symbols that satisfy all the constraints.</a:t>
            </a:r>
          </a:p>
          <a:p>
            <a:pPr lvl="1"/>
            <a:r>
              <a:rPr kumimoji="1" lang="en-US" altLang="zh-CN" dirty="0">
                <a:latin typeface="Times New Roman" panose="02020603050405020304" pitchFamily="18" charset="0"/>
                <a:cs typeface="Times New Roman" panose="02020603050405020304" pitchFamily="18" charset="0"/>
              </a:rPr>
              <a:t>Limitation:</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a:t>
            </a:r>
          </a:p>
          <a:p>
            <a:pPr lvl="2"/>
            <a:r>
              <a:rPr kumimoji="1" lang="en-US" altLang="zh-CN" dirty="0">
                <a:latin typeface="Times New Roman" panose="02020603050405020304" pitchFamily="18" charset="0"/>
                <a:cs typeface="Times New Roman" panose="02020603050405020304" pitchFamily="18" charset="0"/>
              </a:rPr>
              <a:t>Not</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guaranteed to produce a single database instance</a:t>
            </a:r>
            <a:r>
              <a:rPr kumimoji="1" lang="en-US" altLang="zh-CN" dirty="0">
                <a:latin typeface="Times New Roman" panose="02020603050405020304" pitchFamily="18" charset="0"/>
                <a:cs typeface="Times New Roman" panose="02020603050405020304" pitchFamily="18" charset="0"/>
              </a:rPr>
              <a:t>.</a:t>
            </a:r>
          </a:p>
          <a:p>
            <a:pPr lvl="2"/>
            <a:r>
              <a:rPr kumimoji="1" lang="en" altLang="zh-CN"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The</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times </a:t>
            </a:r>
            <a:r>
              <a:rPr kumimoji="1" lang="en" altLang="zh-CN" dirty="0" err="1">
                <a:latin typeface="Times New Roman" panose="02020603050405020304" pitchFamily="18" charset="0"/>
                <a:cs typeface="Times New Roman" panose="02020603050405020304" pitchFamily="18" charset="0"/>
              </a:rPr>
              <a:t>invok</a:t>
            </a:r>
            <a:r>
              <a:rPr kumimoji="1" lang="en-US" altLang="zh-CN" dirty="0" err="1">
                <a:latin typeface="Times New Roman" panose="02020603050405020304" pitchFamily="18" charset="0"/>
                <a:cs typeface="Times New Roman" panose="02020603050405020304" pitchFamily="18" charset="0"/>
              </a:rPr>
              <a:t>ing</a:t>
            </a:r>
            <a:r>
              <a:rPr kumimoji="1" lang="en" altLang="zh-CN" dirty="0">
                <a:latin typeface="Times New Roman" panose="02020603050405020304" pitchFamily="18" charset="0"/>
                <a:cs typeface="Times New Roman" panose="02020603050405020304" pitchFamily="18" charset="0"/>
              </a:rPr>
              <a:t> a CSP grows with the size of the generated database</a:t>
            </a:r>
            <a:r>
              <a:rPr kumimoji="1" lang="en-US" altLang="zh-CN" dirty="0">
                <a:latin typeface="Times New Roman" panose="02020603050405020304" pitchFamily="18" charset="0"/>
                <a:cs typeface="Times New Roman" panose="02020603050405020304" pitchFamily="18" charset="0"/>
              </a:rPr>
              <a:t>.</a:t>
            </a:r>
          </a:p>
          <a:p>
            <a:pPr lvl="2"/>
            <a:endParaRPr kumimoji="1" lang="en" altLang="zh-CN" dirty="0">
              <a:latin typeface="Times New Roman" panose="02020603050405020304" pitchFamily="18" charset="0"/>
              <a:cs typeface="Times New Roman" panose="02020603050405020304" pitchFamily="18" charset="0"/>
            </a:endParaRPr>
          </a:p>
          <a:p>
            <a:pPr lvl="1"/>
            <a:r>
              <a:rPr kumimoji="1" lang="en-US" altLang="zh-CN" dirty="0">
                <a:latin typeface="Times New Roman" panose="02020603050405020304" pitchFamily="18" charset="0"/>
                <a:cs typeface="Times New Roman" panose="02020603050405020304" pitchFamily="18" charset="0"/>
              </a:rPr>
              <a:t>Related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work:</a:t>
            </a:r>
            <a:r>
              <a:rPr kumimoji="1" lang="zh-CN" altLang="en-US" dirty="0">
                <a:latin typeface="Times New Roman" panose="02020603050405020304" pitchFamily="18" charset="0"/>
                <a:cs typeface="Times New Roman" panose="02020603050405020304" pitchFamily="18" charset="0"/>
              </a:rPr>
              <a:t> </a:t>
            </a:r>
            <a:r>
              <a:rPr kumimoji="1" lang="en" altLang="zh-CN" dirty="0" err="1">
                <a:latin typeface="Times New Roman" panose="02020603050405020304" pitchFamily="18" charset="0"/>
                <a:cs typeface="Times New Roman" panose="02020603050405020304" pitchFamily="18" charset="0"/>
              </a:rPr>
              <a:t>QAGen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[﻿SIGMOD, 2007]</a:t>
            </a:r>
            <a:r>
              <a:rPr kumimoji="1" lang="zh-CN" altLang="en-US" dirty="0">
                <a:latin typeface="Times New Roman" panose="02020603050405020304" pitchFamily="18" charset="0"/>
                <a:cs typeface="Times New Roman" panose="02020603050405020304" pitchFamily="18" charset="0"/>
              </a:rPr>
              <a:t>、</a:t>
            </a:r>
            <a:r>
              <a:rPr kumimoji="1" lang="en" altLang="zh-CN" dirty="0">
                <a:latin typeface="Times New Roman" panose="02020603050405020304" pitchFamily="18" charset="0"/>
                <a:cs typeface="Times New Roman" panose="02020603050405020304" pitchFamily="18" charset="0"/>
              </a:rPr>
              <a:t>﻿</a:t>
            </a:r>
            <a:r>
              <a:rPr kumimoji="1" lang="en" altLang="zh-CN" dirty="0" err="1">
                <a:latin typeface="Times New Roman" panose="02020603050405020304" pitchFamily="18" charset="0"/>
                <a:cs typeface="Times New Roman" panose="02020603050405020304" pitchFamily="18" charset="0"/>
              </a:rPr>
              <a:t>MyBenchmark</a:t>
            </a:r>
            <a:r>
              <a:rPr kumimoji="1" lang="en" altLang="zh-CN"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[VLDB</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2010]</a:t>
            </a: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17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34FF2-DBD8-EBC6-BCC8-3DF94465D3C9}"/>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Existing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Works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671D58A-285C-7A86-E632-49066FE3A811}"/>
              </a:ext>
            </a:extLst>
          </p:cNvPr>
          <p:cNvSpPr>
            <a:spLocks noGrp="1"/>
          </p:cNvSpPr>
          <p:nvPr>
            <p:ph idx="1"/>
          </p:nvPr>
        </p:nvSpPr>
        <p:spPr/>
        <p:txBody>
          <a:bodyPr/>
          <a:lstStyle/>
          <a:p>
            <a:r>
              <a:rPr kumimoji="1" lang="en" altLang="zh-CN" dirty="0">
                <a:latin typeface="Times New Roman" panose="02020603050405020304" pitchFamily="18" charset="0"/>
                <a:cs typeface="Times New Roman" panose="02020603050405020304" pitchFamily="18" charset="0"/>
              </a:rPr>
              <a:t>IL</a:t>
            </a:r>
            <a:r>
              <a:rPr kumimoji="1" lang="en-US" altLang="zh-CN" dirty="0">
                <a:latin typeface="Times New Roman" panose="02020603050405020304" pitchFamily="18" charset="0"/>
                <a:cs typeface="Times New Roman" panose="02020603050405020304" pitchFamily="18" charset="0"/>
              </a:rPr>
              <a:t>P-CSP-based</a:t>
            </a:r>
            <a:endParaRPr kumimoji="1" lang="en" altLang="zh-CN" dirty="0">
              <a:latin typeface="Times New Roman" panose="02020603050405020304" pitchFamily="18" charset="0"/>
              <a:cs typeface="Times New Roman" panose="02020603050405020304" pitchFamily="18" charset="0"/>
            </a:endParaRPr>
          </a:p>
          <a:p>
            <a:pPr lvl="1"/>
            <a:r>
              <a:rPr kumimoji="1" lang="en" altLang="zh-CN"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M</a:t>
            </a:r>
            <a:r>
              <a:rPr kumimoji="1" lang="en" altLang="zh-CN" dirty="0">
                <a:latin typeface="Times New Roman" panose="02020603050405020304" pitchFamily="18" charset="0"/>
                <a:cs typeface="Times New Roman" panose="02020603050405020304" pitchFamily="18" charset="0"/>
              </a:rPr>
              <a:t>ode</a:t>
            </a:r>
            <a:r>
              <a:rPr kumimoji="1" lang="en-US" altLang="zh-CN" dirty="0">
                <a:latin typeface="Times New Roman" panose="02020603050405020304" pitchFamily="18" charset="0"/>
                <a:cs typeface="Times New Roman" panose="02020603050405020304" pitchFamily="18" charset="0"/>
              </a:rPr>
              <a:t>ling</a:t>
            </a:r>
            <a:r>
              <a:rPr kumimoji="1" lang="en" altLang="zh-CN" dirty="0">
                <a:latin typeface="Times New Roman" panose="02020603050405020304" pitchFamily="18" charset="0"/>
                <a:cs typeface="Times New Roman" panose="02020603050405020304" pitchFamily="18" charset="0"/>
              </a:rPr>
              <a:t> the CCs as a system of linear equations and solve it using an Integer Linear Problem solver</a:t>
            </a:r>
            <a:r>
              <a:rPr kumimoji="1" lang="en-US" altLang="zh-CN" dirty="0">
                <a:latin typeface="Times New Roman" panose="02020603050405020304" pitchFamily="18" charset="0"/>
                <a:cs typeface="Times New Roman" panose="02020603050405020304" pitchFamily="18" charset="0"/>
              </a:rPr>
              <a:t>.</a:t>
            </a:r>
          </a:p>
          <a:p>
            <a:pPr lvl="1"/>
            <a:r>
              <a:rPr kumimoji="1" lang="en-US" altLang="zh-CN" dirty="0">
                <a:latin typeface="Times New Roman" panose="02020603050405020304" pitchFamily="18" charset="0"/>
                <a:cs typeface="Times New Roman" panose="02020603050405020304" pitchFamily="18" charset="0"/>
              </a:rPr>
              <a:t>Limitation</a:t>
            </a:r>
          </a:p>
          <a:p>
            <a:pPr lvl="2"/>
            <a:r>
              <a:rPr kumimoji="1" lang="en-US" altLang="zh-CN" dirty="0">
                <a:latin typeface="Times New Roman" panose="02020603050405020304" pitchFamily="18" charset="0"/>
                <a:cs typeface="Times New Roman" panose="02020603050405020304" pitchFamily="18" charset="0"/>
              </a:rPr>
              <a:t>﻿The number of variables created can be exponential in the number of attributes. </a:t>
            </a:r>
          </a:p>
          <a:p>
            <a:pPr lvl="2"/>
            <a:endParaRPr kumimoji="1" lang="en-US" altLang="zh-CN" dirty="0">
              <a:latin typeface="Times New Roman" panose="02020603050405020304" pitchFamily="18" charset="0"/>
              <a:cs typeface="Times New Roman" panose="02020603050405020304" pitchFamily="18" charset="0"/>
            </a:endParaRPr>
          </a:p>
          <a:p>
            <a:pPr lvl="1"/>
            <a:r>
              <a:rPr kumimoji="1" lang="en-US" altLang="zh-CN" dirty="0">
                <a:latin typeface="Times New Roman" panose="02020603050405020304" pitchFamily="18" charset="0"/>
                <a:cs typeface="Times New Roman" panose="02020603050405020304" pitchFamily="18" charset="0"/>
              </a:rPr>
              <a:t>﻿ Related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work:</a:t>
            </a:r>
          </a:p>
          <a:p>
            <a:pPr lvl="2"/>
            <a:r>
              <a:rPr kumimoji="1" lang="en-US" altLang="zh-CN" dirty="0">
                <a:latin typeface="Times New Roman" panose="02020603050405020304" pitchFamily="18" charset="0"/>
                <a:cs typeface="Times New Roman" panose="02020603050405020304" pitchFamily="18" charset="0"/>
              </a:rPr>
              <a:t>﻿Data Generation using Declarative Constraints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Sigmod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2011]</a:t>
            </a:r>
          </a:p>
          <a:p>
            <a:pPr lvl="2"/>
            <a:r>
              <a:rPr kumimoji="1" lang="en-US" altLang="zh-CN" dirty="0">
                <a:latin typeface="Times New Roman" panose="02020603050405020304" pitchFamily="18" charset="0"/>
                <a:cs typeface="Times New Roman" panose="02020603050405020304" pitchFamily="18" charset="0"/>
              </a:rPr>
              <a:t>﻿Synthesizing Linked Data Under Cardinality and Integrity Constraints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Sigmod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2021]</a:t>
            </a:r>
          </a:p>
          <a:p>
            <a:pPr lvl="1"/>
            <a:endParaRPr kumimoji="1" lang="en-US" altLang="zh-CN" dirty="0">
              <a:latin typeface="Times New Roman" panose="02020603050405020304" pitchFamily="18" charset="0"/>
              <a:cs typeface="Times New Roman" panose="02020603050405020304" pitchFamily="18" charset="0"/>
            </a:endParaRPr>
          </a:p>
          <a:p>
            <a:pPr lvl="2"/>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55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290D8-BA3F-E2AF-F94E-C885DDB8B36B}"/>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Motivation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F407051-E644-6B85-7546-5F8BA768FF3B}"/>
              </a:ext>
            </a:extLst>
          </p:cNvPr>
          <p:cNvSpPr>
            <a:spLocks noGrp="1"/>
          </p:cNvSpPr>
          <p:nvPr>
            <p:ph idx="1"/>
          </p:nvPr>
        </p:nvSpPr>
        <p:spPr/>
        <p:txBody>
          <a:bodyPr>
            <a:normAutofit fontScale="92500" lnSpcReduction="10000"/>
          </a:bodyPr>
          <a:lstStyle/>
          <a:p>
            <a:r>
              <a:rPr kumimoji="1" lang="en" altLang="zh-CN" dirty="0">
                <a:latin typeface="Times New Roman" panose="02020603050405020304" pitchFamily="18" charset="0"/>
                <a:cs typeface="Times New Roman" panose="02020603050405020304" pitchFamily="18" charset="0"/>
              </a:rPr>
              <a:t>Symbolic-CSP</a:t>
            </a:r>
            <a:r>
              <a:rPr kumimoji="1" lang="en-US" altLang="zh-CN" dirty="0">
                <a:latin typeface="Times New Roman" panose="02020603050405020304" pitchFamily="18" charset="0"/>
                <a:cs typeface="Times New Roman" panose="02020603050405020304" pitchFamily="18" charset="0"/>
              </a:rPr>
              <a:t>-based methods use greedy algorithm </a:t>
            </a:r>
            <a:r>
              <a:rPr kumimoji="1" lang="en" altLang="zh-CN" dirty="0">
                <a:latin typeface="Times New Roman" panose="02020603050405020304" pitchFamily="18" charset="0"/>
                <a:cs typeface="Times New Roman" panose="02020603050405020304" pitchFamily="18" charset="0"/>
              </a:rPr>
              <a:t>to identify values for symbols that satisfy all the constraints. They us can not effectively generate database satisfying lots of constraints (for workload with large amount of queries).</a:t>
            </a:r>
          </a:p>
          <a:p>
            <a:endParaRPr lang="en" altLang="zh-CN" dirty="0">
              <a:latin typeface="Times New Roman" panose="02020603050405020304" pitchFamily="18" charset="0"/>
              <a:cs typeface="Times New Roman" panose="02020603050405020304" pitchFamily="18" charset="0"/>
            </a:endParaRPr>
          </a:p>
          <a:p>
            <a:r>
              <a:rPr lang="en" altLang="zh-CN" dirty="0">
                <a:latin typeface="Times New Roman" panose="02020603050405020304" pitchFamily="18" charset="0"/>
                <a:cs typeface="Times New Roman" panose="02020603050405020304" pitchFamily="18" charset="0"/>
              </a:rPr>
              <a:t>﻿The number of variables created by ILP-based methods can be exponential in the number of attributes. </a:t>
            </a:r>
          </a:p>
          <a:p>
            <a:endParaRPr lang="en" altLang="zh-CN" dirty="0">
              <a:latin typeface="Times New Roman" panose="02020603050405020304" pitchFamily="18" charset="0"/>
              <a:cs typeface="Times New Roman" panose="02020603050405020304" pitchFamily="18" charset="0"/>
            </a:endParaRPr>
          </a:p>
          <a:p>
            <a:r>
              <a:rPr lang="en" altLang="zh-CN" dirty="0">
                <a:latin typeface="Times New Roman" panose="02020603050405020304" pitchFamily="18" charset="0"/>
                <a:cs typeface="Times New Roman" panose="02020603050405020304" pitchFamily="18" charset="0"/>
              </a:rPr>
              <a:t>Therefore, we try to learn the joint distribution of origin database from the workload by Graph Neural Network according to the cardinality of queries in workload. </a:t>
            </a:r>
          </a:p>
          <a:p>
            <a:endParaRPr lang="en" altLang="zh-CN" dirty="0">
              <a:latin typeface="Times New Roman" panose="02020603050405020304" pitchFamily="18" charset="0"/>
              <a:cs typeface="Times New Roman" panose="02020603050405020304" pitchFamily="18" charset="0"/>
            </a:endParaRP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05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290D8-BA3F-E2AF-F94E-C885DDB8B36B}"/>
              </a:ext>
            </a:extLst>
          </p:cNvPr>
          <p:cNvSpPr>
            <a:spLocks noGrp="1"/>
          </p:cNvSpPr>
          <p:nvPr>
            <p:ph type="title"/>
          </p:nvPr>
        </p:nvSpPr>
        <p:spPr/>
        <p:txBody>
          <a:bodyPr/>
          <a:lstStyle/>
          <a:p>
            <a:r>
              <a:rPr kumimoji="1" lang="en" altLang="zh-CN" dirty="0">
                <a:latin typeface="Times New Roman" panose="02020603050405020304" pitchFamily="18" charset="0"/>
                <a:cs typeface="Times New Roman" panose="02020603050405020304" pitchFamily="18" charset="0"/>
              </a:rPr>
              <a:t>Machine learning Based Data Generation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F407051-E644-6B85-7546-5F8BA768FF3B}"/>
              </a:ext>
            </a:extLst>
          </p:cNvPr>
          <p:cNvSpPr>
            <a:spLocks noGrp="1"/>
          </p:cNvSpPr>
          <p:nvPr>
            <p:ph idx="1"/>
          </p:nvPr>
        </p:nvSpPr>
        <p:spPr/>
        <p:txBody>
          <a:bodyPr/>
          <a:lstStyle/>
          <a:p>
            <a:r>
              <a:rPr kumimoji="1" lang="en" altLang="zh-CN" dirty="0">
                <a:latin typeface="Times New Roman" panose="02020603050405020304" pitchFamily="18" charset="0"/>
                <a:cs typeface="Times New Roman" panose="02020603050405020304" pitchFamily="18" charset="0"/>
              </a:rPr>
              <a:t>PDF: Probability density function based</a:t>
            </a:r>
          </a:p>
          <a:p>
            <a:pPr lvl="1"/>
            <a:r>
              <a:rPr kumimoji="1" lang="en-US" altLang="zh-CN" dirty="0">
                <a:latin typeface="Times New Roman" panose="02020603050405020304" pitchFamily="18" charset="0"/>
                <a:cs typeface="Times New Roman" panose="02020603050405020304" pitchFamily="18" charset="0"/>
              </a:rPr>
              <a:t>Symbolic-</a:t>
            </a:r>
            <a:r>
              <a:rPr kumimoji="1" lang="en" altLang="zh-CN" dirty="0">
                <a:latin typeface="Times New Roman" panose="02020603050405020304" pitchFamily="18" charset="0"/>
                <a:cs typeface="Times New Roman" panose="02020603050405020304" pitchFamily="18" charset="0"/>
              </a:rPr>
              <a:t> and ILP- CSP based method</a:t>
            </a:r>
          </a:p>
          <a:p>
            <a:r>
              <a:rPr kumimoji="1" lang="en" altLang="zh-CN" dirty="0">
                <a:latin typeface="Times New Roman" panose="02020603050405020304" pitchFamily="18" charset="0"/>
                <a:cs typeface="Times New Roman" panose="02020603050405020304" pitchFamily="18" charset="0"/>
              </a:rPr>
              <a:t>CDF: Cumulative distribution function based</a:t>
            </a:r>
          </a:p>
          <a:p>
            <a:pPr lvl="1"/>
            <a:r>
              <a:rPr kumimoji="1" lang="en" altLang="zh-CN" dirty="0">
                <a:latin typeface="Times New Roman" panose="02020603050405020304" pitchFamily="18" charset="0"/>
                <a:cs typeface="Times New Roman" panose="02020603050405020304" pitchFamily="18" charset="0"/>
              </a:rPr>
              <a:t>Ours graph method</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45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42C13-C68D-AC47-058C-B971DD29D6BC}"/>
              </a:ext>
            </a:extLst>
          </p:cNvPr>
          <p:cNvSpPr>
            <a:spLocks noGrp="1"/>
          </p:cNvSpPr>
          <p:nvPr>
            <p:ph type="title"/>
          </p:nvPr>
        </p:nvSpPr>
        <p:spPr/>
        <p:txBody>
          <a:bodyPr/>
          <a:lstStyle/>
          <a:p>
            <a:r>
              <a:rPr kumimoji="1" lang="en" altLang="zh-CN" dirty="0">
                <a:latin typeface="Times New Roman" panose="02020603050405020304" pitchFamily="18" charset="0"/>
                <a:cs typeface="Times New Roman" panose="02020603050405020304" pitchFamily="18" charset="0"/>
              </a:rPr>
              <a:t>PDF based</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1E56D2-7D89-FBE2-53D6-DA80535A5011}"/>
                  </a:ext>
                </a:extLst>
              </p:cNvPr>
              <p:cNvSpPr>
                <a:spLocks noGrp="1"/>
              </p:cNvSpPr>
              <p:nvPr>
                <p:ph idx="1"/>
              </p:nvPr>
            </p:nvSpPr>
            <p:spPr/>
            <p:txBody>
              <a:bodyPr/>
              <a:lstStyle/>
              <a:p>
                <a:r>
                  <a:rPr kumimoji="1" lang="en" altLang="zh-CN" dirty="0">
                    <a:latin typeface="Times New Roman" panose="02020603050405020304" pitchFamily="18" charset="0"/>
                    <a:cs typeface="Times New Roman" panose="02020603050405020304" pitchFamily="18" charset="0"/>
                  </a:rPr>
                  <a:t>Auto-regressive (ART) model</a:t>
                </a:r>
              </a:p>
              <a:p>
                <a:pPr lvl="1"/>
                <a:r>
                  <a:rPr kumimoji="1" lang="en" altLang="zh-CN" dirty="0">
                    <a:latin typeface="Times New Roman" panose="02020603050405020304" pitchFamily="18" charset="0"/>
                    <a:cs typeface="Times New Roman" panose="02020603050405020304" pitchFamily="18" charset="0"/>
                  </a:rPr>
                  <a:t>Product rule factorization can be the representation of a joint distribution, if we have three variable a, b and c, then the joint distribution:</a:t>
                </a:r>
              </a:p>
              <a:p>
                <a:pPr marL="457200" lvl="1" indent="0">
                  <a:buNone/>
                </a:pPr>
                <a:r>
                  <a:rPr kumimoji="1" lang="en" altLang="zh-CN" dirty="0">
                    <a:latin typeface="Times New Roman" panose="02020603050405020304" pitchFamily="18" charset="0"/>
                    <a:cs typeface="Times New Roman" panose="02020603050405020304" pitchFamily="18" charset="0"/>
                  </a:rPr>
                  <a:t>			P(</a:t>
                </a:r>
                <a:r>
                  <a:rPr kumimoji="1" lang="en" altLang="zh-CN" dirty="0" err="1">
                    <a:latin typeface="Times New Roman" panose="02020603050405020304" pitchFamily="18" charset="0"/>
                    <a:cs typeface="Times New Roman" panose="02020603050405020304" pitchFamily="18" charset="0"/>
                  </a:rPr>
                  <a:t>a,b,c</a:t>
                </a:r>
                <a:r>
                  <a:rPr kumimoji="1" lang="en" altLang="zh-CN" dirty="0">
                    <a:latin typeface="Times New Roman" panose="02020603050405020304" pitchFamily="18" charset="0"/>
                    <a:cs typeface="Times New Roman" panose="02020603050405020304" pitchFamily="18" charset="0"/>
                  </a:rPr>
                  <a:t>) = P(a) </a:t>
                </a:r>
                <a14:m>
                  <m:oMath xmlns:m="http://schemas.openxmlformats.org/officeDocument/2006/math">
                    <m:r>
                      <a:rPr kumimoji="1" lang="en" altLang="zh-CN" i="1" smtClean="0">
                        <a:latin typeface="Cambria Math" panose="02040503050406030204" pitchFamily="18" charset="0"/>
                        <a:ea typeface="Cambria Math" panose="02040503050406030204" pitchFamily="18" charset="0"/>
                      </a:rPr>
                      <m:t>∙</m:t>
                    </m:r>
                  </m:oMath>
                </a14:m>
                <a:r>
                  <a:rPr kumimoji="1" lang="en" altLang="zh-CN" dirty="0">
                    <a:latin typeface="Times New Roman" panose="02020603050405020304" pitchFamily="18" charset="0"/>
                    <a:cs typeface="Times New Roman" panose="02020603050405020304" pitchFamily="18" charset="0"/>
                  </a:rPr>
                  <a:t> P(</a:t>
                </a:r>
                <a:r>
                  <a:rPr kumimoji="1" lang="en" altLang="zh-CN" dirty="0" err="1">
                    <a:latin typeface="Times New Roman" panose="02020603050405020304" pitchFamily="18" charset="0"/>
                    <a:cs typeface="Times New Roman" panose="02020603050405020304" pitchFamily="18" charset="0"/>
                  </a:rPr>
                  <a:t>b|a</a:t>
                </a:r>
                <a:r>
                  <a:rPr kumimoji="1" lang="en" altLang="zh-CN" dirty="0">
                    <a:latin typeface="Times New Roman" panose="02020603050405020304" pitchFamily="18" charset="0"/>
                    <a:cs typeface="Times New Roman" panose="02020603050405020304" pitchFamily="18" charset="0"/>
                  </a:rPr>
                  <a:t>) </a:t>
                </a:r>
                <a14:m>
                  <m:oMath xmlns:m="http://schemas.openxmlformats.org/officeDocument/2006/math">
                    <m:r>
                      <a:rPr kumimoji="1" lang="en" altLang="zh-CN" i="1" smtClean="0">
                        <a:latin typeface="Cambria Math" panose="02040503050406030204" pitchFamily="18" charset="0"/>
                        <a:ea typeface="Cambria Math" panose="02040503050406030204" pitchFamily="18" charset="0"/>
                      </a:rPr>
                      <m:t>∙</m:t>
                    </m:r>
                  </m:oMath>
                </a14:m>
                <a:r>
                  <a:rPr kumimoji="1" lang="en" altLang="zh-CN" dirty="0">
                    <a:latin typeface="Times New Roman" panose="02020603050405020304" pitchFamily="18" charset="0"/>
                    <a:cs typeface="Times New Roman" panose="02020603050405020304" pitchFamily="18" charset="0"/>
                  </a:rPr>
                  <a:t> P(</a:t>
                </a:r>
                <a:r>
                  <a:rPr kumimoji="1" lang="en" altLang="zh-CN" dirty="0" err="1">
                    <a:latin typeface="Times New Roman" panose="02020603050405020304" pitchFamily="18" charset="0"/>
                    <a:cs typeface="Times New Roman" panose="02020603050405020304" pitchFamily="18" charset="0"/>
                  </a:rPr>
                  <a:t>c|a,b</a:t>
                </a:r>
                <a:r>
                  <a:rPr kumimoji="1" lang="en" altLang="zh-CN" dirty="0">
                    <a:latin typeface="Times New Roman" panose="02020603050405020304" pitchFamily="18" charset="0"/>
                    <a:cs typeface="Times New Roman" panose="02020603050405020304" pitchFamily="18" charset="0"/>
                  </a:rPr>
                  <a:t>).  </a:t>
                </a:r>
              </a:p>
              <a:p>
                <a:pPr marL="457200" lvl="1" indent="0">
                  <a:buNone/>
                </a:pPr>
                <a:endParaRPr kumimoji="1" lang="en" altLang="zh-CN" dirty="0">
                  <a:latin typeface="Times New Roman" panose="02020603050405020304" pitchFamily="18" charset="0"/>
                  <a:cs typeface="Times New Roman" panose="02020603050405020304" pitchFamily="18" charset="0"/>
                </a:endParaRPr>
              </a:p>
              <a:p>
                <a:pPr lvl="1"/>
                <a:r>
                  <a:rPr kumimoji="1" lang="en" altLang="zh-CN" dirty="0">
                    <a:latin typeface="Times New Roman" panose="02020603050405020304" pitchFamily="18" charset="0"/>
                    <a:cs typeface="Times New Roman" panose="02020603050405020304" pitchFamily="18" charset="0"/>
                  </a:rPr>
                  <a:t>There are several AR models representing this rule such as Made and </a:t>
                </a:r>
                <a:r>
                  <a:rPr kumimoji="1" lang="en" altLang="zh-CN" dirty="0" err="1">
                    <a:latin typeface="Times New Roman" panose="02020603050405020304" pitchFamily="18" charset="0"/>
                    <a:cs typeface="Times New Roman" panose="02020603050405020304" pitchFamily="18" charset="0"/>
                  </a:rPr>
                  <a:t>ResMade</a:t>
                </a:r>
                <a:r>
                  <a:rPr kumimoji="1" lang="en" altLang="zh-CN" dirty="0">
                    <a:latin typeface="Times New Roman" panose="02020603050405020304" pitchFamily="18" charset="0"/>
                    <a:cs typeface="Times New Roman" panose="02020603050405020304" pitchFamily="18" charset="0"/>
                  </a:rPr>
                  <a:t>.</a:t>
                </a:r>
              </a:p>
              <a:p>
                <a:pPr lvl="1"/>
                <a:endParaRPr kumimoji="1" lang="en" altLang="zh-CN" dirty="0">
                  <a:latin typeface="Times New Roman" panose="02020603050405020304" pitchFamily="18" charset="0"/>
                  <a:cs typeface="Times New Roman" panose="02020603050405020304" pitchFamily="18" charset="0"/>
                </a:endParaRPr>
              </a:p>
              <a:p>
                <a:pPr lvl="1"/>
                <a:r>
                  <a:rPr kumimoji="1" lang="en" altLang="zh-CN" dirty="0">
                    <a:latin typeface="Times New Roman" panose="02020603050405020304" pitchFamily="18" charset="0"/>
                    <a:cs typeface="Times New Roman" panose="02020603050405020304" pitchFamily="18" charset="0"/>
                  </a:rPr>
                  <a:t>Existing works (</a:t>
                </a:r>
                <a:r>
                  <a:rPr kumimoji="1" lang="en" altLang="zh-CN" dirty="0" err="1">
                    <a:latin typeface="Times New Roman" panose="02020603050405020304" pitchFamily="18" charset="0"/>
                    <a:cs typeface="Times New Roman" panose="02020603050405020304" pitchFamily="18" charset="0"/>
                  </a:rPr>
                  <a:t>Naru</a:t>
                </a:r>
                <a:r>
                  <a:rPr kumimoji="1" lang="en" altLang="zh-CN" dirty="0">
                    <a:latin typeface="Times New Roman" panose="02020603050405020304" pitchFamily="18" charset="0"/>
                    <a:cs typeface="Times New Roman" panose="02020603050405020304" pitchFamily="18" charset="0"/>
                  </a:rPr>
                  <a:t> and </a:t>
                </a:r>
                <a:r>
                  <a:rPr kumimoji="1" lang="en" altLang="zh-CN" dirty="0" err="1">
                    <a:latin typeface="Times New Roman" panose="02020603050405020304" pitchFamily="18" charset="0"/>
                    <a:cs typeface="Times New Roman" panose="02020603050405020304" pitchFamily="18" charset="0"/>
                  </a:rPr>
                  <a:t>Nerocard</a:t>
                </a:r>
                <a:r>
                  <a:rPr kumimoji="1" lang="en" altLang="zh-CN" dirty="0">
                    <a:latin typeface="Times New Roman" panose="02020603050405020304" pitchFamily="18" charset="0"/>
                    <a:cs typeface="Times New Roman" panose="02020603050405020304" pitchFamily="18" charset="0"/>
                  </a:rPr>
                  <a:t>) propose to train the AR model by scanning the datasets for selectivity estimation, while our problem is to learn distributions purely by workload for data generation.</a:t>
                </a:r>
              </a:p>
              <a:p>
                <a:pPr lvl="1"/>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E71E56D2-7D89-FBE2-53D6-DA80535A5011}"/>
                  </a:ext>
                </a:extLst>
              </p:cNvPr>
              <p:cNvSpPr>
                <a:spLocks noGrp="1" noRot="1" noChangeAspect="1" noMove="1" noResize="1" noEditPoints="1" noAdjustHandles="1" noChangeArrowheads="1" noChangeShapeType="1" noTextEdit="1"/>
              </p:cNvSpPr>
              <p:nvPr>
                <p:ph idx="1"/>
              </p:nvPr>
            </p:nvSpPr>
            <p:spPr>
              <a:blipFill>
                <a:blip r:embed="rId2"/>
                <a:stretch>
                  <a:fillRect l="-1086" t="-2326" r="-15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4938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2CA58-2A1D-F20C-3027-CBF8C398C841}"/>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CDF-based</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2511771-CB8F-8234-B06D-63EC2E47B323}"/>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Motivation</a:t>
                </a:r>
              </a:p>
              <a:p>
                <a:pPr lvl="1"/>
                <a:r>
                  <a:rPr kumimoji="1" lang="en-US" altLang="zh-CN" dirty="0">
                    <a:latin typeface="Times New Roman" panose="02020603050405020304" pitchFamily="18" charset="0"/>
                    <a:cs typeface="Times New Roman" panose="02020603050405020304" pitchFamily="18" charset="0"/>
                  </a:rPr>
                  <a:t>PDF model works well for categorial variable, but may fail in continuous cases.</a:t>
                </a:r>
              </a:p>
              <a:p>
                <a:pPr lvl="1"/>
                <a:r>
                  <a:rPr kumimoji="1" lang="en-US" altLang="zh-CN" dirty="0">
                    <a:latin typeface="Times New Roman" panose="02020603050405020304" pitchFamily="18" charset="0"/>
                    <a:cs typeface="Times New Roman" panose="02020603050405020304" pitchFamily="18" charset="0"/>
                  </a:rPr>
                  <a:t>We propose to use GNNs to learn the CDF when the domine size </a:t>
                </a:r>
                <a14:m>
                  <m:oMath xmlns:m="http://schemas.openxmlformats.org/officeDocument/2006/math">
                    <m:r>
                      <a:rPr kumimoji="1" lang="en-US" altLang="zh-CN" i="1">
                        <a:latin typeface="Cambria Math" panose="02040503050406030204" pitchFamily="18" charset="0"/>
                      </a:rPr>
                      <m:t>𝐷𝑜𝑚</m:t>
                    </m:r>
                    <m:r>
                      <a:rPr kumimoji="1" lang="en-US" altLang="zh-CN" i="1">
                        <a:latin typeface="Cambria Math" panose="02040503050406030204" pitchFamily="18" charset="0"/>
                      </a:rPr>
                      <m:t>(</m:t>
                    </m:r>
                    <m:r>
                      <a:rPr kumimoji="1" lang="en-US" altLang="zh-CN" i="1">
                        <a:latin typeface="Cambria Math" panose="02040503050406030204" pitchFamily="18" charset="0"/>
                      </a:rPr>
                      <m:t>𝐴𝑖</m:t>
                    </m:r>
                    <m:r>
                      <a:rPr kumimoji="1" lang="en-US" altLang="zh-CN" i="1">
                        <a:latin typeface="Cambria Math" panose="02040503050406030204" pitchFamily="18" charset="0"/>
                      </a:rPr>
                      <m:t>)</m:t>
                    </m:r>
                  </m:oMath>
                </a14:m>
                <a:r>
                  <a:rPr kumimoji="1" lang="en-US" altLang="zh-CN" dirty="0">
                    <a:latin typeface="Times New Roman" panose="02020603050405020304" pitchFamily="18" charset="0"/>
                    <a:cs typeface="Times New Roman" panose="02020603050405020304" pitchFamily="18" charset="0"/>
                  </a:rPr>
                  <a:t> is large, leading to a large model and a long training time.</a:t>
                </a:r>
              </a:p>
              <a:p>
                <a:pPr lvl="1"/>
                <a:r>
                  <a:rPr kumimoji="1" lang="en" altLang="zh-CN" dirty="0">
                    <a:latin typeface="Times New Roman" panose="02020603050405020304" pitchFamily="18" charset="0"/>
                    <a:cs typeface="Times New Roman" panose="02020603050405020304" pitchFamily="18" charset="0"/>
                  </a:rPr>
                  <a:t>The cumulative distribution function (CDF) of a </a:t>
                </a:r>
                <a:r>
                  <a:rPr kumimoji="1" lang="en" altLang="zh-CN" i="1" dirty="0">
                    <a:latin typeface="Times New Roman" panose="02020603050405020304" pitchFamily="18" charset="0"/>
                    <a:cs typeface="Times New Roman" panose="02020603050405020304" pitchFamily="18" charset="0"/>
                  </a:rPr>
                  <a:t>d</a:t>
                </a:r>
                <a:r>
                  <a:rPr kumimoji="1" lang="en" altLang="zh-CN" dirty="0">
                    <a:latin typeface="Times New Roman" panose="02020603050405020304" pitchFamily="18" charset="0"/>
                    <a:cs typeface="Times New Roman" panose="02020603050405020304" pitchFamily="18" charset="0"/>
                  </a:rPr>
                  <a:t>-dimensional real-valued random variable </a:t>
                </a:r>
                <a:r>
                  <a:rPr kumimoji="1" lang="en" altLang="zh-CN" i="1" dirty="0">
                    <a:latin typeface="Times New Roman" panose="02020603050405020304" pitchFamily="18" charset="0"/>
                    <a:cs typeface="Times New Roman" panose="02020603050405020304" pitchFamily="18" charset="0"/>
                  </a:rPr>
                  <a:t>X = (X</a:t>
                </a:r>
                <a:r>
                  <a:rPr kumimoji="1" lang="en" altLang="zh-CN" i="1" baseline="-25000" dirty="0">
                    <a:latin typeface="Times New Roman" panose="02020603050405020304" pitchFamily="18" charset="0"/>
                    <a:cs typeface="Times New Roman" panose="02020603050405020304" pitchFamily="18" charset="0"/>
                  </a:rPr>
                  <a:t>1</a:t>
                </a:r>
                <a:r>
                  <a:rPr kumimoji="1" lang="en" altLang="zh-CN" i="1" dirty="0">
                    <a:latin typeface="Times New Roman" panose="02020603050405020304" pitchFamily="18" charset="0"/>
                    <a:cs typeface="Times New Roman" panose="02020603050405020304" pitchFamily="18" charset="0"/>
                  </a:rPr>
                  <a:t>, X</a:t>
                </a:r>
                <a:r>
                  <a:rPr kumimoji="1" lang="en" altLang="zh-CN" i="1" baseline="-25000" dirty="0">
                    <a:latin typeface="Times New Roman" panose="02020603050405020304" pitchFamily="18" charset="0"/>
                    <a:cs typeface="Times New Roman" panose="02020603050405020304" pitchFamily="18" charset="0"/>
                  </a:rPr>
                  <a:t>2</a:t>
                </a:r>
                <a:r>
                  <a:rPr kumimoji="1" lang="en" altLang="zh-CN" i="1" dirty="0">
                    <a:latin typeface="Times New Roman" panose="02020603050405020304" pitchFamily="18" charset="0"/>
                    <a:cs typeface="Times New Roman" panose="02020603050405020304" pitchFamily="18" charset="0"/>
                  </a:rPr>
                  <a:t>,  . . . , X</a:t>
                </a:r>
                <a:r>
                  <a:rPr kumimoji="1" lang="en" altLang="zh-CN" i="1" baseline="-25000" dirty="0">
                    <a:latin typeface="Times New Roman" panose="02020603050405020304" pitchFamily="18" charset="0"/>
                    <a:cs typeface="Times New Roman" panose="02020603050405020304" pitchFamily="18" charset="0"/>
                  </a:rPr>
                  <a:t>d</a:t>
                </a:r>
                <a:r>
                  <a:rPr kumimoji="1" lang="en" altLang="zh-CN" i="1"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is defined as:</a:t>
                </a:r>
              </a:p>
              <a:p>
                <a:pPr lvl="1"/>
                <a:r>
                  <a:rPr kumimoji="1" lang="en" altLang="zh-CN" i="1" dirty="0">
                    <a:latin typeface="Times New Roman" panose="02020603050405020304" pitchFamily="18" charset="0"/>
                    <a:cs typeface="Times New Roman" panose="02020603050405020304" pitchFamily="18" charset="0"/>
                  </a:rPr>
                  <a:t>F</a:t>
                </a:r>
                <a:r>
                  <a:rPr kumimoji="1" lang="en" altLang="zh-CN" i="1" baseline="-25000" dirty="0">
                    <a:latin typeface="Times New Roman" panose="02020603050405020304" pitchFamily="18" charset="0"/>
                    <a:cs typeface="Times New Roman" panose="02020603050405020304" pitchFamily="18" charset="0"/>
                  </a:rPr>
                  <a:t>X</a:t>
                </a:r>
                <a:r>
                  <a:rPr kumimoji="1" lang="en" altLang="zh-CN" i="1" dirty="0">
                    <a:latin typeface="Times New Roman" panose="02020603050405020304" pitchFamily="18" charset="0"/>
                    <a:cs typeface="Times New Roman" panose="02020603050405020304" pitchFamily="18" charset="0"/>
                  </a:rPr>
                  <a:t>(x) = P(X</a:t>
                </a:r>
                <a:r>
                  <a:rPr kumimoji="1" lang="en" altLang="zh-CN" i="1" baseline="-25000" dirty="0">
                    <a:latin typeface="Times New Roman" panose="02020603050405020304" pitchFamily="18" charset="0"/>
                    <a:cs typeface="Times New Roman" panose="02020603050405020304" pitchFamily="18" charset="0"/>
                  </a:rPr>
                  <a:t>1</a:t>
                </a:r>
                <a:r>
                  <a:rPr kumimoji="1" lang="en" altLang="zh-CN" i="1" dirty="0">
                    <a:latin typeface="Times New Roman" panose="02020603050405020304" pitchFamily="18" charset="0"/>
                    <a:cs typeface="Times New Roman" panose="02020603050405020304" pitchFamily="18" charset="0"/>
                  </a:rPr>
                  <a:t> ≤ x</a:t>
                </a:r>
                <a:r>
                  <a:rPr kumimoji="1" lang="en" altLang="zh-CN" i="1" baseline="-25000" dirty="0">
                    <a:latin typeface="Times New Roman" panose="02020603050405020304" pitchFamily="18" charset="0"/>
                    <a:cs typeface="Times New Roman" panose="02020603050405020304" pitchFamily="18" charset="0"/>
                  </a:rPr>
                  <a:t>1</a:t>
                </a:r>
                <a:r>
                  <a:rPr kumimoji="1" lang="en" altLang="zh-CN" i="1" dirty="0">
                    <a:latin typeface="Times New Roman" panose="02020603050405020304" pitchFamily="18" charset="0"/>
                    <a:cs typeface="Times New Roman" panose="02020603050405020304" pitchFamily="18" charset="0"/>
                  </a:rPr>
                  <a:t>,  X</a:t>
                </a:r>
                <a:r>
                  <a:rPr kumimoji="1" lang="en" altLang="zh-CN" i="1" baseline="-25000" dirty="0">
                    <a:latin typeface="Times New Roman" panose="02020603050405020304" pitchFamily="18" charset="0"/>
                    <a:cs typeface="Times New Roman" panose="02020603050405020304" pitchFamily="18" charset="0"/>
                  </a:rPr>
                  <a:t>2</a:t>
                </a:r>
                <a:r>
                  <a:rPr kumimoji="1" lang="en" altLang="zh-CN" i="1" dirty="0">
                    <a:latin typeface="Times New Roman" panose="02020603050405020304" pitchFamily="18" charset="0"/>
                    <a:cs typeface="Times New Roman" panose="02020603050405020304" pitchFamily="18" charset="0"/>
                  </a:rPr>
                  <a:t> ≤ x</a:t>
                </a:r>
                <a:r>
                  <a:rPr kumimoji="1" lang="en" altLang="zh-CN" i="1" baseline="-25000" dirty="0">
                    <a:latin typeface="Times New Roman" panose="02020603050405020304" pitchFamily="18" charset="0"/>
                    <a:cs typeface="Times New Roman" panose="02020603050405020304" pitchFamily="18" charset="0"/>
                  </a:rPr>
                  <a:t>2</a:t>
                </a:r>
                <a:r>
                  <a:rPr kumimoji="1" lang="en" altLang="zh-CN" i="1" dirty="0">
                    <a:latin typeface="Times New Roman" panose="02020603050405020304" pitchFamily="18" charset="0"/>
                    <a:cs typeface="Times New Roman" panose="02020603050405020304" pitchFamily="18" charset="0"/>
                  </a:rPr>
                  <a:t>,  . . .  ,  X</a:t>
                </a:r>
                <a:r>
                  <a:rPr kumimoji="1" lang="en" altLang="zh-CN" i="1" baseline="-25000" dirty="0">
                    <a:latin typeface="Times New Roman" panose="02020603050405020304" pitchFamily="18" charset="0"/>
                    <a:cs typeface="Times New Roman" panose="02020603050405020304" pitchFamily="18" charset="0"/>
                  </a:rPr>
                  <a:t>d</a:t>
                </a:r>
                <a:r>
                  <a:rPr kumimoji="1" lang="en" altLang="zh-CN" i="1" dirty="0">
                    <a:latin typeface="Times New Roman" panose="02020603050405020304" pitchFamily="18" charset="0"/>
                    <a:cs typeface="Times New Roman" panose="02020603050405020304" pitchFamily="18" charset="0"/>
                  </a:rPr>
                  <a:t> ≤ x</a:t>
                </a:r>
                <a:r>
                  <a:rPr kumimoji="1" lang="en" altLang="zh-CN" i="1" baseline="-25000" dirty="0">
                    <a:latin typeface="Times New Roman" panose="02020603050405020304" pitchFamily="18" charset="0"/>
                    <a:cs typeface="Times New Roman" panose="02020603050405020304" pitchFamily="18" charset="0"/>
                  </a:rPr>
                  <a:t>d</a:t>
                </a:r>
                <a:r>
                  <a:rPr kumimoji="1" lang="en" altLang="zh-CN" i="1"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where </a:t>
                </a:r>
                <a:r>
                  <a:rPr kumimoji="1" lang="en" altLang="zh-CN" i="1" dirty="0">
                    <a:latin typeface="Times New Roman" panose="02020603050405020304" pitchFamily="18" charset="0"/>
                    <a:cs typeface="Times New Roman" panose="02020603050405020304" pitchFamily="18" charset="0"/>
                  </a:rPr>
                  <a:t>x = </a:t>
                </a:r>
                <a:r>
                  <a:rPr kumimoji="1" lang="en" altLang="zh-CN" dirty="0">
                    <a:latin typeface="Times New Roman" panose="02020603050405020304" pitchFamily="18" charset="0"/>
                    <a:cs typeface="Times New Roman" panose="02020603050405020304" pitchFamily="18" charset="0"/>
                  </a:rPr>
                  <a:t>[</a:t>
                </a:r>
                <a:r>
                  <a:rPr kumimoji="1" lang="en" altLang="zh-CN" i="1" dirty="0">
                    <a:latin typeface="Times New Roman" panose="02020603050405020304" pitchFamily="18" charset="0"/>
                    <a:cs typeface="Times New Roman" panose="02020603050405020304" pitchFamily="18" charset="0"/>
                  </a:rPr>
                  <a:t>x</a:t>
                </a:r>
                <a:r>
                  <a:rPr kumimoji="1" lang="en" altLang="zh-CN" i="1" baseline="-25000" dirty="0">
                    <a:latin typeface="Times New Roman" panose="02020603050405020304" pitchFamily="18" charset="0"/>
                    <a:cs typeface="Times New Roman" panose="02020603050405020304" pitchFamily="18" charset="0"/>
                  </a:rPr>
                  <a:t>1</a:t>
                </a:r>
                <a:r>
                  <a:rPr kumimoji="1" lang="en" altLang="zh-CN" i="1" dirty="0">
                    <a:latin typeface="Times New Roman" panose="02020603050405020304" pitchFamily="18" charset="0"/>
                    <a:cs typeface="Times New Roman" panose="02020603050405020304" pitchFamily="18" charset="0"/>
                  </a:rPr>
                  <a:t>, x</a:t>
                </a:r>
                <a:r>
                  <a:rPr kumimoji="1" lang="en" altLang="zh-CN" i="1" baseline="-25000" dirty="0">
                    <a:latin typeface="Times New Roman" panose="02020603050405020304" pitchFamily="18" charset="0"/>
                    <a:cs typeface="Times New Roman" panose="02020603050405020304" pitchFamily="18" charset="0"/>
                  </a:rPr>
                  <a:t>2</a:t>
                </a:r>
                <a:r>
                  <a:rPr kumimoji="1" lang="en" altLang="zh-CN" i="1" dirty="0">
                    <a:latin typeface="Times New Roman" panose="02020603050405020304" pitchFamily="18" charset="0"/>
                    <a:cs typeface="Times New Roman" panose="02020603050405020304" pitchFamily="18" charset="0"/>
                  </a:rPr>
                  <a:t>, . . . , x</a:t>
                </a:r>
                <a:r>
                  <a:rPr kumimoji="1" lang="en" altLang="zh-CN" i="1" baseline="-25000" dirty="0">
                    <a:latin typeface="Times New Roman" panose="02020603050405020304" pitchFamily="18" charset="0"/>
                    <a:cs typeface="Times New Roman" panose="02020603050405020304" pitchFamily="18" charset="0"/>
                  </a:rPr>
                  <a:t>d</a:t>
                </a:r>
                <a:r>
                  <a:rPr kumimoji="1" lang="en" altLang="zh-CN" dirty="0">
                    <a:latin typeface="Times New Roman" panose="02020603050405020304" pitchFamily="18" charset="0"/>
                    <a:cs typeface="Times New Roman" panose="02020603050405020304" pitchFamily="18" charset="0"/>
                  </a:rPr>
                  <a:t>] is a point of multi-dimensional space </a:t>
                </a:r>
                <a:r>
                  <a:rPr kumimoji="1" lang="en" altLang="zh-CN" i="1" dirty="0">
                    <a:latin typeface="Times New Roman" panose="02020603050405020304" pitchFamily="18" charset="0"/>
                    <a:cs typeface="Times New Roman" panose="02020603050405020304" pitchFamily="18" charset="0"/>
                  </a:rPr>
                  <a:t>D</a:t>
                </a:r>
                <a:r>
                  <a:rPr kumimoji="1" lang="en" altLang="zh-CN" dirty="0">
                    <a:latin typeface="Times New Roman" panose="02020603050405020304" pitchFamily="18" charset="0"/>
                    <a:cs typeface="Times New Roman" panose="02020603050405020304" pitchFamily="18" charset="0"/>
                  </a:rPr>
                  <a:t>. </a:t>
                </a:r>
              </a:p>
              <a:p>
                <a:endParaRPr kumimoji="1" lang="zh-CN" altLang="en-US"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62511771-CB8F-8234-B06D-63EC2E47B323}"/>
                  </a:ext>
                </a:extLst>
              </p:cNvPr>
              <p:cNvSpPr>
                <a:spLocks noGrp="1" noRot="1" noChangeAspect="1" noMove="1" noResize="1" noEditPoints="1" noAdjustHandles="1" noChangeArrowheads="1" noChangeShapeType="1" noTextEdit="1"/>
              </p:cNvSpPr>
              <p:nvPr>
                <p:ph idx="1"/>
              </p:nvPr>
            </p:nvSpPr>
            <p:spPr>
              <a:blipFill>
                <a:blip r:embed="rId2"/>
                <a:stretch>
                  <a:fillRect l="-1086" t="-2326" r="-1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19940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11620</TotalTime>
  <Words>964</Words>
  <Application>Microsoft Macintosh PowerPoint</Application>
  <PresentationFormat>宽屏</PresentationFormat>
  <Paragraphs>84</Paragraphs>
  <Slides>14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Arial</vt:lpstr>
      <vt:lpstr>Cambria Math</vt:lpstr>
      <vt:lpstr>Times New Roman</vt:lpstr>
      <vt:lpstr>Office 主题​​</vt:lpstr>
      <vt:lpstr>Graph Based Cardinality Estimation from Query Constraints</vt:lpstr>
      <vt:lpstr> Cardinality Estimation Problem</vt:lpstr>
      <vt:lpstr>Cardinality Constraints</vt:lpstr>
      <vt:lpstr>Existing Works</vt:lpstr>
      <vt:lpstr>Existing Works</vt:lpstr>
      <vt:lpstr>Motivation</vt:lpstr>
      <vt:lpstr>Machine learning Based Data Generation</vt:lpstr>
      <vt:lpstr>PDF based</vt:lpstr>
      <vt:lpstr>CDF-based</vt:lpstr>
      <vt:lpstr>The CDF could be learned ﻿in a query-based fashion.</vt:lpstr>
      <vt:lpstr>Workflow of Graph based methods</vt:lpstr>
      <vt:lpstr>Workflow of Graph based methods</vt:lpstr>
      <vt:lpstr>Challenges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Generation using Declarative Constraints</dc:title>
  <dc:creator>Microsoft Office User</dc:creator>
  <cp:lastModifiedBy>Chun</cp:lastModifiedBy>
  <cp:revision>100</cp:revision>
  <dcterms:created xsi:type="dcterms:W3CDTF">2022-05-09T06:43:23Z</dcterms:created>
  <dcterms:modified xsi:type="dcterms:W3CDTF">2024-09-23T22:35:22Z</dcterms:modified>
</cp:coreProperties>
</file>