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c40293f59_0_17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c40293f59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a:p>
            <a:pPr marL="0" lvl="0" indent="0" algn="l" rtl="0">
              <a:spcBef>
                <a:spcPts val="0"/>
              </a:spcBef>
              <a:spcAft>
                <a:spcPts val="0"/>
              </a:spcAft>
              <a:buNone/>
            </a:pPr>
            <a:r>
              <a:rPr lang="en"/>
              <a:t>Initially we wanted to plot out the data to see if there were any visible outliers or trend lines between the different timeframes and response variables</a:t>
            </a:r>
            <a:endParaRPr/>
          </a:p>
          <a:p>
            <a:pPr marL="0" lvl="0" indent="0" algn="l" rtl="0">
              <a:spcBef>
                <a:spcPts val="0"/>
              </a:spcBef>
              <a:spcAft>
                <a:spcPts val="0"/>
              </a:spcAft>
              <a:buNone/>
            </a:pPr>
            <a:r>
              <a:rPr lang="en"/>
              <a:t>We had trouble trying to decipher the data using scatter plots. With over 1000 proteins and 156 samples, it wasn’t easy to see anything meaningful. Eventually we turned to box plots which better shows the data</a:t>
            </a:r>
            <a:endParaRPr/>
          </a:p>
          <a:p>
            <a:pPr marL="0" lvl="0" indent="0" algn="l" rtl="0">
              <a:spcBef>
                <a:spcPts val="0"/>
              </a:spcBef>
              <a:spcAft>
                <a:spcPts val="0"/>
              </a:spcAft>
              <a:buNone/>
            </a:pPr>
            <a:endParaRPr/>
          </a:p>
          <a:p>
            <a:pPr marL="0" lvl="0" indent="0" algn="l" rtl="0">
              <a:spcBef>
                <a:spcPts val="0"/>
              </a:spcBef>
              <a:spcAft>
                <a:spcPts val="0"/>
              </a:spcAft>
              <a:buNone/>
            </a:pPr>
            <a:r>
              <a:rPr lang="en"/>
              <a:t>We used ANOVA testing on the data to see statistical significance of certain proteins. We wanted to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c40293f59_0_17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c40293f59_0_1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da44214e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da44214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da44214e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da44214e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da44214e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da44214e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c40293f59_0_1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c40293f59_0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Debra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da44214e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da44214e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Debra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da44214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da44214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Frankie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da44214e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da44214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a:p>
            <a:pPr marL="0" lvl="0" indent="0" algn="l" rtl="0">
              <a:spcBef>
                <a:spcPts val="0"/>
              </a:spcBef>
              <a:spcAft>
                <a:spcPts val="0"/>
              </a:spcAft>
              <a:buNone/>
            </a:pPr>
            <a:r>
              <a:rPr lang="en"/>
              <a:t>Used hot encoding to break down the categorical data to binary</a:t>
            </a:r>
            <a:endParaRPr/>
          </a:p>
          <a:p>
            <a:pPr marL="0" lvl="0" indent="0" algn="l" rtl="0">
              <a:spcBef>
                <a:spcPts val="0"/>
              </a:spcBef>
              <a:spcAft>
                <a:spcPts val="0"/>
              </a:spcAft>
              <a:buNone/>
            </a:pPr>
            <a:r>
              <a:rPr lang="en"/>
              <a:t>Final model used a forest of 1000 decision trees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306d6958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306d6958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a:p>
            <a:pPr marL="0" lvl="0" indent="0" algn="l" rtl="0">
              <a:spcBef>
                <a:spcPts val="0"/>
              </a:spcBef>
              <a:spcAft>
                <a:spcPts val="0"/>
              </a:spcAft>
              <a:buNone/>
            </a:pPr>
            <a:r>
              <a:rPr lang="en"/>
              <a:t>Didn’t want to over train the model</a:t>
            </a:r>
            <a:endParaRPr/>
          </a:p>
          <a:p>
            <a:pPr marL="0" lvl="0" indent="0" algn="l" rtl="0">
              <a:spcBef>
                <a:spcPts val="0"/>
              </a:spcBef>
              <a:spcAft>
                <a:spcPts val="0"/>
              </a:spcAft>
              <a:buNone/>
            </a:pPr>
            <a:r>
              <a:rPr lang="en"/>
              <a:t>Trained models using different random states</a:t>
            </a:r>
            <a:endParaRPr/>
          </a:p>
          <a:p>
            <a:pPr marL="0" lvl="0" indent="0" algn="l" rtl="0">
              <a:spcBef>
                <a:spcPts val="0"/>
              </a:spcBef>
              <a:spcAft>
                <a:spcPts val="0"/>
              </a:spcAft>
              <a:buNone/>
            </a:pPr>
            <a:r>
              <a:rPr lang="en"/>
              <a:t>Test 3 and 4 using the same random state; test 4 uses stratified outcomes to equally allocate the responder/nonresponder labels to the training and testing data because there were 29 nonresponder samples and 29 responder samples</a:t>
            </a:r>
            <a:endParaRPr/>
          </a:p>
          <a:p>
            <a:pPr marL="0" lvl="0" indent="0" algn="l" rtl="0">
              <a:spcBef>
                <a:spcPts val="0"/>
              </a:spcBef>
              <a:spcAft>
                <a:spcPts val="0"/>
              </a:spcAft>
              <a:buNone/>
            </a:pPr>
            <a:r>
              <a:rPr lang="en"/>
              <a:t>Classification matrix. Bottom axis is the predicted values, top axis is the actual values. Our model correctly predicted 30 of 32 samples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c40293f59_0_17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c40293f59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Frankie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chrisbock76.github.io/Final_Projec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230587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Protein Signature and Classifier Discovery: The Forest Through the Trees</a:t>
            </a:r>
            <a:endParaRPr/>
          </a:p>
        </p:txBody>
      </p:sp>
      <p:sp>
        <p:nvSpPr>
          <p:cNvPr id="86" name="Google Shape;86;p13"/>
          <p:cNvSpPr txBox="1">
            <a:spLocks noGrp="1"/>
          </p:cNvSpPr>
          <p:nvPr>
            <p:ph type="subTitle" idx="1"/>
          </p:nvPr>
        </p:nvSpPr>
        <p:spPr>
          <a:xfrm>
            <a:off x="824000" y="3596300"/>
            <a:ext cx="71139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CWRU Data Science Bootcamp</a:t>
            </a:r>
            <a:endParaRPr/>
          </a:p>
          <a:p>
            <a:pPr marL="0" lvl="0" indent="0" algn="l" rtl="0">
              <a:spcBef>
                <a:spcPts val="0"/>
              </a:spcBef>
              <a:spcAft>
                <a:spcPts val="0"/>
              </a:spcAft>
              <a:buNone/>
            </a:pPr>
            <a:endParaRPr sz="600"/>
          </a:p>
          <a:p>
            <a:pPr marL="0" lvl="0" indent="0" algn="l" rtl="0">
              <a:spcBef>
                <a:spcPts val="0"/>
              </a:spcBef>
              <a:spcAft>
                <a:spcPts val="0"/>
              </a:spcAft>
              <a:buNone/>
            </a:pPr>
            <a:r>
              <a:rPr lang="en"/>
              <a:t>Frankie Wong, Ben Snyder, Debra Fenty, Chris Bock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153" name="Google Shape;153;p22"/>
          <p:cNvSpPr txBox="1">
            <a:spLocks noGrp="1"/>
          </p:cNvSpPr>
          <p:nvPr>
            <p:ph type="body" idx="1"/>
          </p:nvPr>
        </p:nvSpPr>
        <p:spPr>
          <a:xfrm>
            <a:off x="311700" y="1229875"/>
            <a:ext cx="4854600" cy="3581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How to start breaking down the data</a:t>
            </a:r>
            <a:endParaRPr sz="1700"/>
          </a:p>
          <a:p>
            <a:pPr marL="914400" lvl="1" indent="-336550" algn="l" rtl="0">
              <a:spcBef>
                <a:spcPts val="0"/>
              </a:spcBef>
              <a:spcAft>
                <a:spcPts val="0"/>
              </a:spcAft>
              <a:buSzPts val="1700"/>
              <a:buChar char="○"/>
            </a:pPr>
            <a:r>
              <a:rPr lang="en" sz="1700"/>
              <a:t>How to visualize the data to find patterns or groups</a:t>
            </a:r>
            <a:endParaRPr sz="1700"/>
          </a:p>
          <a:p>
            <a:pPr marL="914400" lvl="1" indent="-336550" algn="l" rtl="0">
              <a:spcBef>
                <a:spcPts val="0"/>
              </a:spcBef>
              <a:spcAft>
                <a:spcPts val="0"/>
              </a:spcAft>
              <a:buSzPts val="1700"/>
              <a:buChar char="○"/>
            </a:pPr>
            <a:r>
              <a:rPr lang="en" sz="1700"/>
              <a:t>ANOVA one-way vs. two-way</a:t>
            </a:r>
            <a:endParaRPr sz="1700"/>
          </a:p>
          <a:p>
            <a:pPr marL="457200" lvl="0" indent="-336550" algn="l" rtl="0">
              <a:spcBef>
                <a:spcPts val="1000"/>
              </a:spcBef>
              <a:spcAft>
                <a:spcPts val="0"/>
              </a:spcAft>
              <a:buSzPts val="1700"/>
              <a:buChar char="●"/>
            </a:pPr>
            <a:r>
              <a:rPr lang="en" sz="1700"/>
              <a:t>Deciphering the best machine learning algorithm</a:t>
            </a:r>
            <a:endParaRPr sz="1700"/>
          </a:p>
          <a:p>
            <a:pPr marL="914400" lvl="1" indent="-336550" algn="l" rtl="0">
              <a:spcBef>
                <a:spcPts val="0"/>
              </a:spcBef>
              <a:spcAft>
                <a:spcPts val="0"/>
              </a:spcAft>
              <a:buSzPts val="1700"/>
              <a:buChar char="○"/>
            </a:pPr>
            <a:r>
              <a:rPr lang="en" sz="1700"/>
              <a:t>KMeans means a mess</a:t>
            </a:r>
            <a:endParaRPr sz="1700"/>
          </a:p>
          <a:p>
            <a:pPr marL="914400" lvl="1" indent="-336550" algn="l" rtl="0">
              <a:spcBef>
                <a:spcPts val="0"/>
              </a:spcBef>
              <a:spcAft>
                <a:spcPts val="0"/>
              </a:spcAft>
              <a:buSzPts val="1700"/>
              <a:buChar char="○"/>
            </a:pPr>
            <a:r>
              <a:rPr lang="en" sz="1700"/>
              <a:t>Updating the data from ‘Treatment’ to ‘Response’</a:t>
            </a:r>
            <a:endParaRPr sz="1700"/>
          </a:p>
          <a:p>
            <a:pPr marL="914400" lvl="1" indent="-336550" algn="l" rtl="0">
              <a:spcBef>
                <a:spcPts val="0"/>
              </a:spcBef>
              <a:spcAft>
                <a:spcPts val="0"/>
              </a:spcAft>
              <a:buSzPts val="1700"/>
              <a:buChar char="○"/>
            </a:pPr>
            <a:r>
              <a:rPr lang="en" sz="1700"/>
              <a:t>Random forest regression vs. classifier</a:t>
            </a:r>
            <a:endParaRPr sz="17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pic>
        <p:nvPicPr>
          <p:cNvPr id="154" name="Google Shape;154;p22"/>
          <p:cNvPicPr preferRelativeResize="0"/>
          <p:nvPr/>
        </p:nvPicPr>
        <p:blipFill>
          <a:blip r:embed="rId3">
            <a:alphaModFix/>
          </a:blip>
          <a:stretch>
            <a:fillRect/>
          </a:stretch>
        </p:blipFill>
        <p:spPr>
          <a:xfrm>
            <a:off x="5166300" y="1000950"/>
            <a:ext cx="3666075" cy="2444050"/>
          </a:xfrm>
          <a:prstGeom prst="rect">
            <a:avLst/>
          </a:prstGeom>
          <a:noFill/>
          <a:ln>
            <a:noFill/>
          </a:ln>
          <a:effectLst>
            <a:outerShdw blurRad="57150" dist="7620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60" name="Google Shape;160;p23"/>
          <p:cNvSpPr txBox="1">
            <a:spLocks noGrp="1"/>
          </p:cNvSpPr>
          <p:nvPr>
            <p:ph type="body" idx="1"/>
          </p:nvPr>
        </p:nvSpPr>
        <p:spPr>
          <a:xfrm>
            <a:off x="311700" y="1229875"/>
            <a:ext cx="8520600" cy="365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datasets were not scaled or normalized together, showing “batch-to-batch” variation in the random forest model</a:t>
            </a:r>
            <a:endParaRPr/>
          </a:p>
          <a:p>
            <a:pPr marL="914400" lvl="1" indent="-317500" algn="l" rtl="0">
              <a:spcBef>
                <a:spcPts val="0"/>
              </a:spcBef>
              <a:spcAft>
                <a:spcPts val="0"/>
              </a:spcAft>
              <a:buSzPts val="1400"/>
              <a:buChar char="○"/>
            </a:pPr>
            <a:r>
              <a:rPr lang="en"/>
              <a:t>Test accuracy (ds1, n=32): 0.9375 </a:t>
            </a:r>
            <a:endParaRPr/>
          </a:p>
          <a:p>
            <a:pPr marL="914400" lvl="1" indent="-317500" algn="l" rtl="0">
              <a:spcBef>
                <a:spcPts val="0"/>
              </a:spcBef>
              <a:spcAft>
                <a:spcPts val="0"/>
              </a:spcAft>
              <a:buSzPts val="1400"/>
              <a:buChar char="○"/>
            </a:pPr>
            <a:r>
              <a:rPr lang="en"/>
              <a:t>Test accuracy (ds2, n=156): 0.7051</a:t>
            </a:r>
            <a:endParaRPr/>
          </a:p>
          <a:p>
            <a:pPr marL="457200" lvl="0" indent="-342900" algn="l" rtl="0">
              <a:spcBef>
                <a:spcPts val="1000"/>
              </a:spcBef>
              <a:spcAft>
                <a:spcPts val="0"/>
              </a:spcAft>
              <a:buSzPts val="1800"/>
              <a:buChar char="●"/>
            </a:pPr>
            <a:r>
              <a:rPr lang="en"/>
              <a:t>Large feature number lead to lower importance values for individual proteins</a:t>
            </a:r>
            <a:endParaRPr/>
          </a:p>
          <a:p>
            <a:pPr marL="457200" lvl="0" indent="-342900" algn="l" rtl="0">
              <a:spcBef>
                <a:spcPts val="1000"/>
              </a:spcBef>
              <a:spcAft>
                <a:spcPts val="0"/>
              </a:spcAft>
              <a:buSzPts val="1800"/>
              <a:buChar char="●"/>
            </a:pPr>
            <a:r>
              <a:rPr lang="en"/>
              <a:t>Significant (p &lt; 0.05) changes in populations:</a:t>
            </a:r>
            <a:endParaRPr/>
          </a:p>
          <a:p>
            <a:pPr marL="914400" lvl="1" indent="-317500" algn="l" rtl="0">
              <a:spcBef>
                <a:spcPts val="0"/>
              </a:spcBef>
              <a:spcAft>
                <a:spcPts val="0"/>
              </a:spcAft>
              <a:buSzPts val="1400"/>
              <a:buChar char="○"/>
            </a:pPr>
            <a:r>
              <a:rPr lang="en"/>
              <a:t>Responders (n=80 targets)</a:t>
            </a:r>
            <a:endParaRPr/>
          </a:p>
          <a:p>
            <a:pPr marL="914400" lvl="1" indent="-317500" algn="l" rtl="0">
              <a:spcBef>
                <a:spcPts val="0"/>
              </a:spcBef>
              <a:spcAft>
                <a:spcPts val="0"/>
              </a:spcAft>
              <a:buSzPts val="1400"/>
              <a:buChar char="○"/>
            </a:pPr>
            <a:r>
              <a:rPr lang="en"/>
              <a:t>Non-Responders (n=16)</a:t>
            </a:r>
            <a:endParaRPr/>
          </a:p>
          <a:p>
            <a:pPr marL="914400" lvl="1" indent="-317500" algn="l" rtl="0">
              <a:spcBef>
                <a:spcPts val="0"/>
              </a:spcBef>
              <a:spcAft>
                <a:spcPts val="0"/>
              </a:spcAft>
              <a:buSzPts val="1400"/>
              <a:buChar char="○"/>
            </a:pPr>
            <a:r>
              <a:rPr lang="en"/>
              <a:t>Site (n=72)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for Demo Days</a:t>
            </a:r>
            <a:endParaRPr/>
          </a:p>
        </p:txBody>
      </p:sp>
      <p:sp>
        <p:nvSpPr>
          <p:cNvPr id="166" name="Google Shape;166;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Bridge the data using median centering</a:t>
            </a:r>
            <a:endParaRPr/>
          </a:p>
          <a:p>
            <a:pPr marL="914400" lvl="1" indent="-342900" algn="l" rtl="0">
              <a:spcBef>
                <a:spcPts val="0"/>
              </a:spcBef>
              <a:spcAft>
                <a:spcPts val="0"/>
              </a:spcAft>
              <a:buSzPts val="1800"/>
              <a:buChar char="○"/>
            </a:pPr>
            <a:r>
              <a:rPr lang="en" sz="1800"/>
              <a:t>16 ‘bridge’ samples run on both datasets</a:t>
            </a:r>
            <a:endParaRPr sz="1800"/>
          </a:p>
          <a:p>
            <a:pPr marL="457200" lvl="0" indent="-342900" algn="l" rtl="0">
              <a:spcBef>
                <a:spcPts val="1000"/>
              </a:spcBef>
              <a:spcAft>
                <a:spcPts val="0"/>
              </a:spcAft>
              <a:buSzPts val="1800"/>
              <a:buChar char="●"/>
            </a:pPr>
            <a:r>
              <a:rPr lang="en"/>
              <a:t>Run Benjamini-Hochberg False Discovery Rate (FDR) adjustments on ANOVAs</a:t>
            </a:r>
            <a:endParaRPr/>
          </a:p>
          <a:p>
            <a:pPr marL="457200" lvl="0" indent="-342900" algn="l" rtl="0">
              <a:spcBef>
                <a:spcPts val="1000"/>
              </a:spcBef>
              <a:spcAft>
                <a:spcPts val="0"/>
              </a:spcAft>
              <a:buSzPts val="1800"/>
              <a:buChar char="●"/>
            </a:pPr>
            <a:r>
              <a:rPr lang="en"/>
              <a:t>Analyze significant Site markers (p&lt;0.05, n=72) to ensure real biology is being evaluated in the Responder patient population</a:t>
            </a:r>
            <a:endParaRPr/>
          </a:p>
          <a:p>
            <a:pPr marL="457200" lvl="0" indent="-342900" algn="l" rtl="0">
              <a:spcBef>
                <a:spcPts val="1600"/>
              </a:spcBef>
              <a:spcAft>
                <a:spcPts val="0"/>
              </a:spcAft>
              <a:buSzPts val="1800"/>
              <a:buChar char="●"/>
            </a:pPr>
            <a:r>
              <a:rPr lang="en"/>
              <a:t>Update webpage with ANOVA data tables and a Random Forest page</a:t>
            </a:r>
            <a:endParaRPr/>
          </a:p>
          <a:p>
            <a:pPr marL="0" lvl="0" indent="0" algn="l" rtl="0">
              <a:spcBef>
                <a:spcPts val="1600"/>
              </a:spcBef>
              <a:spcAft>
                <a:spcPts val="0"/>
              </a:spcAft>
              <a:buNone/>
            </a:pPr>
            <a:r>
              <a:rPr lang="en"/>
              <a:t>	</a:t>
            </a:r>
            <a:endParaRPr/>
          </a:p>
          <a:p>
            <a:pPr marL="0" lvl="0" indent="0" algn="l" rtl="0">
              <a:spcBef>
                <a:spcPts val="1600"/>
              </a:spcBef>
              <a:spcAft>
                <a:spcPts val="16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Olink Data</a:t>
            </a:r>
            <a:endParaRPr/>
          </a:p>
        </p:txBody>
      </p:sp>
      <p:pic>
        <p:nvPicPr>
          <p:cNvPr id="92" name="Google Shape;92;p14"/>
          <p:cNvPicPr preferRelativeResize="0"/>
          <p:nvPr/>
        </p:nvPicPr>
        <p:blipFill rotWithShape="1">
          <a:blip r:embed="rId3">
            <a:alphaModFix/>
          </a:blip>
          <a:srcRect l="884" r="10658" b="22100"/>
          <a:stretch/>
        </p:blipFill>
        <p:spPr>
          <a:xfrm>
            <a:off x="4498800" y="1229875"/>
            <a:ext cx="4333500" cy="2146724"/>
          </a:xfrm>
          <a:prstGeom prst="rect">
            <a:avLst/>
          </a:prstGeom>
          <a:noFill/>
          <a:ln>
            <a:noFill/>
          </a:ln>
        </p:spPr>
      </p:pic>
      <p:sp>
        <p:nvSpPr>
          <p:cNvPr id="93" name="Google Shape;93;p14"/>
          <p:cNvSpPr txBox="1">
            <a:spLocks noGrp="1"/>
          </p:cNvSpPr>
          <p:nvPr>
            <p:ph type="body" idx="1"/>
          </p:nvPr>
        </p:nvSpPr>
        <p:spPr>
          <a:xfrm>
            <a:off x="311700" y="1229875"/>
            <a:ext cx="4187100" cy="3339000"/>
          </a:xfrm>
          <a:prstGeom prst="rect">
            <a:avLst/>
          </a:prstGeom>
        </p:spPr>
        <p:txBody>
          <a:bodyPr spcFirstLastPara="1" wrap="square" lIns="91425" tIns="91425" rIns="91425" bIns="91425" anchor="t" anchorCtr="0">
            <a:noAutofit/>
          </a:bodyPr>
          <a:lstStyle/>
          <a:p>
            <a:pPr marL="342900" lvl="0" indent="-336550" algn="l" rtl="0">
              <a:spcBef>
                <a:spcPts val="0"/>
              </a:spcBef>
              <a:spcAft>
                <a:spcPts val="0"/>
              </a:spcAft>
              <a:buSzPts val="1700"/>
              <a:buChar char="●"/>
            </a:pPr>
            <a:r>
              <a:rPr lang="en" sz="1700"/>
              <a:t>Measures &gt;1000 proteins in a human plasma or serum sample</a:t>
            </a:r>
            <a:endParaRPr sz="1700"/>
          </a:p>
          <a:p>
            <a:pPr marL="342900" lvl="0" indent="-336550" algn="l" rtl="0">
              <a:spcBef>
                <a:spcPts val="1000"/>
              </a:spcBef>
              <a:spcAft>
                <a:spcPts val="0"/>
              </a:spcAft>
              <a:buSzPts val="1700"/>
              <a:buChar char="●"/>
            </a:pPr>
            <a:r>
              <a:rPr lang="en" sz="1700"/>
              <a:t>Data are </a:t>
            </a:r>
            <a:r>
              <a:rPr lang="en" sz="1700">
                <a:solidFill>
                  <a:srgbClr val="000000"/>
                </a:solidFill>
              </a:rPr>
              <a:t>reported in a relative protein concentration unit called NPX</a:t>
            </a:r>
            <a:endParaRPr sz="1600"/>
          </a:p>
          <a:p>
            <a:pPr marL="342900" lvl="0" indent="-336550" algn="l" rtl="0">
              <a:spcBef>
                <a:spcPts val="1000"/>
              </a:spcBef>
              <a:spcAft>
                <a:spcPts val="1000"/>
              </a:spcAft>
              <a:buSzPts val="1700"/>
              <a:buChar char="●"/>
            </a:pPr>
            <a:r>
              <a:rPr lang="en" sz="1700"/>
              <a:t>Looking for significant changes in protein levels (up or down regulated) within a clinical patient population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Metrics</a:t>
            </a:r>
            <a:endParaRPr/>
          </a:p>
        </p:txBody>
      </p:sp>
      <p:sp>
        <p:nvSpPr>
          <p:cNvPr id="99" name="Google Shape;99;p15"/>
          <p:cNvSpPr txBox="1">
            <a:spLocks noGrp="1"/>
          </p:cNvSpPr>
          <p:nvPr>
            <p:ph type="body" idx="1"/>
          </p:nvPr>
        </p:nvSpPr>
        <p:spPr>
          <a:xfrm>
            <a:off x="4713600" y="1076850"/>
            <a:ext cx="41187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Clinical variables:</a:t>
            </a:r>
            <a:endParaRPr sz="2100"/>
          </a:p>
          <a:p>
            <a:pPr marL="457200" lvl="0" indent="-349250" algn="l" rtl="0">
              <a:spcBef>
                <a:spcPts val="0"/>
              </a:spcBef>
              <a:spcAft>
                <a:spcPts val="0"/>
              </a:spcAft>
              <a:buSzPts val="1900"/>
              <a:buChar char="●"/>
            </a:pPr>
            <a:r>
              <a:rPr lang="en" sz="1900"/>
              <a:t>Response status (Responder or Non-responder)</a:t>
            </a:r>
            <a:endParaRPr sz="1900"/>
          </a:p>
          <a:p>
            <a:pPr marL="457200" lvl="0" indent="-349250" algn="l" rtl="0">
              <a:spcBef>
                <a:spcPts val="0"/>
              </a:spcBef>
              <a:spcAft>
                <a:spcPts val="0"/>
              </a:spcAft>
              <a:buSzPts val="1900"/>
              <a:buChar char="●"/>
            </a:pPr>
            <a:r>
              <a:rPr lang="en" sz="1900"/>
              <a:t>3 timepoints (Baseline; Week 6; Week 12)</a:t>
            </a:r>
            <a:endParaRPr sz="1900"/>
          </a:p>
          <a:p>
            <a:pPr marL="457200" lvl="0" indent="-349250" algn="l" rtl="0">
              <a:spcBef>
                <a:spcPts val="0"/>
              </a:spcBef>
              <a:spcAft>
                <a:spcPts val="0"/>
              </a:spcAft>
              <a:buSzPts val="1900"/>
              <a:buChar char="●"/>
            </a:pPr>
            <a:r>
              <a:rPr lang="en" sz="1900"/>
              <a:t>Lab where sample was drawn (Sites A-E)</a:t>
            </a:r>
            <a:endParaRPr sz="1900"/>
          </a:p>
          <a:p>
            <a:pPr marL="457200" lvl="0" indent="-349250" algn="l" rtl="0">
              <a:spcBef>
                <a:spcPts val="0"/>
              </a:spcBef>
              <a:spcAft>
                <a:spcPts val="0"/>
              </a:spcAft>
              <a:buSzPts val="1900"/>
              <a:buChar char="●"/>
            </a:pPr>
            <a:r>
              <a:rPr lang="en" sz="1900"/>
              <a:t>1104 protein measurements</a:t>
            </a:r>
            <a:endParaRPr sz="1900"/>
          </a:p>
        </p:txBody>
      </p:sp>
      <p:pic>
        <p:nvPicPr>
          <p:cNvPr id="100" name="Google Shape;100;p15"/>
          <p:cNvPicPr preferRelativeResize="0"/>
          <p:nvPr/>
        </p:nvPicPr>
        <p:blipFill>
          <a:blip r:embed="rId3">
            <a:alphaModFix/>
          </a:blip>
          <a:stretch>
            <a:fillRect/>
          </a:stretch>
        </p:blipFill>
        <p:spPr>
          <a:xfrm>
            <a:off x="482553" y="1229875"/>
            <a:ext cx="3802171" cy="349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Scope</a:t>
            </a:r>
            <a:endParaRPr/>
          </a:p>
        </p:txBody>
      </p:sp>
      <p:sp>
        <p:nvSpPr>
          <p:cNvPr id="106" name="Google Shape;106;p16"/>
          <p:cNvSpPr txBox="1">
            <a:spLocks noGrp="1"/>
          </p:cNvSpPr>
          <p:nvPr>
            <p:ph type="body" idx="1"/>
          </p:nvPr>
        </p:nvSpPr>
        <p:spPr>
          <a:xfrm>
            <a:off x="204225" y="1264425"/>
            <a:ext cx="5323200" cy="3339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Char char="●"/>
            </a:pPr>
            <a:r>
              <a:rPr lang="en" sz="1600">
                <a:solidFill>
                  <a:srgbClr val="000000"/>
                </a:solidFill>
              </a:rPr>
              <a:t>Use Random Forest to find a classifier for response</a:t>
            </a:r>
            <a:endParaRPr sz="1600">
              <a:solidFill>
                <a:srgbClr val="000000"/>
              </a:solidFill>
            </a:endParaRPr>
          </a:p>
          <a:p>
            <a:pPr marL="914400" lvl="1" indent="-330200" algn="l" rtl="0">
              <a:lnSpc>
                <a:spcPct val="150000"/>
              </a:lnSpc>
              <a:spcBef>
                <a:spcPts val="0"/>
              </a:spcBef>
              <a:spcAft>
                <a:spcPts val="0"/>
              </a:spcAft>
              <a:buClr>
                <a:srgbClr val="000000"/>
              </a:buClr>
              <a:buSzPts val="1600"/>
              <a:buChar char="○"/>
            </a:pPr>
            <a:r>
              <a:rPr lang="en" sz="1600">
                <a:solidFill>
                  <a:srgbClr val="000000"/>
                </a:solidFill>
              </a:rPr>
              <a:t>Test and train on Dataset1</a:t>
            </a:r>
            <a:endParaRPr sz="1600">
              <a:solidFill>
                <a:srgbClr val="000000"/>
              </a:solidFill>
            </a:endParaRPr>
          </a:p>
          <a:p>
            <a:pPr marL="914400" lvl="1" indent="-330200" algn="l" rtl="0">
              <a:lnSpc>
                <a:spcPct val="150000"/>
              </a:lnSpc>
              <a:spcBef>
                <a:spcPts val="0"/>
              </a:spcBef>
              <a:spcAft>
                <a:spcPts val="0"/>
              </a:spcAft>
              <a:buClr>
                <a:srgbClr val="000000"/>
              </a:buClr>
              <a:buSzPts val="1600"/>
              <a:buChar char="○"/>
            </a:pPr>
            <a:r>
              <a:rPr lang="en" sz="1600">
                <a:solidFill>
                  <a:srgbClr val="000000"/>
                </a:solidFill>
              </a:rPr>
              <a:t>Does the model give favorable results testing on Dataset2?</a:t>
            </a:r>
            <a:endParaRPr sz="1600">
              <a:solidFill>
                <a:srgbClr val="000000"/>
              </a:solidFill>
            </a:endParaRPr>
          </a:p>
          <a:p>
            <a:pPr marL="457200" lvl="0" indent="-330200" algn="l" rtl="0">
              <a:lnSpc>
                <a:spcPct val="150000"/>
              </a:lnSpc>
              <a:spcBef>
                <a:spcPts val="0"/>
              </a:spcBef>
              <a:spcAft>
                <a:spcPts val="0"/>
              </a:spcAft>
              <a:buClr>
                <a:srgbClr val="000000"/>
              </a:buClr>
              <a:buSzPts val="1600"/>
              <a:buChar char="●"/>
            </a:pPr>
            <a:r>
              <a:rPr lang="en" sz="1600">
                <a:solidFill>
                  <a:srgbClr val="000000"/>
                </a:solidFill>
              </a:rPr>
              <a:t>Identify what factors have significant effects on protein expression</a:t>
            </a:r>
            <a:endParaRPr sz="1600">
              <a:solidFill>
                <a:srgbClr val="000000"/>
              </a:solidFill>
            </a:endParaRPr>
          </a:p>
          <a:p>
            <a:pPr marL="914400" lvl="1" indent="-330200" algn="l" rtl="0">
              <a:lnSpc>
                <a:spcPct val="150000"/>
              </a:lnSpc>
              <a:spcBef>
                <a:spcPts val="0"/>
              </a:spcBef>
              <a:spcAft>
                <a:spcPts val="0"/>
              </a:spcAft>
              <a:buClr>
                <a:srgbClr val="000000"/>
              </a:buClr>
              <a:buSzPts val="1600"/>
              <a:buChar char="○"/>
            </a:pPr>
            <a:r>
              <a:rPr lang="en" sz="1600">
                <a:solidFill>
                  <a:srgbClr val="000000"/>
                </a:solidFill>
              </a:rPr>
              <a:t>Time points</a:t>
            </a:r>
            <a:endParaRPr sz="1600">
              <a:solidFill>
                <a:srgbClr val="000000"/>
              </a:solidFill>
            </a:endParaRPr>
          </a:p>
          <a:p>
            <a:pPr marL="914400" lvl="1" indent="-330200" algn="l" rtl="0">
              <a:lnSpc>
                <a:spcPct val="150000"/>
              </a:lnSpc>
              <a:spcBef>
                <a:spcPts val="0"/>
              </a:spcBef>
              <a:spcAft>
                <a:spcPts val="0"/>
              </a:spcAft>
              <a:buClr>
                <a:srgbClr val="000000"/>
              </a:buClr>
              <a:buSzPts val="1600"/>
              <a:buChar char="○"/>
            </a:pPr>
            <a:r>
              <a:rPr lang="en" sz="1600">
                <a:solidFill>
                  <a:srgbClr val="000000"/>
                </a:solidFill>
              </a:rPr>
              <a:t>Site-to-site variations</a:t>
            </a:r>
            <a:endParaRPr sz="1600">
              <a:solidFill>
                <a:srgbClr val="000000"/>
              </a:solidFill>
            </a:endParaRPr>
          </a:p>
          <a:p>
            <a:pPr marL="914400" lvl="1" indent="-330200" algn="l" rtl="0">
              <a:lnSpc>
                <a:spcPct val="150000"/>
              </a:lnSpc>
              <a:spcBef>
                <a:spcPts val="0"/>
              </a:spcBef>
              <a:spcAft>
                <a:spcPts val="0"/>
              </a:spcAft>
              <a:buClr>
                <a:srgbClr val="000000"/>
              </a:buClr>
              <a:buSzPts val="1600"/>
              <a:buChar char="○"/>
            </a:pPr>
            <a:r>
              <a:rPr lang="en" sz="1600">
                <a:solidFill>
                  <a:srgbClr val="000000"/>
                </a:solidFill>
              </a:rPr>
              <a:t>Batch-to-batch variations</a:t>
            </a:r>
            <a:endParaRPr sz="1900">
              <a:solidFill>
                <a:srgbClr val="000000"/>
              </a:solidFill>
            </a:endParaRPr>
          </a:p>
        </p:txBody>
      </p:sp>
      <p:pic>
        <p:nvPicPr>
          <p:cNvPr id="107" name="Google Shape;107;p16"/>
          <p:cNvPicPr preferRelativeResize="0"/>
          <p:nvPr/>
        </p:nvPicPr>
        <p:blipFill>
          <a:blip r:embed="rId3">
            <a:alphaModFix/>
          </a:blip>
          <a:stretch>
            <a:fillRect/>
          </a:stretch>
        </p:blipFill>
        <p:spPr>
          <a:xfrm>
            <a:off x="5599825" y="1264424"/>
            <a:ext cx="3309200" cy="248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44994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and Libraries Used</a:t>
            </a:r>
            <a:endParaRPr/>
          </a:p>
        </p:txBody>
      </p:sp>
      <p:sp>
        <p:nvSpPr>
          <p:cNvPr id="113" name="Google Shape;113;p17"/>
          <p:cNvSpPr txBox="1">
            <a:spLocks noGrp="1"/>
          </p:cNvSpPr>
          <p:nvPr>
            <p:ph type="body" idx="1"/>
          </p:nvPr>
        </p:nvSpPr>
        <p:spPr>
          <a:xfrm>
            <a:off x="311700" y="1077475"/>
            <a:ext cx="7917900" cy="3581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Pandas</a:t>
            </a:r>
            <a:endParaRPr sz="1600"/>
          </a:p>
          <a:p>
            <a:pPr marL="457200" lvl="0" indent="-330200" algn="l" rtl="0">
              <a:spcBef>
                <a:spcPts val="0"/>
              </a:spcBef>
              <a:spcAft>
                <a:spcPts val="0"/>
              </a:spcAft>
              <a:buSzPts val="1600"/>
              <a:buChar char="●"/>
            </a:pPr>
            <a:r>
              <a:rPr lang="en" sz="1600"/>
              <a:t>Matplotlib</a:t>
            </a:r>
            <a:endParaRPr sz="1600"/>
          </a:p>
          <a:p>
            <a:pPr marL="457200" lvl="0" indent="-330200" algn="l" rtl="0">
              <a:spcBef>
                <a:spcPts val="0"/>
              </a:spcBef>
              <a:spcAft>
                <a:spcPts val="0"/>
              </a:spcAft>
              <a:buSzPts val="1600"/>
              <a:buChar char="●"/>
            </a:pPr>
            <a:r>
              <a:rPr lang="en" sz="1600"/>
              <a:t>Seaborn</a:t>
            </a:r>
            <a:endParaRPr sz="1600"/>
          </a:p>
          <a:p>
            <a:pPr marL="457200" lvl="0" indent="-330200" algn="l" rtl="0">
              <a:spcBef>
                <a:spcPts val="0"/>
              </a:spcBef>
              <a:spcAft>
                <a:spcPts val="0"/>
              </a:spcAft>
              <a:buSzPts val="1600"/>
              <a:buChar char="●"/>
            </a:pPr>
            <a:r>
              <a:rPr lang="en" sz="1600"/>
              <a:t>NumPy</a:t>
            </a:r>
            <a:endParaRPr sz="1600"/>
          </a:p>
          <a:p>
            <a:pPr marL="457200" lvl="0" indent="-330200" algn="l" rtl="0">
              <a:spcBef>
                <a:spcPts val="0"/>
              </a:spcBef>
              <a:spcAft>
                <a:spcPts val="0"/>
              </a:spcAft>
              <a:buSzPts val="1600"/>
              <a:buChar char="●"/>
            </a:pPr>
            <a:r>
              <a:rPr lang="en" sz="1600"/>
              <a:t>Statsmodels</a:t>
            </a:r>
            <a:endParaRPr sz="1600"/>
          </a:p>
          <a:p>
            <a:pPr marL="914400" lvl="1" indent="-317500" algn="l" rtl="0">
              <a:spcBef>
                <a:spcPts val="0"/>
              </a:spcBef>
              <a:spcAft>
                <a:spcPts val="0"/>
              </a:spcAft>
              <a:buSzPts val="1400"/>
              <a:buChar char="○"/>
            </a:pPr>
            <a:r>
              <a:rPr lang="en"/>
              <a:t>Ordinary Least Squares (OLS)</a:t>
            </a:r>
            <a:endParaRPr/>
          </a:p>
          <a:p>
            <a:pPr marL="914400" lvl="1" indent="-317500" algn="l" rtl="0">
              <a:spcBef>
                <a:spcPts val="0"/>
              </a:spcBef>
              <a:spcAft>
                <a:spcPts val="0"/>
              </a:spcAft>
              <a:buSzPts val="1400"/>
              <a:buChar char="○"/>
            </a:pPr>
            <a:r>
              <a:rPr lang="en"/>
              <a:t>ANOVA</a:t>
            </a:r>
            <a:endParaRPr/>
          </a:p>
          <a:p>
            <a:pPr marL="457200" lvl="0" indent="-330200" algn="l" rtl="0">
              <a:spcBef>
                <a:spcPts val="0"/>
              </a:spcBef>
              <a:spcAft>
                <a:spcPts val="0"/>
              </a:spcAft>
              <a:buSzPts val="1600"/>
              <a:buChar char="●"/>
            </a:pPr>
            <a:r>
              <a:rPr lang="en" sz="1600"/>
              <a:t>Sklearn</a:t>
            </a:r>
            <a:endParaRPr sz="1600"/>
          </a:p>
          <a:p>
            <a:pPr marL="914400" lvl="1" indent="-317500" algn="l" rtl="0">
              <a:spcBef>
                <a:spcPts val="0"/>
              </a:spcBef>
              <a:spcAft>
                <a:spcPts val="0"/>
              </a:spcAft>
              <a:buSzPts val="1400"/>
              <a:buChar char="○"/>
            </a:pPr>
            <a:r>
              <a:rPr lang="en"/>
              <a:t>Random Forest Classifier Model</a:t>
            </a:r>
            <a:endParaRPr/>
          </a:p>
          <a:p>
            <a:pPr marL="457200" lvl="0" indent="-330200" algn="l" rtl="0">
              <a:spcBef>
                <a:spcPts val="0"/>
              </a:spcBef>
              <a:spcAft>
                <a:spcPts val="0"/>
              </a:spcAft>
              <a:buSzPts val="1600"/>
              <a:buChar char="●"/>
            </a:pPr>
            <a:r>
              <a:rPr lang="en" sz="1600"/>
              <a:t>JavaScript/HTML</a:t>
            </a:r>
            <a:endParaRPr sz="1600"/>
          </a:p>
          <a:p>
            <a:pPr marL="457200" lvl="0" indent="-330200" algn="l" rtl="0">
              <a:spcBef>
                <a:spcPts val="0"/>
              </a:spcBef>
              <a:spcAft>
                <a:spcPts val="0"/>
              </a:spcAft>
              <a:buSzPts val="1600"/>
              <a:buChar char="●"/>
            </a:pPr>
            <a:r>
              <a:rPr lang="en" sz="1600"/>
              <a:t>Bootstrap/CSS</a:t>
            </a:r>
            <a:endParaRPr sz="1600"/>
          </a:p>
          <a:p>
            <a:pPr marL="457200" lvl="0" indent="-330200" algn="l" rtl="0">
              <a:spcBef>
                <a:spcPts val="0"/>
              </a:spcBef>
              <a:spcAft>
                <a:spcPts val="0"/>
              </a:spcAft>
              <a:buSzPts val="1600"/>
              <a:buChar char="●"/>
            </a:pPr>
            <a:r>
              <a:rPr lang="en" sz="1600"/>
              <a:t>Plotly</a:t>
            </a:r>
            <a:endParaRPr sz="1600"/>
          </a:p>
          <a:p>
            <a:pPr marL="457200" lvl="0" indent="-330200" algn="l" rtl="0">
              <a:spcBef>
                <a:spcPts val="0"/>
              </a:spcBef>
              <a:spcAft>
                <a:spcPts val="0"/>
              </a:spcAft>
              <a:buSzPts val="1600"/>
              <a:buChar char="●"/>
            </a:pPr>
            <a:r>
              <a:rPr lang="en" sz="1600"/>
              <a:t>BeautifulSoup</a:t>
            </a:r>
            <a:endParaRPr sz="1600"/>
          </a:p>
        </p:txBody>
      </p:sp>
      <p:grpSp>
        <p:nvGrpSpPr>
          <p:cNvPr id="114" name="Google Shape;114;p17"/>
          <p:cNvGrpSpPr/>
          <p:nvPr/>
        </p:nvGrpSpPr>
        <p:grpSpPr>
          <a:xfrm>
            <a:off x="4495475" y="646950"/>
            <a:ext cx="3843775" cy="2528574"/>
            <a:chOff x="4634625" y="197400"/>
            <a:chExt cx="3843775" cy="2528574"/>
          </a:xfrm>
        </p:grpSpPr>
        <p:pic>
          <p:nvPicPr>
            <p:cNvPr id="115" name="Google Shape;115;p17"/>
            <p:cNvPicPr preferRelativeResize="0"/>
            <p:nvPr/>
          </p:nvPicPr>
          <p:blipFill>
            <a:blip r:embed="rId3">
              <a:alphaModFix/>
            </a:blip>
            <a:stretch>
              <a:fillRect/>
            </a:stretch>
          </p:blipFill>
          <p:spPr>
            <a:xfrm>
              <a:off x="4634625" y="564225"/>
              <a:ext cx="3843775" cy="2161749"/>
            </a:xfrm>
            <a:prstGeom prst="rect">
              <a:avLst/>
            </a:prstGeom>
            <a:noFill/>
            <a:ln>
              <a:noFill/>
            </a:ln>
          </p:spPr>
        </p:pic>
        <p:pic>
          <p:nvPicPr>
            <p:cNvPr id="116" name="Google Shape;116;p17"/>
            <p:cNvPicPr preferRelativeResize="0"/>
            <p:nvPr/>
          </p:nvPicPr>
          <p:blipFill>
            <a:blip r:embed="rId4">
              <a:alphaModFix/>
            </a:blip>
            <a:stretch>
              <a:fillRect/>
            </a:stretch>
          </p:blipFill>
          <p:spPr>
            <a:xfrm>
              <a:off x="4942150" y="197400"/>
              <a:ext cx="1188926" cy="860849"/>
            </a:xfrm>
            <a:prstGeom prst="rect">
              <a:avLst/>
            </a:prstGeom>
            <a:noFill/>
            <a:ln>
              <a:noFill/>
            </a:ln>
          </p:spPr>
        </p:pic>
      </p:grpSp>
      <p:pic>
        <p:nvPicPr>
          <p:cNvPr id="117" name="Google Shape;117;p17"/>
          <p:cNvPicPr preferRelativeResize="0"/>
          <p:nvPr/>
        </p:nvPicPr>
        <p:blipFill rotWithShape="1">
          <a:blip r:embed="rId5">
            <a:alphaModFix/>
          </a:blip>
          <a:srcRect l="29829" t="19715" r="29602" b="5691"/>
          <a:stretch/>
        </p:blipFill>
        <p:spPr>
          <a:xfrm>
            <a:off x="4647875" y="3357250"/>
            <a:ext cx="1635600" cy="1403500"/>
          </a:xfrm>
          <a:prstGeom prst="rect">
            <a:avLst/>
          </a:prstGeom>
          <a:noFill/>
          <a:ln>
            <a:noFill/>
          </a:ln>
        </p:spPr>
      </p:pic>
      <p:pic>
        <p:nvPicPr>
          <p:cNvPr id="118" name="Google Shape;118;p17"/>
          <p:cNvPicPr preferRelativeResize="0"/>
          <p:nvPr/>
        </p:nvPicPr>
        <p:blipFill>
          <a:blip r:embed="rId6">
            <a:alphaModFix/>
          </a:blip>
          <a:stretch>
            <a:fillRect/>
          </a:stretch>
        </p:blipFill>
        <p:spPr>
          <a:xfrm>
            <a:off x="6928428" y="371173"/>
            <a:ext cx="1823421" cy="607800"/>
          </a:xfrm>
          <a:prstGeom prst="rect">
            <a:avLst/>
          </a:prstGeom>
          <a:noFill/>
          <a:ln>
            <a:noFill/>
          </a:ln>
        </p:spPr>
      </p:pic>
      <p:pic>
        <p:nvPicPr>
          <p:cNvPr id="119" name="Google Shape;119;p17"/>
          <p:cNvPicPr preferRelativeResize="0"/>
          <p:nvPr/>
        </p:nvPicPr>
        <p:blipFill>
          <a:blip r:embed="rId7">
            <a:alphaModFix/>
          </a:blip>
          <a:stretch>
            <a:fillRect/>
          </a:stretch>
        </p:blipFill>
        <p:spPr>
          <a:xfrm>
            <a:off x="6852226" y="3081824"/>
            <a:ext cx="2063951" cy="887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a:t>
            </a:r>
            <a:endParaRPr/>
          </a:p>
        </p:txBody>
      </p:sp>
      <p:sp>
        <p:nvSpPr>
          <p:cNvPr id="125" name="Google Shape;125;p18"/>
          <p:cNvSpPr txBox="1">
            <a:spLocks noGrp="1"/>
          </p:cNvSpPr>
          <p:nvPr>
            <p:ph type="body" idx="1"/>
          </p:nvPr>
        </p:nvSpPr>
        <p:spPr>
          <a:xfrm>
            <a:off x="311700" y="1229875"/>
            <a:ext cx="8520600" cy="3590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4 total Excel files were provided </a:t>
            </a:r>
            <a:endParaRPr sz="1600"/>
          </a:p>
          <a:p>
            <a:pPr marL="914400" lvl="1" indent="-330200" algn="l" rtl="0">
              <a:spcBef>
                <a:spcPts val="0"/>
              </a:spcBef>
              <a:spcAft>
                <a:spcPts val="0"/>
              </a:spcAft>
              <a:buSzPts val="1600"/>
              <a:buChar char="○"/>
            </a:pPr>
            <a:r>
              <a:rPr lang="en" sz="1600"/>
              <a:t>One data and annotation file per dataset</a:t>
            </a:r>
            <a:endParaRPr sz="1600"/>
          </a:p>
          <a:p>
            <a:pPr marL="457200" lvl="0" indent="-330200" algn="l" rtl="0">
              <a:spcBef>
                <a:spcPts val="1000"/>
              </a:spcBef>
              <a:spcAft>
                <a:spcPts val="0"/>
              </a:spcAft>
              <a:buSzPts val="1600"/>
              <a:buChar char="●"/>
            </a:pPr>
            <a:r>
              <a:rPr lang="en" sz="1600"/>
              <a:t>Data were merged and cleaned in pandas</a:t>
            </a:r>
            <a:endParaRPr sz="1600"/>
          </a:p>
          <a:p>
            <a:pPr marL="914400" lvl="1" indent="-330200" algn="l" rtl="0">
              <a:spcBef>
                <a:spcPts val="0"/>
              </a:spcBef>
              <a:spcAft>
                <a:spcPts val="0"/>
              </a:spcAft>
              <a:buSzPts val="1600"/>
              <a:buChar char="○"/>
            </a:pPr>
            <a:r>
              <a:rPr lang="en" sz="1600"/>
              <a:t>Multi-line header concatenated to create a unique identifier:</a:t>
            </a:r>
            <a:endParaRPr sz="1600"/>
          </a:p>
          <a:p>
            <a:pPr marL="1371600" lvl="2" indent="-330200" algn="l" rtl="0">
              <a:spcBef>
                <a:spcPts val="0"/>
              </a:spcBef>
              <a:spcAft>
                <a:spcPts val="0"/>
              </a:spcAft>
              <a:buSzPts val="1600"/>
              <a:buChar char="■"/>
            </a:pPr>
            <a:r>
              <a:rPr lang="en" sz="1600"/>
              <a:t>‘Assay’ (protein name) + ‘OlinkID’ (unique OlinkID)</a:t>
            </a:r>
            <a:endParaRPr sz="1600"/>
          </a:p>
          <a:p>
            <a:pPr marL="1371600" lvl="2" indent="-330200" algn="l" rtl="0">
              <a:spcBef>
                <a:spcPts val="0"/>
              </a:spcBef>
              <a:spcAft>
                <a:spcPts val="0"/>
              </a:spcAft>
              <a:buSzPts val="1600"/>
              <a:buChar char="■"/>
            </a:pPr>
            <a:r>
              <a:rPr lang="en" sz="1600"/>
              <a:t>‘UniProt ID’ (universal protein identification number) was removed for later</a:t>
            </a:r>
            <a:endParaRPr sz="1600"/>
          </a:p>
          <a:p>
            <a:pPr marL="914400" lvl="1" indent="-330200" algn="l" rtl="0">
              <a:spcBef>
                <a:spcPts val="0"/>
              </a:spcBef>
              <a:spcAft>
                <a:spcPts val="0"/>
              </a:spcAft>
              <a:buSzPts val="1600"/>
              <a:buChar char="○"/>
            </a:pPr>
            <a:r>
              <a:rPr lang="en" sz="1600"/>
              <a:t>Remove:</a:t>
            </a:r>
            <a:endParaRPr sz="1600"/>
          </a:p>
          <a:p>
            <a:pPr marL="1371600" lvl="2" indent="-330200" algn="l" rtl="0">
              <a:spcBef>
                <a:spcPts val="0"/>
              </a:spcBef>
              <a:spcAft>
                <a:spcPts val="0"/>
              </a:spcAft>
              <a:buSzPts val="1600"/>
              <a:buChar char="■"/>
            </a:pPr>
            <a:r>
              <a:rPr lang="en" sz="1600"/>
              <a:t>Limit of detection (LOD) metrics</a:t>
            </a:r>
            <a:endParaRPr sz="1600"/>
          </a:p>
          <a:p>
            <a:pPr marL="1371600" lvl="2" indent="-330200" algn="l" rtl="0">
              <a:spcBef>
                <a:spcPts val="0"/>
              </a:spcBef>
              <a:spcAft>
                <a:spcPts val="0"/>
              </a:spcAft>
              <a:buSzPts val="1600"/>
              <a:buChar char="■"/>
            </a:pPr>
            <a:r>
              <a:rPr lang="en" sz="1600"/>
              <a:t>Panel metadata</a:t>
            </a:r>
            <a:endParaRPr sz="1600"/>
          </a:p>
          <a:p>
            <a:pPr marL="1371600" lvl="2" indent="-330200" algn="l" rtl="0">
              <a:spcBef>
                <a:spcPts val="0"/>
              </a:spcBef>
              <a:spcAft>
                <a:spcPts val="1000"/>
              </a:spcAft>
              <a:buSzPts val="1600"/>
              <a:buChar char="■"/>
            </a:pPr>
            <a:r>
              <a:rPr lang="en" sz="1600"/>
              <a:t>Extra data file information and QC metrics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9"/>
          <p:cNvPicPr preferRelativeResize="0"/>
          <p:nvPr/>
        </p:nvPicPr>
        <p:blipFill>
          <a:blip r:embed="rId3">
            <a:alphaModFix/>
          </a:blip>
          <a:stretch>
            <a:fillRect/>
          </a:stretch>
        </p:blipFill>
        <p:spPr>
          <a:xfrm>
            <a:off x="4793725" y="1079513"/>
            <a:ext cx="4247399" cy="2694175"/>
          </a:xfrm>
          <a:prstGeom prst="rect">
            <a:avLst/>
          </a:prstGeom>
          <a:noFill/>
          <a:ln>
            <a:noFill/>
          </a:ln>
          <a:effectLst>
            <a:outerShdw blurRad="85725" dist="85725" dir="6900000" algn="bl" rotWithShape="0">
              <a:schemeClr val="dk1">
                <a:alpha val="50000"/>
              </a:schemeClr>
            </a:outerShdw>
          </a:effectLst>
        </p:spPr>
      </p:pic>
      <p:sp>
        <p:nvSpPr>
          <p:cNvPr id="131" name="Google Shape;13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Random Forest</a:t>
            </a:r>
            <a:endParaRPr/>
          </a:p>
        </p:txBody>
      </p:sp>
      <p:sp>
        <p:nvSpPr>
          <p:cNvPr id="132" name="Google Shape;132;p19"/>
          <p:cNvSpPr txBox="1">
            <a:spLocks noGrp="1"/>
          </p:cNvSpPr>
          <p:nvPr>
            <p:ph type="body" idx="1"/>
          </p:nvPr>
        </p:nvSpPr>
        <p:spPr>
          <a:xfrm>
            <a:off x="311700" y="1077475"/>
            <a:ext cx="46569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Quick and accurate classification model</a:t>
            </a:r>
            <a:endParaRPr/>
          </a:p>
          <a:p>
            <a:pPr marL="457200" lvl="0" indent="-342900" algn="l" rtl="0">
              <a:spcBef>
                <a:spcPts val="0"/>
              </a:spcBef>
              <a:spcAft>
                <a:spcPts val="0"/>
              </a:spcAft>
              <a:buSzPts val="1800"/>
              <a:buChar char="●"/>
            </a:pPr>
            <a:r>
              <a:rPr lang="en"/>
              <a:t>We sought out to predict whether a sample is a “Responder” or “Non-Responder” based on</a:t>
            </a:r>
            <a:br>
              <a:rPr lang="en"/>
            </a:br>
            <a:r>
              <a:rPr lang="en"/>
              <a:t>Protein NPX levels, Site, and Time</a:t>
            </a:r>
            <a:endParaRPr/>
          </a:p>
          <a:p>
            <a:pPr marL="457200" lvl="0" indent="-342900" algn="l" rtl="0">
              <a:spcBef>
                <a:spcPts val="0"/>
              </a:spcBef>
              <a:spcAft>
                <a:spcPts val="0"/>
              </a:spcAft>
              <a:buSzPts val="1800"/>
              <a:buChar char="●"/>
            </a:pPr>
            <a:r>
              <a:rPr lang="en"/>
              <a:t>Trained with 80% of the data, tested with 20%</a:t>
            </a:r>
            <a:endParaRPr/>
          </a:p>
          <a:p>
            <a:pPr marL="457200" lvl="0" indent="-342900" algn="l" rtl="0">
              <a:spcBef>
                <a:spcPts val="0"/>
              </a:spcBef>
              <a:spcAft>
                <a:spcPts val="0"/>
              </a:spcAft>
              <a:buSzPts val="1800"/>
              <a:buChar char="●"/>
            </a:pPr>
            <a:r>
              <a:rPr lang="en"/>
              <a:t>Used a forest of 1000 decision trees</a:t>
            </a:r>
            <a:endParaRPr/>
          </a:p>
          <a:p>
            <a:pPr marL="457200" lvl="0" indent="-342900" algn="l" rtl="0">
              <a:spcBef>
                <a:spcPts val="0"/>
              </a:spcBef>
              <a:spcAft>
                <a:spcPts val="0"/>
              </a:spcAft>
              <a:buSzPts val="1800"/>
              <a:buChar char="●"/>
            </a:pPr>
            <a:r>
              <a:rPr lang="en"/>
              <a:t>Ranked features by importance</a:t>
            </a:r>
            <a:endParaRPr/>
          </a:p>
          <a:p>
            <a:pPr marL="457200" lvl="0" indent="-342900" algn="l" rtl="0">
              <a:spcBef>
                <a:spcPts val="0"/>
              </a:spcBef>
              <a:spcAft>
                <a:spcPts val="0"/>
              </a:spcAft>
              <a:buSzPts val="1800"/>
              <a:buChar char="●"/>
            </a:pPr>
            <a:r>
              <a:rPr lang="en"/>
              <a:t>Tested on entire second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Random Forest</a:t>
            </a:r>
            <a:endParaRPr/>
          </a:p>
        </p:txBody>
      </p:sp>
      <p:sp>
        <p:nvSpPr>
          <p:cNvPr id="138" name="Google Shape;138;p20"/>
          <p:cNvSpPr txBox="1">
            <a:spLocks noGrp="1"/>
          </p:cNvSpPr>
          <p:nvPr>
            <p:ph type="body" idx="1"/>
          </p:nvPr>
        </p:nvSpPr>
        <p:spPr>
          <a:xfrm>
            <a:off x="311700" y="1077475"/>
            <a:ext cx="46569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Test 1</a:t>
            </a:r>
            <a:endParaRPr sz="1600"/>
          </a:p>
          <a:p>
            <a:pPr marL="914400" lvl="1" indent="-304800" algn="l" rtl="0">
              <a:spcBef>
                <a:spcPts val="0"/>
              </a:spcBef>
              <a:spcAft>
                <a:spcPts val="0"/>
              </a:spcAft>
              <a:buSzPts val="1200"/>
              <a:buChar char="○"/>
            </a:pPr>
            <a:r>
              <a:rPr lang="en" sz="1200"/>
              <a:t>Number of Estimators: 2000</a:t>
            </a:r>
            <a:endParaRPr sz="1200"/>
          </a:p>
          <a:p>
            <a:pPr marL="914400" lvl="1" indent="-304800" algn="l" rtl="0">
              <a:spcBef>
                <a:spcPts val="0"/>
              </a:spcBef>
              <a:spcAft>
                <a:spcPts val="0"/>
              </a:spcAft>
              <a:buSzPts val="1200"/>
              <a:buChar char="○"/>
            </a:pPr>
            <a:r>
              <a:rPr lang="en" sz="1200"/>
              <a:t>Train/Test ratio: 80/20</a:t>
            </a:r>
            <a:endParaRPr sz="1200"/>
          </a:p>
          <a:p>
            <a:pPr marL="914400" lvl="1" indent="-304800" algn="l" rtl="0">
              <a:spcBef>
                <a:spcPts val="0"/>
              </a:spcBef>
              <a:spcAft>
                <a:spcPts val="0"/>
              </a:spcAft>
              <a:buSzPts val="1200"/>
              <a:buChar char="○"/>
            </a:pPr>
            <a:r>
              <a:rPr lang="en" sz="1200"/>
              <a:t>F1-Score: .846</a:t>
            </a:r>
            <a:endParaRPr sz="1200"/>
          </a:p>
          <a:p>
            <a:pPr marL="457200" lvl="0" indent="-330200" algn="l" rtl="0">
              <a:spcBef>
                <a:spcPts val="0"/>
              </a:spcBef>
              <a:spcAft>
                <a:spcPts val="0"/>
              </a:spcAft>
              <a:buSzPts val="1600"/>
              <a:buChar char="●"/>
            </a:pPr>
            <a:r>
              <a:rPr lang="en" sz="1600"/>
              <a:t>Test 2</a:t>
            </a:r>
            <a:endParaRPr sz="1600"/>
          </a:p>
          <a:p>
            <a:pPr marL="914400" lvl="1" indent="-304800" algn="l" rtl="0">
              <a:spcBef>
                <a:spcPts val="0"/>
              </a:spcBef>
              <a:spcAft>
                <a:spcPts val="0"/>
              </a:spcAft>
              <a:buSzPts val="1200"/>
              <a:buChar char="○"/>
            </a:pPr>
            <a:r>
              <a:rPr lang="en" sz="1200"/>
              <a:t>Number of Estimators: 2000</a:t>
            </a:r>
            <a:endParaRPr sz="1200"/>
          </a:p>
          <a:p>
            <a:pPr marL="914400" lvl="1" indent="-304800" algn="l" rtl="0">
              <a:spcBef>
                <a:spcPts val="0"/>
              </a:spcBef>
              <a:spcAft>
                <a:spcPts val="0"/>
              </a:spcAft>
              <a:buSzPts val="1200"/>
              <a:buChar char="○"/>
            </a:pPr>
            <a:r>
              <a:rPr lang="en" sz="1200"/>
              <a:t>Train/Test ratio: 80/20</a:t>
            </a:r>
            <a:endParaRPr sz="1200"/>
          </a:p>
          <a:p>
            <a:pPr marL="914400" lvl="1" indent="-304800" algn="l" rtl="0">
              <a:spcBef>
                <a:spcPts val="0"/>
              </a:spcBef>
              <a:spcAft>
                <a:spcPts val="0"/>
              </a:spcAft>
              <a:buSzPts val="1200"/>
              <a:buChar char="○"/>
            </a:pPr>
            <a:r>
              <a:rPr lang="en" sz="1200"/>
              <a:t>F1-Score: .6363</a:t>
            </a:r>
            <a:endParaRPr sz="1200"/>
          </a:p>
          <a:p>
            <a:pPr marL="457200" lvl="0" indent="-330200" algn="l" rtl="0">
              <a:spcBef>
                <a:spcPts val="0"/>
              </a:spcBef>
              <a:spcAft>
                <a:spcPts val="0"/>
              </a:spcAft>
              <a:buSzPts val="1600"/>
              <a:buChar char="●"/>
            </a:pPr>
            <a:r>
              <a:rPr lang="en" sz="1600"/>
              <a:t>Test 3</a:t>
            </a:r>
            <a:endParaRPr sz="1600"/>
          </a:p>
          <a:p>
            <a:pPr marL="914400" lvl="1" indent="-304800" algn="l" rtl="0">
              <a:spcBef>
                <a:spcPts val="0"/>
              </a:spcBef>
              <a:spcAft>
                <a:spcPts val="0"/>
              </a:spcAft>
              <a:buSzPts val="1200"/>
              <a:buChar char="○"/>
            </a:pPr>
            <a:r>
              <a:rPr lang="en" sz="1200"/>
              <a:t>Number of Estimators: 1000</a:t>
            </a:r>
            <a:endParaRPr sz="1200"/>
          </a:p>
          <a:p>
            <a:pPr marL="914400" lvl="1" indent="-304800" algn="l" rtl="0">
              <a:spcBef>
                <a:spcPts val="0"/>
              </a:spcBef>
              <a:spcAft>
                <a:spcPts val="0"/>
              </a:spcAft>
              <a:buSzPts val="1200"/>
              <a:buChar char="○"/>
            </a:pPr>
            <a:r>
              <a:rPr lang="en" sz="1200"/>
              <a:t>Train/Test Ratio: 80/20</a:t>
            </a:r>
            <a:endParaRPr sz="1200"/>
          </a:p>
          <a:p>
            <a:pPr marL="914400" lvl="1" indent="-304800" algn="l" rtl="0">
              <a:spcBef>
                <a:spcPts val="0"/>
              </a:spcBef>
              <a:spcAft>
                <a:spcPts val="0"/>
              </a:spcAft>
              <a:buSzPts val="1200"/>
              <a:buChar char="○"/>
            </a:pPr>
            <a:r>
              <a:rPr lang="en" sz="1200"/>
              <a:t>F1-Score: .956</a:t>
            </a:r>
            <a:endParaRPr sz="1200"/>
          </a:p>
          <a:p>
            <a:pPr marL="457200" lvl="0" indent="-330200" algn="l" rtl="0">
              <a:spcBef>
                <a:spcPts val="0"/>
              </a:spcBef>
              <a:spcAft>
                <a:spcPts val="0"/>
              </a:spcAft>
              <a:buSzPts val="1600"/>
              <a:buChar char="●"/>
            </a:pPr>
            <a:r>
              <a:rPr lang="en" sz="1600"/>
              <a:t>Test 4</a:t>
            </a:r>
            <a:endParaRPr sz="1600"/>
          </a:p>
          <a:p>
            <a:pPr marL="914400" lvl="1" indent="-304800" algn="l" rtl="0">
              <a:spcBef>
                <a:spcPts val="0"/>
              </a:spcBef>
              <a:spcAft>
                <a:spcPts val="0"/>
              </a:spcAft>
              <a:buSzPts val="1200"/>
              <a:buChar char="○"/>
            </a:pPr>
            <a:r>
              <a:rPr lang="en" sz="1200"/>
              <a:t>Number of Estimators: 1000</a:t>
            </a:r>
            <a:endParaRPr sz="1200"/>
          </a:p>
          <a:p>
            <a:pPr marL="914400" lvl="1" indent="-304800" algn="l" rtl="0">
              <a:spcBef>
                <a:spcPts val="0"/>
              </a:spcBef>
              <a:spcAft>
                <a:spcPts val="0"/>
              </a:spcAft>
              <a:buSzPts val="1200"/>
              <a:buChar char="○"/>
            </a:pPr>
            <a:r>
              <a:rPr lang="en" sz="1200"/>
              <a:t>Train/Test Ratio: 80/20 with stratified outcomes</a:t>
            </a:r>
            <a:endParaRPr sz="1200"/>
          </a:p>
          <a:p>
            <a:pPr marL="914400" lvl="1" indent="-304800" algn="l" rtl="0">
              <a:spcBef>
                <a:spcPts val="0"/>
              </a:spcBef>
              <a:spcAft>
                <a:spcPts val="0"/>
              </a:spcAft>
              <a:buSzPts val="1200"/>
              <a:buChar char="○"/>
            </a:pPr>
            <a:r>
              <a:rPr lang="en" sz="1200"/>
              <a:t>F-1 Score: .923 </a:t>
            </a:r>
            <a:endParaRPr sz="1200"/>
          </a:p>
        </p:txBody>
      </p:sp>
      <p:pic>
        <p:nvPicPr>
          <p:cNvPr id="139" name="Google Shape;139;p20"/>
          <p:cNvPicPr preferRelativeResize="0"/>
          <p:nvPr/>
        </p:nvPicPr>
        <p:blipFill>
          <a:blip r:embed="rId3">
            <a:alphaModFix/>
          </a:blip>
          <a:stretch>
            <a:fillRect/>
          </a:stretch>
        </p:blipFill>
        <p:spPr>
          <a:xfrm>
            <a:off x="4843250" y="966338"/>
            <a:ext cx="3870600" cy="2728321"/>
          </a:xfrm>
          <a:prstGeom prst="rect">
            <a:avLst/>
          </a:prstGeom>
          <a:noFill/>
          <a:ln>
            <a:noFill/>
          </a:ln>
          <a:effectLst>
            <a:outerShdw blurRad="57150" dist="66675" dir="5700000" algn="bl" rotWithShape="0">
              <a:srgbClr val="000000">
                <a:alpha val="50000"/>
              </a:srgbClr>
            </a:outerShdw>
          </a:effectLst>
        </p:spPr>
      </p:pic>
      <p:sp>
        <p:nvSpPr>
          <p:cNvPr id="140" name="Google Shape;140;p20"/>
          <p:cNvSpPr txBox="1"/>
          <p:nvPr/>
        </p:nvSpPr>
        <p:spPr>
          <a:xfrm>
            <a:off x="5174350" y="3816475"/>
            <a:ext cx="15945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Predicted Values</a:t>
            </a:r>
            <a:endParaRPr sz="1000">
              <a:latin typeface="Roboto"/>
              <a:ea typeface="Roboto"/>
              <a:cs typeface="Roboto"/>
              <a:sym typeface="Roboto"/>
            </a:endParaRPr>
          </a:p>
        </p:txBody>
      </p:sp>
      <p:sp>
        <p:nvSpPr>
          <p:cNvPr id="141" name="Google Shape;141;p20"/>
          <p:cNvSpPr txBox="1"/>
          <p:nvPr/>
        </p:nvSpPr>
        <p:spPr>
          <a:xfrm rot="-5400000">
            <a:off x="3929100" y="1884650"/>
            <a:ext cx="1285800" cy="41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Actual Values</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Webpage/Results</a:t>
            </a:r>
            <a:endParaRPr/>
          </a:p>
        </p:txBody>
      </p:sp>
      <p:sp>
        <p:nvSpPr>
          <p:cNvPr id="147" name="Google Shape;147;p21"/>
          <p:cNvSpPr txBox="1">
            <a:spLocks noGrp="1"/>
          </p:cNvSpPr>
          <p:nvPr>
            <p:ph type="body" idx="1"/>
          </p:nvPr>
        </p:nvSpPr>
        <p:spPr>
          <a:xfrm>
            <a:off x="2242050" y="2070450"/>
            <a:ext cx="4659900" cy="50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u="sng">
                <a:solidFill>
                  <a:schemeClr val="hlink"/>
                </a:solidFill>
                <a:hlinkClick r:id="rId3"/>
              </a:rPr>
              <a:t>https://chrisbock76.github.io/Final_Project/</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805</Words>
  <Application>Microsoft Office PowerPoint</Application>
  <PresentationFormat>On-screen Show (16:9)</PresentationFormat>
  <Paragraphs>123</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Roboto</vt:lpstr>
      <vt:lpstr>Arial</vt:lpstr>
      <vt:lpstr>Geometric</vt:lpstr>
      <vt:lpstr>Protein Signature and Classifier Discovery: The Forest Through the Trees</vt:lpstr>
      <vt:lpstr>Introduction to Olink Data</vt:lpstr>
      <vt:lpstr>Dataset Metrics</vt:lpstr>
      <vt:lpstr>Project Scope</vt:lpstr>
      <vt:lpstr>Tools and Libraries Used</vt:lpstr>
      <vt:lpstr>Data Cleaning</vt:lpstr>
      <vt:lpstr>Machine Learning: Random Forest</vt:lpstr>
      <vt:lpstr>Machine Learning: Random Forest</vt:lpstr>
      <vt:lpstr>Webpage/Results</vt:lpstr>
      <vt:lpstr>Challenges</vt:lpstr>
      <vt:lpstr>Conclusions</vt:lpstr>
      <vt:lpstr>Next Steps for Demo Days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Signature and Classifier Discovery: The Forest Through the Trees</dc:title>
  <dc:creator>Chris and Ashley Bock</dc:creator>
  <cp:lastModifiedBy>Chris and Ashley Bock</cp:lastModifiedBy>
  <cp:revision>1</cp:revision>
  <dcterms:modified xsi:type="dcterms:W3CDTF">2020-07-18T14:13:13Z</dcterms:modified>
</cp:coreProperties>
</file>