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7" r:id="rId4"/>
    <p:sldId id="259" r:id="rId5"/>
    <p:sldId id="261" r:id="rId6"/>
    <p:sldId id="280" r:id="rId7"/>
    <p:sldId id="282" r:id="rId8"/>
    <p:sldId id="285" r:id="rId9"/>
    <p:sldId id="289" r:id="rId10"/>
    <p:sldId id="291" r:id="rId11"/>
    <p:sldId id="290" r:id="rId12"/>
    <p:sldId id="292" r:id="rId13"/>
    <p:sldId id="293" r:id="rId14"/>
    <p:sldId id="294" r:id="rId15"/>
    <p:sldId id="288"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8"/>
    <p:restoredTop sz="96281"/>
  </p:normalViewPr>
  <p:slideViewPr>
    <p:cSldViewPr snapToGrid="0" snapToObjects="1">
      <p:cViewPr varScale="1">
        <p:scale>
          <a:sx n="100" d="100"/>
          <a:sy n="100" d="100"/>
        </p:scale>
        <p:origin x="57"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D14CD-7CE4-4D34-BEE1-4B6A20595C96}"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A4D5F-4370-4553-92CE-B07891636A7F}" type="slidenum">
              <a:rPr lang="zh-CN" altLang="en-US" smtClean="0"/>
              <a:t>‹#›</a:t>
            </a:fld>
            <a:endParaRPr lang="zh-CN" altLang="en-US"/>
          </a:p>
        </p:txBody>
      </p:sp>
    </p:spTree>
    <p:extLst>
      <p:ext uri="{BB962C8B-B14F-4D97-AF65-F5344CB8AC3E}">
        <p14:creationId xmlns:p14="http://schemas.microsoft.com/office/powerpoint/2010/main" val="196864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sers.cs.cf.ac.uk/Dave.Marshall/Multimedia/node231.html" TargetMode="External"/><Relationship Id="rId2" Type="http://schemas.openxmlformats.org/officeDocument/2006/relationships/hyperlink" Target="http://www.cs.cmu.edu/~16385/s17/Slides/3.1_Image_Pyramid.pdf" TargetMode="External"/><Relationship Id="rId1" Type="http://schemas.openxmlformats.org/officeDocument/2006/relationships/slideLayout" Target="../slideLayouts/slideLayout2.xml"/><Relationship Id="rId4" Type="http://schemas.openxmlformats.org/officeDocument/2006/relationships/hyperlink" Target="https://squidarth.com/rc/math/2018/06/24/fourier.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3C2DE-654A-1A43-B2DF-B86806ABE55C}"/>
              </a:ext>
            </a:extLst>
          </p:cNvPr>
          <p:cNvSpPr>
            <a:spLocks noGrp="1"/>
          </p:cNvSpPr>
          <p:nvPr>
            <p:ph type="ctrTitle"/>
          </p:nvPr>
        </p:nvSpPr>
        <p:spPr/>
        <p:txBody>
          <a:bodyPr>
            <a:normAutofit/>
          </a:bodyPr>
          <a:lstStyle/>
          <a:p>
            <a:r>
              <a:rPr kumimoji="1" lang="zh-CN" altLang="en-US" sz="5400" dirty="0">
                <a:latin typeface="微软雅黑" panose="020B0503020204020204" pitchFamily="34" charset="-122"/>
                <a:ea typeface="微软雅黑" panose="020B0503020204020204" pitchFamily="34" charset="-122"/>
              </a:rPr>
              <a:t>数据结构 大作业</a:t>
            </a:r>
            <a:r>
              <a:rPr kumimoji="1" lang="en-US" altLang="zh-CN" sz="5400" dirty="0">
                <a:latin typeface="微软雅黑" panose="020B0503020204020204" pitchFamily="34" charset="-122"/>
                <a:ea typeface="微软雅黑" panose="020B0503020204020204" pitchFamily="34" charset="-122"/>
              </a:rPr>
              <a:t>A</a:t>
            </a:r>
            <a:br>
              <a:rPr kumimoji="1" lang="en-US" altLang="zh-CN" sz="5400" dirty="0">
                <a:latin typeface="微软雅黑" panose="020B0503020204020204" pitchFamily="34" charset="-122"/>
                <a:ea typeface="微软雅黑" panose="020B0503020204020204" pitchFamily="34" charset="-122"/>
              </a:rPr>
            </a:br>
            <a:r>
              <a:rPr kumimoji="1" lang="zh-CN" altLang="en-US" sz="5400" dirty="0">
                <a:solidFill>
                  <a:srgbClr val="C00000"/>
                </a:solidFill>
                <a:latin typeface="微软雅黑" panose="020B0503020204020204" pitchFamily="34" charset="-122"/>
                <a:ea typeface="微软雅黑" panose="020B0503020204020204" pitchFamily="34" charset="-122"/>
              </a:rPr>
              <a:t>图像哈希 </a:t>
            </a:r>
            <a:r>
              <a:rPr lang="en-US" altLang="zh-CN" sz="4000" cap="none" dirty="0">
                <a:solidFill>
                  <a:srgbClr val="C00000"/>
                </a:solidFill>
                <a:latin typeface="微软雅黑" panose="020B0503020204020204" pitchFamily="34" charset="-122"/>
                <a:ea typeface="微软雅黑" panose="020B0503020204020204" pitchFamily="34" charset="-122"/>
              </a:rPr>
              <a:t>Image Hashing</a:t>
            </a:r>
            <a:endParaRPr kumimoji="1" lang="zh-CN" altLang="en-US" sz="5400" dirty="0">
              <a:solidFill>
                <a:srgbClr val="C00000"/>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DDD62C07-6252-FF46-9BCB-F6E54A3631D8}"/>
              </a:ext>
            </a:extLst>
          </p:cNvPr>
          <p:cNvSpPr>
            <a:spLocks noGrp="1"/>
          </p:cNvSpPr>
          <p:nvPr>
            <p:ph type="subTitle" idx="1"/>
          </p:nvPr>
        </p:nvSpPr>
        <p:spPr/>
        <p:txBody>
          <a:bodyPr>
            <a:normAutofit fontScale="92500" lnSpcReduction="20000"/>
          </a:bodyPr>
          <a:lstStyle/>
          <a:p>
            <a:pPr>
              <a:defRPr/>
            </a:pPr>
            <a:r>
              <a:rPr lang="zh-CN" altLang="en-US" sz="2800" b="1" kern="0" dirty="0">
                <a:latin typeface="微软雅黑" panose="020B0503020204020204" pitchFamily="34" charset="-122"/>
                <a:ea typeface="微软雅黑" panose="020B0503020204020204" pitchFamily="34" charset="-122"/>
                <a:cs typeface="Baoli SC" charset="-122"/>
              </a:rPr>
              <a:t>刘烨斌</a:t>
            </a:r>
            <a:endParaRPr lang="en-US" altLang="zh-CN" sz="2800" b="1" kern="0" dirty="0">
              <a:latin typeface="微软雅黑" panose="020B0503020204020204" pitchFamily="34" charset="-122"/>
              <a:ea typeface="微软雅黑" panose="020B0503020204020204" pitchFamily="34" charset="-122"/>
              <a:cs typeface="Baoli SC" charset="-122"/>
            </a:endParaRPr>
          </a:p>
          <a:p>
            <a:pPr>
              <a:defRPr/>
            </a:pPr>
            <a:r>
              <a:rPr lang="zh-CN" altLang="en-US" kern="0" dirty="0">
                <a:latin typeface="微软雅黑" panose="020B0503020204020204" pitchFamily="34" charset="-122"/>
                <a:ea typeface="微软雅黑" panose="020B0503020204020204" pitchFamily="34" charset="-122"/>
                <a:cs typeface="Baoli SC" charset="-122"/>
              </a:rPr>
              <a:t>清华大学自动化系</a:t>
            </a:r>
            <a:endParaRPr lang="en-US" altLang="zh-CN" kern="0" dirty="0">
              <a:latin typeface="微软雅黑" panose="020B0503020204020204" pitchFamily="34" charset="-122"/>
              <a:ea typeface="微软雅黑" panose="020B0503020204020204" pitchFamily="34" charset="-122"/>
              <a:cs typeface="Baoli SC" charset="-122"/>
            </a:endParaRPr>
          </a:p>
          <a:p>
            <a:endParaRPr kumimoji="1" lang="zh-CN" altLang="en-US" dirty="0"/>
          </a:p>
        </p:txBody>
      </p:sp>
    </p:spTree>
    <p:extLst>
      <p:ext uri="{BB962C8B-B14F-4D97-AF65-F5344CB8AC3E}">
        <p14:creationId xmlns:p14="http://schemas.microsoft.com/office/powerpoint/2010/main" val="981598754"/>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1CD3-6704-B740-A689-B51255DC003B}"/>
              </a:ext>
            </a:extLst>
          </p:cNvPr>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算法流程和作业要求：多尺度哈希</a:t>
            </a:r>
          </a:p>
        </p:txBody>
      </p:sp>
      <p:sp>
        <p:nvSpPr>
          <p:cNvPr id="3" name="内容占位符 2">
            <a:extLst>
              <a:ext uri="{FF2B5EF4-FFF2-40B4-BE49-F238E27FC236}">
                <a16:creationId xmlns:a16="http://schemas.microsoft.com/office/drawing/2014/main" id="{49EF6D1C-700F-234D-8E8E-6827DFDD1CFE}"/>
              </a:ext>
            </a:extLst>
          </p:cNvPr>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大体算法流程：</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给定源图像和查询图像块</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1</a:t>
            </a:r>
            <a:r>
              <a:rPr kumimoji="1" lang="zh-CN" altLang="en-US" sz="1600" dirty="0">
                <a:latin typeface="微软雅黑" panose="020B0503020204020204" pitchFamily="34" charset="-122"/>
                <a:ea typeface="微软雅黑" panose="020B0503020204020204" pitchFamily="34" charset="-122"/>
              </a:rPr>
              <a:t>、对源图像的每个图像块根据</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个尺度下的金字塔计算得到</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个哈希值并建立</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个哈希表。</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2</a:t>
            </a:r>
            <a:r>
              <a:rPr kumimoji="1" lang="zh-CN" altLang="en-US" sz="1600" dirty="0">
                <a:latin typeface="微软雅黑" panose="020B0503020204020204" pitchFamily="34" charset="-122"/>
                <a:ea typeface="微软雅黑" panose="020B0503020204020204" pitchFamily="34" charset="-122"/>
              </a:rPr>
              <a:t>、对查询图像块根据</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个尺度下的金字塔计算得到</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个哈希值。</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3</a:t>
            </a:r>
            <a:r>
              <a:rPr kumimoji="1" lang="zh-CN" altLang="en-US" sz="1600" dirty="0">
                <a:latin typeface="微软雅黑" panose="020B0503020204020204" pitchFamily="34" charset="-122"/>
                <a:ea typeface="微软雅黑" panose="020B0503020204020204" pitchFamily="34" charset="-122"/>
              </a:rPr>
              <a:t>、利用这</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个尺度下的哈希值在对应</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个哈希表中查找。</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4</a:t>
            </a:r>
            <a:r>
              <a:rPr kumimoji="1" lang="zh-CN" altLang="en-US" sz="1600" dirty="0">
                <a:latin typeface="微软雅黑" panose="020B0503020204020204" pitchFamily="34" charset="-122"/>
                <a:ea typeface="微软雅黑" panose="020B0503020204020204" pitchFamily="34" charset="-122"/>
              </a:rPr>
              <a:t>、根据查找结果确定查询图像块的位置。（该过程要明确一个合理的逻辑）</a:t>
            </a:r>
            <a:endParaRPr kumimoji="1"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7244097"/>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1CD3-6704-B740-A689-B51255DC003B}"/>
              </a:ext>
            </a:extLst>
          </p:cNvPr>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算法流程和作业要求：感知哈希</a:t>
            </a:r>
          </a:p>
        </p:txBody>
      </p:sp>
      <p:sp>
        <p:nvSpPr>
          <p:cNvPr id="3" name="内容占位符 2">
            <a:extLst>
              <a:ext uri="{FF2B5EF4-FFF2-40B4-BE49-F238E27FC236}">
                <a16:creationId xmlns:a16="http://schemas.microsoft.com/office/drawing/2014/main" id="{49EF6D1C-700F-234D-8E8E-6827DFDD1CFE}"/>
              </a:ext>
            </a:extLst>
          </p:cNvPr>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感知哈希基于离散余弦变换（</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），主体思想是将图像块转移至频域，之后在频域上做哈希。</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频域部分中低频的部分代表图像整体粗略的特征，高频的部分代表图像的细节。由于噪声通常只影响高频部分，所以只对低频部分做哈希可以克服噪声的影响。</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endParaRPr kumimoji="1" lang="zh-CN" altLang="en-US" sz="1600" dirty="0">
              <a:latin typeface="微软雅黑" panose="020B0503020204020204" pitchFamily="34" charset="-122"/>
              <a:ea typeface="微软雅黑" panose="020B0503020204020204" pitchFamily="34" charset="-122"/>
            </a:endParaRPr>
          </a:p>
        </p:txBody>
      </p:sp>
      <p:pic>
        <p:nvPicPr>
          <p:cNvPr id="1026" name="Picture 2" descr="baboon_uncompressed">
            <a:extLst>
              <a:ext uri="{FF2B5EF4-FFF2-40B4-BE49-F238E27FC236}">
                <a16:creationId xmlns:a16="http://schemas.microsoft.com/office/drawing/2014/main" id="{2FAABDE2-1781-411E-BE24-C082DF52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955" y="381468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boon_compressed">
            <a:extLst>
              <a:ext uri="{FF2B5EF4-FFF2-40B4-BE49-F238E27FC236}">
                <a16:creationId xmlns:a16="http://schemas.microsoft.com/office/drawing/2014/main" id="{C64F3086-6ED8-4249-9EB5-75379FA04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020" y="381468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boon_compressed">
            <a:extLst>
              <a:ext uri="{FF2B5EF4-FFF2-40B4-BE49-F238E27FC236}">
                <a16:creationId xmlns:a16="http://schemas.microsoft.com/office/drawing/2014/main" id="{3B0A996C-B99E-4F69-8328-187339A389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987" y="3814687"/>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CECB6B0-C4AD-4643-86FE-017C46F74BFB}"/>
              </a:ext>
            </a:extLst>
          </p:cNvPr>
          <p:cNvSpPr txBox="1"/>
          <p:nvPr/>
        </p:nvSpPr>
        <p:spPr>
          <a:xfrm>
            <a:off x="2194560" y="6305063"/>
            <a:ext cx="646331" cy="369332"/>
          </a:xfrm>
          <a:prstGeom prst="rect">
            <a:avLst/>
          </a:prstGeom>
          <a:noFill/>
        </p:spPr>
        <p:txBody>
          <a:bodyPr wrap="none" rtlCol="0">
            <a:spAutoFit/>
          </a:bodyPr>
          <a:lstStyle/>
          <a:p>
            <a:r>
              <a:rPr lang="zh-CN" altLang="en-US" dirty="0"/>
              <a:t>原图</a:t>
            </a:r>
          </a:p>
        </p:txBody>
      </p:sp>
      <p:sp>
        <p:nvSpPr>
          <p:cNvPr id="8" name="文本框 7">
            <a:extLst>
              <a:ext uri="{FF2B5EF4-FFF2-40B4-BE49-F238E27FC236}">
                <a16:creationId xmlns:a16="http://schemas.microsoft.com/office/drawing/2014/main" id="{CC274A50-28E8-41A7-8EDC-EDE8C35DBE07}"/>
              </a:ext>
            </a:extLst>
          </p:cNvPr>
          <p:cNvSpPr txBox="1"/>
          <p:nvPr/>
        </p:nvSpPr>
        <p:spPr>
          <a:xfrm>
            <a:off x="5772834" y="6305063"/>
            <a:ext cx="646331" cy="369332"/>
          </a:xfrm>
          <a:prstGeom prst="rect">
            <a:avLst/>
          </a:prstGeom>
          <a:noFill/>
        </p:spPr>
        <p:txBody>
          <a:bodyPr wrap="none" rtlCol="0">
            <a:spAutoFit/>
          </a:bodyPr>
          <a:lstStyle/>
          <a:p>
            <a:r>
              <a:rPr lang="zh-CN" altLang="en-US" dirty="0"/>
              <a:t>低频</a:t>
            </a:r>
          </a:p>
        </p:txBody>
      </p:sp>
      <p:sp>
        <p:nvSpPr>
          <p:cNvPr id="9" name="文本框 8">
            <a:extLst>
              <a:ext uri="{FF2B5EF4-FFF2-40B4-BE49-F238E27FC236}">
                <a16:creationId xmlns:a16="http://schemas.microsoft.com/office/drawing/2014/main" id="{7431EA1C-5529-481D-954D-1FFE791E82AD}"/>
              </a:ext>
            </a:extLst>
          </p:cNvPr>
          <p:cNvSpPr txBox="1"/>
          <p:nvPr/>
        </p:nvSpPr>
        <p:spPr>
          <a:xfrm>
            <a:off x="8441210" y="6253420"/>
            <a:ext cx="2396810" cy="369332"/>
          </a:xfrm>
          <a:prstGeom prst="rect">
            <a:avLst/>
          </a:prstGeom>
          <a:noFill/>
        </p:spPr>
        <p:txBody>
          <a:bodyPr wrap="none" rtlCol="0">
            <a:spAutoFit/>
          </a:bodyPr>
          <a:lstStyle/>
          <a:p>
            <a:r>
              <a:rPr lang="zh-CN" altLang="en-US" dirty="0"/>
              <a:t>低频</a:t>
            </a:r>
            <a:r>
              <a:rPr lang="en-US" altLang="zh-CN" dirty="0"/>
              <a:t>+</a:t>
            </a:r>
            <a:r>
              <a:rPr lang="zh-CN" altLang="en-US" dirty="0"/>
              <a:t>高频（一部分）</a:t>
            </a:r>
          </a:p>
        </p:txBody>
      </p:sp>
    </p:spTree>
    <p:extLst>
      <p:ext uri="{BB962C8B-B14F-4D97-AF65-F5344CB8AC3E}">
        <p14:creationId xmlns:p14="http://schemas.microsoft.com/office/powerpoint/2010/main" val="3504024301"/>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1CD3-6704-B740-A689-B51255DC003B}"/>
              </a:ext>
            </a:extLst>
          </p:cNvPr>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算法流程和作业要求：感知哈希</a:t>
            </a:r>
          </a:p>
        </p:txBody>
      </p:sp>
      <p:sp>
        <p:nvSpPr>
          <p:cNvPr id="3" name="内容占位符 2">
            <a:extLst>
              <a:ext uri="{FF2B5EF4-FFF2-40B4-BE49-F238E27FC236}">
                <a16:creationId xmlns:a16="http://schemas.microsoft.com/office/drawing/2014/main" id="{49EF6D1C-700F-234D-8E8E-6827DFDD1CFE}"/>
              </a:ext>
            </a:extLst>
          </p:cNvPr>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对于每个图像块利用</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变换后会转换到频域部分，频域部分仍然是</a:t>
            </a:r>
            <a:r>
              <a:rPr kumimoji="1" lang="en-US" altLang="zh-CN" sz="1600" dirty="0">
                <a:latin typeface="微软雅黑" panose="020B0503020204020204" pitchFamily="34" charset="-122"/>
                <a:ea typeface="微软雅黑" panose="020B0503020204020204" pitchFamily="34" charset="-122"/>
              </a:rPr>
              <a:t>64x64</a:t>
            </a:r>
            <a:r>
              <a:rPr kumimoji="1" lang="zh-CN" altLang="en-US" sz="1600" dirty="0">
                <a:latin typeface="微软雅黑" panose="020B0503020204020204" pitchFamily="34" charset="-122"/>
                <a:ea typeface="微软雅黑" panose="020B0503020204020204" pitchFamily="34" charset="-122"/>
              </a:rPr>
              <a:t>的，选取左上角</a:t>
            </a:r>
            <a:r>
              <a:rPr kumimoji="1" lang="en-US" altLang="zh-CN" sz="1600" dirty="0" err="1">
                <a:latin typeface="微软雅黑" panose="020B0503020204020204" pitchFamily="34" charset="-122"/>
                <a:ea typeface="微软雅黑" panose="020B0503020204020204" pitchFamily="34" charset="-122"/>
              </a:rPr>
              <a:t>kxk</a:t>
            </a:r>
            <a:r>
              <a:rPr kumimoji="1" lang="zh-CN" altLang="en-US" sz="1600" dirty="0">
                <a:latin typeface="微软雅黑" panose="020B0503020204020204" pitchFamily="34" charset="-122"/>
                <a:ea typeface="微软雅黑" panose="020B0503020204020204" pitchFamily="34" charset="-122"/>
              </a:rPr>
              <a:t>的一个子矩阵，这里</a:t>
            </a:r>
            <a:r>
              <a:rPr kumimoji="1" lang="en-US" altLang="zh-CN" sz="1600" dirty="0">
                <a:latin typeface="微软雅黑" panose="020B0503020204020204" pitchFamily="34" charset="-122"/>
                <a:ea typeface="微软雅黑" panose="020B0503020204020204" pitchFamily="34" charset="-122"/>
              </a:rPr>
              <a:t>k</a:t>
            </a:r>
            <a:r>
              <a:rPr kumimoji="1" lang="zh-CN" altLang="en-US" sz="1600" dirty="0">
                <a:latin typeface="微软雅黑" panose="020B0503020204020204" pitchFamily="34" charset="-122"/>
                <a:ea typeface="微软雅黑" panose="020B0503020204020204" pitchFamily="34" charset="-122"/>
              </a:rPr>
              <a:t>越小选取的部分就越接近低频，</a:t>
            </a:r>
            <a:r>
              <a:rPr kumimoji="1" lang="en-US" altLang="zh-CN" sz="1600" dirty="0">
                <a:latin typeface="微软雅黑" panose="020B0503020204020204" pitchFamily="34" charset="-122"/>
                <a:ea typeface="微软雅黑" panose="020B0503020204020204" pitchFamily="34" charset="-122"/>
              </a:rPr>
              <a:t>k</a:t>
            </a:r>
            <a:r>
              <a:rPr kumimoji="1" lang="zh-CN" altLang="en-US" sz="1600" dirty="0">
                <a:latin typeface="微软雅黑" panose="020B0503020204020204" pitchFamily="34" charset="-122"/>
                <a:ea typeface="微软雅黑" panose="020B0503020204020204" pitchFamily="34" charset="-122"/>
              </a:rPr>
              <a:t>越大就会选取到高频的部分。</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由于</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后数值会变成实数，对实数哈希可采取下面的策略：</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1</a:t>
            </a:r>
            <a:r>
              <a:rPr kumimoji="1" lang="zh-CN" altLang="en-US" sz="1600" dirty="0">
                <a:latin typeface="微软雅黑" panose="020B0503020204020204" pitchFamily="34" charset="-122"/>
                <a:ea typeface="微软雅黑" panose="020B0503020204020204" pitchFamily="34" charset="-122"/>
              </a:rPr>
              <a:t>、确定一个基准值</a:t>
            </a:r>
            <a:r>
              <a:rPr kumimoji="1" lang="en-US" altLang="zh-CN" sz="1600" dirty="0">
                <a:latin typeface="微软雅黑" panose="020B0503020204020204" pitchFamily="34" charset="-122"/>
                <a:ea typeface="微软雅黑" panose="020B0503020204020204" pitchFamily="34" charset="-122"/>
              </a:rPr>
              <a:t>v</a:t>
            </a:r>
          </a:p>
          <a:p>
            <a:r>
              <a:rPr kumimoji="1" lang="en-US" altLang="zh-CN" sz="1600" dirty="0">
                <a:latin typeface="微软雅黑" panose="020B0503020204020204" pitchFamily="34" charset="-122"/>
                <a:ea typeface="微软雅黑" panose="020B0503020204020204" pitchFamily="34" charset="-122"/>
              </a:rPr>
              <a:t>2</a:t>
            </a:r>
            <a:r>
              <a:rPr kumimoji="1" lang="zh-CN" altLang="en-US" sz="1600" dirty="0">
                <a:latin typeface="微软雅黑" panose="020B0503020204020204" pitchFamily="34" charset="-122"/>
                <a:ea typeface="微软雅黑" panose="020B0503020204020204" pitchFamily="34" charset="-122"/>
              </a:rPr>
              <a:t>、所有小于</a:t>
            </a:r>
            <a:r>
              <a:rPr kumimoji="1" lang="en-US" altLang="zh-CN" sz="1600" dirty="0">
                <a:latin typeface="微软雅黑" panose="020B0503020204020204" pitchFamily="34" charset="-122"/>
                <a:ea typeface="微软雅黑" panose="020B0503020204020204" pitchFamily="34" charset="-122"/>
              </a:rPr>
              <a:t>v</a:t>
            </a:r>
            <a:r>
              <a:rPr kumimoji="1" lang="zh-CN" altLang="en-US" sz="1600" dirty="0">
                <a:latin typeface="微软雅黑" panose="020B0503020204020204" pitchFamily="34" charset="-122"/>
                <a:ea typeface="微软雅黑" panose="020B0503020204020204" pitchFamily="34" charset="-122"/>
              </a:rPr>
              <a:t>的元素设成</a:t>
            </a:r>
            <a:r>
              <a:rPr kumimoji="1" lang="en-US" altLang="zh-CN" sz="1600" dirty="0">
                <a:latin typeface="微软雅黑" panose="020B0503020204020204" pitchFamily="34" charset="-122"/>
                <a:ea typeface="微软雅黑" panose="020B0503020204020204" pitchFamily="34" charset="-122"/>
              </a:rPr>
              <a:t>0</a:t>
            </a:r>
            <a:r>
              <a:rPr kumimoji="1" lang="zh-CN" altLang="en-US" sz="1600" dirty="0">
                <a:latin typeface="微软雅黑" panose="020B0503020204020204" pitchFamily="34" charset="-122"/>
                <a:ea typeface="微软雅黑" panose="020B0503020204020204" pitchFamily="34" charset="-122"/>
              </a:rPr>
              <a:t>，大于</a:t>
            </a:r>
            <a:r>
              <a:rPr kumimoji="1" lang="en-US" altLang="zh-CN" sz="1600" dirty="0">
                <a:latin typeface="微软雅黑" panose="020B0503020204020204" pitchFamily="34" charset="-122"/>
                <a:ea typeface="微软雅黑" panose="020B0503020204020204" pitchFamily="34" charset="-122"/>
              </a:rPr>
              <a:t>v</a:t>
            </a:r>
            <a:r>
              <a:rPr kumimoji="1" lang="zh-CN" altLang="en-US" sz="1600" dirty="0">
                <a:latin typeface="微软雅黑" panose="020B0503020204020204" pitchFamily="34" charset="-122"/>
                <a:ea typeface="微软雅黑" panose="020B0503020204020204" pitchFamily="34" charset="-122"/>
              </a:rPr>
              <a:t>的元素设成</a:t>
            </a:r>
            <a:r>
              <a:rPr kumimoji="1" lang="en-US" altLang="zh-CN" sz="1600" dirty="0">
                <a:latin typeface="微软雅黑" panose="020B0503020204020204" pitchFamily="34" charset="-122"/>
                <a:ea typeface="微软雅黑" panose="020B0503020204020204" pitchFamily="34" charset="-122"/>
              </a:rPr>
              <a:t>1</a:t>
            </a:r>
          </a:p>
          <a:p>
            <a:r>
              <a:rPr kumimoji="1" lang="en-US" altLang="zh-CN" sz="1600" dirty="0">
                <a:latin typeface="微软雅黑" panose="020B0503020204020204" pitchFamily="34" charset="-122"/>
                <a:ea typeface="微软雅黑" panose="020B0503020204020204" pitchFamily="34" charset="-122"/>
              </a:rPr>
              <a:t>3</a:t>
            </a:r>
            <a:r>
              <a:rPr kumimoji="1" lang="zh-CN" altLang="en-US" sz="1600" dirty="0">
                <a:latin typeface="微软雅黑" panose="020B0503020204020204" pitchFamily="34" charset="-122"/>
                <a:ea typeface="微软雅黑" panose="020B0503020204020204" pitchFamily="34" charset="-122"/>
              </a:rPr>
              <a:t>、之后可转换为一个</a:t>
            </a:r>
            <a:r>
              <a:rPr kumimoji="1" lang="en-US" altLang="zh-CN" sz="1600" dirty="0">
                <a:latin typeface="微软雅黑" panose="020B0503020204020204" pitchFamily="34" charset="-122"/>
                <a:ea typeface="微软雅黑" panose="020B0503020204020204" pitchFamily="34" charset="-122"/>
              </a:rPr>
              <a:t>01</a:t>
            </a:r>
            <a:r>
              <a:rPr kumimoji="1" lang="zh-CN" altLang="en-US" sz="1600" dirty="0">
                <a:latin typeface="微软雅黑" panose="020B0503020204020204" pitchFamily="34" charset="-122"/>
                <a:ea typeface="微软雅黑" panose="020B0503020204020204" pitchFamily="34" charset="-122"/>
              </a:rPr>
              <a:t>串的哈希计算</a:t>
            </a:r>
            <a:endParaRPr kumimoji="1" lang="en-US" altLang="zh-CN" sz="1600" dirty="0">
              <a:latin typeface="微软雅黑" panose="020B0503020204020204" pitchFamily="34" charset="-122"/>
              <a:ea typeface="微软雅黑" panose="020B0503020204020204" pitchFamily="34" charset="-122"/>
            </a:endParaRPr>
          </a:p>
          <a:p>
            <a:pPr marL="0" indent="0">
              <a:buNone/>
            </a:pPr>
            <a:r>
              <a:rPr kumimoji="1" lang="zh-CN" altLang="en-US" sz="1600" dirty="0">
                <a:latin typeface="微软雅黑" panose="020B0503020204020204" pitchFamily="34" charset="-122"/>
                <a:ea typeface="微软雅黑" panose="020B0503020204020204" pitchFamily="34" charset="-122"/>
              </a:rPr>
              <a:t>基准值通常使用均值，当然也可以设定多个基准值（尽量比较均匀）来减少哈希冲突的可能性。</a:t>
            </a:r>
            <a:endParaRPr kumimoji="1" lang="en-US" altLang="zh-CN" sz="1600" dirty="0">
              <a:latin typeface="微软雅黑" panose="020B0503020204020204" pitchFamily="34" charset="-122"/>
              <a:ea typeface="微软雅黑" panose="020B0503020204020204" pitchFamily="34" charset="-122"/>
            </a:endParaRPr>
          </a:p>
          <a:p>
            <a:endParaRPr kumimoji="1"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0335867"/>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1CD3-6704-B740-A689-B51255DC003B}"/>
              </a:ext>
            </a:extLst>
          </p:cNvPr>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算法流程和作业要求：感知哈希</a:t>
            </a:r>
          </a:p>
        </p:txBody>
      </p:sp>
      <p:sp>
        <p:nvSpPr>
          <p:cNvPr id="3" name="内容占位符 2">
            <a:extLst>
              <a:ext uri="{FF2B5EF4-FFF2-40B4-BE49-F238E27FC236}">
                <a16:creationId xmlns:a16="http://schemas.microsoft.com/office/drawing/2014/main" id="{49EF6D1C-700F-234D-8E8E-6827DFDD1CFE}"/>
              </a:ext>
            </a:extLst>
          </p:cNvPr>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大体算法流程：</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给定源图像和查询图像块</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1</a:t>
            </a:r>
            <a:r>
              <a:rPr kumimoji="1" lang="zh-CN" altLang="en-US" sz="1600" dirty="0">
                <a:latin typeface="微软雅黑" panose="020B0503020204020204" pitchFamily="34" charset="-122"/>
                <a:ea typeface="微软雅黑" panose="020B0503020204020204" pitchFamily="34" charset="-122"/>
              </a:rPr>
              <a:t>、对源图像的每个图像块做</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，选取</a:t>
            </a:r>
            <a:r>
              <a:rPr kumimoji="1" lang="en-US" altLang="zh-CN" sz="1600" dirty="0" err="1">
                <a:latin typeface="微软雅黑" panose="020B0503020204020204" pitchFamily="34" charset="-122"/>
                <a:ea typeface="微软雅黑" panose="020B0503020204020204" pitchFamily="34" charset="-122"/>
              </a:rPr>
              <a:t>kxk</a:t>
            </a:r>
            <a:r>
              <a:rPr kumimoji="1" lang="zh-CN" altLang="en-US" sz="1600" dirty="0">
                <a:latin typeface="微软雅黑" panose="020B0503020204020204" pitchFamily="34" charset="-122"/>
                <a:ea typeface="微软雅黑" panose="020B0503020204020204" pitchFamily="34" charset="-122"/>
              </a:rPr>
              <a:t>的子矩阵，设定基准值</a:t>
            </a:r>
            <a:r>
              <a:rPr kumimoji="1" lang="en-US" altLang="zh-CN" sz="1600" dirty="0">
                <a:latin typeface="微软雅黑" panose="020B0503020204020204" pitchFamily="34" charset="-122"/>
                <a:ea typeface="微软雅黑" panose="020B0503020204020204" pitchFamily="34" charset="-122"/>
              </a:rPr>
              <a:t>v</a:t>
            </a:r>
            <a:r>
              <a:rPr kumimoji="1" lang="zh-CN" altLang="en-US" sz="1600" dirty="0">
                <a:latin typeface="微软雅黑" panose="020B0503020204020204" pitchFamily="34" charset="-122"/>
                <a:ea typeface="微软雅黑" panose="020B0503020204020204" pitchFamily="34" charset="-122"/>
              </a:rPr>
              <a:t>利用实数哈希得到哈希值并建表。</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2</a:t>
            </a:r>
            <a:r>
              <a:rPr kumimoji="1" lang="zh-CN" altLang="en-US" sz="1600" dirty="0">
                <a:latin typeface="微软雅黑" panose="020B0503020204020204" pitchFamily="34" charset="-122"/>
                <a:ea typeface="微软雅黑" panose="020B0503020204020204" pitchFamily="34" charset="-122"/>
              </a:rPr>
              <a:t>、对查询图像块做</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，选取</a:t>
            </a:r>
            <a:r>
              <a:rPr kumimoji="1" lang="en-US" altLang="zh-CN" sz="1600" dirty="0" err="1">
                <a:latin typeface="微软雅黑" panose="020B0503020204020204" pitchFamily="34" charset="-122"/>
                <a:ea typeface="微软雅黑" panose="020B0503020204020204" pitchFamily="34" charset="-122"/>
              </a:rPr>
              <a:t>kxk</a:t>
            </a:r>
            <a:r>
              <a:rPr kumimoji="1" lang="zh-CN" altLang="en-US" sz="1600" dirty="0">
                <a:latin typeface="微软雅黑" panose="020B0503020204020204" pitchFamily="34" charset="-122"/>
                <a:ea typeface="微软雅黑" panose="020B0503020204020204" pitchFamily="34" charset="-122"/>
              </a:rPr>
              <a:t>的子矩阵根据同样的基准值</a:t>
            </a:r>
            <a:r>
              <a:rPr kumimoji="1" lang="en-US" altLang="zh-CN" sz="1600" dirty="0">
                <a:latin typeface="微软雅黑" panose="020B0503020204020204" pitchFamily="34" charset="-122"/>
                <a:ea typeface="微软雅黑" panose="020B0503020204020204" pitchFamily="34" charset="-122"/>
              </a:rPr>
              <a:t>v</a:t>
            </a:r>
            <a:r>
              <a:rPr kumimoji="1" lang="zh-CN" altLang="en-US" sz="1600" dirty="0">
                <a:latin typeface="微软雅黑" panose="020B0503020204020204" pitchFamily="34" charset="-122"/>
                <a:ea typeface="微软雅黑" panose="020B0503020204020204" pitchFamily="34" charset="-122"/>
              </a:rPr>
              <a:t>得到哈希值。</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3</a:t>
            </a:r>
            <a:r>
              <a:rPr kumimoji="1" lang="zh-CN" altLang="en-US" sz="1600" dirty="0">
                <a:latin typeface="微软雅黑" panose="020B0503020204020204" pitchFamily="34" charset="-122"/>
                <a:ea typeface="微软雅黑" panose="020B0503020204020204" pitchFamily="34" charset="-122"/>
              </a:rPr>
              <a:t>、根据哈希值查找对应的候选图像块位置。</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4</a:t>
            </a:r>
            <a:r>
              <a:rPr kumimoji="1" lang="zh-CN" altLang="en-US" sz="1600" dirty="0">
                <a:latin typeface="微软雅黑" panose="020B0503020204020204" pitchFamily="34" charset="-122"/>
                <a:ea typeface="微软雅黑" panose="020B0503020204020204" pitchFamily="34" charset="-122"/>
              </a:rPr>
              <a:t>、设定一个标准从候选图像块中确定最终的位置。（保证准确的前提下尽量快）</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部分可使用第三方库或者</a:t>
            </a:r>
            <a:r>
              <a:rPr kumimoji="1" lang="en-US" altLang="zh-CN" sz="1600" dirty="0">
                <a:latin typeface="微软雅黑" panose="020B0503020204020204" pitchFamily="34" charset="-122"/>
                <a:ea typeface="微软雅黑" panose="020B0503020204020204" pitchFamily="34" charset="-122"/>
              </a:rPr>
              <a:t>lib</a:t>
            </a:r>
            <a:r>
              <a:rPr kumimoji="1" lang="zh-CN" altLang="en-US" sz="1600" dirty="0">
                <a:latin typeface="微软雅黑" panose="020B0503020204020204" pitchFamily="34" charset="-122"/>
                <a:ea typeface="微软雅黑" panose="020B0503020204020204" pitchFamily="34" charset="-122"/>
              </a:rPr>
              <a:t>来实现（</a:t>
            </a:r>
            <a:r>
              <a:rPr kumimoji="1" lang="en-US" altLang="zh-CN" sz="1600" dirty="0">
                <a:latin typeface="微软雅黑" panose="020B0503020204020204" pitchFamily="34" charset="-122"/>
                <a:ea typeface="微软雅黑" panose="020B0503020204020204" pitchFamily="34" charset="-122"/>
              </a:rPr>
              <a:t>python</a:t>
            </a:r>
            <a:r>
              <a:rPr kumimoji="1" lang="zh-CN" altLang="en-US" sz="1600" dirty="0">
                <a:latin typeface="微软雅黑" panose="020B0503020204020204" pitchFamily="34" charset="-122"/>
                <a:ea typeface="微软雅黑" panose="020B0503020204020204" pitchFamily="34" charset="-122"/>
              </a:rPr>
              <a:t>也可以）</a:t>
            </a:r>
            <a:endParaRPr kumimoji="1" lang="en-US" altLang="zh-CN" sz="1600" dirty="0">
              <a:latin typeface="微软雅黑" panose="020B0503020204020204" pitchFamily="34" charset="-122"/>
              <a:ea typeface="微软雅黑" panose="020B0503020204020204" pitchFamily="34" charset="-122"/>
            </a:endParaRPr>
          </a:p>
          <a:p>
            <a:endParaRPr kumimoji="1"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2337799"/>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2C36B-0A67-CD4F-8500-04DE19322CD1}"/>
              </a:ext>
            </a:extLst>
          </p:cNvPr>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实验说明</a:t>
            </a:r>
          </a:p>
        </p:txBody>
      </p:sp>
      <p:sp>
        <p:nvSpPr>
          <p:cNvPr id="3" name="内容占位符 2">
            <a:extLst>
              <a:ext uri="{FF2B5EF4-FFF2-40B4-BE49-F238E27FC236}">
                <a16:creationId xmlns:a16="http://schemas.microsoft.com/office/drawing/2014/main" id="{5B06E65C-B6E4-D949-848E-8569BB75A581}"/>
              </a:ext>
            </a:extLst>
          </p:cNvPr>
          <p:cNvSpPr>
            <a:spLocks noGrp="1"/>
          </p:cNvSpPr>
          <p:nvPr>
            <p:ph idx="1"/>
          </p:nvPr>
        </p:nvSpPr>
        <p:spPr>
          <a:xfrm>
            <a:off x="1451579" y="2015732"/>
            <a:ext cx="9603275" cy="4575987"/>
          </a:xfrm>
        </p:spPr>
        <p:txBody>
          <a:bodyPr>
            <a:normAutofit/>
          </a:bodyPr>
          <a:lstStyle/>
          <a:p>
            <a:pPr marL="0" indent="0">
              <a:buNone/>
            </a:pPr>
            <a:r>
              <a:rPr kumimoji="1" lang="en-US" altLang="zh-CN" sz="1200" dirty="0">
                <a:latin typeface="微软雅黑" panose="020B0503020204020204" pitchFamily="34" charset="-122"/>
                <a:ea typeface="微软雅黑" panose="020B0503020204020204" pitchFamily="34" charset="-122"/>
              </a:rPr>
              <a:t>1</a:t>
            </a:r>
            <a:r>
              <a:rPr kumimoji="1" lang="zh-CN" altLang="en-US" sz="1200" dirty="0">
                <a:latin typeface="微软雅黑" panose="020B0503020204020204" pitchFamily="34" charset="-122"/>
                <a:ea typeface="微软雅黑" panose="020B0503020204020204" pitchFamily="34" charset="-122"/>
              </a:rPr>
              <a:t>、数据格式说明</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source.png </a:t>
            </a:r>
            <a:r>
              <a:rPr kumimoji="1" lang="zh-CN" altLang="en-US" sz="1200" dirty="0">
                <a:latin typeface="微软雅黑" panose="020B0503020204020204" pitchFamily="34" charset="-122"/>
                <a:ea typeface="微软雅黑" panose="020B0503020204020204" pitchFamily="34" charset="-122"/>
              </a:rPr>
              <a:t>源图像</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queryN.png </a:t>
            </a:r>
            <a:r>
              <a:rPr kumimoji="1" lang="zh-CN" altLang="en-US" sz="1200" dirty="0">
                <a:latin typeface="微软雅黑" panose="020B0503020204020204" pitchFamily="34" charset="-122"/>
                <a:ea typeface="微软雅黑" panose="020B0503020204020204" pitchFamily="34" charset="-122"/>
              </a:rPr>
              <a:t>查询图像块</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XXX_g.png </a:t>
            </a:r>
            <a:r>
              <a:rPr kumimoji="1" lang="zh-CN" altLang="en-US" sz="1200" dirty="0">
                <a:latin typeface="微软雅黑" panose="020B0503020204020204" pitchFamily="34" charset="-122"/>
                <a:ea typeface="微软雅黑" panose="020B0503020204020204" pitchFamily="34" charset="-122"/>
              </a:rPr>
              <a:t>查询图像块的灰度图像</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err="1">
                <a:latin typeface="微软雅黑" panose="020B0503020204020204" pitchFamily="34" charset="-122"/>
                <a:ea typeface="微软雅黑" panose="020B0503020204020204" pitchFamily="34" charset="-122"/>
              </a:rPr>
              <a:t>XXX_g.data</a:t>
            </a:r>
            <a:r>
              <a:rPr kumimoji="1" lang="en-US" altLang="zh-CN" sz="1200" dirty="0">
                <a:latin typeface="微软雅黑" panose="020B0503020204020204" pitchFamily="34" charset="-122"/>
                <a:ea typeface="微软雅黑" panose="020B0503020204020204" pitchFamily="34" charset="-122"/>
              </a:rPr>
              <a:t> </a:t>
            </a:r>
            <a:r>
              <a:rPr kumimoji="1" lang="zh-CN" altLang="en-US" sz="1200" dirty="0">
                <a:latin typeface="微软雅黑" panose="020B0503020204020204" pitchFamily="34" charset="-122"/>
                <a:ea typeface="微软雅黑" panose="020B0503020204020204" pitchFamily="34" charset="-122"/>
              </a:rPr>
              <a:t>查询图像块的灰度图像数据（方便</a:t>
            </a:r>
            <a:r>
              <a:rPr kumimoji="1" lang="en-US" altLang="zh-CN" sz="1200" dirty="0" err="1">
                <a:latin typeface="微软雅黑" panose="020B0503020204020204" pitchFamily="34" charset="-122"/>
                <a:ea typeface="微软雅黑" panose="020B0503020204020204" pitchFamily="34" charset="-122"/>
              </a:rPr>
              <a:t>c++</a:t>
            </a:r>
            <a:r>
              <a:rPr kumimoji="1" lang="zh-CN" altLang="en-US" sz="1200" dirty="0">
                <a:latin typeface="微软雅黑" panose="020B0503020204020204" pitchFamily="34" charset="-122"/>
                <a:ea typeface="微软雅黑" panose="020B0503020204020204" pitchFamily="34" charset="-122"/>
              </a:rPr>
              <a:t>输入输出）</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result.txt </a:t>
            </a:r>
            <a:r>
              <a:rPr kumimoji="1" lang="zh-CN" altLang="en-US" sz="1200" dirty="0">
                <a:latin typeface="微软雅黑" panose="020B0503020204020204" pitchFamily="34" charset="-122"/>
                <a:ea typeface="微软雅黑" panose="020B0503020204020204" pitchFamily="34" charset="-122"/>
              </a:rPr>
              <a:t>输出图像块的位置（</a:t>
            </a:r>
            <a:r>
              <a:rPr kumimoji="1" lang="en-US" altLang="zh-CN" sz="1200" dirty="0">
                <a:latin typeface="微软雅黑" panose="020B0503020204020204" pitchFamily="34" charset="-122"/>
                <a:ea typeface="微软雅黑" panose="020B0503020204020204" pitchFamily="34" charset="-122"/>
              </a:rPr>
              <a:t>data_basic1</a:t>
            </a:r>
            <a:r>
              <a:rPr kumimoji="1" lang="zh-CN" altLang="en-US" sz="1200" dirty="0">
                <a:latin typeface="微软雅黑" panose="020B0503020204020204" pitchFamily="34" charset="-122"/>
                <a:ea typeface="微软雅黑" panose="020B0503020204020204" pitchFamily="34" charset="-122"/>
              </a:rPr>
              <a:t>和</a:t>
            </a:r>
            <a:r>
              <a:rPr kumimoji="1" lang="en-US" altLang="zh-CN" sz="1200" dirty="0">
                <a:latin typeface="微软雅黑" panose="020B0503020204020204" pitchFamily="34" charset="-122"/>
                <a:ea typeface="微软雅黑" panose="020B0503020204020204" pitchFamily="34" charset="-122"/>
              </a:rPr>
              <a:t>2</a:t>
            </a:r>
            <a:r>
              <a:rPr kumimoji="1" lang="zh-CN" altLang="en-US" sz="1200" dirty="0">
                <a:latin typeface="微软雅黑" panose="020B0503020204020204" pitchFamily="34" charset="-122"/>
                <a:ea typeface="微软雅黑" panose="020B0503020204020204" pitchFamily="34" charset="-122"/>
              </a:rPr>
              <a:t>提供实际位置）</a:t>
            </a:r>
            <a:endParaRPr kumimoji="1" lang="en-US" altLang="zh-CN" sz="1200" dirty="0">
              <a:latin typeface="微软雅黑" panose="020B0503020204020204" pitchFamily="34" charset="-122"/>
              <a:ea typeface="微软雅黑" panose="020B0503020204020204" pitchFamily="34" charset="-122"/>
            </a:endParaRPr>
          </a:p>
          <a:p>
            <a:pPr marL="0" indent="0">
              <a:buNone/>
            </a:pP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2</a:t>
            </a:r>
            <a:r>
              <a:rPr kumimoji="1" lang="zh-CN" altLang="en-US" sz="1200" dirty="0">
                <a:latin typeface="微软雅黑" panose="020B0503020204020204" pitchFamily="34" charset="-122"/>
                <a:ea typeface="微软雅黑" panose="020B0503020204020204" pitchFamily="34" charset="-122"/>
              </a:rPr>
              <a:t>、可视化程序</a:t>
            </a:r>
            <a:r>
              <a:rPr kumimoji="1" lang="en-US" altLang="zh-CN" sz="1200" dirty="0">
                <a:latin typeface="微软雅黑" panose="020B0503020204020204" pitchFamily="34" charset="-122"/>
                <a:ea typeface="微软雅黑" panose="020B0503020204020204" pitchFamily="34" charset="-122"/>
              </a:rPr>
              <a:t>utils.py</a:t>
            </a:r>
          </a:p>
          <a:p>
            <a:pPr marL="0" indent="0">
              <a:buNone/>
            </a:pPr>
            <a:r>
              <a:rPr kumimoji="1" lang="en-US" altLang="zh-CN" sz="1200" dirty="0">
                <a:latin typeface="微软雅黑" panose="020B0503020204020204" pitchFamily="34" charset="-122"/>
                <a:ea typeface="微软雅黑" panose="020B0503020204020204" pitchFamily="34" charset="-122"/>
              </a:rPr>
              <a:t>python utils.py --</a:t>
            </a:r>
            <a:r>
              <a:rPr kumimoji="1" lang="en-US" altLang="zh-CN" sz="1200" dirty="0" err="1">
                <a:latin typeface="微软雅黑" panose="020B0503020204020204" pitchFamily="34" charset="-122"/>
                <a:ea typeface="微软雅黑" panose="020B0503020204020204" pitchFamily="34" charset="-122"/>
              </a:rPr>
              <a:t>i</a:t>
            </a:r>
            <a:r>
              <a:rPr kumimoji="1" lang="en-US" altLang="zh-CN" sz="1200" dirty="0">
                <a:latin typeface="微软雅黑" panose="020B0503020204020204" pitchFamily="34" charset="-122"/>
                <a:ea typeface="微软雅黑" panose="020B0503020204020204" pitchFamily="34" charset="-122"/>
              </a:rPr>
              <a:t> </a:t>
            </a:r>
            <a:r>
              <a:rPr kumimoji="1" lang="en-US" altLang="zh-CN" sz="1200" dirty="0" err="1">
                <a:latin typeface="微软雅黑" panose="020B0503020204020204" pitchFamily="34" charset="-122"/>
                <a:ea typeface="微软雅黑" panose="020B0503020204020204" pitchFamily="34" charset="-122"/>
              </a:rPr>
              <a:t>folderName</a:t>
            </a:r>
            <a:r>
              <a:rPr kumimoji="1" lang="en-US" altLang="zh-CN" sz="1200" dirty="0">
                <a:latin typeface="微软雅黑" panose="020B0503020204020204" pitchFamily="34" charset="-122"/>
                <a:ea typeface="微软雅黑" panose="020B0503020204020204" pitchFamily="34" charset="-122"/>
              </a:rPr>
              <a:t> </a:t>
            </a:r>
            <a:r>
              <a:rPr kumimoji="1" lang="zh-CN" altLang="en-US" sz="1200" dirty="0">
                <a:latin typeface="微软雅黑" panose="020B0503020204020204" pitchFamily="34" charset="-122"/>
                <a:ea typeface="微软雅黑" panose="020B0503020204020204" pitchFamily="34" charset="-122"/>
              </a:rPr>
              <a:t>指定文件夹地址</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--rgb2g </a:t>
            </a:r>
            <a:r>
              <a:rPr kumimoji="1" lang="zh-CN" altLang="en-US" sz="1200" dirty="0">
                <a:latin typeface="微软雅黑" panose="020B0503020204020204" pitchFamily="34" charset="-122"/>
                <a:ea typeface="微软雅黑" panose="020B0503020204020204" pitchFamily="34" charset="-122"/>
              </a:rPr>
              <a:t>所有</a:t>
            </a:r>
            <a:r>
              <a:rPr kumimoji="1" lang="en-US" altLang="zh-CN" sz="1200" dirty="0" err="1">
                <a:latin typeface="微软雅黑" panose="020B0503020204020204" pitchFamily="34" charset="-122"/>
                <a:ea typeface="微软雅黑" panose="020B0503020204020204" pitchFamily="34" charset="-122"/>
              </a:rPr>
              <a:t>rgb</a:t>
            </a:r>
            <a:r>
              <a:rPr kumimoji="1" lang="zh-CN" altLang="en-US" sz="1200" dirty="0">
                <a:latin typeface="微软雅黑" panose="020B0503020204020204" pitchFamily="34" charset="-122"/>
                <a:ea typeface="微软雅黑" panose="020B0503020204020204" pitchFamily="34" charset="-122"/>
              </a:rPr>
              <a:t>图像转为灰度图像（不需要使用）</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--g2d </a:t>
            </a:r>
            <a:r>
              <a:rPr kumimoji="1" lang="zh-CN" altLang="en-US" sz="1200" dirty="0">
                <a:latin typeface="微软雅黑" panose="020B0503020204020204" pitchFamily="34" charset="-122"/>
                <a:ea typeface="微软雅黑" panose="020B0503020204020204" pitchFamily="34" charset="-122"/>
              </a:rPr>
              <a:t>所有灰度图像转换为灰度数据</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--d2g </a:t>
            </a:r>
            <a:r>
              <a:rPr kumimoji="1" lang="zh-CN" altLang="en-US" sz="1200" dirty="0">
                <a:latin typeface="微软雅黑" panose="020B0503020204020204" pitchFamily="34" charset="-122"/>
                <a:ea typeface="微软雅黑" panose="020B0503020204020204" pitchFamily="34" charset="-122"/>
              </a:rPr>
              <a:t>所有灰度数据转换为灰度图像</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--show </a:t>
            </a:r>
            <a:r>
              <a:rPr kumimoji="1" lang="zh-CN" altLang="en-US" sz="1200" dirty="0">
                <a:latin typeface="微软雅黑" panose="020B0503020204020204" pitchFamily="34" charset="-122"/>
                <a:ea typeface="微软雅黑" panose="020B0503020204020204" pitchFamily="34" charset="-122"/>
              </a:rPr>
              <a:t>根据</a:t>
            </a:r>
            <a:r>
              <a:rPr kumimoji="1" lang="en-US" altLang="zh-CN" sz="1200" dirty="0">
                <a:latin typeface="微软雅黑" panose="020B0503020204020204" pitchFamily="34" charset="-122"/>
                <a:ea typeface="微软雅黑" panose="020B0503020204020204" pitchFamily="34" charset="-122"/>
              </a:rPr>
              <a:t>result</a:t>
            </a:r>
            <a:r>
              <a:rPr kumimoji="1" lang="zh-CN" altLang="en-US" sz="1200" dirty="0">
                <a:latin typeface="微软雅黑" panose="020B0503020204020204" pitchFamily="34" charset="-122"/>
                <a:ea typeface="微软雅黑" panose="020B0503020204020204" pitchFamily="34" charset="-122"/>
              </a:rPr>
              <a:t>展示所有图像块的位置</a:t>
            </a:r>
            <a:endParaRPr kumimoji="1" lang="en-US" altLang="zh-CN" sz="1200" dirty="0">
              <a:latin typeface="微软雅黑" panose="020B0503020204020204" pitchFamily="34" charset="-122"/>
              <a:ea typeface="微软雅黑" panose="020B0503020204020204" pitchFamily="34" charset="-122"/>
            </a:endParaRPr>
          </a:p>
          <a:p>
            <a:pPr marL="0" indent="0">
              <a:buNone/>
            </a:pPr>
            <a:endParaRPr kumimoji="1"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012630"/>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2C36B-0A67-CD4F-8500-04DE19322CD1}"/>
              </a:ext>
            </a:extLst>
          </p:cNvPr>
          <p:cNvSpPr>
            <a:spLocks noGrp="1"/>
          </p:cNvSpPr>
          <p:nvPr>
            <p:ph type="title"/>
          </p:nvPr>
        </p:nvSpPr>
        <p:spPr/>
        <p:txBody>
          <a:bodyPr/>
          <a:lstStyle/>
          <a:p>
            <a:r>
              <a:rPr kumimoji="1" lang="zh-CN" altLang="en-US">
                <a:latin typeface="微软雅黑" panose="020B0503020204020204" pitchFamily="34" charset="-122"/>
                <a:ea typeface="微软雅黑" panose="020B0503020204020204" pitchFamily="34" charset="-122"/>
              </a:rPr>
              <a:t>附录：参考资料</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5B06E65C-B6E4-D949-848E-8569BB75A581}"/>
              </a:ext>
            </a:extLst>
          </p:cNvPr>
          <p:cNvSpPr>
            <a:spLocks noGrp="1"/>
          </p:cNvSpPr>
          <p:nvPr>
            <p:ph idx="1"/>
          </p:nvPr>
        </p:nvSpPr>
        <p:spPr>
          <a:xfrm>
            <a:off x="1451579" y="2015732"/>
            <a:ext cx="9603275" cy="4575987"/>
          </a:xfrm>
        </p:spPr>
        <p:txBody>
          <a:bodyPr>
            <a:normAutofit/>
          </a:bodyPr>
          <a:lstStyle/>
          <a:p>
            <a:pPr marL="0" indent="0">
              <a:buNone/>
            </a:pPr>
            <a:r>
              <a:rPr kumimoji="1" lang="zh-CN" altLang="en-US" sz="1800" dirty="0">
                <a:latin typeface="微软雅黑" panose="020B0503020204020204" pitchFamily="34" charset="-122"/>
                <a:ea typeface="微软雅黑" panose="020B0503020204020204" pitchFamily="34" charset="-122"/>
              </a:rPr>
              <a:t>多尺度图像金字塔：</a:t>
            </a:r>
            <a:endParaRPr kumimoji="1" lang="en-US" altLang="zh-CN" sz="1800" dirty="0">
              <a:latin typeface="微软雅黑" panose="020B0503020204020204" pitchFamily="34" charset="-122"/>
              <a:ea typeface="微软雅黑" panose="020B0503020204020204" pitchFamily="34" charset="-122"/>
            </a:endParaRPr>
          </a:p>
          <a:p>
            <a:pPr marL="0" indent="0">
              <a:buNone/>
            </a:pPr>
            <a:r>
              <a:rPr lang="en-US" sz="1200" dirty="0">
                <a:latin typeface="微软雅黑" panose="020B0503020204020204" pitchFamily="34" charset="-122"/>
                <a:ea typeface="微软雅黑" panose="020B0503020204020204" pitchFamily="34" charset="-122"/>
                <a:hlinkClick r:id="rId2"/>
              </a:rPr>
              <a:t>http://www.cs.cmu.edu/~16385/s17/Slides/3.1_Image_Pyramid.pdf</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zh-CN" altLang="en-US" sz="1800" dirty="0">
                <a:latin typeface="微软雅黑" panose="020B0503020204020204" pitchFamily="34" charset="-122"/>
                <a:ea typeface="微软雅黑" panose="020B0503020204020204" pitchFamily="34" charset="-122"/>
              </a:rPr>
              <a:t>离散余弦变换：</a:t>
            </a:r>
            <a:endParaRPr kumimoji="1" lang="en-US" altLang="zh-CN" dirty="0">
              <a:latin typeface="微软雅黑" panose="020B0503020204020204" pitchFamily="34" charset="-122"/>
              <a:ea typeface="微软雅黑" panose="020B0503020204020204" pitchFamily="34" charset="-122"/>
            </a:endParaRPr>
          </a:p>
          <a:p>
            <a:pPr marL="0" indent="0">
              <a:buNone/>
            </a:pPr>
            <a:r>
              <a:rPr lang="en-US" sz="1200" dirty="0">
                <a:latin typeface="微软雅黑" panose="020B0503020204020204" pitchFamily="34" charset="-122"/>
                <a:ea typeface="微软雅黑" panose="020B0503020204020204" pitchFamily="34" charset="-122"/>
                <a:hlinkClick r:id="rId3"/>
              </a:rPr>
              <a:t>https://users.cs.cf.ac.uk/Dave.Marshall/Multimedia/node231.html</a:t>
            </a:r>
            <a:endParaRPr lang="en-US"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hlinkClick r:id="rId4"/>
              </a:rPr>
              <a:t>https://squidarth.com/rc/math/2018/06/24/fourier.html</a:t>
            </a:r>
            <a:endParaRPr kumimoji="1"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7690961"/>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2C36B-0A67-CD4F-8500-04DE19322CD1}"/>
              </a:ext>
            </a:extLst>
          </p:cNvPr>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附录</a:t>
            </a:r>
          </a:p>
        </p:txBody>
      </p:sp>
      <p:sp>
        <p:nvSpPr>
          <p:cNvPr id="3" name="内容占位符 2">
            <a:extLst>
              <a:ext uri="{FF2B5EF4-FFF2-40B4-BE49-F238E27FC236}">
                <a16:creationId xmlns:a16="http://schemas.microsoft.com/office/drawing/2014/main" id="{5B06E65C-B6E4-D949-848E-8569BB75A581}"/>
              </a:ext>
            </a:extLst>
          </p:cNvPr>
          <p:cNvSpPr>
            <a:spLocks noGrp="1"/>
          </p:cNvSpPr>
          <p:nvPr>
            <p:ph idx="1"/>
          </p:nvPr>
        </p:nvSpPr>
        <p:spPr/>
        <p:txBody>
          <a:bodyPr/>
          <a:lstStyle/>
          <a:p>
            <a:r>
              <a:rPr kumimoji="1" lang="zh-CN" altLang="en-US" dirty="0">
                <a:latin typeface="微软雅黑" panose="020B0503020204020204" pitchFamily="34" charset="-122"/>
                <a:ea typeface="微软雅黑" panose="020B0503020204020204" pitchFamily="34" charset="-122"/>
              </a:rPr>
              <a:t>助教联系方式</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邵睿智 </a:t>
            </a:r>
            <a:r>
              <a:rPr kumimoji="1" lang="en-US" altLang="zh-CN" dirty="0">
                <a:latin typeface="微软雅黑" panose="020B0503020204020204" pitchFamily="34" charset="-122"/>
                <a:ea typeface="微软雅黑" panose="020B0503020204020204" pitchFamily="34" charset="-122"/>
              </a:rPr>
              <a:t>shaorz20@mails.tsinghua.edu.cn </a:t>
            </a:r>
            <a:r>
              <a:rPr kumimoji="1" lang="zh-CN" altLang="en-US" dirty="0">
                <a:latin typeface="微软雅黑" panose="020B0503020204020204" pitchFamily="34" charset="-122"/>
                <a:ea typeface="微软雅黑" panose="020B0503020204020204" pitchFamily="34" charset="-122"/>
              </a:rPr>
              <a:t>或 微信群加微</a:t>
            </a:r>
            <a:r>
              <a:rPr kumimoji="1" lang="zh-CN" altLang="en-US" dirty="0" smtClean="0">
                <a:latin typeface="微软雅黑" panose="020B0503020204020204" pitchFamily="34" charset="-122"/>
                <a:ea typeface="微软雅黑" panose="020B0503020204020204" pitchFamily="34" charset="-122"/>
              </a:rPr>
              <a:t>信</a:t>
            </a:r>
            <a:endParaRPr kumimoji="1" lang="en-US" altLang="zh-CN" dirty="0" smtClean="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r>
              <a:rPr kumimoji="1" lang="zh-CN" altLang="en-US" dirty="0" smtClean="0">
                <a:latin typeface="微软雅黑" panose="020B0503020204020204" pitchFamily="34" charset="-122"/>
                <a:ea typeface="微软雅黑" panose="020B0503020204020204" pitchFamily="34" charset="-122"/>
              </a:rPr>
              <a:t>作业</a:t>
            </a:r>
            <a:r>
              <a:rPr kumimoji="1" lang="en-US" altLang="zh-CN" dirty="0" smtClean="0">
                <a:latin typeface="微软雅黑" panose="020B0503020204020204" pitchFamily="34" charset="-122"/>
                <a:ea typeface="微软雅黑" panose="020B0503020204020204" pitchFamily="34" charset="-122"/>
              </a:rPr>
              <a:t>DDL</a:t>
            </a:r>
            <a:r>
              <a:rPr kumimoji="1" lang="zh-CN" altLang="en-US" dirty="0" smtClean="0">
                <a:latin typeface="微软雅黑" panose="020B0503020204020204" pitchFamily="34" charset="-122"/>
                <a:ea typeface="微软雅黑" panose="020B0503020204020204" pitchFamily="34" charset="-122"/>
              </a:rPr>
              <a:t>：</a:t>
            </a:r>
            <a:r>
              <a:rPr kumimoji="1" lang="en-US" altLang="zh-CN" dirty="0" smtClean="0">
                <a:latin typeface="微软雅黑" panose="020B0503020204020204" pitchFamily="34" charset="-122"/>
                <a:ea typeface="微软雅黑" panose="020B0503020204020204" pitchFamily="34" charset="-122"/>
              </a:rPr>
              <a:t>11</a:t>
            </a:r>
            <a:r>
              <a:rPr kumimoji="1" lang="zh-CN" altLang="en-US" dirty="0" smtClean="0">
                <a:latin typeface="微软雅黑" panose="020B0503020204020204" pitchFamily="34" charset="-122"/>
                <a:ea typeface="微软雅黑" panose="020B0503020204020204" pitchFamily="34" charset="-122"/>
              </a:rPr>
              <a:t>月</a:t>
            </a:r>
            <a:r>
              <a:rPr kumimoji="1" lang="en-US" altLang="zh-CN" dirty="0" smtClean="0">
                <a:latin typeface="微软雅黑" panose="020B0503020204020204" pitchFamily="34" charset="-122"/>
                <a:ea typeface="微软雅黑" panose="020B0503020204020204" pitchFamily="34" charset="-122"/>
              </a:rPr>
              <a:t>31</a:t>
            </a:r>
            <a:r>
              <a:rPr kumimoji="1" lang="zh-CN" altLang="en-US" dirty="0" smtClean="0">
                <a:latin typeface="微软雅黑" panose="020B0503020204020204" pitchFamily="34" charset="-122"/>
                <a:ea typeface="微软雅黑" panose="020B0503020204020204" pitchFamily="34" charset="-122"/>
              </a:rPr>
              <a:t>日晚上</a:t>
            </a:r>
            <a:r>
              <a:rPr kumimoji="1" lang="en-US" altLang="zh-CN" dirty="0" smtClean="0">
                <a:latin typeface="微软雅黑" panose="020B0503020204020204" pitchFamily="34" charset="-122"/>
                <a:ea typeface="微软雅黑" panose="020B0503020204020204" pitchFamily="34" charset="-122"/>
              </a:rPr>
              <a:t>12</a:t>
            </a:r>
            <a:r>
              <a:rPr kumimoji="1" lang="zh-CN" altLang="en-US" dirty="0" smtClean="0">
                <a:latin typeface="微软雅黑" panose="020B0503020204020204" pitchFamily="34" charset="-122"/>
                <a:ea typeface="微软雅黑" panose="020B0503020204020204" pitchFamily="34" charset="-122"/>
              </a:rPr>
              <a:t>点，提交网络学堂</a:t>
            </a:r>
            <a:endParaRPr kumimoji="1"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233523"/>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2A669-70B4-B04F-B929-CEA2A7B278CF}"/>
              </a:ext>
            </a:extLst>
          </p:cNvPr>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图像哈希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A8F6E26-2712-8140-BBE3-087E58C25DD7}"/>
                  </a:ext>
                </a:extLst>
              </p:cNvPr>
              <p:cNvSpPr>
                <a:spLocks noGrp="1"/>
              </p:cNvSpPr>
              <p:nvPr>
                <p:ph idx="1"/>
              </p:nvPr>
            </p:nvSpPr>
            <p:spPr>
              <a:xfrm>
                <a:off x="1451579" y="2015733"/>
                <a:ext cx="9603275" cy="1413267"/>
              </a:xfrm>
            </p:spPr>
            <p:txBody>
              <a:bodyPr>
                <a:normAutofit/>
              </a:bodyPr>
              <a:lstStyle/>
              <a:p>
                <a:r>
                  <a:rPr kumimoji="1" lang="zh-CN" altLang="en-US" sz="1600" dirty="0">
                    <a:latin typeface="微软雅黑" panose="020B0503020204020204" pitchFamily="34" charset="-122"/>
                    <a:ea typeface="微软雅黑" panose="020B0503020204020204" pitchFamily="34" charset="-122"/>
                  </a:rPr>
                  <a:t>给定一个源图像</a:t>
                </a:r>
                <a14:m>
                  <m:oMath xmlns:m="http://schemas.openxmlformats.org/officeDocument/2006/math">
                    <m:sSub>
                      <m:sSubPr>
                        <m:ctrlPr>
                          <a:rPr kumimoji="1" lang="en-US" altLang="zh-CN" sz="1600" b="0" i="1" dirty="0" smtClean="0">
                            <a:latin typeface="Cambria Math" panose="02040503050406030204" pitchFamily="18" charset="0"/>
                            <a:ea typeface="微软雅黑" panose="020B0503020204020204" pitchFamily="34" charset="-122"/>
                          </a:rPr>
                        </m:ctrlPr>
                      </m:sSubPr>
                      <m:e>
                        <m:r>
                          <m:rPr>
                            <m:sty m:val="p"/>
                          </m:rPr>
                          <a:rPr kumimoji="1" lang="en-US" altLang="zh-CN" sz="1600" i="1" dirty="0">
                            <a:latin typeface="Cambria Math" panose="02040503050406030204" pitchFamily="18" charset="0"/>
                            <a:ea typeface="微软雅黑" panose="020B0503020204020204" pitchFamily="34" charset="-122"/>
                          </a:rPr>
                          <m:t>I</m:t>
                        </m:r>
                      </m:e>
                      <m:sub>
                        <m:r>
                          <m:rPr>
                            <m:sty m:val="p"/>
                          </m:rPr>
                          <a:rPr kumimoji="1" lang="en-US" altLang="zh-CN" sz="1600" b="0" i="0" dirty="0" smtClean="0">
                            <a:latin typeface="Cambria Math" panose="02040503050406030204" pitchFamily="18" charset="0"/>
                            <a:ea typeface="微软雅黑" panose="020B0503020204020204" pitchFamily="34" charset="-122"/>
                          </a:rPr>
                          <m:t>S</m:t>
                        </m:r>
                      </m:sub>
                    </m:sSub>
                  </m:oMath>
                </a14:m>
                <a:r>
                  <a:rPr kumimoji="1" lang="zh-CN" altLang="en-US" sz="1600" dirty="0">
                    <a:latin typeface="微软雅黑" panose="020B0503020204020204" pitchFamily="34" charset="-122"/>
                    <a:ea typeface="微软雅黑" panose="020B0503020204020204" pitchFamily="34" charset="-122"/>
                  </a:rPr>
                  <a:t>和待查询的图像块</a:t>
                </a:r>
                <a14:m>
                  <m:oMath xmlns:m="http://schemas.openxmlformats.org/officeDocument/2006/math">
                    <m:sSub>
                      <m:sSubPr>
                        <m:ctrlPr>
                          <a:rPr kumimoji="1" lang="en-US" altLang="zh-CN" sz="1600" i="1" dirty="0">
                            <a:latin typeface="Cambria Math" panose="02040503050406030204" pitchFamily="18" charset="0"/>
                            <a:ea typeface="微软雅黑" panose="020B0503020204020204" pitchFamily="34" charset="-122"/>
                          </a:rPr>
                        </m:ctrlPr>
                      </m:sSubPr>
                      <m:e>
                        <m:r>
                          <m:rPr>
                            <m:sty m:val="p"/>
                          </m:rPr>
                          <a:rPr kumimoji="1" lang="en-US" altLang="zh-CN" sz="1600" i="1" dirty="0">
                            <a:latin typeface="Cambria Math" panose="02040503050406030204" pitchFamily="18" charset="0"/>
                            <a:ea typeface="微软雅黑" panose="020B0503020204020204" pitchFamily="34" charset="-122"/>
                          </a:rPr>
                          <m:t>I</m:t>
                        </m:r>
                      </m:e>
                      <m:sub>
                        <m:r>
                          <m:rPr>
                            <m:sty m:val="p"/>
                          </m:rPr>
                          <a:rPr kumimoji="1" lang="en-US" altLang="zh-CN" sz="1600" dirty="0">
                            <a:latin typeface="Cambria Math" panose="02040503050406030204" pitchFamily="18" charset="0"/>
                            <a:ea typeface="微软雅黑" panose="020B0503020204020204" pitchFamily="34" charset="-122"/>
                          </a:rPr>
                          <m:t>Q</m:t>
                        </m:r>
                      </m:sub>
                    </m:sSub>
                  </m:oMath>
                </a14:m>
                <a:r>
                  <a:rPr kumimoji="1" lang="zh-CN" altLang="en-US" sz="1600" dirty="0">
                    <a:latin typeface="微软雅黑" panose="020B0503020204020204" pitchFamily="34" charset="-122"/>
                    <a:ea typeface="微软雅黑" panose="020B0503020204020204" pitchFamily="34" charset="-122"/>
                  </a:rPr>
                  <a:t>，图像哈希将它们转成编码值，之后根据这个编码值快速查询图像块在源图像的位置或是最相似的部分。</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图像哈希的方法有很多种，可以基于最基本的字符串哈希来查找，也有针对图像的多尺度哈希以及感知哈希。</a:t>
                </a:r>
                <a:endParaRPr kumimoji="1" lang="en-US" altLang="zh-CN" sz="1600" dirty="0">
                  <a:latin typeface="微软雅黑" panose="020B0503020204020204" pitchFamily="34" charset="-122"/>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3A8F6E26-2712-8140-BBE3-087E58C25DD7}"/>
                  </a:ext>
                </a:extLst>
              </p:cNvPr>
              <p:cNvSpPr>
                <a:spLocks noGrp="1" noRot="1" noChangeAspect="1" noMove="1" noResize="1" noEditPoints="1" noAdjustHandles="1" noChangeArrowheads="1" noChangeShapeType="1" noTextEdit="1"/>
              </p:cNvSpPr>
              <p:nvPr>
                <p:ph idx="1"/>
              </p:nvPr>
            </p:nvSpPr>
            <p:spPr>
              <a:xfrm>
                <a:off x="1451579" y="2015733"/>
                <a:ext cx="9603275" cy="1413267"/>
              </a:xfrm>
              <a:blipFill>
                <a:blip r:embed="rId2"/>
                <a:stretch>
                  <a:fillRect l="-254" b="-3448"/>
                </a:stretch>
              </a:blipFill>
            </p:spPr>
            <p:txBody>
              <a:bodyPr/>
              <a:lstStyle/>
              <a:p>
                <a:r>
                  <a:rPr lang="zh-CN" altLang="en-US">
                    <a:noFill/>
                  </a:rPr>
                  <a:t> </a:t>
                </a:r>
              </a:p>
            </p:txBody>
          </p:sp>
        </mc:Fallback>
      </mc:AlternateContent>
      <p:sp>
        <p:nvSpPr>
          <p:cNvPr id="23" name="内容占位符 2">
            <a:extLst>
              <a:ext uri="{FF2B5EF4-FFF2-40B4-BE49-F238E27FC236}">
                <a16:creationId xmlns:a16="http://schemas.microsoft.com/office/drawing/2014/main" id="{6B2CB747-EDAF-478A-9EAE-7D012399D75E}"/>
              </a:ext>
            </a:extLst>
          </p:cNvPr>
          <p:cNvSpPr txBox="1">
            <a:spLocks/>
          </p:cNvSpPr>
          <p:nvPr/>
        </p:nvSpPr>
        <p:spPr>
          <a:xfrm>
            <a:off x="1451579" y="3526801"/>
            <a:ext cx="4328736" cy="300847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kumimoji="1" lang="zh-CN" altLang="en-US" sz="1600" b="1" dirty="0">
                <a:latin typeface="微软雅黑" panose="020B0503020204020204" pitchFamily="34" charset="-122"/>
                <a:ea typeface="微软雅黑" panose="020B0503020204020204" pitchFamily="34" charset="-122"/>
              </a:rPr>
              <a:t>本次作业目标</a:t>
            </a:r>
            <a:endParaRPr kumimoji="1" lang="en-US" altLang="zh-CN" sz="1600" b="1"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编写基础哈希算法，快速查询某个图像块在源图像的位置。</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根据现实应用场景，待查询块和源图像不一定完全一致，利用图像特性，编写多尺度哈希或感知哈希方法改进基础哈希算法。</a:t>
            </a:r>
            <a:endParaRPr kumimoji="1" lang="en-US" altLang="zh-CN" sz="1600" dirty="0">
              <a:latin typeface="微软雅黑" panose="020B0503020204020204" pitchFamily="34" charset="-122"/>
              <a:ea typeface="微软雅黑" panose="020B0503020204020204" pitchFamily="34" charset="-122"/>
            </a:endParaRPr>
          </a:p>
        </p:txBody>
      </p:sp>
      <p:pic>
        <p:nvPicPr>
          <p:cNvPr id="8" name="内容占位符 4">
            <a:extLst>
              <a:ext uri="{FF2B5EF4-FFF2-40B4-BE49-F238E27FC236}">
                <a16:creationId xmlns:a16="http://schemas.microsoft.com/office/drawing/2014/main" id="{DF81E064-850E-456D-A608-7E5318610D8C}"/>
              </a:ext>
            </a:extLst>
          </p:cNvPr>
          <p:cNvPicPr>
            <a:picLocks noChangeAspect="1"/>
          </p:cNvPicPr>
          <p:nvPr/>
        </p:nvPicPr>
        <p:blipFill>
          <a:blip r:embed="rId3"/>
          <a:stretch>
            <a:fillRect/>
          </a:stretch>
        </p:blipFill>
        <p:spPr>
          <a:xfrm>
            <a:off x="5941931" y="3805118"/>
            <a:ext cx="3784451" cy="2128754"/>
          </a:xfrm>
          <a:prstGeom prst="rect">
            <a:avLst/>
          </a:prstGeom>
        </p:spPr>
      </p:pic>
      <p:pic>
        <p:nvPicPr>
          <p:cNvPr id="9" name="图片 8">
            <a:extLst>
              <a:ext uri="{FF2B5EF4-FFF2-40B4-BE49-F238E27FC236}">
                <a16:creationId xmlns:a16="http://schemas.microsoft.com/office/drawing/2014/main" id="{5F88EEDD-320A-4655-B6AA-E094C41242E4}"/>
              </a:ext>
            </a:extLst>
          </p:cNvPr>
          <p:cNvPicPr>
            <a:picLocks noChangeAspect="1"/>
          </p:cNvPicPr>
          <p:nvPr/>
        </p:nvPicPr>
        <p:blipFill>
          <a:blip r:embed="rId4"/>
          <a:stretch>
            <a:fillRect/>
          </a:stretch>
        </p:blipFill>
        <p:spPr>
          <a:xfrm>
            <a:off x="9887998" y="3775678"/>
            <a:ext cx="1171241" cy="1049236"/>
          </a:xfrm>
          <a:prstGeom prst="rect">
            <a:avLst/>
          </a:prstGeom>
        </p:spPr>
      </p:pic>
      <p:pic>
        <p:nvPicPr>
          <p:cNvPr id="10" name="图片 9">
            <a:extLst>
              <a:ext uri="{FF2B5EF4-FFF2-40B4-BE49-F238E27FC236}">
                <a16:creationId xmlns:a16="http://schemas.microsoft.com/office/drawing/2014/main" id="{8C099D34-D80A-4BD5-82F6-E00B0CC4201F}"/>
              </a:ext>
            </a:extLst>
          </p:cNvPr>
          <p:cNvPicPr>
            <a:picLocks noChangeAspect="1"/>
          </p:cNvPicPr>
          <p:nvPr/>
        </p:nvPicPr>
        <p:blipFill>
          <a:blip r:embed="rId5"/>
          <a:stretch>
            <a:fillRect/>
          </a:stretch>
        </p:blipFill>
        <p:spPr>
          <a:xfrm>
            <a:off x="9887999" y="4978044"/>
            <a:ext cx="1166856" cy="955828"/>
          </a:xfrm>
          <a:prstGeom prst="rect">
            <a:avLst/>
          </a:prstGeom>
        </p:spPr>
      </p:pic>
      <p:sp>
        <p:nvSpPr>
          <p:cNvPr id="4" name="文本框 3">
            <a:extLst>
              <a:ext uri="{FF2B5EF4-FFF2-40B4-BE49-F238E27FC236}">
                <a16:creationId xmlns:a16="http://schemas.microsoft.com/office/drawing/2014/main" id="{DE58CE7F-5115-4667-9F3F-EA33023F9F0B}"/>
              </a:ext>
            </a:extLst>
          </p:cNvPr>
          <p:cNvSpPr txBox="1"/>
          <p:nvPr/>
        </p:nvSpPr>
        <p:spPr>
          <a:xfrm>
            <a:off x="7470843" y="5933872"/>
            <a:ext cx="877163" cy="369332"/>
          </a:xfrm>
          <a:prstGeom prst="rect">
            <a:avLst/>
          </a:prstGeom>
          <a:noFill/>
        </p:spPr>
        <p:txBody>
          <a:bodyPr wrap="none" rtlCol="0">
            <a:spAutoFit/>
          </a:bodyPr>
          <a:lstStyle/>
          <a:p>
            <a:r>
              <a:rPr lang="zh-CN" altLang="en-US" dirty="0"/>
              <a:t>源图像</a:t>
            </a:r>
          </a:p>
        </p:txBody>
      </p:sp>
      <p:sp>
        <p:nvSpPr>
          <p:cNvPr id="13" name="文本框 12">
            <a:extLst>
              <a:ext uri="{FF2B5EF4-FFF2-40B4-BE49-F238E27FC236}">
                <a16:creationId xmlns:a16="http://schemas.microsoft.com/office/drawing/2014/main" id="{F072EB7B-473A-427F-947F-7D5BD58E9284}"/>
              </a:ext>
            </a:extLst>
          </p:cNvPr>
          <p:cNvSpPr txBox="1"/>
          <p:nvPr/>
        </p:nvSpPr>
        <p:spPr>
          <a:xfrm>
            <a:off x="9686597" y="5940658"/>
            <a:ext cx="1569660" cy="369332"/>
          </a:xfrm>
          <a:prstGeom prst="rect">
            <a:avLst/>
          </a:prstGeom>
          <a:noFill/>
        </p:spPr>
        <p:txBody>
          <a:bodyPr wrap="none" rtlCol="0">
            <a:spAutoFit/>
          </a:bodyPr>
          <a:lstStyle/>
          <a:p>
            <a:r>
              <a:rPr lang="zh-CN" altLang="en-US" dirty="0"/>
              <a:t>待查询图像块</a:t>
            </a:r>
          </a:p>
        </p:txBody>
      </p:sp>
    </p:spTree>
    <p:extLst>
      <p:ext uri="{BB962C8B-B14F-4D97-AF65-F5344CB8AC3E}">
        <p14:creationId xmlns:p14="http://schemas.microsoft.com/office/powerpoint/2010/main" val="4021287249"/>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FAD0E-084E-9D4B-9015-C32156C63ABB}"/>
              </a:ext>
            </a:extLst>
          </p:cNvPr>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作业目标</a:t>
            </a:r>
          </a:p>
        </p:txBody>
      </p:sp>
      <p:sp>
        <p:nvSpPr>
          <p:cNvPr id="3" name="内容占位符 2">
            <a:extLst>
              <a:ext uri="{FF2B5EF4-FFF2-40B4-BE49-F238E27FC236}">
                <a16:creationId xmlns:a16="http://schemas.microsoft.com/office/drawing/2014/main" id="{13C399B7-EB2E-A04A-B09E-516A28058FBF}"/>
              </a:ext>
            </a:extLst>
          </p:cNvPr>
          <p:cNvSpPr>
            <a:spLocks noGrp="1"/>
          </p:cNvSpPr>
          <p:nvPr>
            <p:ph idx="1"/>
          </p:nvPr>
        </p:nvSpPr>
        <p:spPr>
          <a:xfrm>
            <a:off x="1451579" y="2015732"/>
            <a:ext cx="8490657" cy="4508636"/>
          </a:xfrm>
        </p:spPr>
        <p:txBody>
          <a:bodyPr>
            <a:noAutofit/>
          </a:bodyPr>
          <a:lstStyle/>
          <a:p>
            <a:r>
              <a:rPr kumimoji="1" lang="zh-CN" altLang="en-US" sz="1600" b="1" dirty="0" smtClean="0">
                <a:latin typeface="微软雅黑" panose="020B0503020204020204" pitchFamily="34" charset="-122"/>
                <a:ea typeface="微软雅黑" panose="020B0503020204020204" pitchFamily="34" charset="-122"/>
              </a:rPr>
              <a:t>最高</a:t>
            </a:r>
            <a:r>
              <a:rPr kumimoji="1" lang="en-US" altLang="zh-CN" sz="1600" b="1" dirty="0" smtClean="0">
                <a:latin typeface="微软雅黑" panose="020B0503020204020204" pitchFamily="34" charset="-122"/>
                <a:ea typeface="微软雅黑" panose="020B0503020204020204" pitchFamily="34" charset="-122"/>
              </a:rPr>
              <a:t>5</a:t>
            </a:r>
            <a:r>
              <a:rPr kumimoji="1" lang="zh-CN" altLang="en-US" sz="1600" b="1" dirty="0" smtClean="0">
                <a:latin typeface="微软雅黑" panose="020B0503020204020204" pitchFamily="34" charset="-122"/>
                <a:ea typeface="微软雅黑" panose="020B0503020204020204" pitchFamily="34" charset="-122"/>
              </a:rPr>
              <a:t>分</a:t>
            </a:r>
            <a:endParaRPr kumimoji="1" lang="en-US" altLang="zh-CN" sz="1600" b="1" dirty="0">
              <a:latin typeface="微软雅黑" panose="020B0503020204020204" pitchFamily="34" charset="-122"/>
              <a:ea typeface="微软雅黑" panose="020B0503020204020204" pitchFamily="34" charset="-122"/>
            </a:endParaRPr>
          </a:p>
          <a:p>
            <a:r>
              <a:rPr kumimoji="1" lang="zh-CN" altLang="en-US" sz="1600" b="1" dirty="0">
                <a:latin typeface="微软雅黑" panose="020B0503020204020204" pitchFamily="34" charset="-122"/>
                <a:ea typeface="微软雅黑" panose="020B0503020204020204" pitchFamily="34" charset="-122"/>
              </a:rPr>
              <a:t>基本目标</a:t>
            </a:r>
            <a:r>
              <a:rPr kumimoji="1" lang="zh-CN" altLang="en-US" sz="1600" b="1" dirty="0" smtClean="0">
                <a:latin typeface="微软雅黑" panose="020B0503020204020204" pitchFamily="34" charset="-122"/>
                <a:ea typeface="微软雅黑" panose="020B0503020204020204" pitchFamily="34" charset="-122"/>
              </a:rPr>
              <a:t>（</a:t>
            </a:r>
            <a:r>
              <a:rPr kumimoji="1" lang="en-US" altLang="zh-CN" sz="1600" b="1" dirty="0" smtClean="0">
                <a:latin typeface="微软雅黑" panose="020B0503020204020204" pitchFamily="34" charset="-122"/>
                <a:ea typeface="微软雅黑" panose="020B0503020204020204" pitchFamily="34" charset="-122"/>
              </a:rPr>
              <a:t>2.5</a:t>
            </a:r>
            <a:r>
              <a:rPr kumimoji="1" lang="zh-CN" altLang="en-US" sz="1600" b="1" dirty="0" smtClean="0">
                <a:latin typeface="微软雅黑" panose="020B0503020204020204" pitchFamily="34" charset="-122"/>
                <a:ea typeface="微软雅黑" panose="020B0503020204020204" pitchFamily="34" charset="-122"/>
              </a:rPr>
              <a:t>分</a:t>
            </a:r>
            <a:r>
              <a:rPr kumimoji="1" lang="zh-CN" altLang="en-US" sz="1600" b="1" dirty="0">
                <a:latin typeface="微软雅黑" panose="020B0503020204020204" pitchFamily="34" charset="-122"/>
                <a:ea typeface="微软雅黑" panose="020B0503020204020204" pitchFamily="34" charset="-122"/>
              </a:rPr>
              <a:t>）</a:t>
            </a:r>
            <a:r>
              <a:rPr kumimoji="1" lang="zh-CN" altLang="en-US" sz="1600" dirty="0">
                <a:latin typeface="微软雅黑" panose="020B0503020204020204" pitchFamily="34" charset="-122"/>
                <a:ea typeface="微软雅黑" panose="020B0503020204020204" pitchFamily="34" charset="-122"/>
              </a:rPr>
              <a:t>：对源图像和查询图像块实现基础的哈希算法，对每个查询图像块在哈希表中查找并给出其在源图像的位置。要求每次查询的复杂度在常数级，进行实验并给出建立表时哈希值出现冲突的次数。</a:t>
            </a:r>
            <a:endParaRPr kumimoji="1" lang="en-US" altLang="zh-CN" sz="1600" dirty="0">
              <a:solidFill>
                <a:srgbClr val="FF0000"/>
              </a:solidFill>
              <a:latin typeface="微软雅黑" panose="020B0503020204020204" pitchFamily="34" charset="-122"/>
              <a:ea typeface="微软雅黑" panose="020B0503020204020204" pitchFamily="34" charset="-122"/>
            </a:endParaRPr>
          </a:p>
          <a:p>
            <a:r>
              <a:rPr kumimoji="1" lang="zh-CN" altLang="en-US" sz="1600" dirty="0">
                <a:solidFill>
                  <a:srgbClr val="FF0000"/>
                </a:solidFill>
                <a:latin typeface="微软雅黑" panose="020B0503020204020204" pitchFamily="34" charset="-122"/>
                <a:ea typeface="微软雅黑" panose="020B0503020204020204" pitchFamily="34" charset="-122"/>
              </a:rPr>
              <a:t>在现实情况中，查询图像块和源图像不一定完全一致，可利用多尺度哈希或是感知哈希方法来进行查找。</a:t>
            </a:r>
            <a:endParaRPr kumimoji="1" lang="en-US" altLang="zh-CN" sz="1600" dirty="0">
              <a:solidFill>
                <a:srgbClr val="FF0000"/>
              </a:solidFill>
              <a:latin typeface="微软雅黑" panose="020B0503020204020204" pitchFamily="34" charset="-122"/>
              <a:ea typeface="微软雅黑" panose="020B0503020204020204" pitchFamily="34" charset="-122"/>
            </a:endParaRPr>
          </a:p>
          <a:p>
            <a:r>
              <a:rPr kumimoji="1" lang="zh-CN" altLang="en-US" sz="1600" dirty="0">
                <a:solidFill>
                  <a:srgbClr val="FF0000"/>
                </a:solidFill>
                <a:latin typeface="微软雅黑" panose="020B0503020204020204" pitchFamily="34" charset="-122"/>
                <a:ea typeface="微软雅黑" panose="020B0503020204020204" pitchFamily="34" charset="-122"/>
              </a:rPr>
              <a:t>进阶目标选择其一实现即可，都实现不多给分。</a:t>
            </a:r>
            <a:endParaRPr kumimoji="1" lang="en-US" sz="1600" dirty="0">
              <a:solidFill>
                <a:srgbClr val="FF0000"/>
              </a:solidFill>
              <a:latin typeface="微软雅黑" panose="020B0503020204020204" pitchFamily="34" charset="-122"/>
              <a:ea typeface="微软雅黑" panose="020B0503020204020204" pitchFamily="34" charset="-122"/>
            </a:endParaRPr>
          </a:p>
          <a:p>
            <a:r>
              <a:rPr kumimoji="1" lang="zh-CN" altLang="en-US" sz="1600" b="1" dirty="0">
                <a:latin typeface="微软雅黑" panose="020B0503020204020204" pitchFamily="34" charset="-122"/>
                <a:ea typeface="微软雅黑" panose="020B0503020204020204" pitchFamily="34" charset="-122"/>
              </a:rPr>
              <a:t>多尺度哈希（</a:t>
            </a:r>
            <a:r>
              <a:rPr kumimoji="1" lang="en-US" altLang="zh-CN" sz="1600" b="1" dirty="0">
                <a:latin typeface="微软雅黑" panose="020B0503020204020204" pitchFamily="34" charset="-122"/>
                <a:ea typeface="微软雅黑" panose="020B0503020204020204" pitchFamily="34" charset="-122"/>
              </a:rPr>
              <a:t>2</a:t>
            </a:r>
            <a:r>
              <a:rPr kumimoji="1" lang="zh-CN" altLang="en-US" sz="1600" b="1" dirty="0">
                <a:latin typeface="微软雅黑" panose="020B0503020204020204" pitchFamily="34" charset="-122"/>
                <a:ea typeface="微软雅黑" panose="020B0503020204020204" pitchFamily="34" charset="-122"/>
              </a:rPr>
              <a:t>分）</a:t>
            </a:r>
            <a:r>
              <a:rPr kumimoji="1" lang="zh-CN" altLang="en-US" sz="1600" dirty="0">
                <a:latin typeface="微软雅黑" panose="020B0503020204020204" pitchFamily="34" charset="-122"/>
                <a:ea typeface="微软雅黑" panose="020B0503020204020204" pitchFamily="34" charset="-122"/>
              </a:rPr>
              <a:t>：编写多尺度哈希算法，要求查询时复杂度仍然为常数级，在查询图像块和源图像块不完全一致的情况下仍然能确定其位置。</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b="1" dirty="0">
                <a:latin typeface="微软雅黑" panose="020B0503020204020204" pitchFamily="34" charset="-122"/>
                <a:ea typeface="微软雅黑" panose="020B0503020204020204" pitchFamily="34" charset="-122"/>
              </a:rPr>
              <a:t>感知哈希</a:t>
            </a:r>
            <a:r>
              <a:rPr kumimoji="1" lang="zh-CN" altLang="en-US" sz="1600" b="1" dirty="0" smtClean="0">
                <a:latin typeface="微软雅黑" panose="020B0503020204020204" pitchFamily="34" charset="-122"/>
                <a:ea typeface="微软雅黑" panose="020B0503020204020204" pitchFamily="34" charset="-122"/>
              </a:rPr>
              <a:t>（</a:t>
            </a:r>
            <a:r>
              <a:rPr kumimoji="1" lang="en-US" altLang="zh-CN" sz="1600" b="1" dirty="0" smtClean="0">
                <a:latin typeface="微软雅黑" panose="020B0503020204020204" pitchFamily="34" charset="-122"/>
                <a:ea typeface="微软雅黑" panose="020B0503020204020204" pitchFamily="34" charset="-122"/>
              </a:rPr>
              <a:t>2.5</a:t>
            </a:r>
            <a:r>
              <a:rPr kumimoji="1" lang="zh-CN" altLang="en-US" sz="1600" b="1" dirty="0" smtClean="0">
                <a:latin typeface="微软雅黑" panose="020B0503020204020204" pitchFamily="34" charset="-122"/>
                <a:ea typeface="微软雅黑" panose="020B0503020204020204" pitchFamily="34" charset="-122"/>
              </a:rPr>
              <a:t>分</a:t>
            </a:r>
            <a:r>
              <a:rPr kumimoji="1" lang="zh-CN" altLang="en-US" sz="1600" b="1" dirty="0">
                <a:latin typeface="微软雅黑" panose="020B0503020204020204" pitchFamily="34" charset="-122"/>
                <a:ea typeface="微软雅黑" panose="020B0503020204020204" pitchFamily="34" charset="-122"/>
              </a:rPr>
              <a:t>）</a:t>
            </a:r>
            <a:r>
              <a:rPr kumimoji="1" lang="zh-CN" altLang="en-US" sz="1600" dirty="0">
                <a:latin typeface="微软雅黑" panose="020B0503020204020204" pitchFamily="34" charset="-122"/>
                <a:ea typeface="微软雅黑" panose="020B0503020204020204" pitchFamily="34" charset="-122"/>
              </a:rPr>
              <a:t>：编写感知哈希算法，按照高频与低频部分进行哈希查询，比较不同情况下算法的性能变化。</a:t>
            </a:r>
            <a:endParaRPr lang="en-US" altLang="zh-CN" sz="1600" dirty="0"/>
          </a:p>
          <a:p>
            <a:r>
              <a:rPr kumimoji="1" lang="zh-CN" altLang="en-US" sz="1600" dirty="0">
                <a:latin typeface="微软雅黑" panose="020B0503020204020204" pitchFamily="34" charset="-122"/>
                <a:ea typeface="微软雅黑" panose="020B0503020204020204" pitchFamily="34" charset="-122"/>
              </a:rPr>
              <a:t>提交和检查要求：见后。</a:t>
            </a:r>
            <a:endParaRPr kumimoji="1"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7964069"/>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F5EFF-7D41-5441-BFB7-97BF966860EA}"/>
              </a:ext>
            </a:extLst>
          </p:cNvPr>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相关背景知识</a:t>
            </a:r>
            <a:r>
              <a:rPr kumimoji="1" lang="en-US" altLang="zh-CN" dirty="0">
                <a:latin typeface="微软雅黑" panose="020B0503020204020204" pitchFamily="34" charset="-122"/>
                <a:ea typeface="微软雅黑" panose="020B0503020204020204" pitchFamily="34" charset="-122"/>
              </a:rPr>
              <a:t>——</a:t>
            </a:r>
            <a:r>
              <a:rPr kumimoji="1" lang="zh-CN" altLang="en-US" cap="none" dirty="0">
                <a:latin typeface="微软雅黑" panose="020B0503020204020204" pitchFamily="34" charset="-122"/>
                <a:ea typeface="微软雅黑" panose="020B0503020204020204" pitchFamily="34" charset="-122"/>
              </a:rPr>
              <a:t>图像表示</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6CAD8399-C5E2-9E41-9EEC-1BCBC19074E6}"/>
              </a:ext>
            </a:extLst>
          </p:cNvPr>
          <p:cNvSpPr>
            <a:spLocks noGrp="1"/>
          </p:cNvSpPr>
          <p:nvPr>
            <p:ph idx="1"/>
          </p:nvPr>
        </p:nvSpPr>
        <p:spPr/>
        <p:txBody>
          <a:bodyPr/>
          <a:lstStyle/>
          <a:p>
            <a:r>
              <a:rPr kumimoji="1" lang="zh-CN" altLang="en-US" dirty="0">
                <a:latin typeface="微软雅黑" panose="020B0503020204020204" pitchFamily="34" charset="-122"/>
                <a:ea typeface="微软雅黑" panose="020B0503020204020204" pitchFamily="34" charset="-122"/>
              </a:rPr>
              <a:t>图像可使用一个矩阵来表示，矩阵中的每个元素代表图像上像素的值，为方便处理，本次作业图像均为灰度图（仅有一个通道），取值范围为</a:t>
            </a:r>
            <a:r>
              <a:rPr kumimoji="1" lang="en-US" altLang="zh-CN" dirty="0">
                <a:latin typeface="微软雅黑" panose="020B0503020204020204" pitchFamily="34" charset="-122"/>
                <a:ea typeface="微软雅黑" panose="020B0503020204020204" pitchFamily="34" charset="-122"/>
              </a:rPr>
              <a:t>0-255</a:t>
            </a:r>
            <a:r>
              <a:rPr kumimoji="1" lang="zh-CN" altLang="en-US" dirty="0">
                <a:latin typeface="微软雅黑" panose="020B0503020204020204" pitchFamily="34" charset="-122"/>
                <a:ea typeface="微软雅黑" panose="020B0503020204020204" pitchFamily="34" charset="-122"/>
              </a:rPr>
              <a:t>。</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本次作业将给出图像处理以及转换的程序（见</a:t>
            </a:r>
            <a:r>
              <a:rPr kumimoji="1" lang="en-US" altLang="zh-CN" dirty="0">
                <a:latin typeface="微软雅黑" panose="020B0503020204020204" pitchFamily="34" charset="-122"/>
                <a:ea typeface="微软雅黑" panose="020B0503020204020204" pitchFamily="34" charset="-122"/>
              </a:rPr>
              <a:t>utils.py</a:t>
            </a:r>
            <a:r>
              <a:rPr kumimoji="1" lang="zh-CN" altLang="en-US" dirty="0">
                <a:latin typeface="微软雅黑" panose="020B0503020204020204" pitchFamily="34" charset="-122"/>
                <a:ea typeface="微软雅黑" panose="020B0503020204020204" pitchFamily="34" charset="-122"/>
              </a:rPr>
              <a:t>和</a:t>
            </a:r>
            <a:r>
              <a:rPr kumimoji="1" lang="en-US" altLang="zh-CN" dirty="0">
                <a:latin typeface="微软雅黑" panose="020B0503020204020204" pitchFamily="34" charset="-122"/>
                <a:ea typeface="微软雅黑" panose="020B0503020204020204" pitchFamily="34" charset="-122"/>
              </a:rPr>
              <a:t>io.cpp</a:t>
            </a:r>
            <a:r>
              <a:rPr kumimoji="1" lang="zh-CN" altLang="en-US" dirty="0">
                <a:latin typeface="微软雅黑" panose="020B0503020204020204" pitchFamily="34" charset="-122"/>
                <a:ea typeface="微软雅黑" panose="020B0503020204020204" pitchFamily="34" charset="-122"/>
              </a:rPr>
              <a:t>，需要安装</a:t>
            </a:r>
            <a:r>
              <a:rPr kumimoji="1" lang="en-US" altLang="zh-CN" dirty="0" err="1">
                <a:latin typeface="微软雅黑" panose="020B0503020204020204" pitchFamily="34" charset="-122"/>
                <a:ea typeface="微软雅黑" panose="020B0503020204020204" pitchFamily="34" charset="-122"/>
              </a:rPr>
              <a:t>python,numpy</a:t>
            </a:r>
            <a:r>
              <a:rPr kumimoji="1" lang="zh-CN" altLang="en-US" dirty="0">
                <a:latin typeface="微软雅黑" panose="020B0503020204020204" pitchFamily="34" charset="-122"/>
                <a:ea typeface="微软雅黑" panose="020B0503020204020204" pitchFamily="34" charset="-122"/>
              </a:rPr>
              <a:t>和</a:t>
            </a:r>
            <a:r>
              <a:rPr kumimoji="1" lang="en-US" altLang="zh-CN" dirty="0">
                <a:latin typeface="微软雅黑" panose="020B0503020204020204" pitchFamily="34" charset="-122"/>
                <a:ea typeface="微软雅黑" panose="020B0503020204020204" pitchFamily="34" charset="-122"/>
              </a:rPr>
              <a:t>python-</a:t>
            </a:r>
            <a:r>
              <a:rPr kumimoji="1" lang="en-US" altLang="zh-CN" dirty="0" err="1">
                <a:latin typeface="微软雅黑" panose="020B0503020204020204" pitchFamily="34" charset="-122"/>
                <a:ea typeface="微软雅黑" panose="020B0503020204020204" pitchFamily="34" charset="-122"/>
              </a:rPr>
              <a:t>opencv</a:t>
            </a:r>
            <a:r>
              <a:rPr kumimoji="1" lang="zh-CN" altLang="en-US" dirty="0">
                <a:latin typeface="微软雅黑" panose="020B0503020204020204" pitchFamily="34" charset="-122"/>
                <a:ea typeface="微软雅黑" panose="020B0503020204020204" pitchFamily="34" charset="-122"/>
              </a:rPr>
              <a:t>），方便代码调试以及结果的可视化。</a:t>
            </a:r>
            <a:endParaRPr kumimoji="1" lang="en-US" altLang="zh-CN"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28BB98F2-49D9-4E4A-BFC5-C5F125DA8737}"/>
              </a:ext>
            </a:extLst>
          </p:cNvPr>
          <p:cNvPicPr>
            <a:picLocks noChangeAspect="1"/>
          </p:cNvPicPr>
          <p:nvPr/>
        </p:nvPicPr>
        <p:blipFill>
          <a:blip r:embed="rId2"/>
          <a:stretch>
            <a:fillRect/>
          </a:stretch>
        </p:blipFill>
        <p:spPr>
          <a:xfrm>
            <a:off x="1350477" y="3856383"/>
            <a:ext cx="4436941" cy="2495779"/>
          </a:xfrm>
          <a:prstGeom prst="rect">
            <a:avLst/>
          </a:prstGeom>
        </p:spPr>
      </p:pic>
      <p:pic>
        <p:nvPicPr>
          <p:cNvPr id="12" name="图片 11">
            <a:extLst>
              <a:ext uri="{FF2B5EF4-FFF2-40B4-BE49-F238E27FC236}">
                <a16:creationId xmlns:a16="http://schemas.microsoft.com/office/drawing/2014/main" id="{C2DA34BA-1143-4172-BA8B-6D085F09687B}"/>
              </a:ext>
            </a:extLst>
          </p:cNvPr>
          <p:cNvPicPr>
            <a:picLocks noChangeAspect="1"/>
          </p:cNvPicPr>
          <p:nvPr/>
        </p:nvPicPr>
        <p:blipFill>
          <a:blip r:embed="rId3"/>
          <a:stretch>
            <a:fillRect/>
          </a:stretch>
        </p:blipFill>
        <p:spPr>
          <a:xfrm>
            <a:off x="6501181" y="3856383"/>
            <a:ext cx="4436941" cy="2495779"/>
          </a:xfrm>
          <a:prstGeom prst="rect">
            <a:avLst/>
          </a:prstGeom>
        </p:spPr>
      </p:pic>
      <p:sp>
        <p:nvSpPr>
          <p:cNvPr id="13" name="文本框 12">
            <a:extLst>
              <a:ext uri="{FF2B5EF4-FFF2-40B4-BE49-F238E27FC236}">
                <a16:creationId xmlns:a16="http://schemas.microsoft.com/office/drawing/2014/main" id="{961DFAB5-FCB0-44C3-962D-99AE56303624}"/>
              </a:ext>
            </a:extLst>
          </p:cNvPr>
          <p:cNvSpPr txBox="1"/>
          <p:nvPr/>
        </p:nvSpPr>
        <p:spPr>
          <a:xfrm>
            <a:off x="3025368" y="6381345"/>
            <a:ext cx="1087157" cy="369332"/>
          </a:xfrm>
          <a:prstGeom prst="rect">
            <a:avLst/>
          </a:prstGeom>
          <a:noFill/>
        </p:spPr>
        <p:txBody>
          <a:bodyPr wrap="none" rtlCol="0">
            <a:spAutoFit/>
          </a:bodyPr>
          <a:lstStyle/>
          <a:p>
            <a:r>
              <a:rPr lang="en-US" altLang="zh-CN" dirty="0"/>
              <a:t>RGB</a:t>
            </a:r>
            <a:r>
              <a:rPr lang="zh-CN" altLang="en-US" dirty="0"/>
              <a:t>图像</a:t>
            </a:r>
          </a:p>
        </p:txBody>
      </p:sp>
      <p:sp>
        <p:nvSpPr>
          <p:cNvPr id="14" name="文本框 13">
            <a:extLst>
              <a:ext uri="{FF2B5EF4-FFF2-40B4-BE49-F238E27FC236}">
                <a16:creationId xmlns:a16="http://schemas.microsoft.com/office/drawing/2014/main" id="{3F46FFFA-E492-4C64-9A2C-B9F43901E82C}"/>
              </a:ext>
            </a:extLst>
          </p:cNvPr>
          <p:cNvSpPr txBox="1"/>
          <p:nvPr/>
        </p:nvSpPr>
        <p:spPr>
          <a:xfrm>
            <a:off x="8176072" y="6381186"/>
            <a:ext cx="1107996" cy="369332"/>
          </a:xfrm>
          <a:prstGeom prst="rect">
            <a:avLst/>
          </a:prstGeom>
          <a:noFill/>
        </p:spPr>
        <p:txBody>
          <a:bodyPr wrap="none" rtlCol="0">
            <a:spAutoFit/>
          </a:bodyPr>
          <a:lstStyle/>
          <a:p>
            <a:r>
              <a:rPr lang="zh-CN" altLang="en-US" dirty="0"/>
              <a:t>灰度图像</a:t>
            </a:r>
          </a:p>
        </p:txBody>
      </p:sp>
    </p:spTree>
    <p:extLst>
      <p:ext uri="{BB962C8B-B14F-4D97-AF65-F5344CB8AC3E}">
        <p14:creationId xmlns:p14="http://schemas.microsoft.com/office/powerpoint/2010/main" val="1115457553"/>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1CD3-6704-B740-A689-B51255DC003B}"/>
              </a:ext>
            </a:extLst>
          </p:cNvPr>
          <p:cNvSpPr>
            <a:spLocks noGrp="1"/>
          </p:cNvSpPr>
          <p:nvPr>
            <p:ph type="title"/>
          </p:nvPr>
        </p:nvSpPr>
        <p:spPr/>
        <p:txBody>
          <a:bodyPr/>
          <a:lstStyle/>
          <a:p>
            <a:r>
              <a:rPr kumimoji="1" lang="zh-CN" altLang="en-US">
                <a:latin typeface="微软雅黑" panose="020B0503020204020204" pitchFamily="34" charset="-122"/>
                <a:ea typeface="微软雅黑" panose="020B0503020204020204" pitchFamily="34" charset="-122"/>
              </a:rPr>
              <a:t>算法流程和作业要求</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9EF6D1C-700F-234D-8E8E-6827DFDD1CFE}"/>
              </a:ext>
            </a:extLst>
          </p:cNvPr>
          <p:cNvSpPr>
            <a:spLocks noGrp="1"/>
          </p:cNvSpPr>
          <p:nvPr>
            <p:ph idx="1"/>
          </p:nvPr>
        </p:nvSpPr>
        <p:spPr>
          <a:xfrm>
            <a:off x="1451579" y="2015732"/>
            <a:ext cx="9603275" cy="4358174"/>
          </a:xfrm>
        </p:spPr>
        <p:txBody>
          <a:bodyPr>
            <a:normAutofit/>
          </a:bodyPr>
          <a:lstStyle/>
          <a:p>
            <a:pPr marL="0" indent="0">
              <a:buNone/>
            </a:pPr>
            <a:r>
              <a:rPr kumimoji="1" lang="zh-CN" altLang="en-US" dirty="0">
                <a:latin typeface="微软雅黑" panose="020B0503020204020204" pitchFamily="34" charset="-122"/>
                <a:ea typeface="微软雅黑" panose="020B0503020204020204" pitchFamily="34" charset="-122"/>
              </a:rPr>
              <a:t>代码要求：</a:t>
            </a:r>
            <a:endParaRPr kumimoji="1" lang="en-US" altLang="zh-CN"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C++</a:t>
            </a:r>
            <a:r>
              <a:rPr kumimoji="1" lang="zh-CN" altLang="en-US" sz="1600" dirty="0">
                <a:latin typeface="微软雅黑" panose="020B0503020204020204" pitchFamily="34" charset="-122"/>
                <a:ea typeface="微软雅黑" panose="020B0503020204020204" pitchFamily="34" charset="-122"/>
              </a:rPr>
              <a:t>语言实现，涉及数据结构和算法实现的部分只能用</a:t>
            </a:r>
            <a:r>
              <a:rPr kumimoji="1" lang="en-US" altLang="zh-CN" sz="1600" dirty="0">
                <a:latin typeface="微软雅黑" panose="020B0503020204020204" pitchFamily="34" charset="-122"/>
                <a:ea typeface="微软雅黑" panose="020B0503020204020204" pitchFamily="34" charset="-122"/>
              </a:rPr>
              <a:t>STL</a:t>
            </a:r>
            <a:r>
              <a:rPr kumimoji="1" lang="zh-CN" altLang="en-US" sz="1600" dirty="0">
                <a:latin typeface="微软雅黑" panose="020B0503020204020204" pitchFamily="34" charset="-122"/>
                <a:ea typeface="微软雅黑" panose="020B0503020204020204" pitchFamily="34" charset="-122"/>
              </a:rPr>
              <a:t>。</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这些部分可以用第三方库或其他软件：图像的读取与输出、查询结果展示、程序运行计时、关于复杂度分析部分的数据处理与作图，感知哈希中的离散余弦变换。</a:t>
            </a:r>
            <a:endParaRPr kumimoji="1" lang="en-US" altLang="zh-CN" sz="1600" dirty="0">
              <a:latin typeface="微软雅黑" panose="020B0503020204020204" pitchFamily="34" charset="-122"/>
              <a:ea typeface="微软雅黑" panose="020B0503020204020204" pitchFamily="34" charset="-122"/>
            </a:endParaRPr>
          </a:p>
          <a:p>
            <a:pPr marL="0" indent="0">
              <a:buNone/>
            </a:pPr>
            <a:r>
              <a:rPr kumimoji="1" lang="zh-CN" altLang="en-US" dirty="0">
                <a:latin typeface="微软雅黑" panose="020B0503020204020204" pitchFamily="34" charset="-122"/>
                <a:ea typeface="微软雅黑" panose="020B0503020204020204" pitchFamily="34" charset="-122"/>
              </a:rPr>
              <a:t>作业</a:t>
            </a:r>
            <a:r>
              <a:rPr kumimoji="1" lang="zh-CN" altLang="en-US" dirty="0" smtClean="0">
                <a:latin typeface="微软雅黑" panose="020B0503020204020204" pitchFamily="34" charset="-122"/>
                <a:ea typeface="微软雅黑" panose="020B0503020204020204" pitchFamily="34" charset="-122"/>
              </a:rPr>
              <a:t>要求</a:t>
            </a:r>
            <a:r>
              <a:rPr kumimoji="1" lang="zh-CN" altLang="en-US" dirty="0">
                <a:latin typeface="微软雅黑" panose="020B0503020204020204" pitchFamily="34" charset="-122"/>
                <a:ea typeface="微软雅黑" panose="020B0503020204020204" pitchFamily="34" charset="-122"/>
              </a:rPr>
              <a:t>：</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smtClean="0">
                <a:solidFill>
                  <a:srgbClr val="C00000"/>
                </a:solidFill>
                <a:latin typeface="微软雅黑" panose="020B0503020204020204" pitchFamily="34" charset="-122"/>
                <a:ea typeface="微软雅黑" panose="020B0503020204020204" pitchFamily="34" charset="-122"/>
              </a:rPr>
              <a:t>做好</a:t>
            </a:r>
            <a:r>
              <a:rPr kumimoji="1" lang="en-US" altLang="zh-CN" sz="1600" dirty="0">
                <a:solidFill>
                  <a:srgbClr val="C00000"/>
                </a:solidFill>
                <a:latin typeface="微软雅黑" panose="020B0503020204020204" pitchFamily="34" charset="-122"/>
                <a:ea typeface="微软雅黑" panose="020B0503020204020204" pitchFamily="34" charset="-122"/>
              </a:rPr>
              <a:t>PPT</a:t>
            </a:r>
            <a:r>
              <a:rPr kumimoji="1" lang="zh-CN" altLang="en-US" sz="1600" dirty="0">
                <a:latin typeface="微软雅黑" panose="020B0503020204020204" pitchFamily="34" charset="-122"/>
                <a:ea typeface="微软雅黑" panose="020B0503020204020204" pitchFamily="34" charset="-122"/>
              </a:rPr>
              <a:t>：简述自己的代码逻辑以及流程，分析算法复杂</a:t>
            </a:r>
            <a:r>
              <a:rPr kumimoji="1" lang="zh-CN" altLang="en-US" sz="1600" dirty="0" smtClean="0">
                <a:latin typeface="微软雅黑" panose="020B0503020204020204" pitchFamily="34" charset="-122"/>
                <a:ea typeface="微软雅黑" panose="020B0503020204020204" pitchFamily="34" charset="-122"/>
              </a:rPr>
              <a:t>度。</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smtClean="0">
                <a:solidFill>
                  <a:srgbClr val="FF0000"/>
                </a:solidFill>
                <a:latin typeface="微软雅黑" panose="020B0503020204020204" pitchFamily="34" charset="-122"/>
                <a:ea typeface="微软雅黑" panose="020B0503020204020204" pitchFamily="34" charset="-122"/>
              </a:rPr>
              <a:t>Demo</a:t>
            </a:r>
            <a:r>
              <a:rPr kumimoji="1" lang="zh-CN" altLang="en-US" sz="1600" dirty="0" smtClean="0">
                <a:solidFill>
                  <a:srgbClr val="FF0000"/>
                </a:solidFill>
                <a:latin typeface="微软雅黑" panose="020B0503020204020204" pitchFamily="34" charset="-122"/>
                <a:ea typeface="微软雅黑" panose="020B0503020204020204" pitchFamily="34" charset="-122"/>
              </a:rPr>
              <a:t>视频</a:t>
            </a:r>
            <a:r>
              <a:rPr kumimoji="1" lang="zh-CN" altLang="en-US" sz="1600" dirty="0" smtClean="0">
                <a:latin typeface="微软雅黑" panose="020B0503020204020204" pitchFamily="34" charset="-122"/>
                <a:ea typeface="微软雅黑" panose="020B0503020204020204" pitchFamily="34" charset="-122"/>
              </a:rPr>
              <a:t>：在</a:t>
            </a:r>
            <a:r>
              <a:rPr kumimoji="1" lang="zh-CN" altLang="en-US" sz="1600" dirty="0">
                <a:latin typeface="微软雅黑" panose="020B0503020204020204" pitchFamily="34" charset="-122"/>
                <a:ea typeface="微软雅黑" panose="020B0503020204020204" pitchFamily="34" charset="-122"/>
              </a:rPr>
              <a:t>自己的电脑上运行程序</a:t>
            </a:r>
            <a:r>
              <a:rPr kumimoji="1" lang="zh-CN" altLang="en-US" sz="1600" dirty="0" smtClean="0">
                <a:latin typeface="微软雅黑" panose="020B0503020204020204" pitchFamily="34" charset="-122"/>
                <a:ea typeface="微软雅黑" panose="020B0503020204020204" pitchFamily="34" charset="-122"/>
              </a:rPr>
              <a:t>，并录屏。演示输入测试图像及待查询图像后，程序运行输出查询结果的全过程。</a:t>
            </a:r>
            <a:r>
              <a:rPr kumimoji="1" lang="en-US" altLang="zh-CN" sz="1600" dirty="0" smtClean="0">
                <a:latin typeface="微软雅黑" panose="020B0503020204020204" pitchFamily="34" charset="-122"/>
                <a:ea typeface="微软雅黑" panose="020B0503020204020204" pitchFamily="34" charset="-122"/>
              </a:rPr>
              <a:t>Demo</a:t>
            </a:r>
            <a:r>
              <a:rPr kumimoji="1" lang="zh-CN" altLang="en-US" sz="1600" dirty="0" smtClean="0">
                <a:latin typeface="微软雅黑" panose="020B0503020204020204" pitchFamily="34" charset="-122"/>
                <a:ea typeface="微软雅黑" panose="020B0503020204020204" pitchFamily="34" charset="-122"/>
              </a:rPr>
              <a:t>视频作放入</a:t>
            </a:r>
            <a:r>
              <a:rPr kumimoji="1" lang="en-US" altLang="zh-CN" sz="1600" dirty="0" err="1" smtClean="0">
                <a:latin typeface="微软雅黑" panose="020B0503020204020204" pitchFamily="34" charset="-122"/>
                <a:ea typeface="微软雅黑" panose="020B0503020204020204" pitchFamily="34" charset="-122"/>
              </a:rPr>
              <a:t>ppt</a:t>
            </a:r>
            <a:r>
              <a:rPr kumimoji="1" lang="zh-CN" altLang="en-US" sz="1600" dirty="0" smtClean="0">
                <a:latin typeface="微软雅黑" panose="020B0503020204020204" pitchFamily="34" charset="-122"/>
                <a:ea typeface="微软雅黑" panose="020B0503020204020204" pitchFamily="34" charset="-122"/>
              </a:rPr>
              <a:t>作为</a:t>
            </a:r>
            <a:r>
              <a:rPr kumimoji="1" lang="en-US" altLang="zh-CN" sz="1600" dirty="0" err="1" smtClean="0">
                <a:latin typeface="微软雅黑" panose="020B0503020204020204" pitchFamily="34" charset="-122"/>
                <a:ea typeface="微软雅黑" panose="020B0503020204020204" pitchFamily="34" charset="-122"/>
              </a:rPr>
              <a:t>ppt</a:t>
            </a:r>
            <a:r>
              <a:rPr kumimoji="1" lang="zh-CN" altLang="en-US" sz="1600" dirty="0" smtClean="0">
                <a:latin typeface="微软雅黑" panose="020B0503020204020204" pitchFamily="34" charset="-122"/>
                <a:ea typeface="微软雅黑" panose="020B0503020204020204" pitchFamily="34" charset="-122"/>
              </a:rPr>
              <a:t>内容的一部分。</a:t>
            </a:r>
            <a:endParaRPr kumimoji="1" lang="en-US" altLang="zh-CN" sz="1600" dirty="0" smtClean="0">
              <a:latin typeface="微软雅黑" panose="020B0503020204020204" pitchFamily="34" charset="-122"/>
              <a:ea typeface="微软雅黑" panose="020B0503020204020204" pitchFamily="34" charset="-122"/>
            </a:endParaRPr>
          </a:p>
          <a:p>
            <a:r>
              <a:rPr kumimoji="1" lang="en-US" altLang="zh-CN" sz="1600" dirty="0" smtClean="0">
                <a:solidFill>
                  <a:srgbClr val="FF0000"/>
                </a:solidFill>
                <a:latin typeface="微软雅黑" panose="020B0503020204020204" pitchFamily="34" charset="-122"/>
                <a:ea typeface="微软雅黑" panose="020B0503020204020204" pitchFamily="34" charset="-122"/>
              </a:rPr>
              <a:t>PPT</a:t>
            </a:r>
            <a:r>
              <a:rPr kumimoji="1" lang="zh-CN" altLang="en-US" sz="1600" dirty="0" smtClean="0">
                <a:solidFill>
                  <a:srgbClr val="FF0000"/>
                </a:solidFill>
                <a:latin typeface="微软雅黑" panose="020B0503020204020204" pitchFamily="34" charset="-122"/>
                <a:ea typeface="微软雅黑" panose="020B0503020204020204" pitchFamily="34" charset="-122"/>
              </a:rPr>
              <a:t>配音并导出带配音的视频</a:t>
            </a:r>
            <a:r>
              <a:rPr kumimoji="1" lang="zh-CN" altLang="en-US" sz="1600" dirty="0" smtClean="0">
                <a:latin typeface="微软雅黑" panose="020B0503020204020204" pitchFamily="34" charset="-122"/>
                <a:ea typeface="微软雅黑" panose="020B0503020204020204" pitchFamily="34" charset="-122"/>
              </a:rPr>
              <a:t>。</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最终上交网络</a:t>
            </a:r>
            <a:r>
              <a:rPr kumimoji="1" lang="zh-CN" altLang="en-US" sz="1600" dirty="0" smtClean="0">
                <a:latin typeface="微软雅黑" panose="020B0503020204020204" pitchFamily="34" charset="-122"/>
                <a:ea typeface="微软雅黑" panose="020B0503020204020204" pitchFamily="34" charset="-122"/>
              </a:rPr>
              <a:t>学堂</a:t>
            </a:r>
            <a:r>
              <a:rPr kumimoji="1" lang="zh-CN" altLang="en-US" sz="1600" dirty="0" smtClean="0">
                <a:solidFill>
                  <a:srgbClr val="C00000"/>
                </a:solidFill>
                <a:latin typeface="微软雅黑" panose="020B0503020204020204" pitchFamily="34" charset="-122"/>
                <a:ea typeface="微软雅黑" panose="020B0503020204020204" pitchFamily="34" charset="-122"/>
              </a:rPr>
              <a:t>配音视频、</a:t>
            </a:r>
            <a:r>
              <a:rPr kumimoji="1" lang="zh-CN" altLang="en-US" sz="1600" dirty="0">
                <a:solidFill>
                  <a:srgbClr val="C00000"/>
                </a:solidFill>
                <a:latin typeface="微软雅黑" panose="020B0503020204020204" pitchFamily="34" charset="-122"/>
                <a:ea typeface="微软雅黑" panose="020B0503020204020204" pitchFamily="34" charset="-122"/>
              </a:rPr>
              <a:t>完整代码、查询结果和额外数据。</a:t>
            </a:r>
            <a:endParaRPr kumimoji="1" lang="en-US" altLang="zh-CN" sz="16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6459033"/>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1CD3-6704-B740-A689-B51255DC003B}"/>
              </a:ext>
            </a:extLst>
          </p:cNvPr>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进阶目标</a:t>
            </a:r>
            <a:r>
              <a:rPr kumimoji="1" lang="en-US" altLang="zh-CN"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：多尺度哈希</a:t>
            </a:r>
          </a:p>
        </p:txBody>
      </p:sp>
      <p:sp>
        <p:nvSpPr>
          <p:cNvPr id="3" name="内容占位符 2">
            <a:extLst>
              <a:ext uri="{FF2B5EF4-FFF2-40B4-BE49-F238E27FC236}">
                <a16:creationId xmlns:a16="http://schemas.microsoft.com/office/drawing/2014/main" id="{49EF6D1C-700F-234D-8E8E-6827DFDD1CFE}"/>
              </a:ext>
            </a:extLst>
          </p:cNvPr>
          <p:cNvSpPr>
            <a:spLocks noGrp="1"/>
          </p:cNvSpPr>
          <p:nvPr>
            <p:ph idx="1"/>
          </p:nvPr>
        </p:nvSpPr>
        <p:spPr>
          <a:xfrm>
            <a:off x="1451580" y="2015732"/>
            <a:ext cx="7952194" cy="4395116"/>
          </a:xfrm>
        </p:spPr>
        <p:txBody>
          <a:bodyPr>
            <a:normAutofit/>
          </a:bodyPr>
          <a:lstStyle/>
          <a:p>
            <a:pPr marL="0" indent="0">
              <a:buNone/>
            </a:pPr>
            <a:r>
              <a:rPr kumimoji="1" lang="zh-CN" altLang="en-US" sz="1800" b="1" dirty="0">
                <a:latin typeface="微软雅黑" panose="020B0503020204020204" pitchFamily="34" charset="-122"/>
                <a:ea typeface="微软雅黑" panose="020B0503020204020204" pitchFamily="34" charset="-122"/>
              </a:rPr>
              <a:t>进阶目标</a:t>
            </a:r>
            <a:r>
              <a:rPr kumimoji="1" lang="en-US" altLang="zh-CN" sz="1800" b="1" dirty="0">
                <a:latin typeface="微软雅黑" panose="020B0503020204020204" pitchFamily="34" charset="-122"/>
                <a:ea typeface="微软雅黑" panose="020B0503020204020204" pitchFamily="34" charset="-122"/>
              </a:rPr>
              <a:t>1</a:t>
            </a:r>
            <a:r>
              <a:rPr kumimoji="1" lang="zh-CN" altLang="en-US" sz="1800" dirty="0">
                <a:latin typeface="微软雅黑" panose="020B0503020204020204" pitchFamily="34" charset="-122"/>
                <a:ea typeface="微软雅黑" panose="020B0503020204020204" pitchFamily="34" charset="-122"/>
              </a:rPr>
              <a:t>：编写多尺度哈希算法，要求查询时复杂度仍然为常数级，在查询图像块和源图像块不完全一致的情况下仍然能确定其位置。比较不同尺度下查询结果的变化。查询结果的评价标准为查询结果与实际值之间的曼哈顿距离。</a:t>
            </a:r>
            <a:endParaRPr kumimoji="1" lang="en-US" altLang="zh-CN" sz="1800" dirty="0">
              <a:latin typeface="微软雅黑" panose="020B0503020204020204" pitchFamily="34" charset="-122"/>
              <a:ea typeface="微软雅黑" panose="020B0503020204020204" pitchFamily="34" charset="-122"/>
            </a:endParaRPr>
          </a:p>
          <a:p>
            <a:pPr marL="0" indent="0">
              <a:buNone/>
            </a:pPr>
            <a:r>
              <a:rPr kumimoji="1" lang="zh-CN" altLang="en-US" sz="1800" b="1" dirty="0">
                <a:latin typeface="微软雅黑" panose="020B0503020204020204" pitchFamily="34" charset="-122"/>
                <a:ea typeface="微软雅黑" panose="020B0503020204020204" pitchFamily="34" charset="-122"/>
              </a:rPr>
              <a:t>输入</a:t>
            </a:r>
            <a:r>
              <a:rPr kumimoji="1" lang="zh-CN" altLang="en-US" sz="1800" dirty="0">
                <a:latin typeface="微软雅黑" panose="020B0503020204020204" pitchFamily="34" charset="-122"/>
                <a:ea typeface="微软雅黑" panose="020B0503020204020204" pitchFamily="34" charset="-122"/>
              </a:rPr>
              <a:t>：源图像以及对应的若干查询图像块，请见</a:t>
            </a:r>
            <a:r>
              <a:rPr kumimoji="1" lang="en-US" altLang="zh-CN" sz="1800" dirty="0">
                <a:latin typeface="微软雅黑" panose="020B0503020204020204" pitchFamily="34" charset="-122"/>
                <a:ea typeface="微软雅黑" panose="020B0503020204020204" pitchFamily="34" charset="-122"/>
              </a:rPr>
              <a:t>data_basic2</a:t>
            </a:r>
            <a:r>
              <a:rPr kumimoji="1" lang="zh-CN" altLang="en-US" sz="1800" dirty="0">
                <a:latin typeface="微软雅黑" panose="020B0503020204020204" pitchFamily="34" charset="-122"/>
                <a:ea typeface="微软雅黑" panose="020B0503020204020204" pitchFamily="34" charset="-122"/>
              </a:rPr>
              <a:t>文件夹。</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输出</a:t>
            </a:r>
            <a:r>
              <a:rPr kumimoji="1" lang="zh-CN" altLang="en-US" sz="1800" dirty="0">
                <a:latin typeface="微软雅黑" panose="020B0503020204020204" pitchFamily="34" charset="-122"/>
                <a:ea typeface="微软雅黑" panose="020B0503020204020204" pitchFamily="34" charset="-122"/>
              </a:rPr>
              <a:t>：每个查询图像块的位置</a:t>
            </a:r>
            <a:r>
              <a:rPr kumimoji="1" lang="en-US" altLang="zh-CN" sz="1800" dirty="0">
                <a:latin typeface="微软雅黑" panose="020B0503020204020204" pitchFamily="34" charset="-122"/>
                <a:ea typeface="微软雅黑" panose="020B0503020204020204" pitchFamily="34" charset="-122"/>
              </a:rPr>
              <a:t>(x, y) </a:t>
            </a:r>
            <a:r>
              <a:rPr kumimoji="1" lang="zh-CN" altLang="en-US" sz="1800" dirty="0">
                <a:latin typeface="微软雅黑" panose="020B0503020204020204" pitchFamily="34" charset="-122"/>
                <a:ea typeface="微软雅黑" panose="020B0503020204020204" pitchFamily="34" charset="-122"/>
              </a:rPr>
              <a:t>，输出值</a:t>
            </a:r>
            <a:r>
              <a:rPr kumimoji="1" lang="en-US" altLang="zh-CN" sz="1800" dirty="0">
                <a:latin typeface="微软雅黑" panose="020B0503020204020204" pitchFamily="34" charset="-122"/>
                <a:ea typeface="微软雅黑" panose="020B0503020204020204" pitchFamily="34" charset="-122"/>
              </a:rPr>
              <a:t>(x, y)</a:t>
            </a:r>
            <a:r>
              <a:rPr kumimoji="1" lang="zh-CN" altLang="en-US" sz="1800" dirty="0">
                <a:latin typeface="微软雅黑" panose="020B0503020204020204" pitchFamily="34" charset="-122"/>
                <a:ea typeface="微软雅黑" panose="020B0503020204020204" pitchFamily="34" charset="-122"/>
              </a:rPr>
              <a:t>代表待查询图像块左上角的位置。</a:t>
            </a:r>
            <a:endParaRPr kumimoji="1" lang="en-US" altLang="zh-CN" sz="1800" dirty="0">
              <a:solidFill>
                <a:schemeClr val="accent1"/>
              </a:solidFill>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提交要求</a:t>
            </a:r>
            <a:r>
              <a:rPr kumimoji="1" lang="zh-CN" altLang="en-US" sz="1800" dirty="0">
                <a:latin typeface="微软雅黑" panose="020B0503020204020204" pitchFamily="34" charset="-122"/>
                <a:ea typeface="微软雅黑" panose="020B0503020204020204" pitchFamily="34" charset="-122"/>
              </a:rPr>
              <a:t>：提交源代码、输出的结果文件。</a:t>
            </a:r>
            <a:endParaRPr kumimoji="1" lang="en-US" altLang="zh-CN" sz="1800" dirty="0">
              <a:latin typeface="微软雅黑" panose="020B0503020204020204" pitchFamily="34" charset="-122"/>
              <a:ea typeface="微软雅黑" panose="020B0503020204020204" pitchFamily="34" charset="-122"/>
            </a:endParaRPr>
          </a:p>
          <a:p>
            <a:r>
              <a:rPr kumimoji="1" lang="en-US" altLang="zh-CN" sz="1800" b="1" dirty="0" smtClean="0">
                <a:latin typeface="微软雅黑" panose="020B0503020204020204" pitchFamily="34" charset="-122"/>
                <a:ea typeface="微软雅黑" panose="020B0503020204020204" pitchFamily="34" charset="-122"/>
              </a:rPr>
              <a:t>Demo</a:t>
            </a:r>
            <a:r>
              <a:rPr kumimoji="1" lang="zh-CN" altLang="en-US" sz="1800" b="1" dirty="0" smtClean="0">
                <a:latin typeface="微软雅黑" panose="020B0503020204020204" pitchFamily="34" charset="-122"/>
                <a:ea typeface="微软雅黑" panose="020B0503020204020204" pitchFamily="34" charset="-122"/>
              </a:rPr>
              <a:t>视频要求</a:t>
            </a:r>
            <a:r>
              <a:rPr kumimoji="1" lang="zh-CN" altLang="en-US" sz="1800" dirty="0" smtClean="0">
                <a:latin typeface="微软雅黑" panose="020B0503020204020204" pitchFamily="34" charset="-122"/>
                <a:ea typeface="微软雅黑" panose="020B0503020204020204" pitchFamily="34" charset="-122"/>
              </a:rPr>
              <a:t>：</a:t>
            </a:r>
            <a:r>
              <a:rPr kumimoji="1" lang="zh-CN" altLang="en-US" sz="1800" dirty="0">
                <a:latin typeface="微软雅黑" panose="020B0503020204020204" pitchFamily="34" charset="-122"/>
                <a:ea typeface="微软雅黑" panose="020B0503020204020204" pitchFamily="34" charset="-122"/>
              </a:rPr>
              <a:t>简单介绍你的多尺度哈希算法以及比较不同尺度下算法性能的变化，并展示结果。</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评价标准</a:t>
            </a:r>
            <a:r>
              <a:rPr kumimoji="1" lang="zh-CN" altLang="en-US" sz="1800" dirty="0">
                <a:latin typeface="微软雅黑" panose="020B0503020204020204" pitchFamily="34" charset="-122"/>
                <a:ea typeface="微软雅黑" panose="020B0503020204020204" pitchFamily="34" charset="-122"/>
              </a:rPr>
              <a:t>：数据结构及其操作的实现是否合理、是否达到指定复杂度。</a:t>
            </a:r>
            <a:endParaRPr kumimoji="1"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361744"/>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1CD3-6704-B740-A689-B51255DC003B}"/>
              </a:ext>
            </a:extLst>
          </p:cNvPr>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进阶目标</a:t>
            </a:r>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：感知哈希</a:t>
            </a:r>
          </a:p>
        </p:txBody>
      </p:sp>
      <p:sp>
        <p:nvSpPr>
          <p:cNvPr id="3" name="内容占位符 2">
            <a:extLst>
              <a:ext uri="{FF2B5EF4-FFF2-40B4-BE49-F238E27FC236}">
                <a16:creationId xmlns:a16="http://schemas.microsoft.com/office/drawing/2014/main" id="{49EF6D1C-700F-234D-8E8E-6827DFDD1CFE}"/>
              </a:ext>
            </a:extLst>
          </p:cNvPr>
          <p:cNvSpPr>
            <a:spLocks noGrp="1"/>
          </p:cNvSpPr>
          <p:nvPr>
            <p:ph idx="1"/>
          </p:nvPr>
        </p:nvSpPr>
        <p:spPr>
          <a:xfrm>
            <a:off x="1451580" y="2015732"/>
            <a:ext cx="7952194" cy="4395116"/>
          </a:xfrm>
        </p:spPr>
        <p:txBody>
          <a:bodyPr>
            <a:normAutofit/>
          </a:bodyPr>
          <a:lstStyle/>
          <a:p>
            <a:pPr marL="0" indent="0">
              <a:buNone/>
            </a:pPr>
            <a:r>
              <a:rPr kumimoji="1" lang="zh-CN" altLang="en-US" sz="1800" b="1" dirty="0">
                <a:latin typeface="微软雅黑" panose="020B0503020204020204" pitchFamily="34" charset="-122"/>
                <a:ea typeface="微软雅黑" panose="020B0503020204020204" pitchFamily="34" charset="-122"/>
              </a:rPr>
              <a:t>进阶目标</a:t>
            </a:r>
            <a:r>
              <a:rPr kumimoji="1" lang="en-US" altLang="zh-CN" sz="1800" b="1" dirty="0">
                <a:latin typeface="微软雅黑" panose="020B0503020204020204" pitchFamily="34" charset="-122"/>
                <a:ea typeface="微软雅黑" panose="020B0503020204020204" pitchFamily="34" charset="-122"/>
              </a:rPr>
              <a:t>2</a:t>
            </a:r>
            <a:r>
              <a:rPr kumimoji="1" lang="zh-CN" altLang="en-US" sz="1800" dirty="0">
                <a:latin typeface="微软雅黑" panose="020B0503020204020204" pitchFamily="34" charset="-122"/>
                <a:ea typeface="微软雅黑" panose="020B0503020204020204" pitchFamily="34" charset="-122"/>
              </a:rPr>
              <a:t>：编写感知哈希算法，按照高频与低频部分进行哈希查询，比较不同情况下算法的性能变化。</a:t>
            </a:r>
            <a:endParaRPr kumimoji="1" lang="en-US" altLang="zh-CN" sz="1800" dirty="0">
              <a:latin typeface="微软雅黑" panose="020B0503020204020204" pitchFamily="34" charset="-122"/>
              <a:ea typeface="微软雅黑" panose="020B0503020204020204" pitchFamily="34" charset="-122"/>
            </a:endParaRPr>
          </a:p>
          <a:p>
            <a:pPr marL="0" indent="0">
              <a:buNone/>
            </a:pPr>
            <a:r>
              <a:rPr kumimoji="1" lang="zh-CN" altLang="en-US" sz="1800" dirty="0">
                <a:latin typeface="微软雅黑" panose="020B0503020204020204" pitchFamily="34" charset="-122"/>
                <a:ea typeface="微软雅黑" panose="020B0503020204020204" pitchFamily="34" charset="-122"/>
              </a:rPr>
              <a:t>查询结果的评价标准为查询结果与实际值之间的曼哈顿距离。</a:t>
            </a:r>
            <a:endParaRPr kumimoji="1" lang="en-US" altLang="zh-CN" sz="1800" dirty="0">
              <a:latin typeface="微软雅黑" panose="020B0503020204020204" pitchFamily="34" charset="-122"/>
              <a:ea typeface="微软雅黑" panose="020B0503020204020204" pitchFamily="34" charset="-122"/>
            </a:endParaRPr>
          </a:p>
          <a:p>
            <a:pPr marL="0" indent="0">
              <a:buNone/>
            </a:pPr>
            <a:r>
              <a:rPr kumimoji="1" lang="zh-CN" altLang="en-US" sz="1800" b="1" dirty="0">
                <a:latin typeface="微软雅黑" panose="020B0503020204020204" pitchFamily="34" charset="-122"/>
                <a:ea typeface="微软雅黑" panose="020B0503020204020204" pitchFamily="34" charset="-122"/>
              </a:rPr>
              <a:t>输入</a:t>
            </a:r>
            <a:r>
              <a:rPr kumimoji="1" lang="zh-CN" altLang="en-US" sz="1800" dirty="0">
                <a:latin typeface="微软雅黑" panose="020B0503020204020204" pitchFamily="34" charset="-122"/>
                <a:ea typeface="微软雅黑" panose="020B0503020204020204" pitchFamily="34" charset="-122"/>
              </a:rPr>
              <a:t>：源图像以及对应的若干查询图像块，请见</a:t>
            </a:r>
            <a:r>
              <a:rPr kumimoji="1" lang="en-US" altLang="zh-CN" sz="1800" dirty="0">
                <a:latin typeface="微软雅黑" panose="020B0503020204020204" pitchFamily="34" charset="-122"/>
                <a:ea typeface="微软雅黑" panose="020B0503020204020204" pitchFamily="34" charset="-122"/>
              </a:rPr>
              <a:t>data_basic2</a:t>
            </a:r>
            <a:r>
              <a:rPr kumimoji="1" lang="zh-CN" altLang="en-US" sz="1800" dirty="0">
                <a:latin typeface="微软雅黑" panose="020B0503020204020204" pitchFamily="34" charset="-122"/>
                <a:ea typeface="微软雅黑" panose="020B0503020204020204" pitchFamily="34" charset="-122"/>
              </a:rPr>
              <a:t>文件夹。</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输出</a:t>
            </a:r>
            <a:r>
              <a:rPr kumimoji="1" lang="zh-CN" altLang="en-US" sz="1800" dirty="0">
                <a:latin typeface="微软雅黑" panose="020B0503020204020204" pitchFamily="34" charset="-122"/>
                <a:ea typeface="微软雅黑" panose="020B0503020204020204" pitchFamily="34" charset="-122"/>
              </a:rPr>
              <a:t>：每个查询图像块的位置</a:t>
            </a:r>
            <a:r>
              <a:rPr kumimoji="1" lang="en-US" altLang="zh-CN" sz="1800" dirty="0">
                <a:latin typeface="微软雅黑" panose="020B0503020204020204" pitchFamily="34" charset="-122"/>
                <a:ea typeface="微软雅黑" panose="020B0503020204020204" pitchFamily="34" charset="-122"/>
              </a:rPr>
              <a:t>(x, y) </a:t>
            </a:r>
            <a:r>
              <a:rPr kumimoji="1" lang="zh-CN" altLang="en-US" sz="1800" dirty="0">
                <a:latin typeface="微软雅黑" panose="020B0503020204020204" pitchFamily="34" charset="-122"/>
                <a:ea typeface="微软雅黑" panose="020B0503020204020204" pitchFamily="34" charset="-122"/>
              </a:rPr>
              <a:t>，输出值</a:t>
            </a:r>
            <a:r>
              <a:rPr kumimoji="1" lang="en-US" altLang="zh-CN" sz="1800" dirty="0">
                <a:latin typeface="微软雅黑" panose="020B0503020204020204" pitchFamily="34" charset="-122"/>
                <a:ea typeface="微软雅黑" panose="020B0503020204020204" pitchFamily="34" charset="-122"/>
              </a:rPr>
              <a:t>(x, y)</a:t>
            </a:r>
            <a:r>
              <a:rPr kumimoji="1" lang="zh-CN" altLang="en-US" sz="1800" dirty="0">
                <a:latin typeface="微软雅黑" panose="020B0503020204020204" pitchFamily="34" charset="-122"/>
                <a:ea typeface="微软雅黑" panose="020B0503020204020204" pitchFamily="34" charset="-122"/>
              </a:rPr>
              <a:t>代表待查询图像块左上角的位置。</a:t>
            </a:r>
            <a:endParaRPr kumimoji="1" lang="en-US" altLang="zh-CN" sz="1800" dirty="0">
              <a:solidFill>
                <a:schemeClr val="accent1"/>
              </a:solidFill>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提交要求</a:t>
            </a:r>
            <a:r>
              <a:rPr kumimoji="1" lang="zh-CN" altLang="en-US" sz="1800" dirty="0">
                <a:latin typeface="微软雅黑" panose="020B0503020204020204" pitchFamily="34" charset="-122"/>
                <a:ea typeface="微软雅黑" panose="020B0503020204020204" pitchFamily="34" charset="-122"/>
              </a:rPr>
              <a:t>：提交源代码、输出的结果文件。</a:t>
            </a:r>
            <a:endParaRPr kumimoji="1" lang="en-US" altLang="zh-CN" sz="1800" dirty="0">
              <a:latin typeface="微软雅黑" panose="020B0503020204020204" pitchFamily="34" charset="-122"/>
              <a:ea typeface="微软雅黑" panose="020B0503020204020204" pitchFamily="34" charset="-122"/>
            </a:endParaRPr>
          </a:p>
          <a:p>
            <a:r>
              <a:rPr kumimoji="1" lang="en-US" altLang="zh-CN" sz="1800" b="1" dirty="0" smtClean="0">
                <a:latin typeface="微软雅黑" panose="020B0503020204020204" pitchFamily="34" charset="-122"/>
                <a:ea typeface="微软雅黑" panose="020B0503020204020204" pitchFamily="34" charset="-122"/>
              </a:rPr>
              <a:t>Demo</a:t>
            </a:r>
            <a:r>
              <a:rPr kumimoji="1" lang="zh-CN" altLang="en-US" sz="1800" b="1" dirty="0" smtClean="0">
                <a:latin typeface="微软雅黑" panose="020B0503020204020204" pitchFamily="34" charset="-122"/>
                <a:ea typeface="微软雅黑" panose="020B0503020204020204" pitchFamily="34" charset="-122"/>
              </a:rPr>
              <a:t>视频要求</a:t>
            </a:r>
            <a:r>
              <a:rPr kumimoji="1" lang="zh-CN" altLang="en-US" sz="1800" dirty="0">
                <a:latin typeface="微软雅黑" panose="020B0503020204020204" pitchFamily="34" charset="-122"/>
                <a:ea typeface="微软雅黑" panose="020B0503020204020204" pitchFamily="34" charset="-122"/>
              </a:rPr>
              <a:t>：简单介绍你的感知哈希算法以及不同频域的选取对算法性能的影响，并展示结果。</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评价标准</a:t>
            </a:r>
            <a:r>
              <a:rPr kumimoji="1" lang="zh-CN" altLang="en-US" sz="1800" dirty="0">
                <a:latin typeface="微软雅黑" panose="020B0503020204020204" pitchFamily="34" charset="-122"/>
                <a:ea typeface="微软雅黑" panose="020B0503020204020204" pitchFamily="34" charset="-122"/>
              </a:rPr>
              <a:t>：数据结构及其操作的实现是否合理、是否达到指定复杂度。</a:t>
            </a:r>
          </a:p>
        </p:txBody>
      </p:sp>
    </p:spTree>
    <p:extLst>
      <p:ext uri="{BB962C8B-B14F-4D97-AF65-F5344CB8AC3E}">
        <p14:creationId xmlns:p14="http://schemas.microsoft.com/office/powerpoint/2010/main" val="1197469814"/>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1CD3-6704-B740-A689-B51255DC003B}"/>
              </a:ext>
            </a:extLst>
          </p:cNvPr>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算法流程和作业要求：图像哈希基础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9EF6D1C-700F-234D-8E8E-6827DFDD1CFE}"/>
                  </a:ext>
                </a:extLst>
              </p:cNvPr>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本作业中，所有的源图像都是</a:t>
                </a:r>
                <a:r>
                  <a:rPr kumimoji="1" lang="en-US" altLang="zh-CN" sz="1600" dirty="0">
                    <a:latin typeface="微软雅黑" panose="020B0503020204020204" pitchFamily="34" charset="-122"/>
                    <a:ea typeface="微软雅黑" panose="020B0503020204020204" pitchFamily="34" charset="-122"/>
                  </a:rPr>
                  <a:t>512x512(n*n)</a:t>
                </a:r>
                <a:r>
                  <a:rPr kumimoji="1" lang="zh-CN" altLang="en-US" sz="1600" dirty="0">
                    <a:latin typeface="微软雅黑" panose="020B0503020204020204" pitchFamily="34" charset="-122"/>
                    <a:ea typeface="微软雅黑" panose="020B0503020204020204" pitchFamily="34" charset="-122"/>
                  </a:rPr>
                  <a:t>的图像，所有的查询图像块都是</a:t>
                </a:r>
                <a:r>
                  <a:rPr kumimoji="1" lang="en-US" altLang="zh-CN" sz="1600" dirty="0">
                    <a:latin typeface="微软雅黑" panose="020B0503020204020204" pitchFamily="34" charset="-122"/>
                    <a:ea typeface="微软雅黑" panose="020B0503020204020204" pitchFamily="34" charset="-122"/>
                  </a:rPr>
                  <a:t>64x64(m*m)</a:t>
                </a:r>
                <a:r>
                  <a:rPr kumimoji="1" lang="zh-CN" altLang="en-US" sz="1600" dirty="0">
                    <a:latin typeface="微软雅黑" panose="020B0503020204020204" pitchFamily="34" charset="-122"/>
                    <a:ea typeface="微软雅黑" panose="020B0503020204020204" pitchFamily="34" charset="-122"/>
                  </a:rPr>
                  <a:t>的图像。</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对于一个图像块，可以将其压平成一个</a:t>
                </a:r>
                <a:r>
                  <a:rPr kumimoji="1" lang="en-US" altLang="zh-CN" sz="1600" dirty="0">
                    <a:latin typeface="微软雅黑" panose="020B0503020204020204" pitchFamily="34" charset="-122"/>
                    <a:ea typeface="微软雅黑" panose="020B0503020204020204" pitchFamily="34" charset="-122"/>
                  </a:rPr>
                  <a:t>256</a:t>
                </a:r>
                <a:r>
                  <a:rPr kumimoji="1" lang="zh-CN" altLang="en-US" sz="1600" dirty="0">
                    <a:latin typeface="微软雅黑" panose="020B0503020204020204" pitchFamily="34" charset="-122"/>
                    <a:ea typeface="微软雅黑" panose="020B0503020204020204" pitchFamily="34" charset="-122"/>
                  </a:rPr>
                  <a:t>进制的长串，然后按照字符串的方式对其做哈希计算：</a:t>
                </a:r>
                <a:endParaRPr kumimoji="1" lang="en-US" altLang="zh-CN" sz="1600" dirty="0">
                  <a:latin typeface="微软雅黑" panose="020B0503020204020204" pitchFamily="34" charset="-122"/>
                  <a:ea typeface="微软雅黑" panose="020B0503020204020204" pitchFamily="34" charset="-122"/>
                </a:endParaRPr>
              </a:p>
              <a:p>
                <a14:m>
                  <m:oMath xmlns:m="http://schemas.openxmlformats.org/officeDocument/2006/math">
                    <m:r>
                      <m:rPr>
                        <m:sty m:val="p"/>
                      </m:rPr>
                      <a:rPr kumimoji="1" lang="en-US" altLang="zh-CN" sz="1600" i="1" dirty="0">
                        <a:latin typeface="Cambria Math" panose="02040503050406030204" pitchFamily="18" charset="0"/>
                        <a:ea typeface="微软雅黑" panose="020B0503020204020204" pitchFamily="34" charset="-122"/>
                      </a:rPr>
                      <m:t>H</m:t>
                    </m:r>
                    <m:r>
                      <a:rPr kumimoji="1" lang="en-US" altLang="zh-CN" sz="1600" b="0" i="1" dirty="0" smtClean="0">
                        <a:latin typeface="Cambria Math" panose="02040503050406030204" pitchFamily="18" charset="0"/>
                        <a:ea typeface="微软雅黑" panose="020B0503020204020204" pitchFamily="34" charset="-122"/>
                      </a:rPr>
                      <m:t>=0</m:t>
                    </m:r>
                  </m:oMath>
                </a14:m>
                <a:endParaRPr kumimoji="1" lang="en-US" altLang="zh-CN" sz="1600" b="0" dirty="0">
                  <a:latin typeface="微软雅黑" panose="020B0503020204020204" pitchFamily="34" charset="-122"/>
                  <a:ea typeface="微软雅黑" panose="020B0503020204020204" pitchFamily="34" charset="-122"/>
                </a:endParaRPr>
              </a:p>
              <a:p>
                <a14:m>
                  <m:oMath xmlns:m="http://schemas.openxmlformats.org/officeDocument/2006/math">
                    <m:r>
                      <a:rPr kumimoji="1" lang="en-US" altLang="zh-CN" sz="1600" b="0" i="1" dirty="0" smtClean="0">
                        <a:latin typeface="Cambria Math" panose="02040503050406030204" pitchFamily="18" charset="0"/>
                        <a:ea typeface="微软雅黑" panose="020B0503020204020204" pitchFamily="34" charset="-122"/>
                      </a:rPr>
                      <m:t>𝐹𝑜𝑟</m:t>
                    </m:r>
                    <m:r>
                      <a:rPr kumimoji="1" lang="en-US" altLang="zh-CN" sz="1600" b="0" i="1" dirty="0" smtClean="0">
                        <a:latin typeface="Cambria Math" panose="02040503050406030204" pitchFamily="18" charset="0"/>
                        <a:ea typeface="微软雅黑" panose="020B0503020204020204" pitchFamily="34" charset="-122"/>
                      </a:rPr>
                      <m:t> </m:t>
                    </m:r>
                    <m:r>
                      <a:rPr kumimoji="1" lang="en-US" altLang="zh-CN" sz="1600" b="0" i="1" dirty="0" smtClean="0">
                        <a:latin typeface="Cambria Math" panose="02040503050406030204" pitchFamily="18" charset="0"/>
                        <a:ea typeface="微软雅黑" panose="020B0503020204020204" pitchFamily="34" charset="-122"/>
                      </a:rPr>
                      <m:t>𝑖</m:t>
                    </m:r>
                    <m:r>
                      <a:rPr kumimoji="1" lang="en-US" altLang="zh-CN" sz="1600" b="0" i="1" dirty="0" smtClean="0">
                        <a:latin typeface="Cambria Math" panose="02040503050406030204" pitchFamily="18" charset="0"/>
                        <a:ea typeface="微软雅黑" panose="020B0503020204020204" pitchFamily="34" charset="-122"/>
                      </a:rPr>
                      <m:t> </m:t>
                    </m:r>
                    <m:r>
                      <a:rPr kumimoji="1" lang="en-US" altLang="zh-CN" sz="1600" b="0" i="1" dirty="0" smtClean="0">
                        <a:latin typeface="Cambria Math" panose="02040503050406030204" pitchFamily="18" charset="0"/>
                        <a:ea typeface="微软雅黑" panose="020B0503020204020204" pitchFamily="34" charset="-122"/>
                      </a:rPr>
                      <m:t>𝑓𝑟𝑜𝑚</m:t>
                    </m:r>
                    <m:r>
                      <a:rPr kumimoji="1" lang="en-US" altLang="zh-CN" sz="1600" b="0" i="1" dirty="0" smtClean="0">
                        <a:latin typeface="Cambria Math" panose="02040503050406030204" pitchFamily="18" charset="0"/>
                        <a:ea typeface="微软雅黑" panose="020B0503020204020204" pitchFamily="34" charset="-122"/>
                      </a:rPr>
                      <m:t> 0 </m:t>
                    </m:r>
                    <m:r>
                      <a:rPr kumimoji="1" lang="en-US" altLang="zh-CN" sz="1600" b="0" i="1" dirty="0" smtClean="0">
                        <a:latin typeface="Cambria Math" panose="02040503050406030204" pitchFamily="18" charset="0"/>
                        <a:ea typeface="微软雅黑" panose="020B0503020204020204" pitchFamily="34" charset="-122"/>
                      </a:rPr>
                      <m:t>𝑡𝑜</m:t>
                    </m:r>
                    <m:r>
                      <a:rPr kumimoji="1" lang="en-US" altLang="zh-CN" sz="1600" b="0" i="1" dirty="0" smtClean="0">
                        <a:latin typeface="Cambria Math" panose="02040503050406030204" pitchFamily="18" charset="0"/>
                        <a:ea typeface="微软雅黑" panose="020B0503020204020204" pitchFamily="34" charset="-122"/>
                      </a:rPr>
                      <m:t> </m:t>
                    </m:r>
                    <m:r>
                      <a:rPr kumimoji="1" lang="en-US" altLang="zh-CN" sz="1600" b="0" i="1" dirty="0" smtClean="0">
                        <a:latin typeface="Cambria Math" panose="02040503050406030204" pitchFamily="18" charset="0"/>
                        <a:ea typeface="微软雅黑" panose="020B0503020204020204" pitchFamily="34" charset="-122"/>
                      </a:rPr>
                      <m:t>𝑚</m:t>
                    </m:r>
                    <m:r>
                      <a:rPr kumimoji="1" lang="en-US" altLang="zh-CN" sz="1600" b="0" i="1" dirty="0" smtClean="0">
                        <a:latin typeface="Cambria Math" panose="02040503050406030204" pitchFamily="18" charset="0"/>
                        <a:ea typeface="微软雅黑" panose="020B0503020204020204" pitchFamily="34" charset="-122"/>
                      </a:rPr>
                      <m:t>∗</m:t>
                    </m:r>
                    <m:r>
                      <a:rPr kumimoji="1" lang="en-US" altLang="zh-CN" sz="1600" b="0" i="1" dirty="0" smtClean="0">
                        <a:latin typeface="Cambria Math" panose="02040503050406030204" pitchFamily="18" charset="0"/>
                        <a:ea typeface="微软雅黑" panose="020B0503020204020204" pitchFamily="34" charset="-122"/>
                      </a:rPr>
                      <m:t>𝑚</m:t>
                    </m:r>
                    <m:r>
                      <a:rPr kumimoji="1" lang="en-US" altLang="zh-CN" sz="1600" b="0" i="1" dirty="0" smtClean="0">
                        <a:latin typeface="Cambria Math" panose="02040503050406030204" pitchFamily="18" charset="0"/>
                        <a:ea typeface="微软雅黑" panose="020B0503020204020204" pitchFamily="34" charset="-122"/>
                      </a:rPr>
                      <m:t>−1</m:t>
                    </m:r>
                  </m:oMath>
                </a14:m>
                <a:endParaRPr kumimoji="1" lang="en-US" altLang="zh-CN" sz="1600" dirty="0">
                  <a:latin typeface="微软雅黑" panose="020B0503020204020204" pitchFamily="34" charset="-122"/>
                  <a:ea typeface="微软雅黑" panose="020B0503020204020204" pitchFamily="34" charset="-122"/>
                </a:endParaRPr>
              </a:p>
              <a:p>
                <a:pPr lvl="1"/>
                <a14:m>
                  <m:oMath xmlns:m="http://schemas.openxmlformats.org/officeDocument/2006/math">
                    <m:r>
                      <m:rPr>
                        <m:sty m:val="p"/>
                      </m:rPr>
                      <a:rPr kumimoji="1" lang="en-US" altLang="zh-CN" sz="1400" i="1" dirty="0">
                        <a:latin typeface="Cambria Math" panose="02040503050406030204" pitchFamily="18" charset="0"/>
                        <a:ea typeface="微软雅黑" panose="020B0503020204020204" pitchFamily="34" charset="-122"/>
                      </a:rPr>
                      <m:t>H</m:t>
                    </m:r>
                    <m:r>
                      <a:rPr kumimoji="1" lang="en-US" altLang="zh-CN" sz="1400" b="0" i="1" dirty="0" smtClean="0">
                        <a:latin typeface="Cambria Math" panose="02040503050406030204" pitchFamily="18" charset="0"/>
                        <a:ea typeface="微软雅黑" panose="020B0503020204020204" pitchFamily="34" charset="-122"/>
                      </a:rPr>
                      <m:t>=</m:t>
                    </m:r>
                    <m:d>
                      <m:dPr>
                        <m:ctrlPr>
                          <a:rPr kumimoji="1" lang="en-US" altLang="zh-CN" sz="1400" b="0" i="1" dirty="0" smtClean="0">
                            <a:latin typeface="Cambria Math" panose="02040503050406030204" pitchFamily="18" charset="0"/>
                            <a:ea typeface="微软雅黑" panose="020B0503020204020204" pitchFamily="34" charset="-122"/>
                          </a:rPr>
                        </m:ctrlPr>
                      </m:dPr>
                      <m:e>
                        <m:r>
                          <a:rPr kumimoji="1" lang="en-US" altLang="zh-CN" sz="1400" b="0" i="1" dirty="0" smtClean="0">
                            <a:latin typeface="Cambria Math" panose="02040503050406030204" pitchFamily="18" charset="0"/>
                            <a:ea typeface="微软雅黑" panose="020B0503020204020204" pitchFamily="34" charset="-122"/>
                          </a:rPr>
                          <m:t>256</m:t>
                        </m:r>
                        <m:r>
                          <a:rPr kumimoji="1" lang="en-US" altLang="zh-CN" sz="1400" b="0" i="1" dirty="0" smtClean="0">
                            <a:latin typeface="Cambria Math" panose="02040503050406030204" pitchFamily="18" charset="0"/>
                            <a:ea typeface="微软雅黑" panose="020B0503020204020204" pitchFamily="34" charset="-122"/>
                          </a:rPr>
                          <m:t>𝐻</m:t>
                        </m:r>
                        <m:r>
                          <a:rPr kumimoji="1" lang="en-US" altLang="zh-CN" sz="1400" b="0" i="1" dirty="0" smtClean="0">
                            <a:latin typeface="Cambria Math" panose="02040503050406030204" pitchFamily="18" charset="0"/>
                            <a:ea typeface="微软雅黑" panose="020B0503020204020204" pitchFamily="34" charset="-122"/>
                          </a:rPr>
                          <m:t>+</m:t>
                        </m:r>
                        <m:sSub>
                          <m:sSubPr>
                            <m:ctrlPr>
                              <a:rPr kumimoji="1" lang="en-US" altLang="zh-CN" sz="1400" b="0" i="1" dirty="0" smtClean="0">
                                <a:latin typeface="Cambria Math" panose="02040503050406030204" pitchFamily="18" charset="0"/>
                                <a:ea typeface="微软雅黑" panose="020B0503020204020204" pitchFamily="34" charset="-122"/>
                              </a:rPr>
                            </m:ctrlPr>
                          </m:sSubPr>
                          <m:e>
                            <m:r>
                              <a:rPr kumimoji="1" lang="en-US" altLang="zh-CN" sz="1400" b="0" i="1" dirty="0" smtClean="0">
                                <a:latin typeface="Cambria Math" panose="02040503050406030204" pitchFamily="18" charset="0"/>
                                <a:ea typeface="微软雅黑" panose="020B0503020204020204" pitchFamily="34" charset="-122"/>
                              </a:rPr>
                              <m:t>𝑆</m:t>
                            </m:r>
                          </m:e>
                          <m:sub>
                            <m:r>
                              <a:rPr kumimoji="1" lang="en-US" altLang="zh-CN" sz="1400" b="0" i="1" dirty="0" smtClean="0">
                                <a:latin typeface="Cambria Math" panose="02040503050406030204" pitchFamily="18" charset="0"/>
                                <a:ea typeface="微软雅黑" panose="020B0503020204020204" pitchFamily="34" charset="-122"/>
                              </a:rPr>
                              <m:t>𝑖</m:t>
                            </m:r>
                          </m:sub>
                        </m:sSub>
                      </m:e>
                    </m:d>
                    <m:r>
                      <a:rPr kumimoji="1" lang="en-US" altLang="zh-CN" sz="1400" b="0" i="1" dirty="0" smtClean="0">
                        <a:latin typeface="Cambria Math" panose="02040503050406030204" pitchFamily="18" charset="0"/>
                        <a:ea typeface="微软雅黑" panose="020B0503020204020204" pitchFamily="34" charset="-122"/>
                      </a:rPr>
                      <m:t> </m:t>
                    </m:r>
                    <m:r>
                      <a:rPr kumimoji="1" lang="en-US" altLang="zh-CN" sz="1400" b="0" i="1" dirty="0" smtClean="0">
                        <a:latin typeface="Cambria Math" panose="02040503050406030204" pitchFamily="18" charset="0"/>
                        <a:ea typeface="微软雅黑" panose="020B0503020204020204" pitchFamily="34" charset="-122"/>
                      </a:rPr>
                      <m:t>𝑚𝑜𝑑</m:t>
                    </m:r>
                    <m:r>
                      <a:rPr kumimoji="1" lang="en-US" altLang="zh-CN" sz="1400" b="0" i="1" dirty="0" smtClean="0">
                        <a:latin typeface="Cambria Math" panose="02040503050406030204" pitchFamily="18" charset="0"/>
                        <a:ea typeface="微软雅黑" panose="020B0503020204020204" pitchFamily="34" charset="-122"/>
                      </a:rPr>
                      <m:t> </m:t>
                    </m:r>
                    <m:r>
                      <a:rPr kumimoji="1" lang="en-US" altLang="zh-CN" sz="1400" b="0" i="1" dirty="0" smtClean="0">
                        <a:latin typeface="Cambria Math" panose="02040503050406030204" pitchFamily="18" charset="0"/>
                        <a:ea typeface="微软雅黑" panose="020B0503020204020204" pitchFamily="34" charset="-122"/>
                      </a:rPr>
                      <m:t>𝑀</m:t>
                    </m:r>
                  </m:oMath>
                </a14:m>
                <a:endParaRPr kumimoji="1" lang="en-US" altLang="zh-CN" sz="14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Si</a:t>
                </a:r>
                <a:r>
                  <a:rPr kumimoji="1" lang="zh-CN" altLang="en-US" sz="1600" dirty="0">
                    <a:latin typeface="微软雅黑" panose="020B0503020204020204" pitchFamily="34" charset="-122"/>
                    <a:ea typeface="微软雅黑" panose="020B0503020204020204" pitchFamily="34" charset="-122"/>
                  </a:rPr>
                  <a:t>为字符串中第</a:t>
                </a:r>
                <a:r>
                  <a:rPr kumimoji="1" lang="en-US" altLang="zh-CN" sz="1600" dirty="0" err="1">
                    <a:latin typeface="微软雅黑" panose="020B0503020204020204" pitchFamily="34" charset="-122"/>
                    <a:ea typeface="微软雅黑" panose="020B0503020204020204" pitchFamily="34" charset="-122"/>
                  </a:rPr>
                  <a:t>i</a:t>
                </a:r>
                <a:r>
                  <a:rPr kumimoji="1" lang="zh-CN" altLang="en-US" sz="1600" dirty="0">
                    <a:latin typeface="微软雅黑" panose="020B0503020204020204" pitchFamily="34" charset="-122"/>
                    <a:ea typeface="微软雅黑" panose="020B0503020204020204" pitchFamily="34" charset="-122"/>
                  </a:rPr>
                  <a:t>个元素，</a:t>
                </a:r>
                <a:r>
                  <a:rPr kumimoji="1" lang="en-US" altLang="zh-CN" sz="1600" dirty="0">
                    <a:latin typeface="微软雅黑" panose="020B0503020204020204" pitchFamily="34" charset="-122"/>
                    <a:ea typeface="微软雅黑" panose="020B0503020204020204" pitchFamily="34" charset="-122"/>
                  </a:rPr>
                  <a:t>M</a:t>
                </a:r>
                <a:r>
                  <a:rPr kumimoji="1" lang="zh-CN" altLang="en-US" sz="1600" dirty="0">
                    <a:latin typeface="微软雅黑" panose="020B0503020204020204" pitchFamily="34" charset="-122"/>
                    <a:ea typeface="微软雅黑" panose="020B0503020204020204" pitchFamily="34" charset="-122"/>
                  </a:rPr>
                  <a:t>为选定的一个大的素数。</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对于源图像的每一个图像块做哈希处理并建表，计算建表复杂度。</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对于查询图像块，同样对其做哈希处理（复杂度为</a:t>
                </a:r>
                <a14:m>
                  <m:oMath xmlns:m="http://schemas.openxmlformats.org/officeDocument/2006/math">
                    <m:r>
                      <a:rPr kumimoji="1" lang="en-US" altLang="zh-CN" sz="1600" b="0" i="1" smtClean="0">
                        <a:latin typeface="Cambria Math" panose="02040503050406030204" pitchFamily="18" charset="0"/>
                        <a:ea typeface="微软雅黑" panose="020B0503020204020204" pitchFamily="34" charset="-122"/>
                      </a:rPr>
                      <m:t>𝑂</m:t>
                    </m:r>
                    <m:r>
                      <a:rPr kumimoji="1" lang="en-US" altLang="zh-CN" sz="1600" b="0" i="1" smtClean="0">
                        <a:latin typeface="Cambria Math" panose="02040503050406030204" pitchFamily="18" charset="0"/>
                        <a:ea typeface="微软雅黑" panose="020B0503020204020204" pitchFamily="34" charset="-122"/>
                      </a:rPr>
                      <m:t>(</m:t>
                    </m:r>
                    <m:sSup>
                      <m:sSupPr>
                        <m:ctrlPr>
                          <a:rPr kumimoji="1" lang="en-US" altLang="zh-CN" sz="1600" b="0" i="1" smtClean="0">
                            <a:latin typeface="Cambria Math" panose="02040503050406030204" pitchFamily="18" charset="0"/>
                            <a:ea typeface="微软雅黑" panose="020B0503020204020204" pitchFamily="34" charset="-122"/>
                          </a:rPr>
                        </m:ctrlPr>
                      </m:sSupPr>
                      <m:e>
                        <m:r>
                          <a:rPr kumimoji="1" lang="en-US" altLang="zh-CN" sz="1600" b="0" i="1" smtClean="0">
                            <a:latin typeface="Cambria Math" panose="02040503050406030204" pitchFamily="18" charset="0"/>
                            <a:ea typeface="微软雅黑" panose="020B0503020204020204" pitchFamily="34" charset="-122"/>
                          </a:rPr>
                          <m:t>𝑚</m:t>
                        </m:r>
                      </m:e>
                      <m:sup>
                        <m:r>
                          <a:rPr kumimoji="1" lang="en-US" altLang="zh-CN" sz="1600" b="0" i="1" smtClean="0">
                            <a:latin typeface="Cambria Math" panose="02040503050406030204" pitchFamily="18" charset="0"/>
                            <a:ea typeface="微软雅黑" panose="020B0503020204020204" pitchFamily="34" charset="-122"/>
                          </a:rPr>
                          <m:t>2</m:t>
                        </m:r>
                      </m:sup>
                    </m:sSup>
                    <m:r>
                      <a:rPr kumimoji="1" lang="en-US" altLang="zh-CN" sz="1600" b="0" i="1" smtClean="0">
                        <a:latin typeface="Cambria Math" panose="02040503050406030204" pitchFamily="18" charset="0"/>
                        <a:ea typeface="微软雅黑" panose="020B0503020204020204" pitchFamily="34" charset="-122"/>
                      </a:rPr>
                      <m:t>)</m:t>
                    </m:r>
                  </m:oMath>
                </a14:m>
                <a:r>
                  <a:rPr kumimoji="1" lang="zh-CN" altLang="en-US" sz="1600" dirty="0">
                    <a:latin typeface="微软雅黑" panose="020B0503020204020204" pitchFamily="34" charset="-122"/>
                    <a:ea typeface="微软雅黑" panose="020B0503020204020204" pitchFamily="34" charset="-122"/>
                  </a:rPr>
                  <a:t>），之后进行查找，在哈希表中查找的复杂度应当保证为常数级别。</a:t>
                </a:r>
              </a:p>
            </p:txBody>
          </p:sp>
        </mc:Choice>
        <mc:Fallback xmlns="">
          <p:sp>
            <p:nvSpPr>
              <p:cNvPr id="3" name="内容占位符 2">
                <a:extLst>
                  <a:ext uri="{FF2B5EF4-FFF2-40B4-BE49-F238E27FC236}">
                    <a16:creationId xmlns:a16="http://schemas.microsoft.com/office/drawing/2014/main" id="{49EF6D1C-700F-234D-8E8E-6827DFDD1CFE}"/>
                  </a:ext>
                </a:extLst>
              </p:cNvPr>
              <p:cNvSpPr>
                <a:spLocks noGrp="1" noRot="1" noChangeAspect="1" noMove="1" noResize="1" noEditPoints="1" noAdjustHandles="1" noChangeArrowheads="1" noChangeShapeType="1" noTextEdit="1"/>
              </p:cNvSpPr>
              <p:nvPr>
                <p:ph idx="1"/>
              </p:nvPr>
            </p:nvSpPr>
            <p:spPr>
              <a:xfrm>
                <a:off x="1451580" y="2015732"/>
                <a:ext cx="9692042" cy="4395116"/>
              </a:xfrm>
              <a:blipFill>
                <a:blip r:embed="rId2"/>
                <a:stretch>
                  <a:fillRect l="-2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5602353"/>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31CD3-6704-B740-A689-B51255DC003B}"/>
              </a:ext>
            </a:extLst>
          </p:cNvPr>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算法流程和作业要求：多尺度哈希</a:t>
            </a:r>
          </a:p>
        </p:txBody>
      </p:sp>
      <p:sp>
        <p:nvSpPr>
          <p:cNvPr id="3" name="内容占位符 2">
            <a:extLst>
              <a:ext uri="{FF2B5EF4-FFF2-40B4-BE49-F238E27FC236}">
                <a16:creationId xmlns:a16="http://schemas.microsoft.com/office/drawing/2014/main" id="{49EF6D1C-700F-234D-8E8E-6827DFDD1CFE}"/>
              </a:ext>
            </a:extLst>
          </p:cNvPr>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当查询图像块和对应源图像块不完全一致时，例如噪声影响。它们的哈希值会产生很大的变化，导致很难确定查询图像块的位置，为了克服这种噪声影响，可以利用多尺度哈希。</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对于每一个图像块，我们可以按照金字塔的方式建立多个尺度，每次对图像的每个</a:t>
            </a:r>
            <a:r>
              <a:rPr kumimoji="1" lang="en-US" altLang="zh-CN" sz="1600" dirty="0">
                <a:latin typeface="微软雅黑" panose="020B0503020204020204" pitchFamily="34" charset="-122"/>
                <a:ea typeface="微软雅黑" panose="020B0503020204020204" pitchFamily="34" charset="-122"/>
              </a:rPr>
              <a:t>2x2</a:t>
            </a:r>
            <a:r>
              <a:rPr kumimoji="1" lang="zh-CN" altLang="en-US" sz="1600" dirty="0">
                <a:latin typeface="微软雅黑" panose="020B0503020204020204" pitchFamily="34" charset="-122"/>
                <a:ea typeface="微软雅黑" panose="020B0503020204020204" pitchFamily="34" charset="-122"/>
              </a:rPr>
              <a:t>小块做平均的操作，使得</a:t>
            </a:r>
            <a:r>
              <a:rPr kumimoji="1" lang="en-US" altLang="zh-CN" sz="1600" dirty="0">
                <a:latin typeface="微软雅黑" panose="020B0503020204020204" pitchFamily="34" charset="-122"/>
                <a:ea typeface="微软雅黑" panose="020B0503020204020204" pitchFamily="34" charset="-122"/>
              </a:rPr>
              <a:t>64x64</a:t>
            </a:r>
            <a:r>
              <a:rPr kumimoji="1" lang="zh-CN" altLang="en-US" sz="1600" dirty="0">
                <a:latin typeface="微软雅黑" panose="020B0503020204020204" pitchFamily="34" charset="-122"/>
                <a:ea typeface="微软雅黑" panose="020B0503020204020204" pitchFamily="34" charset="-122"/>
              </a:rPr>
              <a:t>的图像块变成</a:t>
            </a:r>
            <a:r>
              <a:rPr kumimoji="1" lang="en-US" altLang="zh-CN" sz="1600" dirty="0">
                <a:latin typeface="微软雅黑" panose="020B0503020204020204" pitchFamily="34" charset="-122"/>
                <a:ea typeface="微软雅黑" panose="020B0503020204020204" pitchFamily="34" charset="-122"/>
              </a:rPr>
              <a:t>32x32,16x16,8x8,4x4,2x2</a:t>
            </a:r>
            <a:r>
              <a:rPr kumimoji="1" lang="zh-CN" altLang="en-US" sz="1600" dirty="0">
                <a:latin typeface="微软雅黑" panose="020B0503020204020204" pitchFamily="34" charset="-122"/>
                <a:ea typeface="微软雅黑" panose="020B0503020204020204" pitchFamily="34" charset="-122"/>
              </a:rPr>
              <a:t>直到</a:t>
            </a:r>
            <a:r>
              <a:rPr kumimoji="1" lang="en-US" altLang="zh-CN" sz="1600" dirty="0">
                <a:latin typeface="微软雅黑" panose="020B0503020204020204" pitchFamily="34" charset="-122"/>
                <a:ea typeface="微软雅黑" panose="020B0503020204020204" pitchFamily="34" charset="-122"/>
              </a:rPr>
              <a:t>1x1</a:t>
            </a:r>
            <a:r>
              <a:rPr kumimoji="1" lang="zh-CN" altLang="en-US" sz="1600" dirty="0">
                <a:latin typeface="微软雅黑" panose="020B0503020204020204" pitchFamily="34" charset="-122"/>
                <a:ea typeface="微软雅黑" panose="020B0503020204020204" pitchFamily="34" charset="-122"/>
              </a:rPr>
              <a:t>。在做平均的过程中，噪声也会逐渐减小为</a:t>
            </a:r>
            <a:r>
              <a:rPr kumimoji="1" lang="en-US" altLang="zh-CN" sz="1600" dirty="0">
                <a:latin typeface="微软雅黑" panose="020B0503020204020204" pitchFamily="34" charset="-122"/>
                <a:ea typeface="微软雅黑" panose="020B0503020204020204" pitchFamily="34" charset="-122"/>
              </a:rPr>
              <a:t>0</a:t>
            </a:r>
            <a:r>
              <a:rPr kumimoji="1" lang="zh-CN" altLang="en-US" sz="1600" dirty="0">
                <a:latin typeface="微软雅黑" panose="020B0503020204020204" pitchFamily="34" charset="-122"/>
                <a:ea typeface="微软雅黑" panose="020B0503020204020204" pitchFamily="34" charset="-122"/>
              </a:rPr>
              <a:t>，所以在</a:t>
            </a:r>
            <a:r>
              <a:rPr kumimoji="1" lang="en-US" altLang="zh-CN" sz="1600" dirty="0">
                <a:latin typeface="微软雅黑" panose="020B0503020204020204" pitchFamily="34" charset="-122"/>
                <a:ea typeface="微软雅黑" panose="020B0503020204020204" pitchFamily="34" charset="-122"/>
              </a:rPr>
              <a:t>4x4,2x2,1x1</a:t>
            </a:r>
            <a:r>
              <a:rPr kumimoji="1" lang="zh-CN" altLang="en-US" sz="1600" dirty="0">
                <a:latin typeface="微软雅黑" panose="020B0503020204020204" pitchFamily="34" charset="-122"/>
                <a:ea typeface="微软雅黑" panose="020B0503020204020204" pitchFamily="34" charset="-122"/>
              </a:rPr>
              <a:t>这些较大的尺度下，两个图像的哈希值仍然会是一致的。可以根据这些较大的尺度利用哈希确定图像的大致位置。</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多个尺度图像金字塔除了平均外可以使用其他方法，例如高斯和拉普莱斯金字塔</a:t>
            </a:r>
          </a:p>
        </p:txBody>
      </p:sp>
      <p:pic>
        <p:nvPicPr>
          <p:cNvPr id="4" name="图片 3">
            <a:extLst>
              <a:ext uri="{FF2B5EF4-FFF2-40B4-BE49-F238E27FC236}">
                <a16:creationId xmlns:a16="http://schemas.microsoft.com/office/drawing/2014/main" id="{63CE2564-DC98-45A6-A18C-3AF58279AC9F}"/>
              </a:ext>
            </a:extLst>
          </p:cNvPr>
          <p:cNvPicPr>
            <a:picLocks noChangeAspect="1"/>
          </p:cNvPicPr>
          <p:nvPr/>
        </p:nvPicPr>
        <p:blipFill>
          <a:blip r:embed="rId2"/>
          <a:stretch>
            <a:fillRect/>
          </a:stretch>
        </p:blipFill>
        <p:spPr>
          <a:xfrm>
            <a:off x="1738485" y="4490711"/>
            <a:ext cx="4357515" cy="1497347"/>
          </a:xfrm>
          <a:prstGeom prst="rect">
            <a:avLst/>
          </a:prstGeom>
        </p:spPr>
      </p:pic>
    </p:spTree>
    <p:extLst>
      <p:ext uri="{BB962C8B-B14F-4D97-AF65-F5344CB8AC3E}">
        <p14:creationId xmlns:p14="http://schemas.microsoft.com/office/powerpoint/2010/main" val="2563356008"/>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1370</TotalTime>
  <Words>1693</Words>
  <Application>Microsoft Office PowerPoint</Application>
  <PresentationFormat>宽屏</PresentationFormat>
  <Paragraphs>125</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Baoli SC</vt:lpstr>
      <vt:lpstr>等线</vt:lpstr>
      <vt:lpstr>等线 Light</vt:lpstr>
      <vt:lpstr>微软雅黑</vt:lpstr>
      <vt:lpstr>Arial</vt:lpstr>
      <vt:lpstr>Cambria Math</vt:lpstr>
      <vt:lpstr>Gill Sans MT</vt:lpstr>
      <vt:lpstr>画廊</vt:lpstr>
      <vt:lpstr>数据结构 大作业A 图像哈希 Image Hashing</vt:lpstr>
      <vt:lpstr>图像哈希</vt:lpstr>
      <vt:lpstr>作业目标</vt:lpstr>
      <vt:lpstr>相关背景知识——图像表示</vt:lpstr>
      <vt:lpstr>算法流程和作业要求</vt:lpstr>
      <vt:lpstr>进阶目标1：多尺度哈希</vt:lpstr>
      <vt:lpstr>进阶目标2：感知哈希</vt:lpstr>
      <vt:lpstr>算法流程和作业要求：图像哈希基础</vt:lpstr>
      <vt:lpstr>算法流程和作业要求：多尺度哈希</vt:lpstr>
      <vt:lpstr>算法流程和作业要求：多尺度哈希</vt:lpstr>
      <vt:lpstr>算法流程和作业要求：感知哈希</vt:lpstr>
      <vt:lpstr>算法流程和作业要求：感知哈希</vt:lpstr>
      <vt:lpstr>算法流程和作业要求：感知哈希</vt:lpstr>
      <vt:lpstr>实验说明</vt:lpstr>
      <vt:lpstr>附录：参考资料</vt:lpstr>
      <vt:lpstr>附录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数据结构大作业2  Mesh Segmentation</dc:title>
  <dc:creator>李 梦成</dc:creator>
  <cp:lastModifiedBy>liuyebin</cp:lastModifiedBy>
  <cp:revision>596</cp:revision>
  <dcterms:created xsi:type="dcterms:W3CDTF">2020-12-17T03:05:57Z</dcterms:created>
  <dcterms:modified xsi:type="dcterms:W3CDTF">2022-11-04T01:00:25Z</dcterms:modified>
</cp:coreProperties>
</file>