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07" r:id="rId2"/>
    <p:sldId id="1115" r:id="rId3"/>
    <p:sldId id="833" r:id="rId4"/>
    <p:sldId id="1192" r:id="rId5"/>
    <p:sldId id="1193" r:id="rId6"/>
    <p:sldId id="1161" r:id="rId7"/>
    <p:sldId id="1133" r:id="rId8"/>
    <p:sldId id="1195" r:id="rId9"/>
    <p:sldId id="1194" r:id="rId10"/>
    <p:sldId id="1197" r:id="rId11"/>
    <p:sldId id="1198" r:id="rId12"/>
    <p:sldId id="1199" r:id="rId13"/>
    <p:sldId id="1200" r:id="rId14"/>
    <p:sldId id="1201" r:id="rId15"/>
    <p:sldId id="1202" r:id="rId16"/>
    <p:sldId id="1203" r:id="rId17"/>
    <p:sldId id="1176" r:id="rId18"/>
    <p:sldId id="1204" r:id="rId19"/>
    <p:sldId id="1205" r:id="rId20"/>
    <p:sldId id="1206" r:id="rId21"/>
    <p:sldId id="1208" r:id="rId22"/>
    <p:sldId id="1207" r:id="rId23"/>
    <p:sldId id="1209" r:id="rId24"/>
    <p:sldId id="1210" r:id="rId25"/>
    <p:sldId id="938" r:id="rId26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7F7F"/>
    <a:srgbClr val="005493"/>
    <a:srgbClr val="F5F5F7"/>
    <a:srgbClr val="FFE6CD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8" autoAdjust="0"/>
    <p:restoredTop sz="96405" autoAdjust="0"/>
  </p:normalViewPr>
  <p:slideViewPr>
    <p:cSldViewPr>
      <p:cViewPr varScale="1">
        <p:scale>
          <a:sx n="127" d="100"/>
          <a:sy n="127" d="100"/>
        </p:scale>
        <p:origin x="960" y="176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4559286248226"/>
          <c:y val="6.3380426983446495E-2"/>
          <c:w val="0.87631500128670814"/>
          <c:h val="0.731493371020930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iamond"/>
            <c:size val="5"/>
            <c:spPr>
              <a:solidFill>
                <a:srgbClr val="FFFF00"/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89-F34E-B074-D9DDECC863C1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905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791.42999999999904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89-F34E-B074-D9DDECC863C1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F89-F34E-B074-D9DDECC863C1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905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940.33999999999901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934.31999999999903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723.32999999999902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F89-F34E-B074-D9DDECC863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54072"/>
        <c:axId val="-2062655992"/>
      </c:scatterChart>
      <c:valAx>
        <c:axId val="-2062654072"/>
        <c:scaling>
          <c:orientation val="minMax"/>
          <c:max val="2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5992"/>
        <c:crosses val="autoZero"/>
        <c:crossBetween val="midCat"/>
      </c:valAx>
      <c:valAx>
        <c:axId val="-2062655992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6.1975921015844197E-3"/>
              <c:y val="0.3939457567804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40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400" b="1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3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4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74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5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0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438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93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2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5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98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2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9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3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342" y="2200589"/>
            <a:ext cx="11845316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优化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性能测试与评价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A72818-26EF-314E-B243-AAAC326243E4}"/>
              </a:ext>
            </a:extLst>
          </p:cNvPr>
          <p:cNvSpPr txBox="1"/>
          <p:nvPr/>
        </p:nvSpPr>
        <p:spPr>
          <a:xfrm>
            <a:off x="443372" y="-5630321"/>
            <a:ext cx="10513168" cy="123356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Length);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~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GetLength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GetElement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SetElement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Val);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Reduce_Ver1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Op);</a:t>
            </a:r>
          </a:p>
          <a:p>
            <a:pPr algn="l"/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……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GetStart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Data;</a:t>
            </a:r>
          </a:p>
          <a:p>
            <a:pPr algn="l"/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//Reduce Idents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Ident{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"+"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//Reduce Functions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 &gt; Operators{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"+"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[](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+ y;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},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[](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* y;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2770159-EFF6-FF41-9B98-0DE9E9C7B61B}"/>
              </a:ext>
            </a:extLst>
          </p:cNvPr>
          <p:cNvSpPr/>
          <p:nvPr/>
        </p:nvSpPr>
        <p:spPr bwMode="auto">
          <a:xfrm>
            <a:off x="-182650" y="316050"/>
            <a:ext cx="239021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5025CA0-EA9E-8A41-8F8E-9AFA7107144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向量类声明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7F6895-EA14-6549-AA5D-403688454866}"/>
              </a:ext>
            </a:extLst>
          </p:cNvPr>
          <p:cNvSpPr txBox="1"/>
          <p:nvPr/>
        </p:nvSpPr>
        <p:spPr>
          <a:xfrm>
            <a:off x="9017625" y="1190482"/>
            <a:ext cx="1558440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的初始值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</a:p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积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的初始值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F0C998-18CB-0748-9E94-6EAF897A9223}"/>
              </a:ext>
            </a:extLst>
          </p:cNvPr>
          <p:cNvSpPr txBox="1"/>
          <p:nvPr/>
        </p:nvSpPr>
        <p:spPr>
          <a:xfrm>
            <a:off x="9017625" y="3320988"/>
            <a:ext cx="1861407" cy="16989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求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lambda</a:t>
            </a:r>
          </a:p>
          <a:p>
            <a:pPr algn="l"/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求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积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lambda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2F753F-BA4F-8944-AAAC-5DE8F49E84E9}"/>
              </a:ext>
            </a:extLst>
          </p:cNvPr>
          <p:cNvSpPr txBox="1"/>
          <p:nvPr/>
        </p:nvSpPr>
        <p:spPr>
          <a:xfrm>
            <a:off x="3935760" y="163779"/>
            <a:ext cx="2333652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map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0" lang="en-US" altLang="zh-CN" sz="1800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stl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的容器：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first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key</a:t>
            </a: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second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value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62005D-0AC0-FF4A-9EB7-8CDF506735D5}"/>
              </a:ext>
            </a:extLst>
          </p:cNvPr>
          <p:cNvSpPr txBox="1"/>
          <p:nvPr/>
        </p:nvSpPr>
        <p:spPr>
          <a:xfrm>
            <a:off x="6389448" y="821150"/>
            <a:ext cx="193193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Ident["+"]==0</a:t>
            </a:r>
            <a:endParaRPr kumimoji="0" lang="zh-CN" altLang="en-US" sz="180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3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A72818-26EF-314E-B243-AAAC326243E4}"/>
              </a:ext>
            </a:extLst>
          </p:cNvPr>
          <p:cNvSpPr txBox="1"/>
          <p:nvPr/>
        </p:nvSpPr>
        <p:spPr>
          <a:xfrm>
            <a:off x="454981" y="1628800"/>
            <a:ext cx="5436136" cy="388414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Length){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Length;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altLang="zh-CN" sz="16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rand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/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E9FD720-F71D-9947-9659-81E95C5B36D3}"/>
              </a:ext>
            </a:extLst>
          </p:cNvPr>
          <p:cNvSpPr/>
          <p:nvPr/>
        </p:nvSpPr>
        <p:spPr bwMode="auto">
          <a:xfrm>
            <a:off x="-182650" y="316050"/>
            <a:ext cx="239021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486FD1E-103A-E749-B944-5013E011EC2A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四件套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E46D0B-99DE-D340-92DC-79CA016069F3}"/>
              </a:ext>
            </a:extLst>
          </p:cNvPr>
          <p:cNvSpPr txBox="1"/>
          <p:nvPr/>
        </p:nvSpPr>
        <p:spPr>
          <a:xfrm>
            <a:off x="6096000" y="1628800"/>
            <a:ext cx="5436136" cy="388414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Source.Len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Source.Data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B66F571-DC1E-6745-A1FC-BBBE5792F9FE}"/>
              </a:ext>
            </a:extLst>
          </p:cNvPr>
          <p:cNvCxnSpPr/>
          <p:nvPr/>
        </p:nvCxnSpPr>
        <p:spPr bwMode="auto">
          <a:xfrm>
            <a:off x="5891117" y="1304764"/>
            <a:ext cx="0" cy="4860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02921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A72818-26EF-314E-B243-AAAC326243E4}"/>
              </a:ext>
            </a:extLst>
          </p:cNvPr>
          <p:cNvSpPr txBox="1"/>
          <p:nvPr/>
        </p:nvSpPr>
        <p:spPr>
          <a:xfrm>
            <a:off x="352540" y="1052736"/>
            <a:ext cx="7111612" cy="56569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&gt;&amp;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(&amp;Source !=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Source.Len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Source.Data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E9FD720-F71D-9947-9659-81E95C5B36D3}"/>
              </a:ext>
            </a:extLst>
          </p:cNvPr>
          <p:cNvSpPr/>
          <p:nvPr/>
        </p:nvSpPr>
        <p:spPr bwMode="auto">
          <a:xfrm>
            <a:off x="-182650" y="316050"/>
            <a:ext cx="239021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486FD1E-103A-E749-B944-5013E011EC2A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四件套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B66F571-DC1E-6745-A1FC-BBBE5792F9FE}"/>
              </a:ext>
            </a:extLst>
          </p:cNvPr>
          <p:cNvCxnSpPr/>
          <p:nvPr/>
        </p:nvCxnSpPr>
        <p:spPr bwMode="auto">
          <a:xfrm>
            <a:off x="7392144" y="1376772"/>
            <a:ext cx="0" cy="4860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D7C8331-1474-DB45-B6A7-74DB5CEF758B}"/>
              </a:ext>
            </a:extLst>
          </p:cNvPr>
          <p:cNvSpPr txBox="1"/>
          <p:nvPr/>
        </p:nvSpPr>
        <p:spPr>
          <a:xfrm>
            <a:off x="7752184" y="1304764"/>
            <a:ext cx="3489291" cy="181588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&gt;::~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1134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36748" y="348408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规约函数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0BC06-7AAE-E444-B275-86A92B00C244}"/>
              </a:ext>
            </a:extLst>
          </p:cNvPr>
          <p:cNvSpPr txBox="1"/>
          <p:nvPr/>
        </p:nvSpPr>
        <p:spPr>
          <a:xfrm>
            <a:off x="1415480" y="2780928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C5630E-E1B5-664C-87C5-055F101F9762}"/>
              </a:ext>
            </a:extLst>
          </p:cNvPr>
          <p:cNvSpPr txBox="1"/>
          <p:nvPr/>
        </p:nvSpPr>
        <p:spPr>
          <a:xfrm>
            <a:off x="587388" y="1484784"/>
            <a:ext cx="9865096" cy="422724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Reduce_Ver1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Op) {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Ident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[Op];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8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GetLength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Val;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GetElement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&amp;Val);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Operators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[Op](*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Val);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9564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36748" y="348408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测算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0BC06-7AAE-E444-B275-86A92B00C244}"/>
              </a:ext>
            </a:extLst>
          </p:cNvPr>
          <p:cNvSpPr txBox="1"/>
          <p:nvPr/>
        </p:nvSpPr>
        <p:spPr>
          <a:xfrm>
            <a:off x="1415480" y="2780928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C5630E-E1B5-664C-87C5-055F101F9762}"/>
              </a:ext>
            </a:extLst>
          </p:cNvPr>
          <p:cNvSpPr txBox="1"/>
          <p:nvPr/>
        </p:nvSpPr>
        <p:spPr>
          <a:xfrm>
            <a:off x="-96688" y="943149"/>
            <a:ext cx="12457384" cy="56877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b="1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pVecInt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b="1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元素个数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COUNT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    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clock_t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Start;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clock_t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Elapsed;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clock_t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Avg;</a:t>
            </a: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COUNT;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Val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Start = </a:t>
            </a:r>
            <a:r>
              <a:rPr lang="en-US" altLang="zh-CN" sz="18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pVecInt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altLang="zh-CN" sz="18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Reduce_Ver1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(&amp;Val, 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"+"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Elapsed = </a:t>
            </a:r>
            <a:r>
              <a:rPr lang="en-US" altLang="zh-CN" sz="18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- Start;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Avg += Elapsed;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sz="18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&gt;(Avg) / COUNT  * (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1e9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altLang="zh-CN" sz="18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CLOCKS_PER_SEC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*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3.1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//3.1Ghz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sz="18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CD26CE-09B7-0D46-92FF-F8584DD2F74E}"/>
              </a:ext>
            </a:extLst>
          </p:cNvPr>
          <p:cNvSpPr txBox="1"/>
          <p:nvPr/>
        </p:nvSpPr>
        <p:spPr>
          <a:xfrm>
            <a:off x="5483932" y="18042"/>
            <a:ext cx="140294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完整的类名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D40EDBF-71F7-D041-8895-B08901E906B2}"/>
              </a:ext>
            </a:extLst>
          </p:cNvPr>
          <p:cNvCxnSpPr/>
          <p:nvPr/>
        </p:nvCxnSpPr>
        <p:spPr bwMode="auto">
          <a:xfrm flipH="1">
            <a:off x="2675620" y="331080"/>
            <a:ext cx="3060340" cy="589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8ADF6A4-A2A2-044F-AE24-D6271D6EC2C3}"/>
              </a:ext>
            </a:extLst>
          </p:cNvPr>
          <p:cNvCxnSpPr/>
          <p:nvPr/>
        </p:nvCxnSpPr>
        <p:spPr bwMode="auto">
          <a:xfrm flipH="1">
            <a:off x="5396610" y="353555"/>
            <a:ext cx="788796" cy="544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02975C4-DE09-104A-A5C1-4C81D7D8B5BF}"/>
              </a:ext>
            </a:extLst>
          </p:cNvPr>
          <p:cNvSpPr txBox="1"/>
          <p:nvPr/>
        </p:nvSpPr>
        <p:spPr>
          <a:xfrm>
            <a:off x="8292244" y="1451442"/>
            <a:ext cx="232807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执行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COUNT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次规约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69D447-8956-1B4E-8657-CFC9AE373ACB}"/>
              </a:ext>
            </a:extLst>
          </p:cNvPr>
          <p:cNvSpPr txBox="1"/>
          <p:nvPr/>
        </p:nvSpPr>
        <p:spPr>
          <a:xfrm>
            <a:off x="8290915" y="4092740"/>
            <a:ext cx="286488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循环调用规约函数，计时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E4432F-4DF2-F84C-AB9E-2555BCA5D0BD}"/>
              </a:ext>
            </a:extLst>
          </p:cNvPr>
          <p:cNvSpPr txBox="1"/>
          <p:nvPr/>
        </p:nvSpPr>
        <p:spPr>
          <a:xfrm>
            <a:off x="8290915" y="5928179"/>
            <a:ext cx="310854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输出每次规约的平均周期数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20090-584A-D048-BC95-8FC28543AA40}"/>
              </a:ext>
            </a:extLst>
          </p:cNvPr>
          <p:cNvCxnSpPr/>
          <p:nvPr/>
        </p:nvCxnSpPr>
        <p:spPr bwMode="auto">
          <a:xfrm>
            <a:off x="4799856" y="1640754"/>
            <a:ext cx="33177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80BCCE4-C61F-664F-9452-60D12769098C}"/>
              </a:ext>
            </a:extLst>
          </p:cNvPr>
          <p:cNvCxnSpPr/>
          <p:nvPr/>
        </p:nvCxnSpPr>
        <p:spPr bwMode="auto">
          <a:xfrm>
            <a:off x="5231904" y="3693451"/>
            <a:ext cx="2952328" cy="5035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B2C89A2-5F10-FC45-BFB7-E93CC89E33B2}"/>
              </a:ext>
            </a:extLst>
          </p:cNvPr>
          <p:cNvCxnSpPr/>
          <p:nvPr/>
        </p:nvCxnSpPr>
        <p:spPr bwMode="auto">
          <a:xfrm flipV="1">
            <a:off x="5231903" y="4338804"/>
            <a:ext cx="2952328" cy="8784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262327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36748" y="348408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测算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0BC06-7AAE-E444-B275-86A92B00C244}"/>
              </a:ext>
            </a:extLst>
          </p:cNvPr>
          <p:cNvSpPr txBox="1"/>
          <p:nvPr/>
        </p:nvSpPr>
        <p:spPr>
          <a:xfrm>
            <a:off x="1415480" y="2780928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E4432F-4DF2-F84C-AB9E-2555BCA5D0BD}"/>
              </a:ext>
            </a:extLst>
          </p:cNvPr>
          <p:cNvSpPr txBox="1"/>
          <p:nvPr/>
        </p:nvSpPr>
        <p:spPr>
          <a:xfrm>
            <a:off x="4619762" y="2384884"/>
            <a:ext cx="2952475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打开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Excel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，跟我做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方法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：作图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方法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：公式</a:t>
            </a:r>
          </a:p>
        </p:txBody>
      </p:sp>
    </p:spTree>
    <p:extLst>
      <p:ext uri="{BB962C8B-B14F-4D97-AF65-F5344CB8AC3E}">
        <p14:creationId xmlns:p14="http://schemas.microsoft.com/office/powerpoint/2010/main" val="28111236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理解现代处理器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76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6" y="341685"/>
            <a:ext cx="223224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流水线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E6BE2943-8BF4-9743-ACDB-D1BECC0C8321}"/>
              </a:ext>
            </a:extLst>
          </p:cNvPr>
          <p:cNvGrpSpPr/>
          <p:nvPr/>
        </p:nvGrpSpPr>
        <p:grpSpPr bwMode="auto">
          <a:xfrm>
            <a:off x="2528243" y="1556792"/>
            <a:ext cx="5439965" cy="1077917"/>
            <a:chOff x="624" y="2396"/>
            <a:chExt cx="4560" cy="677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1133BD5-0E8A-4643-B7D6-20A6E81F4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EBEE0E2-6758-B748-94E9-BA1A440AC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2862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E1880CE3-1158-B041-8F65-0F09E12B5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E8E646D1-E79E-EC42-8C0E-B4D4E395E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Ins1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8730E49D-62B3-B74C-9768-3D73AD48F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88"/>
              <a:ext cx="528" cy="1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</a:t>
              </a:r>
              <a:r>
                <a:rPr 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0801BC0D-1804-624A-BEEF-C198B329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588"/>
              <a:ext cx="1104" cy="1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4C6C2037-DCE5-DC49-BBF2-F8F41DD1E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80"/>
              <a:ext cx="1108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796D5031-25B0-3C49-8AA0-0EFAF9AA0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</a:t>
              </a:r>
              <a:r>
                <a:rPr 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</a:p>
          </p:txBody>
        </p:sp>
      </p:grpSp>
      <p:grpSp>
        <p:nvGrpSpPr>
          <p:cNvPr id="18" name="Group 32">
            <a:extLst>
              <a:ext uri="{FF2B5EF4-FFF2-40B4-BE49-F238E27FC236}">
                <a16:creationId xmlns:a16="http://schemas.microsoft.com/office/drawing/2014/main" id="{4C4DCF8D-91D8-0F45-91D4-73D575CFD2FF}"/>
              </a:ext>
            </a:extLst>
          </p:cNvPr>
          <p:cNvGrpSpPr/>
          <p:nvPr/>
        </p:nvGrpSpPr>
        <p:grpSpPr bwMode="auto">
          <a:xfrm>
            <a:off x="2528243" y="4069903"/>
            <a:ext cx="2920603" cy="1252542"/>
            <a:chOff x="336" y="2766"/>
            <a:chExt cx="2448" cy="787"/>
          </a:xfrm>
        </p:grpSpPr>
        <p:grpSp>
          <p:nvGrpSpPr>
            <p:cNvPr id="19" name="Group 27">
              <a:extLst>
                <a:ext uri="{FF2B5EF4-FFF2-40B4-BE49-F238E27FC236}">
                  <a16:creationId xmlns:a16="http://schemas.microsoft.com/office/drawing/2014/main" id="{7AEA8979-9EC2-4D42-972D-40D5CAB0BA3E}"/>
                </a:ext>
              </a:extLst>
            </p:cNvPr>
            <p:cNvGrpSpPr/>
            <p:nvPr/>
          </p:nvGrpSpPr>
          <p:grpSpPr bwMode="auto">
            <a:xfrm>
              <a:off x="864" y="2766"/>
              <a:ext cx="1920" cy="787"/>
              <a:chOff x="768" y="2400"/>
              <a:chExt cx="1920" cy="787"/>
            </a:xfrm>
          </p:grpSpPr>
          <p:sp>
            <p:nvSpPr>
              <p:cNvPr id="23" name="Line 13">
                <a:extLst>
                  <a:ext uri="{FF2B5EF4-FFF2-40B4-BE49-F238E27FC236}">
                    <a16:creationId xmlns:a16="http://schemas.microsoft.com/office/drawing/2014/main" id="{91BF440B-6BEB-4C4F-B0A8-AA3759CD6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3765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4" name="Rectangle 14">
                <a:extLst>
                  <a:ext uri="{FF2B5EF4-FFF2-40B4-BE49-F238E27FC236}">
                    <a16:creationId xmlns:a16="http://schemas.microsoft.com/office/drawing/2014/main" id="{2093D893-C527-5046-A208-4E33E052F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497" cy="21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defTabSz="9137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时间</a:t>
                </a:r>
                <a:endParaRPr 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25" name="Group 15">
                <a:extLst>
                  <a:ext uri="{FF2B5EF4-FFF2-40B4-BE49-F238E27FC236}">
                    <a16:creationId xmlns:a16="http://schemas.microsoft.com/office/drawing/2014/main" id="{788BB2E9-2FC4-6347-ACEE-1921611CE4CC}"/>
                  </a:ext>
                </a:extLst>
              </p:cNvPr>
              <p:cNvGrpSpPr/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34" name="Rectangle 16">
                  <a:extLst>
                    <a:ext uri="{FF2B5EF4-FFF2-40B4-BE49-F238E27FC236}">
                      <a16:creationId xmlns:a16="http://schemas.microsoft.com/office/drawing/2014/main" id="{2B731D2D-C1F6-294B-9E42-87833E05B8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</a:t>
                  </a:r>
                </a:p>
              </p:txBody>
            </p:sp>
            <p:sp>
              <p:nvSpPr>
                <p:cNvPr id="35" name="Rectangle 17">
                  <a:extLst>
                    <a:ext uri="{FF2B5EF4-FFF2-40B4-BE49-F238E27FC236}">
                      <a16:creationId xmlns:a16="http://schemas.microsoft.com/office/drawing/2014/main" id="{D06BE36E-03E0-4540-8755-E07F859CC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B</a:t>
                  </a:r>
                </a:p>
              </p:txBody>
            </p:sp>
            <p:sp>
              <p:nvSpPr>
                <p:cNvPr id="36" name="Rectangle 18">
                  <a:extLst>
                    <a:ext uri="{FF2B5EF4-FFF2-40B4-BE49-F238E27FC236}">
                      <a16:creationId xmlns:a16="http://schemas.microsoft.com/office/drawing/2014/main" id="{0787CA43-4AE1-E64A-98F0-A956EE2CA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</a:t>
                  </a:r>
                </a:p>
              </p:txBody>
            </p:sp>
          </p:grpSp>
          <p:grpSp>
            <p:nvGrpSpPr>
              <p:cNvPr id="26" name="Group 19">
                <a:extLst>
                  <a:ext uri="{FF2B5EF4-FFF2-40B4-BE49-F238E27FC236}">
                    <a16:creationId xmlns:a16="http://schemas.microsoft.com/office/drawing/2014/main" id="{FE7B4CA0-E252-F749-8C63-5D86F34DC837}"/>
                  </a:ext>
                </a:extLst>
              </p:cNvPr>
              <p:cNvGrpSpPr/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31" name="Rectangle 20">
                  <a:extLst>
                    <a:ext uri="{FF2B5EF4-FFF2-40B4-BE49-F238E27FC236}">
                      <a16:creationId xmlns:a16="http://schemas.microsoft.com/office/drawing/2014/main" id="{9DD0D3D7-FAA1-7B4B-B2A5-E65196434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</a:t>
                  </a:r>
                </a:p>
              </p:txBody>
            </p:sp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BB2F3236-71B4-3646-AD0E-CA8C3DB9C8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B</a:t>
                  </a:r>
                </a:p>
              </p:txBody>
            </p:sp>
            <p:sp>
              <p:nvSpPr>
                <p:cNvPr id="33" name="Rectangle 22">
                  <a:extLst>
                    <a:ext uri="{FF2B5EF4-FFF2-40B4-BE49-F238E27FC236}">
                      <a16:creationId xmlns:a16="http://schemas.microsoft.com/office/drawing/2014/main" id="{12ABE096-480C-0B4E-917A-5597C302F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</a:t>
                  </a:r>
                </a:p>
              </p:txBody>
            </p:sp>
          </p:grpSp>
          <p:grpSp>
            <p:nvGrpSpPr>
              <p:cNvPr id="27" name="Group 23">
                <a:extLst>
                  <a:ext uri="{FF2B5EF4-FFF2-40B4-BE49-F238E27FC236}">
                    <a16:creationId xmlns:a16="http://schemas.microsoft.com/office/drawing/2014/main" id="{2B2A2626-9572-A040-AF73-47847818598B}"/>
                  </a:ext>
                </a:extLst>
              </p:cNvPr>
              <p:cNvGrpSpPr/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28" name="Rectangle 24">
                  <a:extLst>
                    <a:ext uri="{FF2B5EF4-FFF2-40B4-BE49-F238E27FC236}">
                      <a16:creationId xmlns:a16="http://schemas.microsoft.com/office/drawing/2014/main" id="{4EC7FD05-17DB-D541-97F2-454F1A336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</a:t>
                  </a:r>
                </a:p>
              </p:txBody>
            </p:sp>
            <p:sp>
              <p:nvSpPr>
                <p:cNvPr id="29" name="Rectangle 25">
                  <a:extLst>
                    <a:ext uri="{FF2B5EF4-FFF2-40B4-BE49-F238E27FC236}">
                      <a16:creationId xmlns:a16="http://schemas.microsoft.com/office/drawing/2014/main" id="{9D694F7E-9E31-374D-8758-4212A899B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6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B</a:t>
                  </a:r>
                </a:p>
              </p:txBody>
            </p:sp>
            <p:sp>
              <p:nvSpPr>
                <p:cNvPr id="30" name="Rectangle 26">
                  <a:extLst>
                    <a:ext uri="{FF2B5EF4-FFF2-40B4-BE49-F238E27FC236}">
                      <a16:creationId xmlns:a16="http://schemas.microsoft.com/office/drawing/2014/main" id="{DF451443-9A22-3C4D-AAF4-FC28D0710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</a:t>
                  </a:r>
                </a:p>
              </p:txBody>
            </p:sp>
          </p:grpSp>
        </p:grp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1EA07F2-D21A-B74C-B8D5-70B253E08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</a:t>
              </a:r>
              <a:r>
                <a:rPr 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E52D1334-BF1F-9344-8E63-28C50EBB8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</a:t>
              </a:r>
              <a:r>
                <a:rPr 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</a:p>
          </p:txBody>
        </p:sp>
        <p:sp>
          <p:nvSpPr>
            <p:cNvPr id="22" name="Rectangle 31">
              <a:extLst>
                <a:ext uri="{FF2B5EF4-FFF2-40B4-BE49-F238E27FC236}">
                  <a16:creationId xmlns:a16="http://schemas.microsoft.com/office/drawing/2014/main" id="{0541B46F-0642-8B42-999B-8D7DE39D2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168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</a:t>
              </a:r>
              <a:r>
                <a:rPr 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</a:p>
          </p:txBody>
        </p:sp>
      </p:grpSp>
      <p:sp>
        <p:nvSpPr>
          <p:cNvPr id="37" name="Line 28">
            <a:extLst>
              <a:ext uri="{FF2B5EF4-FFF2-40B4-BE49-F238E27FC236}">
                <a16:creationId xmlns:a16="http://schemas.microsoft.com/office/drawing/2014/main" id="{5697FE69-2495-D94F-A4DE-4E7A743E8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812" y="3857550"/>
            <a:ext cx="0" cy="12969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none" w="sm" len="sm"/>
          </a:ln>
          <a:effectLst/>
        </p:spPr>
        <p:txBody>
          <a:bodyPr wrap="none" lIns="45722" tIns="45620" rIns="45722" bIns="45620" anchor="ctr">
            <a:spAutoFit/>
          </a:bodyPr>
          <a:lstStyle/>
          <a:p>
            <a:pPr algn="ctr" defTabSz="91376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C97035A-7DA8-924D-A919-8F1F0FCE8341}"/>
              </a:ext>
            </a:extLst>
          </p:cNvPr>
          <p:cNvSpPr txBox="1"/>
          <p:nvPr/>
        </p:nvSpPr>
        <p:spPr>
          <a:xfrm>
            <a:off x="753954" y="1862494"/>
            <a:ext cx="146706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未流水化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414DCCD-3B4F-774B-B82E-06C34A970689}"/>
              </a:ext>
            </a:extLst>
          </p:cNvPr>
          <p:cNvSpPr txBox="1"/>
          <p:nvPr/>
        </p:nvSpPr>
        <p:spPr>
          <a:xfrm>
            <a:off x="753954" y="4326081"/>
            <a:ext cx="166423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路流水化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4B0DA76-2168-B14C-BC4B-3E2366306589}"/>
              </a:ext>
            </a:extLst>
          </p:cNvPr>
          <p:cNvSpPr txBox="1"/>
          <p:nvPr/>
        </p:nvSpPr>
        <p:spPr>
          <a:xfrm>
            <a:off x="6744072" y="1770255"/>
            <a:ext cx="514045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 eaLnBrk="1" hangingPunct="1">
              <a:defRPr/>
            </a:pP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新指令只能在旧指令结束后开始</a:t>
            </a:r>
            <a:endParaRPr lang="en-US" altLang="zh-CN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AE1912F-806D-FC46-BA7C-78032AD16CF4}"/>
              </a:ext>
            </a:extLst>
          </p:cNvPr>
          <p:cNvSpPr txBox="1"/>
          <p:nvPr/>
        </p:nvSpPr>
        <p:spPr>
          <a:xfrm>
            <a:off x="6568146" y="4333923"/>
            <a:ext cx="514045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 eaLnBrk="1" hangingPunct="1">
              <a:defRPr/>
            </a:pP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最多可同时处理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个指令</a:t>
            </a:r>
            <a:endParaRPr lang="en-US" altLang="zh-CN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29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7" y="341685"/>
            <a:ext cx="431425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81595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超标量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SpuerScalar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B4A9BB6-84FB-314F-8242-5D7B6B7F2B36}"/>
              </a:ext>
            </a:extLst>
          </p:cNvPr>
          <p:cNvGrpSpPr/>
          <p:nvPr/>
        </p:nvGrpSpPr>
        <p:grpSpPr>
          <a:xfrm>
            <a:off x="83332" y="1158875"/>
            <a:ext cx="8427342" cy="5334000"/>
            <a:chOff x="915005" y="1219200"/>
            <a:chExt cx="7137372" cy="5334000"/>
          </a:xfrm>
        </p:grpSpPr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B2EB92C9-A06A-5746-BE38-A0E267A27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执行单元（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Execution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Unit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 </a:t>
              </a:r>
              <a:r>
                <a:rPr lang="en-US" altLang="zh-CN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EU</a:t>
              </a:r>
              <a:r>
                <a: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）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B9476CBD-7BF8-854E-A3A4-0BE41F861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功能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部件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C4BB46CC-C8B4-274A-A7E1-993C9F26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指令控制单元</a:t>
              </a:r>
              <a:r>
                <a:rPr lang="en-US" altLang="zh-CN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Instruction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Control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Unit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 </a:t>
              </a:r>
              <a:r>
                <a:rPr lang="en-US" altLang="zh-CN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ICU)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2E6C184D-548F-1A44-A2EE-8BBBB2BF9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0E7D111B-4BB7-B84F-8DA3-F391D8820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B5C6E370-8D0D-C14F-9D6F-E53BFFEDF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Rectangle 9">
              <a:extLst>
                <a:ext uri="{FF2B5EF4-FFF2-40B4-BE49-F238E27FC236}">
                  <a16:creationId xmlns:a16="http://schemas.microsoft.com/office/drawing/2014/main" id="{612E6CA6-9482-414B-8AED-677F16446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Rectangle 10">
              <a:extLst>
                <a:ext uri="{FF2B5EF4-FFF2-40B4-BE49-F238E27FC236}">
                  <a16:creationId xmlns:a16="http://schemas.microsoft.com/office/drawing/2014/main" id="{A03F70CA-E6AB-2241-9FC1-D425C78AD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Rectangle 11">
              <a:extLst>
                <a:ext uri="{FF2B5EF4-FFF2-40B4-BE49-F238E27FC236}">
                  <a16:creationId xmlns:a16="http://schemas.microsoft.com/office/drawing/2014/main" id="{3EF9CDA2-7737-4248-8250-CD33DAFE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Cache</a:t>
              </a:r>
            </a:p>
          </p:txBody>
        </p:sp>
        <p:sp>
          <p:nvSpPr>
            <p:cNvPr id="52" name="Rectangle 12">
              <a:extLst>
                <a:ext uri="{FF2B5EF4-FFF2-40B4-BE49-F238E27FC236}">
                  <a16:creationId xmlns:a16="http://schemas.microsoft.com/office/drawing/2014/main" id="{DFBA4616-405E-EC46-B920-A0FDACB16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Cache</a:t>
              </a:r>
            </a:p>
          </p:txBody>
        </p:sp>
        <p:sp>
          <p:nvSpPr>
            <p:cNvPr id="53" name="Rectangle 13">
              <a:extLst>
                <a:ext uri="{FF2B5EF4-FFF2-40B4-BE49-F238E27FC236}">
                  <a16:creationId xmlns:a16="http://schemas.microsoft.com/office/drawing/2014/main" id="{05EBF32D-AA20-9E47-BD2E-E163D5660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Rectangle 14">
              <a:extLst>
                <a:ext uri="{FF2B5EF4-FFF2-40B4-BE49-F238E27FC236}">
                  <a16:creationId xmlns:a16="http://schemas.microsoft.com/office/drawing/2014/main" id="{558846FE-E803-9349-BFDC-36FD324EE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Line 15">
              <a:extLst>
                <a:ext uri="{FF2B5EF4-FFF2-40B4-BE49-F238E27FC236}">
                  <a16:creationId xmlns:a16="http://schemas.microsoft.com/office/drawing/2014/main" id="{EEFB9303-8DC8-2640-9674-F492ED3CB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13737010-F909-2A4C-A853-FC96A3296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Line 17">
              <a:extLst>
                <a:ext uri="{FF2B5EF4-FFF2-40B4-BE49-F238E27FC236}">
                  <a16:creationId xmlns:a16="http://schemas.microsoft.com/office/drawing/2014/main" id="{F4E73B7B-BD39-404F-AB03-F4EB94F3E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F9A12623-B11C-3E4E-97BE-39240CB894B7}"/>
                </a:ext>
              </a:extLst>
            </p:cNvPr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578DAC25-B2C7-704C-9842-2481145FB8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Line 20">
              <a:extLst>
                <a:ext uri="{FF2B5EF4-FFF2-40B4-BE49-F238E27FC236}">
                  <a16:creationId xmlns:a16="http://schemas.microsoft.com/office/drawing/2014/main" id="{CF4E0704-E0C6-2F43-BAFF-2AB706F3E5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Line 21">
              <a:extLst>
                <a:ext uri="{FF2B5EF4-FFF2-40B4-BE49-F238E27FC236}">
                  <a16:creationId xmlns:a16="http://schemas.microsoft.com/office/drawing/2014/main" id="{297895B6-866A-6F44-82F1-1E4159A4EF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Line 22">
              <a:extLst>
                <a:ext uri="{FF2B5EF4-FFF2-40B4-BE49-F238E27FC236}">
                  <a16:creationId xmlns:a16="http://schemas.microsoft.com/office/drawing/2014/main" id="{0DCA2B4B-5122-114E-B6C2-31B426984A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3" name="Text Box 23">
              <a:extLst>
                <a:ext uri="{FF2B5EF4-FFF2-40B4-BE49-F238E27FC236}">
                  <a16:creationId xmlns:a16="http://schemas.microsoft.com/office/drawing/2014/main" id="{B0F0FE5F-89D9-E64C-A4DB-5726953B3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001" y="1600200"/>
              <a:ext cx="59084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地址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Text Box 24">
              <a:extLst>
                <a:ext uri="{FF2B5EF4-FFF2-40B4-BE49-F238E27FC236}">
                  <a16:creationId xmlns:a16="http://schemas.microsoft.com/office/drawing/2014/main" id="{F3AF7932-82DA-E541-94CA-CDD57A736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348" y="2209800"/>
              <a:ext cx="59084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指令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Text Box 25">
              <a:extLst>
                <a:ext uri="{FF2B5EF4-FFF2-40B4-BE49-F238E27FC236}">
                  <a16:creationId xmlns:a16="http://schemas.microsoft.com/office/drawing/2014/main" id="{7AC98A5D-DB48-6C46-B59C-79DD462CB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7209" y="2773589"/>
              <a:ext cx="232861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操作（拆解后的指令）</a:t>
              </a:r>
              <a:endParaRPr lang="en-US"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Text Box 26">
              <a:extLst>
                <a:ext uri="{FF2B5EF4-FFF2-40B4-BE49-F238E27FC236}">
                  <a16:creationId xmlns:a16="http://schemas.microsoft.com/office/drawing/2014/main" id="{BD2DAF48-41E5-3A42-801E-52717D57D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216" y="3108007"/>
              <a:ext cx="109007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预测</a:t>
              </a:r>
              <a:r>
                <a:rPr 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OK?</a:t>
              </a:r>
            </a:p>
          </p:txBody>
        </p:sp>
        <p:sp>
          <p:nvSpPr>
            <p:cNvPr id="67" name="Text Box 27">
              <a:extLst>
                <a:ext uri="{FF2B5EF4-FFF2-40B4-BE49-F238E27FC236}">
                  <a16:creationId xmlns:a16="http://schemas.microsoft.com/office/drawing/2014/main" id="{2B8D9242-7AE6-094D-930D-C4675B69E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6025" y="4868688"/>
              <a:ext cx="232985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Text Box 28">
              <a:extLst>
                <a:ext uri="{FF2B5EF4-FFF2-40B4-BE49-F238E27FC236}">
                  <a16:creationId xmlns:a16="http://schemas.microsoft.com/office/drawing/2014/main" id="{0FACCAF4-AE3C-2F4E-A931-6BAB867B4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3668" y="4865758"/>
              <a:ext cx="195725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Text Box 29">
              <a:extLst>
                <a:ext uri="{FF2B5EF4-FFF2-40B4-BE49-F238E27FC236}">
                  <a16:creationId xmlns:a16="http://schemas.microsoft.com/office/drawing/2014/main" id="{0EAA2A26-B1D2-C846-AE11-6C362820C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434" y="4854714"/>
              <a:ext cx="213390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solidFill>
                    <a:srgbClr val="00B05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地址</a:t>
              </a:r>
              <a:endParaRPr lang="en-US" sz="2000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Text Box 30">
              <a:extLst>
                <a:ext uri="{FF2B5EF4-FFF2-40B4-BE49-F238E27FC236}">
                  <a16:creationId xmlns:a16="http://schemas.microsoft.com/office/drawing/2014/main" id="{578DAE28-9DED-3243-B5EA-40692ABCC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5512" y="4846411"/>
              <a:ext cx="232985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solidFill>
                    <a:srgbClr val="00B05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地址</a:t>
              </a:r>
              <a:endParaRPr lang="en-US" sz="2000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06852B5C-B984-1343-82A1-841FB8411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" name="Line 32">
              <a:extLst>
                <a:ext uri="{FF2B5EF4-FFF2-40B4-BE49-F238E27FC236}">
                  <a16:creationId xmlns:a16="http://schemas.microsoft.com/office/drawing/2014/main" id="{05808B56-E31F-BF42-870F-AAF1EF399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3" name="Line 33">
              <a:extLst>
                <a:ext uri="{FF2B5EF4-FFF2-40B4-BE49-F238E27FC236}">
                  <a16:creationId xmlns:a16="http://schemas.microsoft.com/office/drawing/2014/main" id="{8DC186A7-A8E1-A34D-B293-A714CACAB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4" name="Line 34">
              <a:extLst>
                <a:ext uri="{FF2B5EF4-FFF2-40B4-BE49-F238E27FC236}">
                  <a16:creationId xmlns:a16="http://schemas.microsoft.com/office/drawing/2014/main" id="{F3805FF4-8EC4-AF4C-85A0-6072598E3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5" name="Line 35">
              <a:extLst>
                <a:ext uri="{FF2B5EF4-FFF2-40B4-BE49-F238E27FC236}">
                  <a16:creationId xmlns:a16="http://schemas.microsoft.com/office/drawing/2014/main" id="{AAF0D2D2-802F-744B-A0D8-E042779B3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6" name="Line 36">
              <a:extLst>
                <a:ext uri="{FF2B5EF4-FFF2-40B4-BE49-F238E27FC236}">
                  <a16:creationId xmlns:a16="http://schemas.microsoft.com/office/drawing/2014/main" id="{49BA8291-12F0-CA4F-9BD3-01E76ED56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7" name="Rectangle 37">
              <a:extLst>
                <a:ext uri="{FF2B5EF4-FFF2-40B4-BE49-F238E27FC236}">
                  <a16:creationId xmlns:a16="http://schemas.microsoft.com/office/drawing/2014/main" id="{AAB0283F-2C24-274F-8E49-4417295A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8" name="Line 38">
              <a:extLst>
                <a:ext uri="{FF2B5EF4-FFF2-40B4-BE49-F238E27FC236}">
                  <a16:creationId xmlns:a16="http://schemas.microsoft.com/office/drawing/2014/main" id="{C145108E-F21A-F841-A7B5-003D9FAAA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9" name="Line 39">
              <a:extLst>
                <a:ext uri="{FF2B5EF4-FFF2-40B4-BE49-F238E27FC236}">
                  <a16:creationId xmlns:a16="http://schemas.microsoft.com/office/drawing/2014/main" id="{8D8BA8FF-3ABD-D546-A3F6-19466EB46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0" name="Group 40">
              <a:extLst>
                <a:ext uri="{FF2B5EF4-FFF2-40B4-BE49-F238E27FC236}">
                  <a16:creationId xmlns:a16="http://schemas.microsoft.com/office/drawing/2014/main" id="{DC209013-091F-BC46-A7DE-44B6913C3617}"/>
                </a:ext>
              </a:extLst>
            </p:cNvPr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B9744991-4924-154B-8D50-FE653214E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0F0E7E09-5044-CC4A-A10B-8C3C39919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515DEF5-FB11-8442-BA56-EE0EB0C3D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3CEBCD02-5459-D24D-9274-E9411AB27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AB6CE35-7B42-3D4B-BE34-B376AE35F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E5D7F4C6-B107-9148-BF3E-36A2BF6C7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81" name="Rectangle 47">
              <a:extLst>
                <a:ext uri="{FF2B5EF4-FFF2-40B4-BE49-F238E27FC236}">
                  <a16:creationId xmlns:a16="http://schemas.microsoft.com/office/drawing/2014/main" id="{139A2C04-C721-874A-996E-D265DEAF4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559" y="4937551"/>
              <a:ext cx="102528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操作结果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2" name="Rectangle 48">
              <a:extLst>
                <a:ext uri="{FF2B5EF4-FFF2-40B4-BE49-F238E27FC236}">
                  <a16:creationId xmlns:a16="http://schemas.microsoft.com/office/drawing/2014/main" id="{FB551AEB-44BB-C94B-8546-DCE06BAC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退役单元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3" name="Rectangle 49">
              <a:extLst>
                <a:ext uri="{FF2B5EF4-FFF2-40B4-BE49-F238E27FC236}">
                  <a16:creationId xmlns:a16="http://schemas.microsoft.com/office/drawing/2014/main" id="{B6B222CD-6DD9-3642-A88A-AF40264E0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2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寄存器</a:t>
              </a:r>
              <a:endParaRPr 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2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文件</a:t>
              </a:r>
              <a:endParaRPr 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4" name="Line 50">
              <a:extLst>
                <a:ext uri="{FF2B5EF4-FFF2-40B4-BE49-F238E27FC236}">
                  <a16:creationId xmlns:a16="http://schemas.microsoft.com/office/drawing/2014/main" id="{81DBD655-FC76-EC40-A401-11CE7F53B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C6077905-61E7-2448-AD38-E944B2343285}"/>
                </a:ext>
              </a:extLst>
            </p:cNvPr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6" name="Text Box 52">
              <a:extLst>
                <a:ext uri="{FF2B5EF4-FFF2-40B4-BE49-F238E27FC236}">
                  <a16:creationId xmlns:a16="http://schemas.microsoft.com/office/drawing/2014/main" id="{9924C797-0473-3D4D-8F5B-E966E5F9B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005" y="3154474"/>
              <a:ext cx="1025284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寄存器更新</a:t>
              </a:r>
              <a:endPara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7" name="Line 53">
              <a:extLst>
                <a:ext uri="{FF2B5EF4-FFF2-40B4-BE49-F238E27FC236}">
                  <a16:creationId xmlns:a16="http://schemas.microsoft.com/office/drawing/2014/main" id="{803919A7-1772-F048-943F-80D11C4B8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8" name="Freeform 54">
              <a:extLst>
                <a:ext uri="{FF2B5EF4-FFF2-40B4-BE49-F238E27FC236}">
                  <a16:creationId xmlns:a16="http://schemas.microsoft.com/office/drawing/2014/main" id="{0B47DDB1-F751-5946-B824-07FD25425FD0}"/>
                </a:ext>
              </a:extLst>
            </p:cNvPr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95" name="图片 94">
            <a:extLst>
              <a:ext uri="{FF2B5EF4-FFF2-40B4-BE49-F238E27FC236}">
                <a16:creationId xmlns:a16="http://schemas.microsoft.com/office/drawing/2014/main" id="{F78003DD-1F01-A64A-900C-1A78775EA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421" y="3764933"/>
            <a:ext cx="3268635" cy="1616277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0E493707-88AE-3F45-8FC5-5C6BCBCB8168}"/>
              </a:ext>
            </a:extLst>
          </p:cNvPr>
          <p:cNvSpPr txBox="1"/>
          <p:nvPr/>
        </p:nvSpPr>
        <p:spPr>
          <a:xfrm>
            <a:off x="8554977" y="3420257"/>
            <a:ext cx="314506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i7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Haswell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81CBEB-D86A-6049-8BB1-4CAD52EDA5E3}"/>
              </a:ext>
            </a:extLst>
          </p:cNvPr>
          <p:cNvSpPr txBox="1"/>
          <p:nvPr/>
        </p:nvSpPr>
        <p:spPr>
          <a:xfrm>
            <a:off x="3588583" y="429217"/>
            <a:ext cx="274626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指令级并行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乱序执行</a:t>
            </a:r>
          </a:p>
        </p:txBody>
      </p:sp>
    </p:spTree>
    <p:extLst>
      <p:ext uri="{BB962C8B-B14F-4D97-AF65-F5344CB8AC3E}">
        <p14:creationId xmlns:p14="http://schemas.microsoft.com/office/powerpoint/2010/main" val="68715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7" y="341685"/>
            <a:ext cx="349238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功能单元的性能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97" name="Rectangle 3">
            <a:extLst>
              <a:ext uri="{FF2B5EF4-FFF2-40B4-BE49-F238E27FC236}">
                <a16:creationId xmlns:a16="http://schemas.microsoft.com/office/drawing/2014/main" id="{DB239448-390D-C642-9753-5C926A61C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029915"/>
            <a:ext cx="11521280" cy="5486400"/>
          </a:xfrm>
        </p:spPr>
        <p:txBody>
          <a:bodyPr/>
          <a:lstStyle/>
          <a:p>
            <a:pPr marL="0" indent="0" defTabSz="895350" eaLnBrk="1" hangingPunct="1">
              <a:lnSpc>
                <a:spcPct val="85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b="1" dirty="0">
                <a:solidFill>
                  <a:srgbClr val="6B0874"/>
                </a:solidFill>
              </a:rPr>
              <a:t>可并行执行多条指令</a:t>
            </a:r>
            <a:endParaRPr lang="en-US" b="1" dirty="0">
              <a:solidFill>
                <a:srgbClr val="6B0874"/>
              </a:solidFill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个加载，带地址计算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个存储 ，带地址计算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个整数运算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个浮点乘法运算                                   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容量</a:t>
            </a:r>
            <a:r>
              <a:rPr lang="en-US" altLang="zh-CN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Capability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：能够执行该运算的功能单元数</a:t>
            </a:r>
            <a:endParaRPr lang="en-US" sz="2000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个浮点加法                                          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延迟</a:t>
            </a:r>
            <a:r>
              <a:rPr lang="en-US" altLang="zh-CN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Latency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：完成</a:t>
            </a:r>
            <a:r>
              <a:rPr lang="en-US" altLang="zh-CN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个操作所需要的总</a:t>
            </a:r>
            <a:r>
              <a:rPr lang="en-US" altLang="zh-CN" sz="2000" b="1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clk</a:t>
            </a:r>
            <a:endParaRPr lang="en-US" sz="2000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个浮点除法                                          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发射</a:t>
            </a:r>
            <a:r>
              <a:rPr lang="en-US" altLang="zh-CN" sz="20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IssueTime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：启动连续的同类型操作，最小间隔</a:t>
            </a:r>
            <a:r>
              <a:rPr lang="en-US" altLang="zh-CN" sz="2000" b="1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clk</a:t>
            </a:r>
            <a:endParaRPr lang="en-US" altLang="zh-CN" sz="2000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defTabSz="895350" eaLnBrk="1" hangingPunct="1">
              <a:lnSpc>
                <a:spcPct val="85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b="1" dirty="0">
                <a:solidFill>
                  <a:srgbClr val="6B0874"/>
                </a:solidFill>
              </a:rPr>
              <a:t>某些操作</a:t>
            </a:r>
            <a:r>
              <a:rPr lang="en-US" b="1" dirty="0">
                <a:solidFill>
                  <a:srgbClr val="6B0874"/>
                </a:solidFill>
              </a:rPr>
              <a:t> &gt; 1 </a:t>
            </a:r>
            <a:r>
              <a:rPr lang="zh-CN" altLang="en-US" b="1" dirty="0">
                <a:solidFill>
                  <a:srgbClr val="6B0874"/>
                </a:solidFill>
              </a:rPr>
              <a:t>周期，但能够被流水化  </a:t>
            </a:r>
            <a:r>
              <a:rPr lang="en-US" altLang="zh-CN" dirty="0"/>
              <a:t>P361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操作</a:t>
            </a:r>
            <a:r>
              <a:rPr 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延迟</a:t>
            </a:r>
            <a:r>
              <a:rPr 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发射          </a:t>
            </a:r>
            <a:endParaRPr lang="en-US" sz="1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Load / Store	4	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（每个周期可以开始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个新的操作）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除法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3	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（每个周期可以开始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个新的操作）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Integer/Long </a:t>
            </a:r>
            <a:r>
              <a:rPr lang="zh-CN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除法</a:t>
            </a:r>
            <a:r>
              <a:rPr 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3-30	3-30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Single/Double FP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乘法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5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（每个周期可以开始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个新的操作）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Single/Double FP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加法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3	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（每个周期可以开始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个新的操作）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Single/Double FP </a:t>
            </a:r>
            <a:r>
              <a:rPr lang="zh-CN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除法</a:t>
            </a:r>
            <a:r>
              <a:rPr 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3-15	3-15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521E3-D10A-9449-B415-F84BD7E70038}"/>
              </a:ext>
            </a:extLst>
          </p:cNvPr>
          <p:cNvSpPr txBox="1"/>
          <p:nvPr/>
        </p:nvSpPr>
        <p:spPr>
          <a:xfrm>
            <a:off x="5411924" y="208847"/>
            <a:ext cx="6156216" cy="18651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问：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个整数加法单元，完全流水化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(Fully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pipelined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，延迟和发射都是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最多可以同时执行几个整数加法操作？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个浮点乘法单元，延迟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5clks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，发射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1clk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最多可同时执行几个浮点乘法？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3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评价程序性能的常数因子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1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7" y="341685"/>
            <a:ext cx="349238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性能有没有极限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521E3-D10A-9449-B415-F84BD7E70038}"/>
              </a:ext>
            </a:extLst>
          </p:cNvPr>
          <p:cNvSpPr txBox="1"/>
          <p:nvPr/>
        </p:nvSpPr>
        <p:spPr>
          <a:xfrm>
            <a:off x="623392" y="1160748"/>
            <a:ext cx="10981220" cy="34163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问：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/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个整数加法单元，完全流水化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(Fully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pipelined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，延迟和发射都是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每个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可以完成几个整数加法操作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/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/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/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/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个浮点乘法单元，延迟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 </a:t>
            </a:r>
            <a:r>
              <a:rPr kumimoji="0" lang="en-US" altLang="zh-CN" b="1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clks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，发射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 </a:t>
            </a:r>
            <a:r>
              <a:rPr kumimoji="0" lang="en-US" altLang="zh-CN" b="1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clks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每个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可以完成几个浮点乘法操作？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E3A44D-A5CA-B348-8E4F-1F15FA3E6835}"/>
              </a:ext>
            </a:extLst>
          </p:cNvPr>
          <p:cNvSpPr txBox="1"/>
          <p:nvPr/>
        </p:nvSpPr>
        <p:spPr>
          <a:xfrm>
            <a:off x="3599162" y="5605717"/>
            <a:ext cx="499367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某种操作的</a:t>
            </a:r>
            <a:r>
              <a:rPr kumimoji="0" lang="zh-CN" altLang="en-US" b="1" i="0" u="sng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最大吞吐量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刻画了处理器的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计算能力物理极限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6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的极限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089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7" y="341685"/>
            <a:ext cx="828092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77763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的极限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：吞吐量界限（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Throughput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Bound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521E3-D10A-9449-B415-F84BD7E70038}"/>
              </a:ext>
            </a:extLst>
          </p:cNvPr>
          <p:cNvSpPr txBox="1"/>
          <p:nvPr/>
        </p:nvSpPr>
        <p:spPr>
          <a:xfrm>
            <a:off x="623392" y="1160748"/>
            <a:ext cx="10981220" cy="8309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kumimoji="0" lang="en-US" altLang="zh-CN" b="1" i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个整数加法单元，完全流水化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(Fully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pipelined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，延迟和发射都是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对于加法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Reduce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算法，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极限是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1/4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么？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E3A44D-A5CA-B348-8E4F-1F15FA3E6835}"/>
              </a:ext>
            </a:extLst>
          </p:cNvPr>
          <p:cNvSpPr txBox="1"/>
          <p:nvPr/>
        </p:nvSpPr>
        <p:spPr>
          <a:xfrm>
            <a:off x="896699" y="2600908"/>
            <a:ext cx="10398616" cy="336951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3600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不是！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因为涉及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内存读取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只有当处理器拥有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Load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功能单元，且其发射为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时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每个</a:t>
            </a:r>
            <a:r>
              <a:rPr kumimoji="0" lang="en-US" altLang="zh-CN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才能完成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次加法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在只有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Load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功能单元（发射为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）时，每个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最多完成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个加法指令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此时，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的极限称为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吞吐量界限（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hroughput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Bound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，是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26560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7" y="341685"/>
            <a:ext cx="741682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63002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的极限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：延迟界限（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Latency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Bound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521E3-D10A-9449-B415-F84BD7E70038}"/>
              </a:ext>
            </a:extLst>
          </p:cNvPr>
          <p:cNvSpPr txBox="1"/>
          <p:nvPr/>
        </p:nvSpPr>
        <p:spPr>
          <a:xfrm>
            <a:off x="623392" y="1160748"/>
            <a:ext cx="1098122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如果算法逻辑关系决定了：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指令必须前后依赖，则存在延迟界限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A58DAB4-73B7-B549-84B1-21765CE9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956" y="2492896"/>
            <a:ext cx="5698774" cy="27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b="1" kern="0" dirty="0">
                <a:solidFill>
                  <a:srgbClr val="6B0874"/>
                </a:solidFill>
              </a:rPr>
              <a:t>例：</a:t>
            </a:r>
            <a:r>
              <a:rPr lang="en-US" b="1" kern="0" dirty="0" err="1">
                <a:solidFill>
                  <a:srgbClr val="6B0874"/>
                </a:solidFill>
              </a:rPr>
              <a:t>计算</a:t>
            </a:r>
            <a:r>
              <a:rPr lang="en-US" b="1" kern="0" dirty="0">
                <a:solidFill>
                  <a:srgbClr val="6B0874"/>
                </a:solidFill>
              </a:rPr>
              <a:t> (length=8)</a:t>
            </a:r>
          </a:p>
          <a:p>
            <a:pPr marL="114300" lvl="1" indent="0" eaLnBrk="1" hangingPunct="1">
              <a:lnSpc>
                <a:spcPct val="150000"/>
              </a:lnSpc>
              <a:buNone/>
              <a:defRPr/>
            </a:pPr>
            <a:r>
              <a:rPr lang="en-US" sz="1400" b="1" kern="0" dirty="0"/>
              <a:t> </a:t>
            </a:r>
            <a:r>
              <a:rPr lang="en-US" sz="1600" b="1" kern="0" dirty="0">
                <a:latin typeface="Courier New" pitchFamily="49" charset="0"/>
              </a:rPr>
              <a:t>((((((((1 * d[0]) * d[1]) * d[2]) * d[3]) </a:t>
            </a:r>
            <a:br>
              <a:rPr lang="en-US" sz="1600" b="1" kern="0" dirty="0">
                <a:latin typeface="Courier New" pitchFamily="49" charset="0"/>
              </a:rPr>
            </a:br>
            <a:r>
              <a:rPr lang="en-US" sz="1600" b="1" kern="0" dirty="0">
                <a:latin typeface="Courier New" pitchFamily="49" charset="0"/>
              </a:rPr>
              <a:t>* d[4]) * d[5]) * d[6]) * d[7])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b="1" kern="0" dirty="0" err="1">
                <a:solidFill>
                  <a:srgbClr val="6B0874"/>
                </a:solidFill>
              </a:rPr>
              <a:t>串行依赖</a:t>
            </a:r>
            <a:endParaRPr lang="en-US" b="1" kern="0" dirty="0">
              <a:solidFill>
                <a:srgbClr val="6B0874"/>
              </a:solidFill>
            </a:endParaRPr>
          </a:p>
          <a:p>
            <a:pPr marL="292100" lvl="1" indent="0" eaLnBrk="1" hangingPunct="1">
              <a:lnSpc>
                <a:spcPct val="150000"/>
              </a:lnSpc>
              <a:buNone/>
              <a:defRPr/>
            </a:pPr>
            <a:r>
              <a:rPr lang="en-US" b="1" kern="0" dirty="0" err="1">
                <a:solidFill>
                  <a:schemeClr val="accent2"/>
                </a:solidFill>
              </a:rPr>
              <a:t>性能受限于指令延迟</a:t>
            </a:r>
            <a:endParaRPr lang="en-US" b="1" kern="0" dirty="0">
              <a:solidFill>
                <a:schemeClr val="accent2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BF6AF20D-DAE4-5B4C-A73D-D63FAFA8C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529" y="22315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2EBA589E-4E4D-5646-AEA9-50DB2E225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929" y="20029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9455D623-FF10-1844-A591-4324333C4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3529" y="20029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E4753F23-C1DF-304E-94C5-B57B8156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089" y="27649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806749CD-CCAA-5E43-8B82-F2D697A21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489" y="26125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A61ACA5B-9DF4-ED4A-822C-D3BF0DB5D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1089" y="25363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B46AD5C-FC26-1346-A068-DDE6579DD942}"/>
              </a:ext>
            </a:extLst>
          </p:cNvPr>
          <p:cNvSpPr>
            <a:spLocks/>
          </p:cNvSpPr>
          <p:nvPr/>
        </p:nvSpPr>
        <p:spPr bwMode="auto">
          <a:xfrm>
            <a:off x="1807329" y="2536304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152675F-9067-CE43-BD37-7BFCA767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67" y="1698104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CBED0BA-9E68-014E-8388-23974282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129" y="16981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F784C4CB-26CB-7443-BB60-040BC02D8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689" y="22315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id="{D2B1E207-AAB8-194C-B99F-89A313DC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187" y="32983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185A1095-DCC3-D948-BD94-2A26195D9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0587" y="31459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09F5F56B-EB68-3444-B321-E38996570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9187" y="30697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AA646A5-C240-2A4F-B324-52D276B87BD5}"/>
              </a:ext>
            </a:extLst>
          </p:cNvPr>
          <p:cNvSpPr>
            <a:spLocks/>
          </p:cNvSpPr>
          <p:nvPr/>
        </p:nvSpPr>
        <p:spPr bwMode="auto">
          <a:xfrm>
            <a:off x="2189014" y="3069704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B257705C-6CAB-534D-A9EF-79C6A254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787" y="27649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id="{DD171D2E-6C0C-B542-9B24-56A00E9A9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362" y="38317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ECDB3258-53EE-584F-B22C-5EBA2616C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762" y="36793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75761D52-5F1B-0D4F-B9A6-F578901E5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3362" y="36031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C34C5D5C-0B6C-AA41-B233-FF858D00FF18}"/>
              </a:ext>
            </a:extLst>
          </p:cNvPr>
          <p:cNvSpPr>
            <a:spLocks/>
          </p:cNvSpPr>
          <p:nvPr/>
        </p:nvSpPr>
        <p:spPr bwMode="auto">
          <a:xfrm>
            <a:off x="2577112" y="3603104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673DD95C-9983-5343-9CAC-C79465B0C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62" y="32983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0" name="AutoShape 25">
            <a:extLst>
              <a:ext uri="{FF2B5EF4-FFF2-40B4-BE49-F238E27FC236}">
                <a16:creationId xmlns:a16="http://schemas.microsoft.com/office/drawing/2014/main" id="{8278318B-4BAA-8A4F-BCC5-9031023A7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43651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2A68DDAD-A75C-EF45-9907-32CE118AA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064" y="42127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71962D89-1392-E148-893C-AF997AE02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664" y="41365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630C2252-86FC-A944-A4F2-BD3E0F0DC85B}"/>
              </a:ext>
            </a:extLst>
          </p:cNvPr>
          <p:cNvSpPr>
            <a:spLocks/>
          </p:cNvSpPr>
          <p:nvPr/>
        </p:nvSpPr>
        <p:spPr bwMode="auto">
          <a:xfrm>
            <a:off x="2961287" y="4136504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BD6E10E0-FAD8-DE47-9E2B-5C8B0B51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264" y="38317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35" name="AutoShape 30">
            <a:extLst>
              <a:ext uri="{FF2B5EF4-FFF2-40B4-BE49-F238E27FC236}">
                <a16:creationId xmlns:a16="http://schemas.microsoft.com/office/drawing/2014/main" id="{473701DA-881C-4445-8504-E51A89300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969" y="48985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36" name="Line 31">
            <a:extLst>
              <a:ext uri="{FF2B5EF4-FFF2-40B4-BE49-F238E27FC236}">
                <a16:creationId xmlns:a16="http://schemas.microsoft.com/office/drawing/2014/main" id="{354249F1-0603-C647-9CF3-F57C81253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369" y="47461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7" name="Line 32">
            <a:extLst>
              <a:ext uri="{FF2B5EF4-FFF2-40B4-BE49-F238E27FC236}">
                <a16:creationId xmlns:a16="http://schemas.microsoft.com/office/drawing/2014/main" id="{FA51DDB1-B281-4342-AE99-3FB78451C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969" y="46699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8" name="Freeform 33">
            <a:extLst>
              <a:ext uri="{FF2B5EF4-FFF2-40B4-BE49-F238E27FC236}">
                <a16:creationId xmlns:a16="http://schemas.microsoft.com/office/drawing/2014/main" id="{561B85C8-10BF-A648-8847-A0ECE79EA3F7}"/>
              </a:ext>
            </a:extLst>
          </p:cNvPr>
          <p:cNvSpPr>
            <a:spLocks/>
          </p:cNvSpPr>
          <p:nvPr/>
        </p:nvSpPr>
        <p:spPr bwMode="auto">
          <a:xfrm>
            <a:off x="3360589" y="4669904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C9C73DDB-4114-4D46-9DC2-30E31795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569" y="43651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40" name="AutoShape 35">
            <a:extLst>
              <a:ext uri="{FF2B5EF4-FFF2-40B4-BE49-F238E27FC236}">
                <a16:creationId xmlns:a16="http://schemas.microsoft.com/office/drawing/2014/main" id="{281F012A-CFAD-2247-ADE5-A71571443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815" y="54319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2975211E-D9A6-E14F-9D10-C4C8CC260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215" y="52795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538CCEB2-28FB-0542-8E75-6B4CEC968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815" y="52033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3" name="Freeform 38">
            <a:extLst>
              <a:ext uri="{FF2B5EF4-FFF2-40B4-BE49-F238E27FC236}">
                <a16:creationId xmlns:a16="http://schemas.microsoft.com/office/drawing/2014/main" id="{1FA1C75E-B120-2042-91BA-FD82F9D4C10B}"/>
              </a:ext>
            </a:extLst>
          </p:cNvPr>
          <p:cNvSpPr>
            <a:spLocks/>
          </p:cNvSpPr>
          <p:nvPr/>
        </p:nvSpPr>
        <p:spPr bwMode="auto">
          <a:xfrm>
            <a:off x="3742894" y="5203304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03A4B16C-36E5-5B4E-A0DB-8275CEDD6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415" y="48985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45" name="AutoShape 40">
            <a:extLst>
              <a:ext uri="{FF2B5EF4-FFF2-40B4-BE49-F238E27FC236}">
                <a16:creationId xmlns:a16="http://schemas.microsoft.com/office/drawing/2014/main" id="{D9FC7086-A696-6B4F-A350-D11236C12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263" y="59653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1DF681FD-3127-7540-AB6D-EB74729DE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639" y="58129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744F91F3-4A59-DC4C-B0D2-22A7010BD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263" y="57367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8" name="Freeform 43">
            <a:extLst>
              <a:ext uri="{FF2B5EF4-FFF2-40B4-BE49-F238E27FC236}">
                <a16:creationId xmlns:a16="http://schemas.microsoft.com/office/drawing/2014/main" id="{9F3350AB-1862-5E42-B4BC-6E9D5514C0E1}"/>
              </a:ext>
            </a:extLst>
          </p:cNvPr>
          <p:cNvSpPr>
            <a:spLocks/>
          </p:cNvSpPr>
          <p:nvPr/>
        </p:nvSpPr>
        <p:spPr bwMode="auto">
          <a:xfrm>
            <a:off x="4131740" y="5736704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195F8CF1-613C-D544-8751-99657D5F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863" y="54319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25343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7" y="341685"/>
            <a:ext cx="741682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63002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的极限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：延迟界限（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Latency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Bound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521E3-D10A-9449-B415-F84BD7E70038}"/>
              </a:ext>
            </a:extLst>
          </p:cNvPr>
          <p:cNvSpPr txBox="1"/>
          <p:nvPr/>
        </p:nvSpPr>
        <p:spPr>
          <a:xfrm>
            <a:off x="623392" y="1160748"/>
            <a:ext cx="1098122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修改代码，消除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部分消除串行依赖：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引导编译器生成更好的代码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A58DAB4-73B7-B549-84B1-21765CE9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956" y="2492896"/>
            <a:ext cx="5698774" cy="27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b="1" kern="0" dirty="0">
                <a:solidFill>
                  <a:srgbClr val="6B0874"/>
                </a:solidFill>
              </a:rPr>
              <a:t>改变了什么</a:t>
            </a:r>
            <a:endParaRPr lang="en-US" altLang="zh-CN" b="1" kern="0" dirty="0">
              <a:solidFill>
                <a:srgbClr val="6B0874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sz="1400" b="1" kern="0" dirty="0"/>
              <a:t> </a:t>
            </a:r>
            <a:r>
              <a:rPr lang="zh-CN" altLang="en-US" sz="1400" b="1" kern="0" dirty="0"/>
              <a:t>    </a:t>
            </a:r>
            <a:r>
              <a:rPr lang="zh-CN" altLang="en-US" sz="1600" kern="0" dirty="0"/>
              <a:t>下一次计算中的操作，</a:t>
            </a:r>
            <a:r>
              <a:rPr lang="zh-CN" altLang="en-US" sz="1600" dirty="0"/>
              <a:t>可以更早开始</a:t>
            </a:r>
            <a:r>
              <a:rPr lang="en-US" altLang="zh-CN" sz="1600" dirty="0"/>
              <a:t>(no dependency)</a:t>
            </a:r>
            <a:endParaRPr lang="en-US" sz="1600" b="1" kern="0" dirty="0">
              <a:latin typeface="Courier New" pitchFamily="49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b="1" kern="0" dirty="0" err="1">
                <a:solidFill>
                  <a:srgbClr val="6B0874"/>
                </a:solidFill>
              </a:rPr>
              <a:t>总体性能</a:t>
            </a:r>
            <a:endParaRPr lang="en-US" b="1" kern="0" dirty="0">
              <a:solidFill>
                <a:srgbClr val="6B0874"/>
              </a:solidFill>
            </a:endParaRPr>
          </a:p>
          <a:p>
            <a:pPr marL="398463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/>
              <a:t>N elements, D cycles latency/op</a:t>
            </a:r>
          </a:p>
          <a:p>
            <a:pPr marL="398463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/>
              <a:t>(N/2+1)*D cycles: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1907393A-5E54-3B41-BAA7-A8BE82D5F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474" y="2200467"/>
            <a:ext cx="3491340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</a:t>
            </a:r>
            <a:r>
              <a:rPr lang="zh-CN" altLang="en-US" sz="1800" dirty="0">
                <a:latin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</a:rPr>
              <a:t>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zh-CN" altLang="en-US" sz="1800" dirty="0">
                <a:latin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</a:rPr>
              <a:t> d[i+1]);</a:t>
            </a:r>
          </a:p>
        </p:txBody>
      </p:sp>
      <p:sp>
        <p:nvSpPr>
          <p:cNvPr id="51" name="Line 7">
            <a:extLst>
              <a:ext uri="{FF2B5EF4-FFF2-40B4-BE49-F238E27FC236}">
                <a16:creationId xmlns:a16="http://schemas.microsoft.com/office/drawing/2014/main" id="{06BCC61B-4860-394E-9ADF-A131CA484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2894" y="603913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AECB9909-02F7-0043-9E81-597B1277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494" y="41690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53" name="Line 7">
            <a:extLst>
              <a:ext uri="{FF2B5EF4-FFF2-40B4-BE49-F238E27FC236}">
                <a16:creationId xmlns:a16="http://schemas.microsoft.com/office/drawing/2014/main" id="{A9A7E83D-A6B6-EA45-9DDA-0C57260BF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7894" y="39404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4" name="AutoShape 8">
            <a:extLst>
              <a:ext uri="{FF2B5EF4-FFF2-40B4-BE49-F238E27FC236}">
                <a16:creationId xmlns:a16="http://schemas.microsoft.com/office/drawing/2014/main" id="{DB71BA8E-56E7-9846-A967-84A48199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94" y="47024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55" name="Freeform 10">
            <a:extLst>
              <a:ext uri="{FF2B5EF4-FFF2-40B4-BE49-F238E27FC236}">
                <a16:creationId xmlns:a16="http://schemas.microsoft.com/office/drawing/2014/main" id="{725E0F52-77C1-2942-8CEB-17A261588B9C}"/>
              </a:ext>
            </a:extLst>
          </p:cNvPr>
          <p:cNvSpPr>
            <a:spLocks/>
          </p:cNvSpPr>
          <p:nvPr/>
        </p:nvSpPr>
        <p:spPr bwMode="auto">
          <a:xfrm>
            <a:off x="1460294" y="4473860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7F9EB30F-E6BE-0942-A56D-9571B95AF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532" y="3635660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7" name="AutoShape 12">
            <a:extLst>
              <a:ext uri="{FF2B5EF4-FFF2-40B4-BE49-F238E27FC236}">
                <a16:creationId xmlns:a16="http://schemas.microsoft.com/office/drawing/2014/main" id="{AA1F961E-8AA4-A04F-B27F-6EB049FA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819" y="52358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58" name="Freeform 14">
            <a:extLst>
              <a:ext uri="{FF2B5EF4-FFF2-40B4-BE49-F238E27FC236}">
                <a16:creationId xmlns:a16="http://schemas.microsoft.com/office/drawing/2014/main" id="{48B2B107-7F8F-8C4D-B098-3D28BD0907FF}"/>
              </a:ext>
            </a:extLst>
          </p:cNvPr>
          <p:cNvSpPr>
            <a:spLocks/>
          </p:cNvSpPr>
          <p:nvPr/>
        </p:nvSpPr>
        <p:spPr bwMode="auto">
          <a:xfrm>
            <a:off x="2054019" y="5007260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9" name="AutoShape 15">
            <a:extLst>
              <a:ext uri="{FF2B5EF4-FFF2-40B4-BE49-F238E27FC236}">
                <a16:creationId xmlns:a16="http://schemas.microsoft.com/office/drawing/2014/main" id="{316CF1FD-BB9A-8047-8322-4EBB09BB8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544" y="57692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0" name="Freeform 17">
            <a:extLst>
              <a:ext uri="{FF2B5EF4-FFF2-40B4-BE49-F238E27FC236}">
                <a16:creationId xmlns:a16="http://schemas.microsoft.com/office/drawing/2014/main" id="{0FEAFE7C-C463-944C-8808-C83F215B934B}"/>
              </a:ext>
            </a:extLst>
          </p:cNvPr>
          <p:cNvSpPr>
            <a:spLocks/>
          </p:cNvSpPr>
          <p:nvPr/>
        </p:nvSpPr>
        <p:spPr bwMode="auto">
          <a:xfrm>
            <a:off x="2647744" y="5540660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1" name="AutoShape 25">
            <a:extLst>
              <a:ext uri="{FF2B5EF4-FFF2-40B4-BE49-F238E27FC236}">
                <a16:creationId xmlns:a16="http://schemas.microsoft.com/office/drawing/2014/main" id="{A942C24D-1F07-6B48-9119-8D42DC558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294" y="34832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2" name="Rectangle 26">
            <a:extLst>
              <a:ext uri="{FF2B5EF4-FFF2-40B4-BE49-F238E27FC236}">
                <a16:creationId xmlns:a16="http://schemas.microsoft.com/office/drawing/2014/main" id="{E7E61662-262F-B44E-8295-357A49DE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94" y="2991135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3" name="Line 27">
            <a:extLst>
              <a:ext uri="{FF2B5EF4-FFF2-40B4-BE49-F238E27FC236}">
                <a16:creationId xmlns:a16="http://schemas.microsoft.com/office/drawing/2014/main" id="{71AB46F8-2AF7-954F-8864-516ED52BE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494" y="32546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C9CEC9FC-AFA7-6445-B910-E7696BE30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094" y="2991135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id="{C058E8C0-4AAE-4E49-B3E9-5063A2BF8509}"/>
              </a:ext>
            </a:extLst>
          </p:cNvPr>
          <p:cNvSpPr>
            <a:spLocks/>
          </p:cNvSpPr>
          <p:nvPr/>
        </p:nvSpPr>
        <p:spPr bwMode="auto">
          <a:xfrm>
            <a:off x="1536494" y="3788060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" name="Line 30">
            <a:extLst>
              <a:ext uri="{FF2B5EF4-FFF2-40B4-BE49-F238E27FC236}">
                <a16:creationId xmlns:a16="http://schemas.microsoft.com/office/drawing/2014/main" id="{07233122-E5F8-B44E-B152-999BC1A0F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494" y="32546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AutoShape 32">
            <a:extLst>
              <a:ext uri="{FF2B5EF4-FFF2-40B4-BE49-F238E27FC236}">
                <a16:creationId xmlns:a16="http://schemas.microsoft.com/office/drawing/2014/main" id="{36E75840-0508-ED43-AC46-C014BC277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894" y="40166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8" name="Rectangle 33">
            <a:extLst>
              <a:ext uri="{FF2B5EF4-FFF2-40B4-BE49-F238E27FC236}">
                <a16:creationId xmlns:a16="http://schemas.microsoft.com/office/drawing/2014/main" id="{19AA2E8D-EDA5-074B-987B-0C8322027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694" y="3524535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69" name="Line 34">
            <a:extLst>
              <a:ext uri="{FF2B5EF4-FFF2-40B4-BE49-F238E27FC236}">
                <a16:creationId xmlns:a16="http://schemas.microsoft.com/office/drawing/2014/main" id="{95AEF784-521C-8041-988B-3984634E9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094" y="37880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" name="Rectangle 35">
            <a:extLst>
              <a:ext uri="{FF2B5EF4-FFF2-40B4-BE49-F238E27FC236}">
                <a16:creationId xmlns:a16="http://schemas.microsoft.com/office/drawing/2014/main" id="{2569A919-C428-3D4B-99DC-5464F3DA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694" y="3524535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71" name="Freeform 36">
            <a:extLst>
              <a:ext uri="{FF2B5EF4-FFF2-40B4-BE49-F238E27FC236}">
                <a16:creationId xmlns:a16="http://schemas.microsoft.com/office/drawing/2014/main" id="{2117CA58-CFC7-E24B-82D0-A96D1A31C794}"/>
              </a:ext>
            </a:extLst>
          </p:cNvPr>
          <p:cNvSpPr>
            <a:spLocks/>
          </p:cNvSpPr>
          <p:nvPr/>
        </p:nvSpPr>
        <p:spPr bwMode="auto">
          <a:xfrm>
            <a:off x="2146094" y="4321460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2" name="Line 37">
            <a:extLst>
              <a:ext uri="{FF2B5EF4-FFF2-40B4-BE49-F238E27FC236}">
                <a16:creationId xmlns:a16="http://schemas.microsoft.com/office/drawing/2014/main" id="{BB0D5433-CE0C-FC44-8372-2A8272F9A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094" y="37880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3" name="AutoShape 39">
            <a:extLst>
              <a:ext uri="{FF2B5EF4-FFF2-40B4-BE49-F238E27FC236}">
                <a16:creationId xmlns:a16="http://schemas.microsoft.com/office/drawing/2014/main" id="{E5566DBA-6BCD-5F49-9DFA-A849A4BEF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494" y="45500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74" name="Rectangle 40">
            <a:extLst>
              <a:ext uri="{FF2B5EF4-FFF2-40B4-BE49-F238E27FC236}">
                <a16:creationId xmlns:a16="http://schemas.microsoft.com/office/drawing/2014/main" id="{E146DDD2-B34F-EC45-806D-0699B7E06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294" y="4057935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75" name="Line 41">
            <a:extLst>
              <a:ext uri="{FF2B5EF4-FFF2-40B4-BE49-F238E27FC236}">
                <a16:creationId xmlns:a16="http://schemas.microsoft.com/office/drawing/2014/main" id="{D1E04B97-217E-8D48-9C8B-C9B456791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5694" y="43214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6" name="Rectangle 42">
            <a:extLst>
              <a:ext uri="{FF2B5EF4-FFF2-40B4-BE49-F238E27FC236}">
                <a16:creationId xmlns:a16="http://schemas.microsoft.com/office/drawing/2014/main" id="{6FB6008A-36CA-AD49-A29F-902156F68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294" y="4057935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77" name="Freeform 43">
            <a:extLst>
              <a:ext uri="{FF2B5EF4-FFF2-40B4-BE49-F238E27FC236}">
                <a16:creationId xmlns:a16="http://schemas.microsoft.com/office/drawing/2014/main" id="{2F68B1D4-45A7-A545-B1CF-08E59CC19F8E}"/>
              </a:ext>
            </a:extLst>
          </p:cNvPr>
          <p:cNvSpPr>
            <a:spLocks/>
          </p:cNvSpPr>
          <p:nvPr/>
        </p:nvSpPr>
        <p:spPr bwMode="auto">
          <a:xfrm>
            <a:off x="2755694" y="4854860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Line 44">
            <a:extLst>
              <a:ext uri="{FF2B5EF4-FFF2-40B4-BE49-F238E27FC236}">
                <a16:creationId xmlns:a16="http://schemas.microsoft.com/office/drawing/2014/main" id="{9C0872E3-097A-7841-9963-A5E28447D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694" y="43214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9" name="AutoShape 46">
            <a:extLst>
              <a:ext uri="{FF2B5EF4-FFF2-40B4-BE49-F238E27FC236}">
                <a16:creationId xmlns:a16="http://schemas.microsoft.com/office/drawing/2014/main" id="{1815D1DE-F742-554A-BC1C-AFBF87C5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094" y="50834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9943D3BC-8BEE-8249-8999-ED96416EE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894" y="4591335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81" name="Line 48">
            <a:extLst>
              <a:ext uri="{FF2B5EF4-FFF2-40B4-BE49-F238E27FC236}">
                <a16:creationId xmlns:a16="http://schemas.microsoft.com/office/drawing/2014/main" id="{5ADC16E2-4E44-AD46-855C-A86F38D44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294" y="48548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2" name="Rectangle 49">
            <a:extLst>
              <a:ext uri="{FF2B5EF4-FFF2-40B4-BE49-F238E27FC236}">
                <a16:creationId xmlns:a16="http://schemas.microsoft.com/office/drawing/2014/main" id="{E02106F8-14C7-664C-8C2E-CAF02E3A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894" y="4591335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83" name="Freeform 50">
            <a:extLst>
              <a:ext uri="{FF2B5EF4-FFF2-40B4-BE49-F238E27FC236}">
                <a16:creationId xmlns:a16="http://schemas.microsoft.com/office/drawing/2014/main" id="{4100C969-B842-2E4E-A1B2-80286724DE95}"/>
              </a:ext>
            </a:extLst>
          </p:cNvPr>
          <p:cNvSpPr>
            <a:spLocks/>
          </p:cNvSpPr>
          <p:nvPr/>
        </p:nvSpPr>
        <p:spPr bwMode="auto">
          <a:xfrm>
            <a:off x="3365294" y="5388260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4" name="Line 51">
            <a:extLst>
              <a:ext uri="{FF2B5EF4-FFF2-40B4-BE49-F238E27FC236}">
                <a16:creationId xmlns:a16="http://schemas.microsoft.com/office/drawing/2014/main" id="{DE0B4600-C4D5-0542-9F1D-0B36C83DC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294" y="48548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20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71427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66242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每个元素的周期数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(Cycles Per Element,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3D5FE6-9AE6-5E4B-A6EB-9F1A7A13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16" y="1299678"/>
            <a:ext cx="9234279" cy="51910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5EF10E-5F1B-7840-8FD2-E5E1E5850D79}"/>
              </a:ext>
            </a:extLst>
          </p:cNvPr>
          <p:cNvSpPr txBox="1"/>
          <p:nvPr/>
        </p:nvSpPr>
        <p:spPr>
          <a:xfrm>
            <a:off x="7320136" y="454135"/>
            <a:ext cx="254909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第一节课的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PPT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P14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6D0998-AB62-CD43-838F-B6C629FA481F}"/>
              </a:ext>
            </a:extLst>
          </p:cNvPr>
          <p:cNvSpPr/>
          <p:nvPr/>
        </p:nvSpPr>
        <p:spPr bwMode="auto">
          <a:xfrm>
            <a:off x="1847528" y="4797152"/>
            <a:ext cx="2736304" cy="5400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40743D-6C65-3349-BCC2-A8E4BACCF6FA}"/>
              </a:ext>
            </a:extLst>
          </p:cNvPr>
          <p:cNvSpPr/>
          <p:nvPr/>
        </p:nvSpPr>
        <p:spPr bwMode="auto">
          <a:xfrm>
            <a:off x="5591943" y="4618392"/>
            <a:ext cx="5489863" cy="7188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4AB8F3-00A0-AD44-AD2D-3EDBB4C02A8F}"/>
              </a:ext>
            </a:extLst>
          </p:cNvPr>
          <p:cNvSpPr/>
          <p:nvPr/>
        </p:nvSpPr>
        <p:spPr bwMode="auto">
          <a:xfrm>
            <a:off x="1703512" y="1520788"/>
            <a:ext cx="1699029" cy="25194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71427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66242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每个元素的周期数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(Cycles Per Element,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CA8F69-13F3-F347-8C86-8207D5E94B4F}"/>
              </a:ext>
            </a:extLst>
          </p:cNvPr>
          <p:cNvSpPr txBox="1"/>
          <p:nvPr/>
        </p:nvSpPr>
        <p:spPr>
          <a:xfrm>
            <a:off x="551384" y="1160748"/>
            <a:ext cx="1076448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向量、列表等不涉及分支的程序性能分析指标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（运行时长随规模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线性变化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处理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个元素用了多少个时钟周期？</a:t>
            </a:r>
            <a:endParaRPr kumimoji="0"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B7743D-4487-EC49-9CED-A0E1CD06A3F6}"/>
              </a:ext>
            </a:extLst>
          </p:cNvPr>
          <p:cNvSpPr txBox="1"/>
          <p:nvPr/>
        </p:nvSpPr>
        <p:spPr>
          <a:xfrm>
            <a:off x="95672" y="2413877"/>
            <a:ext cx="12000656" cy="37240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记录启动时间</a:t>
            </a:r>
          </a:p>
          <a:p>
            <a:pPr algn="l"/>
            <a:r>
              <a:rPr lang="en-US" altLang="zh-CN" sz="20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clock_t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Start = </a:t>
            </a:r>
            <a:r>
              <a:rPr lang="en-US" altLang="zh-CN" sz="20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处理</a:t>
            </a:r>
            <a:r>
              <a:rPr lang="en-US" altLang="zh-CN" sz="200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个元素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……</a:t>
            </a:r>
          </a:p>
          <a:p>
            <a:pPr algn="l"/>
            <a:endParaRPr lang="en-US" altLang="zh-CN" sz="20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记录消耗时间</a:t>
            </a:r>
            <a:endParaRPr lang="en-US" altLang="zh-CN" sz="20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clock_t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Elapsed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" panose="020B0609030804020204" pitchFamily="49" charset="0"/>
                <a:ea typeface="黑体" panose="02010609060101010101" pitchFamily="49" charset="-122"/>
                <a:cs typeface="+mn-cs"/>
              </a:rPr>
              <a:t>clock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黑体" panose="02010609060101010101" pitchFamily="49" charset="-122"/>
                <a:cs typeface="+mn-cs"/>
              </a:rPr>
              <a:t>() – Start;</a:t>
            </a:r>
          </a:p>
          <a:p>
            <a:pPr algn="l"/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  <a:ea typeface="黑体" panose="02010609060101010101" pitchFamily="49" charset="-122"/>
            </a:endParaRPr>
          </a:p>
          <a:p>
            <a:pPr algn="l"/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zh-CN" altLang="en-US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ElapsedClock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&gt;(Elapsed) * (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1e9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altLang="zh-CN" sz="20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CLOCKS_PER_SEC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algn="l"/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3.1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//3.1Ghz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5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71427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66242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每个元素的周期数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(Cycles Per Element,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CA8F69-13F3-F347-8C86-8207D5E94B4F}"/>
              </a:ext>
            </a:extLst>
          </p:cNvPr>
          <p:cNvSpPr txBox="1"/>
          <p:nvPr/>
        </p:nvSpPr>
        <p:spPr>
          <a:xfrm>
            <a:off x="551384" y="1160748"/>
            <a:ext cx="1076448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向量、列表等不涉及分支的程序性能分析指标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（运行时长随规模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线性变化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改变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，拟合斜率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slope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（常数因子）</a:t>
            </a:r>
            <a:endParaRPr kumimoji="0"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805973-1D52-EC49-8DED-335B4BE24C53}"/>
              </a:ext>
            </a:extLst>
          </p:cNvPr>
          <p:cNvGrpSpPr/>
          <p:nvPr/>
        </p:nvGrpSpPr>
        <p:grpSpPr>
          <a:xfrm>
            <a:off x="568424" y="2960948"/>
            <a:ext cx="11098088" cy="2971800"/>
            <a:chOff x="1219200" y="3581400"/>
            <a:chExt cx="5754977" cy="2971800"/>
          </a:xfrm>
        </p:grpSpPr>
        <p:graphicFrame>
          <p:nvGraphicFramePr>
            <p:cNvPr id="8" name="Chart 6">
              <a:extLst>
                <a:ext uri="{FF2B5EF4-FFF2-40B4-BE49-F238E27FC236}">
                  <a16:creationId xmlns:a16="http://schemas.microsoft.com/office/drawing/2014/main" id="{9BF113E9-EB5A-8B44-AE88-FDB964289F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97567639"/>
                </p:ext>
              </p:extLst>
            </p:nvPr>
          </p:nvGraphicFramePr>
          <p:xfrm>
            <a:off x="1219200" y="3581400"/>
            <a:ext cx="5754977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67BE5C3C-65E3-E440-87B1-CA1DCC9E3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5623" y="3866615"/>
              <a:ext cx="1282352" cy="5816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psum1</a:t>
              </a:r>
            </a:p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= 9.0</a:t>
              </a:r>
            </a:p>
          </p:txBody>
        </p: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15A3E3E0-AA5E-CE4F-A968-3578819D2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4858" y="4748751"/>
              <a:ext cx="1425889" cy="6370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defPPr>
                <a:defRPr lang="zh-CN"/>
              </a:defPPr>
              <a:lvl1pPr indent="0" algn="ctr">
                <a:defRPr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sz="1800" dirty="0"/>
                <a:t> psum2</a:t>
              </a:r>
            </a:p>
            <a:p>
              <a:r>
                <a:rPr lang="en-US" sz="1800" dirty="0"/>
                <a:t>Slope = 6.0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DC5AE32-62D3-2D46-8C8D-1DB036F3C7F5}"/>
              </a:ext>
            </a:extLst>
          </p:cNvPr>
          <p:cNvSpPr txBox="1"/>
          <p:nvPr/>
        </p:nvSpPr>
        <p:spPr>
          <a:xfrm>
            <a:off x="568424" y="2204864"/>
            <a:ext cx="860495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/>
              <a:t>ElapsedClock</a:t>
            </a:r>
            <a:r>
              <a:rPr lang="en-US" altLang="zh-CN" sz="2800" dirty="0"/>
              <a:t> = </a:t>
            </a:r>
            <a:r>
              <a:rPr lang="en-US" altLang="zh-CN" sz="2800" b="1" dirty="0">
                <a:solidFill>
                  <a:srgbClr val="6B0874"/>
                </a:solidFill>
              </a:rPr>
              <a:t>CPE</a:t>
            </a:r>
            <a:r>
              <a:rPr lang="zh-CN" altLang="en-US" sz="2800" dirty="0"/>
              <a:t> </a:t>
            </a:r>
            <a:r>
              <a:rPr lang="en-US" altLang="zh-CN" sz="2800" dirty="0"/>
              <a:t>*</a:t>
            </a:r>
            <a:r>
              <a:rPr lang="zh-CN" altLang="en-US" sz="2800" dirty="0"/>
              <a:t> </a:t>
            </a:r>
            <a:r>
              <a:rPr lang="en-US" altLang="zh-CN" sz="2800" dirty="0"/>
              <a:t>n + </a:t>
            </a:r>
            <a:r>
              <a:rPr lang="zh-CN" altLang="en-US" sz="2800" dirty="0">
                <a:solidFill>
                  <a:schemeClr val="accent2"/>
                </a:solidFill>
              </a:rPr>
              <a:t>常规开销</a:t>
            </a:r>
            <a:r>
              <a:rPr lang="en-US" altLang="zh-CN" sz="2800" dirty="0">
                <a:solidFill>
                  <a:schemeClr val="accent2"/>
                </a:solidFill>
              </a:rPr>
              <a:t>Overhead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0B8D84-416E-C546-9995-00F54377EC35}"/>
              </a:ext>
            </a:extLst>
          </p:cNvPr>
          <p:cNvSpPr txBox="1"/>
          <p:nvPr/>
        </p:nvSpPr>
        <p:spPr>
          <a:xfrm>
            <a:off x="3607979" y="6217963"/>
            <a:ext cx="497604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尽可能的减小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，是优化的目标</a:t>
            </a:r>
          </a:p>
        </p:txBody>
      </p:sp>
    </p:spTree>
    <p:extLst>
      <p:ext uri="{BB962C8B-B14F-4D97-AF65-F5344CB8AC3E}">
        <p14:creationId xmlns:p14="http://schemas.microsoft.com/office/powerpoint/2010/main" val="136169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手把手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测试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27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36748" y="348408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向量的数据类型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493A06-0BDB-8F46-A3A1-E013E064265A}"/>
              </a:ext>
            </a:extLst>
          </p:cNvPr>
          <p:cNvGrpSpPr/>
          <p:nvPr/>
        </p:nvGrpSpPr>
        <p:grpSpPr>
          <a:xfrm>
            <a:off x="3431704" y="409410"/>
            <a:ext cx="7920880" cy="1701161"/>
            <a:chOff x="4800600" y="1841500"/>
            <a:chExt cx="4000128" cy="584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194493-2C08-9349-894D-01C6D79B8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349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CDFC32-9534-2246-9B5F-662A694A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18415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cs typeface="Times New Roman" panose="02020603050405020304" pitchFamily="18" charset="0"/>
                </a:rPr>
                <a:t>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480D6613-4F1D-C549-9A77-7442F17D6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1336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cs typeface="Times New Roman" panose="02020603050405020304" pitchFamily="18" charset="0"/>
                </a:rPr>
                <a:t>D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ata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8DE4FB03-A4CE-1142-861D-BF1535C33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1DFDB039-7E18-A240-BB4E-56B571971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6901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4">
              <a:extLst>
                <a:ext uri="{FF2B5EF4-FFF2-40B4-BE49-F238E27FC236}">
                  <a16:creationId xmlns:a16="http://schemas.microsoft.com/office/drawing/2014/main" id="{332C78F3-7E2B-3C46-984D-66C9CC7BBCAD}"/>
                </a:ext>
              </a:extLst>
            </p:cNvPr>
            <p:cNvCxnSpPr>
              <a:stCxn id="13" idx="3"/>
              <a:endCxn id="11" idx="1"/>
            </p:cNvCxnSpPr>
            <p:nvPr/>
          </p:nvCxnSpPr>
          <p:spPr bwMode="auto">
            <a:xfrm>
              <a:off x="5577136" y="2279650"/>
              <a:ext cx="926213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2ED14742-7055-C945-954E-B9F51344D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5499" y="2133600"/>
              <a:ext cx="1041402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18C2061A-206C-6047-905E-A9D9CDD784F4}"/>
                </a:ext>
              </a:extLst>
            </p:cNvPr>
            <p:cNvSpPr/>
            <p:nvPr/>
          </p:nvSpPr>
          <p:spPr>
            <a:xfrm>
              <a:off x="6513630" y="2022844"/>
              <a:ext cx="312907" cy="1402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5E46CC53-F742-3F48-ABDD-3DF90E3C5AE1}"/>
                </a:ext>
              </a:extLst>
            </p:cNvPr>
            <p:cNvSpPr/>
            <p:nvPr/>
          </p:nvSpPr>
          <p:spPr>
            <a:xfrm>
              <a:off x="6889464" y="2022730"/>
              <a:ext cx="312907" cy="1402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45BB7D6E-5C9D-584F-8BD1-DAFED173F0BC}"/>
                </a:ext>
              </a:extLst>
            </p:cNvPr>
            <p:cNvSpPr/>
            <p:nvPr/>
          </p:nvSpPr>
          <p:spPr>
            <a:xfrm>
              <a:off x="8075850" y="2022730"/>
              <a:ext cx="724878" cy="1402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len-1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D1D15D-C024-9941-B02E-519392A848DC}"/>
                </a:ext>
              </a:extLst>
            </p:cNvPr>
            <p:cNvCxnSpPr/>
            <p:nvPr/>
          </p:nvCxnSpPr>
          <p:spPr bwMode="auto">
            <a:xfrm>
              <a:off x="7368989" y="2286000"/>
              <a:ext cx="733612" cy="1390"/>
            </a:xfrm>
            <a:prstGeom prst="line">
              <a:avLst/>
            </a:prstGeom>
            <a:noFill/>
            <a:ln w="635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5105D1F2-1AA1-DB44-ABC6-F045D40B8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867" y="3426568"/>
            <a:ext cx="3465461" cy="22136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data_t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的不同声明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double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C3D83B-5AF6-FB4B-9C66-AFB4C2FDD7DE}"/>
              </a:ext>
            </a:extLst>
          </p:cNvPr>
          <p:cNvSpPr txBox="1"/>
          <p:nvPr/>
        </p:nvSpPr>
        <p:spPr>
          <a:xfrm>
            <a:off x="597902" y="2634402"/>
            <a:ext cx="6205512" cy="37979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20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Length);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~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Data;</a:t>
            </a:r>
          </a:p>
        </p:txBody>
      </p:sp>
    </p:spTree>
    <p:extLst>
      <p:ext uri="{BB962C8B-B14F-4D97-AF65-F5344CB8AC3E}">
        <p14:creationId xmlns:p14="http://schemas.microsoft.com/office/powerpoint/2010/main" val="36240219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36748" y="348408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(Reduce)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6022B05-6A1B-9749-BA92-E4AA4CF8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07" y="4641208"/>
            <a:ext cx="7668852" cy="185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D7F509-4D41-B747-9F04-FFBC92E0E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317" y="1761666"/>
            <a:ext cx="5632605" cy="27771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E0BC06-7AAE-E444-B275-86A92B00C244}"/>
              </a:ext>
            </a:extLst>
          </p:cNvPr>
          <p:cNvSpPr txBox="1"/>
          <p:nvPr/>
        </p:nvSpPr>
        <p:spPr>
          <a:xfrm>
            <a:off x="1415480" y="2780928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D32C3B-13BE-B84C-AB76-168198636F51}"/>
              </a:ext>
            </a:extLst>
          </p:cNvPr>
          <p:cNvSpPr txBox="1"/>
          <p:nvPr/>
        </p:nvSpPr>
        <p:spPr>
          <a:xfrm>
            <a:off x="588184" y="1077296"/>
            <a:ext cx="7468810" cy="312085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用特定算子，将一个矩阵或向量计算为某个值，例如：</a:t>
            </a:r>
            <a:endParaRPr lang="en-US" altLang="zh-CN" b="1" i="0" u="none" strike="noStrike" dirty="0">
              <a:solidFill>
                <a:srgbClr val="6B0874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求和</a:t>
            </a:r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sum()</a:t>
            </a:r>
            <a:r>
              <a:rPr lang="zh-CN" altLang="en-US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乘积</a:t>
            </a:r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prod()</a:t>
            </a:r>
            <a:r>
              <a:rPr lang="zh-CN" altLang="en-US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最大值</a:t>
            </a:r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max()</a:t>
            </a:r>
            <a:r>
              <a:rPr lang="zh-CN" altLang="en-US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最小值</a:t>
            </a:r>
            <a:r>
              <a:rPr lang="en-US" altLang="zh-CN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minCoeff</a:t>
            </a:r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……</a:t>
            </a:r>
            <a:endParaRPr lang="zh-CN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2836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A72818-26EF-314E-B243-AAAC326243E4}"/>
              </a:ext>
            </a:extLst>
          </p:cNvPr>
          <p:cNvSpPr txBox="1"/>
          <p:nvPr/>
        </p:nvSpPr>
        <p:spPr>
          <a:xfrm>
            <a:off x="443372" y="1066423"/>
            <a:ext cx="10513168" cy="1266808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Length);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~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GetLength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GetElement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SetElement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Val);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Reduce_Ver1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Op);</a:t>
            </a:r>
          </a:p>
          <a:p>
            <a:pPr algn="l"/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……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GetStart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Data;</a:t>
            </a:r>
          </a:p>
          <a:p>
            <a:pPr algn="l"/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//Reduce Idents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Ident{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"+"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//Reduce Functions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 &gt; Operators{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"+"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[](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+ y;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},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[](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* y;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D3E69DFE-B0C6-8A4A-B49A-76C72E24B248}"/>
              </a:ext>
            </a:extLst>
          </p:cNvPr>
          <p:cNvSpPr/>
          <p:nvPr/>
        </p:nvSpPr>
        <p:spPr bwMode="auto">
          <a:xfrm>
            <a:off x="-182650" y="316050"/>
            <a:ext cx="239021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9E608A1D-76CD-1F4A-8F83-736FFCE93F86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向量类声明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960AB0C-4DA2-644E-800D-A9CB278B17D9}"/>
              </a:ext>
            </a:extLst>
          </p:cNvPr>
          <p:cNvSpPr txBox="1"/>
          <p:nvPr/>
        </p:nvSpPr>
        <p:spPr>
          <a:xfrm>
            <a:off x="9018807" y="1066423"/>
            <a:ext cx="24400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data_t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当做已知类型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018C2C-3530-5849-AD0C-328B9D885C21}"/>
              </a:ext>
            </a:extLst>
          </p:cNvPr>
          <p:cNvSpPr txBox="1"/>
          <p:nvPr/>
        </p:nvSpPr>
        <p:spPr>
          <a:xfrm>
            <a:off x="9018807" y="3356992"/>
            <a:ext cx="2549801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向量长度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获取指定分量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设置指定分量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规约函数，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Op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在下页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590BEAA-2A2D-5C45-B251-A45BC0125440}"/>
              </a:ext>
            </a:extLst>
          </p:cNvPr>
          <p:cNvSpPr txBox="1"/>
          <p:nvPr/>
        </p:nvSpPr>
        <p:spPr>
          <a:xfrm>
            <a:off x="9018807" y="5373216"/>
            <a:ext cx="1439753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首分量地址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私有数据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A9528BE-4419-8C4D-8647-BDE6FB928449}"/>
              </a:ext>
            </a:extLst>
          </p:cNvPr>
          <p:cNvCxnSpPr>
            <a:endCxn id="35" idx="1"/>
          </p:cNvCxnSpPr>
          <p:nvPr/>
        </p:nvCxnSpPr>
        <p:spPr bwMode="auto">
          <a:xfrm>
            <a:off x="4007768" y="1251089"/>
            <a:ext cx="50110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784CD8E-298A-5C44-A5B3-C00377933C9B}"/>
              </a:ext>
            </a:extLst>
          </p:cNvPr>
          <p:cNvCxnSpPr/>
          <p:nvPr/>
        </p:nvCxnSpPr>
        <p:spPr bwMode="auto">
          <a:xfrm>
            <a:off x="4655840" y="3573016"/>
            <a:ext cx="43924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B62AC87-E8F8-4942-80C6-6888BCE14995}"/>
              </a:ext>
            </a:extLst>
          </p:cNvPr>
          <p:cNvCxnSpPr/>
          <p:nvPr/>
        </p:nvCxnSpPr>
        <p:spPr bwMode="auto">
          <a:xfrm>
            <a:off x="7572164" y="3897052"/>
            <a:ext cx="14761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295289F-50FB-5142-B5BE-DCF6FF11DC39}"/>
              </a:ext>
            </a:extLst>
          </p:cNvPr>
          <p:cNvCxnSpPr/>
          <p:nvPr/>
        </p:nvCxnSpPr>
        <p:spPr bwMode="auto">
          <a:xfrm>
            <a:off x="6852084" y="4221088"/>
            <a:ext cx="21962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672F6D6B-794E-DA42-848E-61441D83FB2B}"/>
              </a:ext>
            </a:extLst>
          </p:cNvPr>
          <p:cNvCxnSpPr/>
          <p:nvPr/>
        </p:nvCxnSpPr>
        <p:spPr bwMode="auto">
          <a:xfrm>
            <a:off x="7716180" y="4545124"/>
            <a:ext cx="13321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F3D79165-BB43-F04D-BCCE-E7CCCA460AC2}"/>
              </a:ext>
            </a:extLst>
          </p:cNvPr>
          <p:cNvCxnSpPr/>
          <p:nvPr/>
        </p:nvCxnSpPr>
        <p:spPr bwMode="auto">
          <a:xfrm>
            <a:off x="4549316" y="5553236"/>
            <a:ext cx="44990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31339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60193</TotalTime>
  <Words>2303</Words>
  <Application>Microsoft Macintosh PowerPoint</Application>
  <PresentationFormat>宽屏</PresentationFormat>
  <Paragraphs>420</Paragraphs>
  <Slides>25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黑体</vt:lpstr>
      <vt:lpstr>Microsoft YaHei</vt:lpstr>
      <vt:lpstr>Microsoft YaHei</vt:lpstr>
      <vt:lpstr>Arial</vt:lpstr>
      <vt:lpstr>Arial Black</vt:lpstr>
      <vt:lpstr>Calibri</vt:lpstr>
      <vt:lpstr>Courier New</vt:lpstr>
      <vt:lpstr>Menlo</vt:lpstr>
      <vt:lpstr>Times New Roman</vt:lpstr>
      <vt:lpstr>Wingdings</vt:lpstr>
      <vt:lpstr>Wingdings 2</vt:lpstr>
      <vt:lpstr>默认设计模板</vt:lpstr>
      <vt:lpstr>计算机原理与系统 14 优化II 性能测试与评价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3366</cp:revision>
  <cp:lastPrinted>2019-07-03T00:25:39Z</cp:lastPrinted>
  <dcterms:modified xsi:type="dcterms:W3CDTF">2023-03-29T08:35:52Z</dcterms:modified>
</cp:coreProperties>
</file>