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07" r:id="rId2"/>
    <p:sldId id="1247" r:id="rId3"/>
    <p:sldId id="1248" r:id="rId4"/>
    <p:sldId id="1274" r:id="rId5"/>
    <p:sldId id="1252" r:id="rId6"/>
    <p:sldId id="1272" r:id="rId7"/>
    <p:sldId id="1273" r:id="rId8"/>
    <p:sldId id="938" r:id="rId9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2228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FF"/>
    <a:srgbClr val="6B0874"/>
    <a:srgbClr val="FFE6CD"/>
    <a:srgbClr val="007F7F"/>
    <a:srgbClr val="005493"/>
    <a:srgbClr val="F5F5F7"/>
    <a:srgbClr val="FFF2CD"/>
    <a:srgbClr val="D5E8D4"/>
    <a:srgbClr val="D9E8FB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912" y="176"/>
      </p:cViewPr>
      <p:guideLst>
        <p:guide orient="horz" pos="4065"/>
        <p:guide pos="211"/>
        <p:guide pos="7469"/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data!$I$1</c:f>
              <c:strCache>
                <c:ptCount val="1"/>
                <c:pt idx="0">
                  <c:v>s8</c:v>
                </c:pt>
              </c:strCache>
            </c:strRef>
          </c:tx>
          <c:invertIfNegative val="0"/>
          <c:cat>
            <c:strRef>
              <c:f>data!$A$2:$A$16</c:f>
              <c:strCache>
                <c:ptCount val="14"/>
                <c:pt idx="0">
                  <c:v>128m</c:v>
                </c:pt>
                <c:pt idx="1">
                  <c:v>64m</c:v>
                </c:pt>
                <c:pt idx="2">
                  <c:v>32m</c:v>
                </c:pt>
                <c:pt idx="3">
                  <c:v>16m</c:v>
                </c:pt>
                <c:pt idx="4">
                  <c:v>8m</c:v>
                </c:pt>
                <c:pt idx="5">
                  <c:v>4m</c:v>
                </c:pt>
                <c:pt idx="6">
                  <c:v>2m</c:v>
                </c:pt>
                <c:pt idx="7">
                  <c:v>1024k</c:v>
                </c:pt>
                <c:pt idx="8">
                  <c:v>512k</c:v>
                </c:pt>
                <c:pt idx="9">
                  <c:v>256k</c:v>
                </c:pt>
                <c:pt idx="10">
                  <c:v>128k</c:v>
                </c:pt>
                <c:pt idx="11">
                  <c:v>64k</c:v>
                </c:pt>
                <c:pt idx="12">
                  <c:v>32k</c:v>
                </c:pt>
                <c:pt idx="13">
                  <c:v>16k</c:v>
                </c:pt>
              </c:strCache>
            </c:strRef>
          </c:cat>
          <c:val>
            <c:numRef>
              <c:f>data!$I$2:$I$16</c:f>
              <c:numCache>
                <c:formatCode>General</c:formatCode>
                <c:ptCount val="15"/>
                <c:pt idx="0">
                  <c:v>1131</c:v>
                </c:pt>
                <c:pt idx="1">
                  <c:v>1129</c:v>
                </c:pt>
                <c:pt idx="2">
                  <c:v>1133</c:v>
                </c:pt>
                <c:pt idx="3">
                  <c:v>1198</c:v>
                </c:pt>
                <c:pt idx="4">
                  <c:v>1300</c:v>
                </c:pt>
                <c:pt idx="5">
                  <c:v>2298</c:v>
                </c:pt>
                <c:pt idx="6">
                  <c:v>2446</c:v>
                </c:pt>
                <c:pt idx="7">
                  <c:v>2446</c:v>
                </c:pt>
                <c:pt idx="8">
                  <c:v>2447</c:v>
                </c:pt>
                <c:pt idx="9">
                  <c:v>3856</c:v>
                </c:pt>
                <c:pt idx="10">
                  <c:v>4854</c:v>
                </c:pt>
                <c:pt idx="11">
                  <c:v>4830</c:v>
                </c:pt>
                <c:pt idx="12">
                  <c:v>12466</c:v>
                </c:pt>
                <c:pt idx="13">
                  <c:v>10833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6-CF45-BA2B-832C05EE0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138776"/>
        <c:axId val="-2110940840"/>
      </c:barChart>
      <c:catAx>
        <c:axId val="-2111138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Working</a:t>
                </a:r>
                <a:r>
                  <a:rPr lang="en-US" sz="1200" baseline="0">
                    <a:latin typeface="Arial"/>
                  </a:rPr>
                  <a:t> set size (bytes)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10940840"/>
        <c:crosses val="autoZero"/>
        <c:auto val="1"/>
        <c:lblAlgn val="ctr"/>
        <c:lblOffset val="100"/>
        <c:noMultiLvlLbl val="0"/>
      </c:catAx>
      <c:valAx>
        <c:axId val="-2110940840"/>
        <c:scaling>
          <c:orientation val="minMax"/>
        </c:scaling>
        <c:delete val="0"/>
        <c:axPos val="l"/>
        <c:majorGridlines>
          <c:spPr>
            <a:ln w="9525" cmpd="sng"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aseline="0">
                    <a:latin typeface="Arial"/>
                  </a:defRPr>
                </a:pPr>
                <a:r>
                  <a:rPr lang="en-US" sz="1200" baseline="0">
                    <a:latin typeface="Arial"/>
                  </a:rPr>
                  <a:t>Read throughput (MB/s)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111387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invertIfNegative val="0"/>
          <c:cat>
            <c:strRef>
              <c:f>data!$B$1:$L$1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data!$B$7:$L$7</c:f>
              <c:numCache>
                <c:formatCode>General</c:formatCode>
                <c:ptCount val="11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2-294C-A88C-8D02F8274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2986056"/>
        <c:axId val="-2110960168"/>
      </c:barChart>
      <c:catAx>
        <c:axId val="-2112986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</a:t>
                </a:r>
                <a:r>
                  <a:rPr lang="en-US" sz="1200" baseline="0">
                    <a:latin typeface="Arial"/>
                  </a:rPr>
                  <a:t> 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0" i="0">
                <a:latin typeface="Arial"/>
              </a:defRPr>
            </a:pPr>
            <a:endParaRPr lang="zh-CN"/>
          </a:p>
        </c:txPr>
        <c:crossAx val="-2110960168"/>
        <c:crosses val="autoZero"/>
        <c:auto val="1"/>
        <c:lblAlgn val="ctr"/>
        <c:lblOffset val="100"/>
        <c:noMultiLvlLbl val="0"/>
      </c:catAx>
      <c:valAx>
        <c:axId val="-2110960168"/>
        <c:scaling>
          <c:orientation val="minMax"/>
          <c:max val="1200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21129860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2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4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r>
              <a:rPr lang="zh-CN" altLang="en-US" sz="4400" b="0" spc="20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存储器山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307429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3397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什么是存储器山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B661DEB-DD9D-EF44-9E5D-C5ED98E6B2D9}"/>
              </a:ext>
            </a:extLst>
          </p:cNvPr>
          <p:cNvSpPr txBox="1"/>
          <p:nvPr/>
        </p:nvSpPr>
        <p:spPr>
          <a:xfrm>
            <a:off x="983432" y="1736812"/>
            <a:ext cx="10081120" cy="283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kumimoji="0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读吞吐量</a:t>
            </a:r>
            <a:r>
              <a:rPr kumimoji="0" sz="28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2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lang="zh-CN" altLang="en-US" sz="2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读带宽</a:t>
            </a:r>
            <a:r>
              <a:rPr kumimoji="0" sz="2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endParaRPr kumimoji="0" sz="2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 fontAlgn="auto">
              <a:spcBef>
                <a:spcPts val="505"/>
              </a:spcBef>
              <a:spcAft>
                <a:spcPts val="0"/>
              </a:spcAft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kumimoji="0"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每秒从存储系统中读取的字节数</a:t>
            </a:r>
            <a:r>
              <a:rPr kumimoji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(MB/s)</a:t>
            </a:r>
          </a:p>
          <a:p>
            <a:pPr lvl="1" algn="l" fontAlgn="auto">
              <a:spcBef>
                <a:spcPts val="30"/>
              </a:spcBef>
              <a:spcAft>
                <a:spcPts val="0"/>
              </a:spcAft>
              <a:buClr>
                <a:srgbClr val="990000"/>
              </a:buClr>
            </a:pPr>
            <a:endParaRPr kumimoji="0" lang="en-US" sz="3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lvl="1" algn="l" fontAlgn="auto">
              <a:spcBef>
                <a:spcPts val="30"/>
              </a:spcBef>
              <a:spcAft>
                <a:spcPts val="0"/>
              </a:spcAft>
              <a:buClr>
                <a:srgbClr val="990000"/>
              </a:buClr>
            </a:pPr>
            <a:endParaRPr kumimoji="0" sz="3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marR="41275" algn="l" fontAlgn="auto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kumimoji="0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存储器山</a:t>
            </a:r>
            <a:r>
              <a:rPr kumimoji="0" lang="zh-CN" altLang="en-US" sz="28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：</a:t>
            </a:r>
            <a:r>
              <a:rPr kumimoji="0" lang="zh-CN" altLang="en-US" sz="2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测量读取吞吐量作为空间和时间局部性的函数</a:t>
            </a:r>
            <a:endParaRPr kumimoji="0" sz="28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 fontAlgn="auto">
              <a:spcBef>
                <a:spcPts val="505"/>
              </a:spcBef>
              <a:spcAft>
                <a:spcPts val="0"/>
              </a:spcAft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kumimoji="0" lang="zh-CN" altLang="en-US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紧凑方式去描述存储系统性能</a:t>
            </a:r>
            <a:endParaRPr kumimoji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2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321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CSAPP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测试函数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6D3B968-2049-9C42-87F6-29C2454D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34" y="914228"/>
            <a:ext cx="8198553" cy="5863144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data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[MAXELEMS];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/* Global array to traverse */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9D0003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/* test - Iterate over first "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elems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" elements of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 *        array “data” with stride of "stride", using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 *        using 4x4 loop unrolling.                                                            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9D0003"/>
                </a:solidFill>
                <a:effectLst/>
                <a:uLnTx/>
                <a:uFillTx/>
                <a:latin typeface="Menlo-Regular"/>
                <a:ea typeface="+mn-ea"/>
              </a:rPr>
              <a:t> */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int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4A00FF"/>
                </a:solidFill>
                <a:effectLst/>
                <a:uLnTx/>
                <a:uFillTx/>
                <a:latin typeface="Menlo-Regular"/>
                <a:ea typeface="+mn-ea"/>
              </a:rPr>
              <a:t>test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(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int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elems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,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int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) {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sx2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=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*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2,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sx3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=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*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3,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sx4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=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stride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*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4;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acc0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acc1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acc2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acc3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D961E"/>
                </a:solidFill>
                <a:effectLst/>
                <a:uLnTx/>
                <a:uFillTx/>
                <a:latin typeface="Menlo-Regular"/>
                <a:ea typeface="+mn-ea"/>
              </a:rPr>
              <a:t>long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length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elems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1651C"/>
                </a:solidFill>
                <a:effectLst/>
                <a:uLnTx/>
                <a:uFillTx/>
                <a:latin typeface="Menlo-Regular"/>
                <a:ea typeface="+mn-ea"/>
              </a:rPr>
              <a:t>limit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length - sx4;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/* Combine 4 elements at a time */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200FF"/>
                </a:solidFill>
                <a:effectLst/>
                <a:uLnTx/>
                <a:uFillTx/>
                <a:latin typeface="Menlo-Regular"/>
                <a:ea typeface="+mn-ea"/>
              </a:rPr>
              <a:t>for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(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= 0;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&lt; limit;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+= sx4) {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acc0 = acc0 + data[i];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acc1 = acc1 + data[</a:t>
            </a:r>
            <a:r>
              <a:rPr kumimoji="0" lang="sv-SE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i+stride</a:t>
            </a:r>
            <a:r>
              <a:rPr kumimoji="0" lang="sv-SE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acc2 = acc2 + data[i+sx2];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acc3 = acc3 + data[i+sx3];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}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/*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Finish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any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remaining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</a:t>
            </a:r>
            <a:r>
              <a:rPr kumimoji="0" lang="it-IT" sz="1500" b="1" i="0" u="none" strike="noStrike" kern="0" cap="none" spc="0" normalizeH="0" baseline="0" noProof="0" dirty="0" err="1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elements</a:t>
            </a: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CB2418"/>
                </a:solidFill>
                <a:effectLst/>
                <a:uLnTx/>
                <a:uFillTx/>
                <a:latin typeface="Menlo-Regular"/>
                <a:ea typeface="+mn-ea"/>
              </a:rPr>
              <a:t> */</a:t>
            </a:r>
            <a:endParaRPr kumimoji="0" lang="it-IT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-Regular"/>
              <a:ea typeface="+mn-ea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200FF"/>
                </a:solidFill>
                <a:effectLst/>
                <a:uLnTx/>
                <a:uFillTx/>
                <a:latin typeface="Menlo-Regular"/>
                <a:ea typeface="+mn-ea"/>
              </a:rPr>
              <a:t>for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(;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&lt; length; </a:t>
            </a: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i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++) {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    acc0 = acc0 + data[i];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}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  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200FF"/>
                </a:solidFill>
                <a:effectLst/>
                <a:uLnTx/>
                <a:uFillTx/>
                <a:latin typeface="Menlo-Regular"/>
                <a:ea typeface="+mn-ea"/>
              </a:rPr>
              <a:t>return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 ((acc0 + acc1) + (acc2 + acc3));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-Regular"/>
                <a:ea typeface="+mn-ea"/>
              </a:rPr>
              <a:t>}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5F37AC8-99ED-5341-B132-1523BC2249B4}"/>
              </a:ext>
            </a:extLst>
          </p:cNvPr>
          <p:cNvSpPr txBox="1"/>
          <p:nvPr/>
        </p:nvSpPr>
        <p:spPr>
          <a:xfrm>
            <a:off x="8616280" y="842235"/>
            <a:ext cx="3401881" cy="3962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Call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test()</a:t>
            </a: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 with many combinations of 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elems</a:t>
            </a: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alibri" pitchFamily="34" charset="0"/>
                <a:ea typeface="+mn-ea"/>
              </a:rPr>
              <a:t>and 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stride.</a:t>
            </a:r>
          </a:p>
          <a:p>
            <a:pPr algn="l" eaLnBrk="0" hangingPunct="0">
              <a:spcBef>
                <a:spcPct val="0"/>
              </a:spcBef>
            </a:pPr>
            <a:endParaRPr kumimoji="0" lang="en-US" sz="1800" b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For each </a:t>
            </a:r>
            <a:r>
              <a:rPr kumimoji="0" lang="en-US" sz="1800" b="1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elems</a:t>
            </a: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and stride:</a:t>
            </a:r>
          </a:p>
          <a:p>
            <a:pPr algn="l" eaLnBrk="0" hangingPunct="0">
              <a:spcBef>
                <a:spcPct val="0"/>
              </a:spcBef>
            </a:pPr>
            <a:endParaRPr kumimoji="0" lang="en-US" sz="1800" b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1. Call test() once to warm up the caches.</a:t>
            </a:r>
          </a:p>
          <a:p>
            <a:pPr algn="l" eaLnBrk="0" hangingPunct="0">
              <a:spcBef>
                <a:spcPct val="0"/>
              </a:spcBef>
            </a:pPr>
            <a:endParaRPr kumimoji="0" lang="en-US" sz="1800" b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sz="18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2. Call test() again and measure the read throughput(MB/s)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41D366-CCB8-0242-B311-63CE8AB2C8BA}"/>
              </a:ext>
            </a:extLst>
          </p:cNvPr>
          <p:cNvSpPr txBox="1"/>
          <p:nvPr/>
        </p:nvSpPr>
        <p:spPr>
          <a:xfrm>
            <a:off x="9012324" y="5121188"/>
            <a:ext cx="237757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实际的步长是多少？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1~4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word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25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321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实际测试函数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41D366-CCB8-0242-B311-63CE8AB2C8BA}"/>
              </a:ext>
            </a:extLst>
          </p:cNvPr>
          <p:cNvSpPr txBox="1"/>
          <p:nvPr/>
        </p:nvSpPr>
        <p:spPr>
          <a:xfrm>
            <a:off x="3374119" y="386773"/>
            <a:ext cx="262123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并不想看起来那么简单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83F0F4-FA5C-7146-86E2-F8E038FCE152}"/>
              </a:ext>
            </a:extLst>
          </p:cNvPr>
          <p:cNvSpPr txBox="1"/>
          <p:nvPr/>
        </p:nvSpPr>
        <p:spPr>
          <a:xfrm>
            <a:off x="839416" y="1088740"/>
            <a:ext cx="10765196" cy="506600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: element type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//BYTES_MIN: first working set size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//BYTES_MAX: last working set size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//STRIDE_MAX: last stride in 'word' == * 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) bytes</a:t>
            </a:r>
          </a:p>
          <a:p>
            <a:pPr algn="l"/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            last stride is one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BYTES_MIN,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BYTES_MAX,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STRIDE_MAX&gt;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MemMountain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6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InitData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GetBandWidth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SizeInBytes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Stride,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Hz);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GetMap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Hz);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constexpr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MAXELEMS = BYTES_MAX /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Reduce_Sum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ElemCount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Stride);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//The global array we'll be traversing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MAXELEMS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001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19581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5951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看图说话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15" name="object 3">
            <a:extLst>
              <a:ext uri="{FF2B5EF4-FFF2-40B4-BE49-F238E27FC236}">
                <a16:creationId xmlns:a16="http://schemas.microsoft.com/office/drawing/2014/main" id="{78A36002-10C8-8547-A491-D39258CB79CB}"/>
              </a:ext>
            </a:extLst>
          </p:cNvPr>
          <p:cNvSpPr/>
          <p:nvPr/>
        </p:nvSpPr>
        <p:spPr>
          <a:xfrm>
            <a:off x="1182417" y="1120776"/>
            <a:ext cx="5999987" cy="537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6" name="object 4">
            <a:extLst>
              <a:ext uri="{FF2B5EF4-FFF2-40B4-BE49-F238E27FC236}">
                <a16:creationId xmlns:a16="http://schemas.microsoft.com/office/drawing/2014/main" id="{D85E0E03-6864-664D-8FA8-FC40A87EE610}"/>
              </a:ext>
            </a:extLst>
          </p:cNvPr>
          <p:cNvSpPr/>
          <p:nvPr/>
        </p:nvSpPr>
        <p:spPr>
          <a:xfrm>
            <a:off x="3969050" y="6113399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object 5">
            <a:extLst>
              <a:ext uri="{FF2B5EF4-FFF2-40B4-BE49-F238E27FC236}">
                <a16:creationId xmlns:a16="http://schemas.microsoft.com/office/drawing/2014/main" id="{20315602-C84F-C34A-9733-13A26FFCD8C1}"/>
              </a:ext>
            </a:extLst>
          </p:cNvPr>
          <p:cNvSpPr/>
          <p:nvPr/>
        </p:nvSpPr>
        <p:spPr>
          <a:xfrm>
            <a:off x="4235750" y="601586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object 6">
            <a:extLst>
              <a:ext uri="{FF2B5EF4-FFF2-40B4-BE49-F238E27FC236}">
                <a16:creationId xmlns:a16="http://schemas.microsoft.com/office/drawing/2014/main" id="{9DAE60EA-5547-0841-9F7E-83EAC2B5C436}"/>
              </a:ext>
            </a:extLst>
          </p:cNvPr>
          <p:cNvSpPr/>
          <p:nvPr/>
        </p:nvSpPr>
        <p:spPr>
          <a:xfrm>
            <a:off x="4494830" y="59213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object 7">
            <a:extLst>
              <a:ext uri="{FF2B5EF4-FFF2-40B4-BE49-F238E27FC236}">
                <a16:creationId xmlns:a16="http://schemas.microsoft.com/office/drawing/2014/main" id="{2675783A-62D5-284D-BD29-B69E1874B7F2}"/>
              </a:ext>
            </a:extLst>
          </p:cNvPr>
          <p:cNvSpPr/>
          <p:nvPr/>
        </p:nvSpPr>
        <p:spPr>
          <a:xfrm>
            <a:off x="4749338" y="5829936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object 8">
            <a:extLst>
              <a:ext uri="{FF2B5EF4-FFF2-40B4-BE49-F238E27FC236}">
                <a16:creationId xmlns:a16="http://schemas.microsoft.com/office/drawing/2014/main" id="{2289B479-8FF0-D149-92CE-B9610637A925}"/>
              </a:ext>
            </a:extLst>
          </p:cNvPr>
          <p:cNvSpPr/>
          <p:nvPr/>
        </p:nvSpPr>
        <p:spPr>
          <a:xfrm>
            <a:off x="4996227" y="574001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1" name="object 9">
            <a:extLst>
              <a:ext uri="{FF2B5EF4-FFF2-40B4-BE49-F238E27FC236}">
                <a16:creationId xmlns:a16="http://schemas.microsoft.com/office/drawing/2014/main" id="{49D50FE4-1FEC-1E44-BE56-3861A9E97B4D}"/>
              </a:ext>
            </a:extLst>
          </p:cNvPr>
          <p:cNvSpPr/>
          <p:nvPr/>
        </p:nvSpPr>
        <p:spPr>
          <a:xfrm>
            <a:off x="5237018" y="565162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2" name="object 10">
            <a:extLst>
              <a:ext uri="{FF2B5EF4-FFF2-40B4-BE49-F238E27FC236}">
                <a16:creationId xmlns:a16="http://schemas.microsoft.com/office/drawing/2014/main" id="{0F116575-EF78-0F48-85D4-DBF45DE2CEB4}"/>
              </a:ext>
            </a:extLst>
          </p:cNvPr>
          <p:cNvSpPr/>
          <p:nvPr/>
        </p:nvSpPr>
        <p:spPr>
          <a:xfrm>
            <a:off x="5473238" y="5566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object 11">
            <a:extLst>
              <a:ext uri="{FF2B5EF4-FFF2-40B4-BE49-F238E27FC236}">
                <a16:creationId xmlns:a16="http://schemas.microsoft.com/office/drawing/2014/main" id="{FDD31570-9A59-944A-BC6B-3E982C9E85F0}"/>
              </a:ext>
            </a:extLst>
          </p:cNvPr>
          <p:cNvSpPr/>
          <p:nvPr/>
        </p:nvSpPr>
        <p:spPr>
          <a:xfrm>
            <a:off x="5703362" y="548246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object 12">
            <a:extLst>
              <a:ext uri="{FF2B5EF4-FFF2-40B4-BE49-F238E27FC236}">
                <a16:creationId xmlns:a16="http://schemas.microsoft.com/office/drawing/2014/main" id="{8688338C-0262-0D47-9577-CDD14CD9AA5A}"/>
              </a:ext>
            </a:extLst>
          </p:cNvPr>
          <p:cNvSpPr/>
          <p:nvPr/>
        </p:nvSpPr>
        <p:spPr>
          <a:xfrm>
            <a:off x="5927391" y="540016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" name="object 13">
            <a:extLst>
              <a:ext uri="{FF2B5EF4-FFF2-40B4-BE49-F238E27FC236}">
                <a16:creationId xmlns:a16="http://schemas.microsoft.com/office/drawing/2014/main" id="{027D9912-FA18-9E42-B33C-AB052B58F95D}"/>
              </a:ext>
            </a:extLst>
          </p:cNvPr>
          <p:cNvSpPr/>
          <p:nvPr/>
        </p:nvSpPr>
        <p:spPr>
          <a:xfrm>
            <a:off x="6148371" y="531939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6" name="object 14">
            <a:extLst>
              <a:ext uri="{FF2B5EF4-FFF2-40B4-BE49-F238E27FC236}">
                <a16:creationId xmlns:a16="http://schemas.microsoft.com/office/drawing/2014/main" id="{A8079826-8E3F-FA4B-9ACE-C6692D70C7DC}"/>
              </a:ext>
            </a:extLst>
          </p:cNvPr>
          <p:cNvSpPr/>
          <p:nvPr/>
        </p:nvSpPr>
        <p:spPr>
          <a:xfrm>
            <a:off x="6361731" y="524167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object 15">
            <a:extLst>
              <a:ext uri="{FF2B5EF4-FFF2-40B4-BE49-F238E27FC236}">
                <a16:creationId xmlns:a16="http://schemas.microsoft.com/office/drawing/2014/main" id="{85F21EC7-8239-DB4D-835B-C9E34B0890F5}"/>
              </a:ext>
            </a:extLst>
          </p:cNvPr>
          <p:cNvSpPr/>
          <p:nvPr/>
        </p:nvSpPr>
        <p:spPr>
          <a:xfrm>
            <a:off x="6572043" y="516547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8" name="object 16">
            <a:extLst>
              <a:ext uri="{FF2B5EF4-FFF2-40B4-BE49-F238E27FC236}">
                <a16:creationId xmlns:a16="http://schemas.microsoft.com/office/drawing/2014/main" id="{2972C000-983E-5449-94C0-60F2864AAC94}"/>
              </a:ext>
            </a:extLst>
          </p:cNvPr>
          <p:cNvSpPr/>
          <p:nvPr/>
        </p:nvSpPr>
        <p:spPr>
          <a:xfrm>
            <a:off x="6777783" y="509079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9" name="object 17">
            <a:extLst>
              <a:ext uri="{FF2B5EF4-FFF2-40B4-BE49-F238E27FC236}">
                <a16:creationId xmlns:a16="http://schemas.microsoft.com/office/drawing/2014/main" id="{A0D28AE8-DF6B-5747-8E5C-D91A3C799037}"/>
              </a:ext>
            </a:extLst>
          </p:cNvPr>
          <p:cNvSpPr/>
          <p:nvPr/>
        </p:nvSpPr>
        <p:spPr>
          <a:xfrm>
            <a:off x="6979026" y="501764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0" name="object 18">
            <a:extLst>
              <a:ext uri="{FF2B5EF4-FFF2-40B4-BE49-F238E27FC236}">
                <a16:creationId xmlns:a16="http://schemas.microsoft.com/office/drawing/2014/main" id="{24A9439C-4FAD-1E4F-9B99-8EC33105E623}"/>
              </a:ext>
            </a:extLst>
          </p:cNvPr>
          <p:cNvSpPr txBox="1"/>
          <p:nvPr/>
        </p:nvSpPr>
        <p:spPr>
          <a:xfrm>
            <a:off x="3843092" y="6197324"/>
            <a:ext cx="4076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1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</a:t>
            </a: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8m</a:t>
            </a:r>
          </a:p>
        </p:txBody>
      </p:sp>
      <p:sp>
        <p:nvSpPr>
          <p:cNvPr id="231" name="object 19">
            <a:extLst>
              <a:ext uri="{FF2B5EF4-FFF2-40B4-BE49-F238E27FC236}">
                <a16:creationId xmlns:a16="http://schemas.microsoft.com/office/drawing/2014/main" id="{A4EF8B83-69E5-EC47-95FA-61CA951A3D06}"/>
              </a:ext>
            </a:extLst>
          </p:cNvPr>
          <p:cNvSpPr txBox="1"/>
          <p:nvPr/>
        </p:nvSpPr>
        <p:spPr>
          <a:xfrm>
            <a:off x="4334489" y="6047447"/>
            <a:ext cx="3206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3</a:t>
            </a:r>
            <a:r>
              <a:rPr kumimoji="0" sz="11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2m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2" name="object 20">
            <a:extLst>
              <a:ext uri="{FF2B5EF4-FFF2-40B4-BE49-F238E27FC236}">
                <a16:creationId xmlns:a16="http://schemas.microsoft.com/office/drawing/2014/main" id="{3107ACE0-1AB9-3746-B8D0-F4B76E0A6B73}"/>
              </a:ext>
            </a:extLst>
          </p:cNvPr>
          <p:cNvSpPr txBox="1"/>
          <p:nvPr/>
        </p:nvSpPr>
        <p:spPr>
          <a:xfrm>
            <a:off x="4877338" y="5849632"/>
            <a:ext cx="2387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8m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3" name="object 21">
            <a:extLst>
              <a:ext uri="{FF2B5EF4-FFF2-40B4-BE49-F238E27FC236}">
                <a16:creationId xmlns:a16="http://schemas.microsoft.com/office/drawing/2014/main" id="{3D0154F2-29A0-2049-843B-6BC62E6E096A}"/>
              </a:ext>
            </a:extLst>
          </p:cNvPr>
          <p:cNvSpPr txBox="1"/>
          <p:nvPr/>
        </p:nvSpPr>
        <p:spPr>
          <a:xfrm>
            <a:off x="5354350" y="5675896"/>
            <a:ext cx="2387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2m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4" name="object 22">
            <a:extLst>
              <a:ext uri="{FF2B5EF4-FFF2-40B4-BE49-F238E27FC236}">
                <a16:creationId xmlns:a16="http://schemas.microsoft.com/office/drawing/2014/main" id="{6CD91D50-B6F1-5042-A47E-FDDABA8CB1FC}"/>
              </a:ext>
            </a:extLst>
          </p:cNvPr>
          <p:cNvSpPr txBox="1"/>
          <p:nvPr/>
        </p:nvSpPr>
        <p:spPr>
          <a:xfrm>
            <a:off x="5749980" y="5531726"/>
            <a:ext cx="3568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5</a:t>
            </a:r>
            <a:r>
              <a:rPr kumimoji="0" sz="11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2k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5" name="object 23">
            <a:extLst>
              <a:ext uri="{FF2B5EF4-FFF2-40B4-BE49-F238E27FC236}">
                <a16:creationId xmlns:a16="http://schemas.microsoft.com/office/drawing/2014/main" id="{F682F343-2AD3-7449-B750-DB442B9081BB}"/>
              </a:ext>
            </a:extLst>
          </p:cNvPr>
          <p:cNvSpPr txBox="1"/>
          <p:nvPr/>
        </p:nvSpPr>
        <p:spPr>
          <a:xfrm>
            <a:off x="6184625" y="5373382"/>
            <a:ext cx="3568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1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</a:t>
            </a:r>
            <a:r>
              <a:rPr kumimoji="0" sz="11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8k</a:t>
            </a:r>
          </a:p>
        </p:txBody>
      </p:sp>
      <p:sp>
        <p:nvSpPr>
          <p:cNvPr id="236" name="object 24">
            <a:extLst>
              <a:ext uri="{FF2B5EF4-FFF2-40B4-BE49-F238E27FC236}">
                <a16:creationId xmlns:a16="http://schemas.microsoft.com/office/drawing/2014/main" id="{65F69D80-BDE8-B14C-963A-911170EC5CEF}"/>
              </a:ext>
            </a:extLst>
          </p:cNvPr>
          <p:cNvSpPr txBox="1"/>
          <p:nvPr/>
        </p:nvSpPr>
        <p:spPr>
          <a:xfrm>
            <a:off x="6642587" y="5206504"/>
            <a:ext cx="26987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1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3</a:t>
            </a:r>
            <a:r>
              <a:rPr kumimoji="0" sz="11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2k</a:t>
            </a:r>
            <a:endParaRPr kumimoji="0" sz="11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37" name="object 25">
            <a:extLst>
              <a:ext uri="{FF2B5EF4-FFF2-40B4-BE49-F238E27FC236}">
                <a16:creationId xmlns:a16="http://schemas.microsoft.com/office/drawing/2014/main" id="{DC63690A-B251-B744-BE06-3A9118BA1478}"/>
              </a:ext>
            </a:extLst>
          </p:cNvPr>
          <p:cNvSpPr/>
          <p:nvPr/>
        </p:nvSpPr>
        <p:spPr>
          <a:xfrm>
            <a:off x="1343196" y="515376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8" name="object 26">
            <a:extLst>
              <a:ext uri="{FF2B5EF4-FFF2-40B4-BE49-F238E27FC236}">
                <a16:creationId xmlns:a16="http://schemas.microsoft.com/office/drawing/2014/main" id="{A7B87558-F9BD-DF46-B637-15AC41FA8E17}"/>
              </a:ext>
            </a:extLst>
          </p:cNvPr>
          <p:cNvSpPr/>
          <p:nvPr/>
        </p:nvSpPr>
        <p:spPr>
          <a:xfrm>
            <a:off x="1329480" y="47829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9" name="object 27">
            <a:extLst>
              <a:ext uri="{FF2B5EF4-FFF2-40B4-BE49-F238E27FC236}">
                <a16:creationId xmlns:a16="http://schemas.microsoft.com/office/drawing/2014/main" id="{EE6545AE-8702-4642-892E-89C59A998C30}"/>
              </a:ext>
            </a:extLst>
          </p:cNvPr>
          <p:cNvSpPr/>
          <p:nvPr/>
        </p:nvSpPr>
        <p:spPr>
          <a:xfrm>
            <a:off x="1315764" y="440956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0" name="object 28">
            <a:extLst>
              <a:ext uri="{FF2B5EF4-FFF2-40B4-BE49-F238E27FC236}">
                <a16:creationId xmlns:a16="http://schemas.microsoft.com/office/drawing/2014/main" id="{BF9AD60E-D753-E747-8A7B-6039B8864B32}"/>
              </a:ext>
            </a:extLst>
          </p:cNvPr>
          <p:cNvSpPr/>
          <p:nvPr/>
        </p:nvSpPr>
        <p:spPr>
          <a:xfrm>
            <a:off x="1302048" y="4031617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1" name="object 29">
            <a:extLst>
              <a:ext uri="{FF2B5EF4-FFF2-40B4-BE49-F238E27FC236}">
                <a16:creationId xmlns:a16="http://schemas.microsoft.com/office/drawing/2014/main" id="{E7A4C8F6-DE81-C049-A054-37D8CE7CFAB0}"/>
              </a:ext>
            </a:extLst>
          </p:cNvPr>
          <p:cNvSpPr/>
          <p:nvPr/>
        </p:nvSpPr>
        <p:spPr>
          <a:xfrm>
            <a:off x="1286808" y="365061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2" name="object 30">
            <a:extLst>
              <a:ext uri="{FF2B5EF4-FFF2-40B4-BE49-F238E27FC236}">
                <a16:creationId xmlns:a16="http://schemas.microsoft.com/office/drawing/2014/main" id="{E9D8FB80-8C4C-9B41-B57F-070F609E9F38}"/>
              </a:ext>
            </a:extLst>
          </p:cNvPr>
          <p:cNvSpPr/>
          <p:nvPr/>
        </p:nvSpPr>
        <p:spPr>
          <a:xfrm>
            <a:off x="1273092" y="326504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3" name="object 31">
            <a:extLst>
              <a:ext uri="{FF2B5EF4-FFF2-40B4-BE49-F238E27FC236}">
                <a16:creationId xmlns:a16="http://schemas.microsoft.com/office/drawing/2014/main" id="{F19E26C9-57D7-8549-AD5E-342637AC9837}"/>
              </a:ext>
            </a:extLst>
          </p:cNvPr>
          <p:cNvSpPr/>
          <p:nvPr/>
        </p:nvSpPr>
        <p:spPr>
          <a:xfrm>
            <a:off x="1257852" y="287642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4" name="object 32">
            <a:extLst>
              <a:ext uri="{FF2B5EF4-FFF2-40B4-BE49-F238E27FC236}">
                <a16:creationId xmlns:a16="http://schemas.microsoft.com/office/drawing/2014/main" id="{79673F15-5659-6A42-AAFA-CEDFE3636365}"/>
              </a:ext>
            </a:extLst>
          </p:cNvPr>
          <p:cNvSpPr/>
          <p:nvPr/>
        </p:nvSpPr>
        <p:spPr>
          <a:xfrm>
            <a:off x="1244136" y="24832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object 33">
            <a:extLst>
              <a:ext uri="{FF2B5EF4-FFF2-40B4-BE49-F238E27FC236}">
                <a16:creationId xmlns:a16="http://schemas.microsoft.com/office/drawing/2014/main" id="{400C4E72-A768-7A4C-8418-974BDFC541E4}"/>
              </a:ext>
            </a:extLst>
          </p:cNvPr>
          <p:cNvSpPr/>
          <p:nvPr/>
        </p:nvSpPr>
        <p:spPr>
          <a:xfrm>
            <a:off x="1228896" y="208546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6" name="object 34">
            <a:extLst>
              <a:ext uri="{FF2B5EF4-FFF2-40B4-BE49-F238E27FC236}">
                <a16:creationId xmlns:a16="http://schemas.microsoft.com/office/drawing/2014/main" id="{56144C26-08B7-9A46-AE4C-2434E92D28A7}"/>
              </a:ext>
            </a:extLst>
          </p:cNvPr>
          <p:cNvSpPr txBox="1"/>
          <p:nvPr/>
        </p:nvSpPr>
        <p:spPr>
          <a:xfrm>
            <a:off x="1160677" y="5054774"/>
            <a:ext cx="1104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47" name="object 35">
            <a:extLst>
              <a:ext uri="{FF2B5EF4-FFF2-40B4-BE49-F238E27FC236}">
                <a16:creationId xmlns:a16="http://schemas.microsoft.com/office/drawing/2014/main" id="{87B93278-63FA-E549-BA11-F39F5D6181FE}"/>
              </a:ext>
            </a:extLst>
          </p:cNvPr>
          <p:cNvSpPr txBox="1"/>
          <p:nvPr/>
        </p:nvSpPr>
        <p:spPr>
          <a:xfrm>
            <a:off x="892605" y="4684595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2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48" name="object 36">
            <a:extLst>
              <a:ext uri="{FF2B5EF4-FFF2-40B4-BE49-F238E27FC236}">
                <a16:creationId xmlns:a16="http://schemas.microsoft.com/office/drawing/2014/main" id="{14019CEA-B7C1-194F-A093-D705863222E8}"/>
              </a:ext>
            </a:extLst>
          </p:cNvPr>
          <p:cNvSpPr txBox="1"/>
          <p:nvPr/>
        </p:nvSpPr>
        <p:spPr>
          <a:xfrm>
            <a:off x="878584" y="4310758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4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49" name="object 37">
            <a:extLst>
              <a:ext uri="{FF2B5EF4-FFF2-40B4-BE49-F238E27FC236}">
                <a16:creationId xmlns:a16="http://schemas.microsoft.com/office/drawing/2014/main" id="{0144D751-15F0-0A45-BA87-759254456608}"/>
              </a:ext>
            </a:extLst>
          </p:cNvPr>
          <p:cNvSpPr txBox="1"/>
          <p:nvPr/>
        </p:nvSpPr>
        <p:spPr>
          <a:xfrm>
            <a:off x="864411" y="3933110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6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0" name="object 38">
            <a:extLst>
              <a:ext uri="{FF2B5EF4-FFF2-40B4-BE49-F238E27FC236}">
                <a16:creationId xmlns:a16="http://schemas.microsoft.com/office/drawing/2014/main" id="{4919F32E-BE73-DE4F-B0F8-005A14589F5D}"/>
              </a:ext>
            </a:extLst>
          </p:cNvPr>
          <p:cNvSpPr txBox="1"/>
          <p:nvPr/>
        </p:nvSpPr>
        <p:spPr>
          <a:xfrm>
            <a:off x="850238" y="3551653"/>
            <a:ext cx="3657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8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1" name="object 39">
            <a:extLst>
              <a:ext uri="{FF2B5EF4-FFF2-40B4-BE49-F238E27FC236}">
                <a16:creationId xmlns:a16="http://schemas.microsoft.com/office/drawing/2014/main" id="{47345E99-EDA9-8D4D-ACE3-48E4C46A3822}"/>
              </a:ext>
            </a:extLst>
          </p:cNvPr>
          <p:cNvSpPr txBox="1"/>
          <p:nvPr/>
        </p:nvSpPr>
        <p:spPr>
          <a:xfrm>
            <a:off x="679709" y="2777309"/>
            <a:ext cx="522293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12000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  <a:p>
            <a:pPr algn="l" fontAlgn="auto">
              <a:spcBef>
                <a:spcPts val="10"/>
              </a:spcBef>
              <a:spcAft>
                <a:spcPts val="0"/>
              </a:spcAft>
            </a:pPr>
            <a:endParaRPr kumimoji="0" sz="1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2667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10000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2" name="object 40">
            <a:extLst>
              <a:ext uri="{FF2B5EF4-FFF2-40B4-BE49-F238E27FC236}">
                <a16:creationId xmlns:a16="http://schemas.microsoft.com/office/drawing/2014/main" id="{98FE8A4A-2880-AF49-B2FA-F86431C739EB}"/>
              </a:ext>
            </a:extLst>
          </p:cNvPr>
          <p:cNvSpPr txBox="1"/>
          <p:nvPr/>
        </p:nvSpPr>
        <p:spPr>
          <a:xfrm>
            <a:off x="650474" y="2384117"/>
            <a:ext cx="52229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r>
              <a:rPr kumimoji="0" sz="1200" spc="-1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4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000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53" name="object 41">
            <a:extLst>
              <a:ext uri="{FF2B5EF4-FFF2-40B4-BE49-F238E27FC236}">
                <a16:creationId xmlns:a16="http://schemas.microsoft.com/office/drawing/2014/main" id="{3735AF1A-409B-2142-A4E0-3BDCE23F2593}"/>
              </a:ext>
            </a:extLst>
          </p:cNvPr>
          <p:cNvSpPr/>
          <p:nvPr/>
        </p:nvSpPr>
        <p:spPr>
          <a:xfrm>
            <a:off x="1388918" y="515480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object 42">
            <a:extLst>
              <a:ext uri="{FF2B5EF4-FFF2-40B4-BE49-F238E27FC236}">
                <a16:creationId xmlns:a16="http://schemas.microsoft.com/office/drawing/2014/main" id="{70E8297F-C4A8-9C4F-A7F1-73E68D73B5D7}"/>
              </a:ext>
            </a:extLst>
          </p:cNvPr>
          <p:cNvSpPr/>
          <p:nvPr/>
        </p:nvSpPr>
        <p:spPr>
          <a:xfrm>
            <a:off x="1597706" y="523100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object 43">
            <a:extLst>
              <a:ext uri="{FF2B5EF4-FFF2-40B4-BE49-F238E27FC236}">
                <a16:creationId xmlns:a16="http://schemas.microsoft.com/office/drawing/2014/main" id="{4FE428A2-F526-1344-B67F-5465D1092BC6}"/>
              </a:ext>
            </a:extLst>
          </p:cNvPr>
          <p:cNvSpPr/>
          <p:nvPr/>
        </p:nvSpPr>
        <p:spPr>
          <a:xfrm>
            <a:off x="1809543" y="531025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object 44">
            <a:extLst>
              <a:ext uri="{FF2B5EF4-FFF2-40B4-BE49-F238E27FC236}">
                <a16:creationId xmlns:a16="http://schemas.microsoft.com/office/drawing/2014/main" id="{C57B67BD-A1F9-C641-8C25-55B41792CF8D}"/>
              </a:ext>
            </a:extLst>
          </p:cNvPr>
          <p:cNvSpPr/>
          <p:nvPr/>
        </p:nvSpPr>
        <p:spPr>
          <a:xfrm>
            <a:off x="2027475" y="539102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object 45">
            <a:extLst>
              <a:ext uri="{FF2B5EF4-FFF2-40B4-BE49-F238E27FC236}">
                <a16:creationId xmlns:a16="http://schemas.microsoft.com/office/drawing/2014/main" id="{726DCFD7-1DD2-F446-B252-5B8EBACA66CE}"/>
              </a:ext>
            </a:extLst>
          </p:cNvPr>
          <p:cNvSpPr/>
          <p:nvPr/>
        </p:nvSpPr>
        <p:spPr>
          <a:xfrm>
            <a:off x="2249978" y="547484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object 46">
            <a:extLst>
              <a:ext uri="{FF2B5EF4-FFF2-40B4-BE49-F238E27FC236}">
                <a16:creationId xmlns:a16="http://schemas.microsoft.com/office/drawing/2014/main" id="{B2BE865D-5D66-644E-A9C3-FB0F979A870B}"/>
              </a:ext>
            </a:extLst>
          </p:cNvPr>
          <p:cNvSpPr/>
          <p:nvPr/>
        </p:nvSpPr>
        <p:spPr>
          <a:xfrm>
            <a:off x="2478578" y="555866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object 47">
            <a:extLst>
              <a:ext uri="{FF2B5EF4-FFF2-40B4-BE49-F238E27FC236}">
                <a16:creationId xmlns:a16="http://schemas.microsoft.com/office/drawing/2014/main" id="{21A4867E-2A5E-D24F-9E3F-5B789F5C9718}"/>
              </a:ext>
            </a:extLst>
          </p:cNvPr>
          <p:cNvSpPr/>
          <p:nvPr/>
        </p:nvSpPr>
        <p:spPr>
          <a:xfrm>
            <a:off x="2711750" y="564553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object 48">
            <a:extLst>
              <a:ext uri="{FF2B5EF4-FFF2-40B4-BE49-F238E27FC236}">
                <a16:creationId xmlns:a16="http://schemas.microsoft.com/office/drawing/2014/main" id="{E456CF67-9C2A-6447-B5E7-5F94F22F388D}"/>
              </a:ext>
            </a:extLst>
          </p:cNvPr>
          <p:cNvSpPr/>
          <p:nvPr/>
        </p:nvSpPr>
        <p:spPr>
          <a:xfrm>
            <a:off x="2951019" y="573544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1" name="object 49">
            <a:extLst>
              <a:ext uri="{FF2B5EF4-FFF2-40B4-BE49-F238E27FC236}">
                <a16:creationId xmlns:a16="http://schemas.microsoft.com/office/drawing/2014/main" id="{97FFA004-1B86-A14D-977B-7BB31DFBE873}"/>
              </a:ext>
            </a:extLst>
          </p:cNvPr>
          <p:cNvSpPr/>
          <p:nvPr/>
        </p:nvSpPr>
        <p:spPr>
          <a:xfrm>
            <a:off x="3196382" y="582536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object 50">
            <a:extLst>
              <a:ext uri="{FF2B5EF4-FFF2-40B4-BE49-F238E27FC236}">
                <a16:creationId xmlns:a16="http://schemas.microsoft.com/office/drawing/2014/main" id="{97BB98D2-9587-C247-9B4F-FFF84815BB73}"/>
              </a:ext>
            </a:extLst>
          </p:cNvPr>
          <p:cNvSpPr/>
          <p:nvPr/>
        </p:nvSpPr>
        <p:spPr>
          <a:xfrm>
            <a:off x="3447842" y="591985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object 51">
            <a:extLst>
              <a:ext uri="{FF2B5EF4-FFF2-40B4-BE49-F238E27FC236}">
                <a16:creationId xmlns:a16="http://schemas.microsoft.com/office/drawing/2014/main" id="{0717B36A-688E-B74E-9717-CDF3026F0D09}"/>
              </a:ext>
            </a:extLst>
          </p:cNvPr>
          <p:cNvSpPr/>
          <p:nvPr/>
        </p:nvSpPr>
        <p:spPr>
          <a:xfrm>
            <a:off x="3705398" y="6015863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object 52">
            <a:extLst>
              <a:ext uri="{FF2B5EF4-FFF2-40B4-BE49-F238E27FC236}">
                <a16:creationId xmlns:a16="http://schemas.microsoft.com/office/drawing/2014/main" id="{7ACFE6B0-5221-0B42-8970-DC713EF44894}"/>
              </a:ext>
            </a:extLst>
          </p:cNvPr>
          <p:cNvSpPr/>
          <p:nvPr/>
        </p:nvSpPr>
        <p:spPr>
          <a:xfrm>
            <a:off x="3969673" y="6113399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5" name="object 53">
            <a:extLst>
              <a:ext uri="{FF2B5EF4-FFF2-40B4-BE49-F238E27FC236}">
                <a16:creationId xmlns:a16="http://schemas.microsoft.com/office/drawing/2014/main" id="{34EB9C92-B043-164A-A4A0-8E2F15569EA1}"/>
              </a:ext>
            </a:extLst>
          </p:cNvPr>
          <p:cNvSpPr txBox="1"/>
          <p:nvPr/>
        </p:nvSpPr>
        <p:spPr>
          <a:xfrm>
            <a:off x="1296446" y="5262450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s1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6" name="object 54">
            <a:extLst>
              <a:ext uri="{FF2B5EF4-FFF2-40B4-BE49-F238E27FC236}">
                <a16:creationId xmlns:a16="http://schemas.microsoft.com/office/drawing/2014/main" id="{2FA5477F-ED94-7D4B-907F-10589D9C66A7}"/>
              </a:ext>
            </a:extLst>
          </p:cNvPr>
          <p:cNvSpPr txBox="1"/>
          <p:nvPr/>
        </p:nvSpPr>
        <p:spPr>
          <a:xfrm>
            <a:off x="1717070" y="5418812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s3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7" name="object 55">
            <a:extLst>
              <a:ext uri="{FF2B5EF4-FFF2-40B4-BE49-F238E27FC236}">
                <a16:creationId xmlns:a16="http://schemas.microsoft.com/office/drawing/2014/main" id="{EC8277CA-93DE-6F49-8713-3691CF5988E3}"/>
              </a:ext>
            </a:extLst>
          </p:cNvPr>
          <p:cNvSpPr txBox="1"/>
          <p:nvPr/>
        </p:nvSpPr>
        <p:spPr>
          <a:xfrm>
            <a:off x="2157506" y="5582490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s5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8" name="object 56">
            <a:extLst>
              <a:ext uri="{FF2B5EF4-FFF2-40B4-BE49-F238E27FC236}">
                <a16:creationId xmlns:a16="http://schemas.microsoft.com/office/drawing/2014/main" id="{FE59412E-1B4D-D34F-8BB8-8ECBCD52B6DF}"/>
              </a:ext>
            </a:extLst>
          </p:cNvPr>
          <p:cNvSpPr txBox="1"/>
          <p:nvPr/>
        </p:nvSpPr>
        <p:spPr>
          <a:xfrm>
            <a:off x="2619126" y="5754092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s7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69" name="object 57">
            <a:extLst>
              <a:ext uri="{FF2B5EF4-FFF2-40B4-BE49-F238E27FC236}">
                <a16:creationId xmlns:a16="http://schemas.microsoft.com/office/drawing/2014/main" id="{4ABBF6C4-F2B3-9344-9095-5240B2FA74F2}"/>
              </a:ext>
            </a:extLst>
          </p:cNvPr>
          <p:cNvSpPr txBox="1"/>
          <p:nvPr/>
        </p:nvSpPr>
        <p:spPr>
          <a:xfrm>
            <a:off x="3103453" y="5934229"/>
            <a:ext cx="186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s9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0" name="object 58">
            <a:extLst>
              <a:ext uri="{FF2B5EF4-FFF2-40B4-BE49-F238E27FC236}">
                <a16:creationId xmlns:a16="http://schemas.microsoft.com/office/drawing/2014/main" id="{7DADB6E5-B9F9-1B45-8754-868B4CD09422}"/>
              </a:ext>
            </a:extLst>
          </p:cNvPr>
          <p:cNvSpPr txBox="1"/>
          <p:nvPr/>
        </p:nvSpPr>
        <p:spPr>
          <a:xfrm>
            <a:off x="3569949" y="6139207"/>
            <a:ext cx="271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s1</a:t>
            </a:r>
            <a:r>
              <a:rPr kumimoji="0" sz="12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1</a:t>
            </a:r>
            <a:endParaRPr kumimoji="0" sz="12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1" name="object 59">
            <a:extLst>
              <a:ext uri="{FF2B5EF4-FFF2-40B4-BE49-F238E27FC236}">
                <a16:creationId xmlns:a16="http://schemas.microsoft.com/office/drawing/2014/main" id="{EC8BEFD2-9976-384D-8DEC-3602FE4D563B}"/>
              </a:ext>
            </a:extLst>
          </p:cNvPr>
          <p:cNvSpPr txBox="1"/>
          <p:nvPr/>
        </p:nvSpPr>
        <p:spPr>
          <a:xfrm>
            <a:off x="5637103" y="5953889"/>
            <a:ext cx="869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大小</a:t>
            </a:r>
            <a:r>
              <a:rPr kumimoji="0" sz="1200" b="1" spc="-9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0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(</a:t>
            </a:r>
            <a:r>
              <a:rPr kumimoji="0" lang="zh-CN" altLang="en-US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字节</a:t>
            </a:r>
            <a:r>
              <a:rPr kumimoji="0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)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2" name="object 60">
            <a:extLst>
              <a:ext uri="{FF2B5EF4-FFF2-40B4-BE49-F238E27FC236}">
                <a16:creationId xmlns:a16="http://schemas.microsoft.com/office/drawing/2014/main" id="{80026A46-D8BF-CC4F-B72E-4BB3B6FA9353}"/>
              </a:ext>
            </a:extLst>
          </p:cNvPr>
          <p:cNvSpPr txBox="1"/>
          <p:nvPr/>
        </p:nvSpPr>
        <p:spPr>
          <a:xfrm>
            <a:off x="345233" y="2507156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l" fontAlgn="auto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读吞吐量</a:t>
            </a:r>
            <a:r>
              <a:rPr kumimoji="0" sz="1200" b="1" spc="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0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(MB</a:t>
            </a:r>
            <a:r>
              <a:rPr kumimoji="0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/</a:t>
            </a:r>
            <a:r>
              <a:rPr kumimoji="0" sz="1200" b="1" spc="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s</a:t>
            </a:r>
            <a:r>
              <a:rPr kumimoji="0" sz="1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)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3" name="object 61">
            <a:extLst>
              <a:ext uri="{FF2B5EF4-FFF2-40B4-BE49-F238E27FC236}">
                <a16:creationId xmlns:a16="http://schemas.microsoft.com/office/drawing/2014/main" id="{7CF53FBD-6D0C-6A48-BB27-DF55EBA4358C}"/>
              </a:ext>
            </a:extLst>
          </p:cNvPr>
          <p:cNvSpPr txBox="1"/>
          <p:nvPr/>
        </p:nvSpPr>
        <p:spPr>
          <a:xfrm>
            <a:off x="1279126" y="5915713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步长</a:t>
            </a:r>
            <a:r>
              <a:rPr kumimoji="0" sz="12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(x8</a:t>
            </a:r>
            <a:r>
              <a:rPr kumimoji="0" sz="1200" b="1" spc="-5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zh-CN" altLang="en-US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字节</a:t>
            </a:r>
            <a:r>
              <a:rPr kumimoji="0" sz="1200" b="1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)</a:t>
            </a:r>
            <a:endParaRPr kumimoji="0" sz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274" name="object 62">
            <a:extLst>
              <a:ext uri="{FF2B5EF4-FFF2-40B4-BE49-F238E27FC236}">
                <a16:creationId xmlns:a16="http://schemas.microsoft.com/office/drawing/2014/main" id="{8282EACD-6B27-4442-B734-0A08FB4C3530}"/>
              </a:ext>
            </a:extLst>
          </p:cNvPr>
          <p:cNvSpPr txBox="1"/>
          <p:nvPr/>
        </p:nvSpPr>
        <p:spPr>
          <a:xfrm>
            <a:off x="8781711" y="2994115"/>
            <a:ext cx="336080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spc="-1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Core </a:t>
            </a: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i7</a:t>
            </a:r>
            <a:r>
              <a:rPr kumimoji="0" sz="1800" spc="-8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Haswell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2.1</a:t>
            </a:r>
            <a:r>
              <a:rPr kumimoji="0" sz="1800" spc="-9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GHz</a:t>
            </a:r>
          </a:p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32 KB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L1</a:t>
            </a:r>
            <a:r>
              <a:rPr kumimoji="0" sz="1800" spc="-5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endParaRPr kumimoji="0" lang="en-US" sz="18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256 KB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L2</a:t>
            </a:r>
            <a:r>
              <a:rPr kumimoji="0" lang="zh-CN" altLang="en-US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endParaRPr kumimoji="0" lang="en-US" sz="1800" spc="-5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marR="50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 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MB L3 </a:t>
            </a:r>
            <a:r>
              <a:rPr kumimoji="0" lang="zh-CN" altLang="en-US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高速缓存</a:t>
            </a:r>
            <a:r>
              <a:rPr kumimoji="0" sz="18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r>
              <a:rPr kumimoji="0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64 B </a:t>
            </a:r>
            <a:r>
              <a:rPr kumimoji="0"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块大小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275" name="object 63">
            <a:extLst>
              <a:ext uri="{FF2B5EF4-FFF2-40B4-BE49-F238E27FC236}">
                <a16:creationId xmlns:a16="http://schemas.microsoft.com/office/drawing/2014/main" id="{6CA02493-47CD-C348-83F8-42B26F50BDE0}"/>
              </a:ext>
            </a:extLst>
          </p:cNvPr>
          <p:cNvSpPr txBox="1"/>
          <p:nvPr/>
        </p:nvSpPr>
        <p:spPr>
          <a:xfrm>
            <a:off x="1903761" y="1087333"/>
            <a:ext cx="90205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空间局部性斜坡</a:t>
            </a:r>
            <a:endParaRPr kumimoji="0" sz="16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  <p:sp>
        <p:nvSpPr>
          <p:cNvPr id="282" name="object 70">
            <a:extLst>
              <a:ext uri="{FF2B5EF4-FFF2-40B4-BE49-F238E27FC236}">
                <a16:creationId xmlns:a16="http://schemas.microsoft.com/office/drawing/2014/main" id="{4F36B52F-7FD1-DC47-B088-3774FC20E055}"/>
              </a:ext>
            </a:extLst>
          </p:cNvPr>
          <p:cNvSpPr txBox="1"/>
          <p:nvPr/>
        </p:nvSpPr>
        <p:spPr>
          <a:xfrm>
            <a:off x="7204144" y="3625333"/>
            <a:ext cx="10580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时间局部性山脊</a:t>
            </a:r>
            <a:endParaRPr kumimoji="0" sz="16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  <p:sp>
        <p:nvSpPr>
          <p:cNvPr id="284" name="object 72">
            <a:extLst>
              <a:ext uri="{FF2B5EF4-FFF2-40B4-BE49-F238E27FC236}">
                <a16:creationId xmlns:a16="http://schemas.microsoft.com/office/drawing/2014/main" id="{E8A612FE-50E5-6242-A464-4928FB69BC45}"/>
              </a:ext>
            </a:extLst>
          </p:cNvPr>
          <p:cNvSpPr txBox="1"/>
          <p:nvPr/>
        </p:nvSpPr>
        <p:spPr>
          <a:xfrm>
            <a:off x="3565724" y="5392839"/>
            <a:ext cx="847090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Mem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4335F46-11E0-6A4A-A51C-72F0D8CBA4B2}"/>
              </a:ext>
            </a:extLst>
          </p:cNvPr>
          <p:cNvCxnSpPr>
            <a:cxnSpLocks/>
            <a:stCxn id="275" idx="2"/>
          </p:cNvCxnSpPr>
          <p:nvPr/>
        </p:nvCxnSpPr>
        <p:spPr bwMode="auto">
          <a:xfrm>
            <a:off x="2354789" y="1579776"/>
            <a:ext cx="2060421" cy="1298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直线箭头连接符 299">
            <a:extLst>
              <a:ext uri="{FF2B5EF4-FFF2-40B4-BE49-F238E27FC236}">
                <a16:creationId xmlns:a16="http://schemas.microsoft.com/office/drawing/2014/main" id="{5A5B8FF1-0681-704D-A497-196B148354DA}"/>
              </a:ext>
            </a:extLst>
          </p:cNvPr>
          <p:cNvCxnSpPr>
            <a:cxnSpLocks/>
            <a:stCxn id="275" idx="2"/>
          </p:cNvCxnSpPr>
          <p:nvPr/>
        </p:nvCxnSpPr>
        <p:spPr bwMode="auto">
          <a:xfrm>
            <a:off x="2354789" y="1579776"/>
            <a:ext cx="922314" cy="1932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直线箭头连接符 300">
            <a:extLst>
              <a:ext uri="{FF2B5EF4-FFF2-40B4-BE49-F238E27FC236}">
                <a16:creationId xmlns:a16="http://schemas.microsoft.com/office/drawing/2014/main" id="{484F4143-2957-4B4B-B47A-6263B9977CFF}"/>
              </a:ext>
            </a:extLst>
          </p:cNvPr>
          <p:cNvCxnSpPr>
            <a:cxnSpLocks/>
            <a:stCxn id="275" idx="2"/>
          </p:cNvCxnSpPr>
          <p:nvPr/>
        </p:nvCxnSpPr>
        <p:spPr bwMode="auto">
          <a:xfrm>
            <a:off x="2354789" y="1579776"/>
            <a:ext cx="46478" cy="3106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" name="object 72">
            <a:extLst>
              <a:ext uri="{FF2B5EF4-FFF2-40B4-BE49-F238E27FC236}">
                <a16:creationId xmlns:a16="http://schemas.microsoft.com/office/drawing/2014/main" id="{4966EA4E-D97B-AF4B-8688-DF06DE3048E6}"/>
              </a:ext>
            </a:extLst>
          </p:cNvPr>
          <p:cNvSpPr txBox="1"/>
          <p:nvPr/>
        </p:nvSpPr>
        <p:spPr>
          <a:xfrm>
            <a:off x="4549039" y="4612139"/>
            <a:ext cx="485593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L3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03" name="object 72">
            <a:extLst>
              <a:ext uri="{FF2B5EF4-FFF2-40B4-BE49-F238E27FC236}">
                <a16:creationId xmlns:a16="http://schemas.microsoft.com/office/drawing/2014/main" id="{9F8CF26A-D312-0C4C-A69E-614D5F89D00C}"/>
              </a:ext>
            </a:extLst>
          </p:cNvPr>
          <p:cNvSpPr txBox="1"/>
          <p:nvPr/>
        </p:nvSpPr>
        <p:spPr>
          <a:xfrm>
            <a:off x="5217769" y="3686613"/>
            <a:ext cx="485593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L2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04" name="object 72">
            <a:extLst>
              <a:ext uri="{FF2B5EF4-FFF2-40B4-BE49-F238E27FC236}">
                <a16:creationId xmlns:a16="http://schemas.microsoft.com/office/drawing/2014/main" id="{102E706A-9286-CD48-AE44-93FA3F57B33C}"/>
              </a:ext>
            </a:extLst>
          </p:cNvPr>
          <p:cNvSpPr txBox="1"/>
          <p:nvPr/>
        </p:nvSpPr>
        <p:spPr>
          <a:xfrm>
            <a:off x="5749980" y="2381060"/>
            <a:ext cx="485593" cy="329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 algn="l" fontAlgn="auto">
              <a:spcBef>
                <a:spcPts val="17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L1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cxnSp>
        <p:nvCxnSpPr>
          <p:cNvPr id="305" name="直线箭头连接符 304">
            <a:extLst>
              <a:ext uri="{FF2B5EF4-FFF2-40B4-BE49-F238E27FC236}">
                <a16:creationId xmlns:a16="http://schemas.microsoft.com/office/drawing/2014/main" id="{FC7E99B6-4706-9143-BBB5-5638E97CC671}"/>
              </a:ext>
            </a:extLst>
          </p:cNvPr>
          <p:cNvCxnSpPr>
            <a:cxnSpLocks/>
            <a:stCxn id="282" idx="1"/>
            <a:endCxn id="304" idx="2"/>
          </p:cNvCxnSpPr>
          <p:nvPr/>
        </p:nvCxnSpPr>
        <p:spPr bwMode="auto">
          <a:xfrm flipH="1" flipV="1">
            <a:off x="5992777" y="2710637"/>
            <a:ext cx="1211367" cy="1160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6" name="直线箭头连接符 305">
            <a:extLst>
              <a:ext uri="{FF2B5EF4-FFF2-40B4-BE49-F238E27FC236}">
                <a16:creationId xmlns:a16="http://schemas.microsoft.com/office/drawing/2014/main" id="{432BDC21-43ED-4D42-AAF7-813FA6A964BA}"/>
              </a:ext>
            </a:extLst>
          </p:cNvPr>
          <p:cNvCxnSpPr>
            <a:cxnSpLocks/>
            <a:stCxn id="282" idx="1"/>
            <a:endCxn id="303" idx="3"/>
          </p:cNvCxnSpPr>
          <p:nvPr/>
        </p:nvCxnSpPr>
        <p:spPr bwMode="auto">
          <a:xfrm flipH="1" flipV="1">
            <a:off x="5703362" y="3851402"/>
            <a:ext cx="1500782" cy="20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ED956388-7306-C042-890A-EDB54A03DD7F}"/>
              </a:ext>
            </a:extLst>
          </p:cNvPr>
          <p:cNvCxnSpPr>
            <a:cxnSpLocks/>
            <a:stCxn id="282" idx="1"/>
            <a:endCxn id="302" idx="3"/>
          </p:cNvCxnSpPr>
          <p:nvPr/>
        </p:nvCxnSpPr>
        <p:spPr bwMode="auto">
          <a:xfrm flipH="1">
            <a:off x="5034632" y="3871555"/>
            <a:ext cx="2169512" cy="905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F9E37612-CB20-534A-A231-3727D25EB6D6}"/>
              </a:ext>
            </a:extLst>
          </p:cNvPr>
          <p:cNvCxnSpPr>
            <a:cxnSpLocks/>
            <a:stCxn id="282" idx="1"/>
            <a:endCxn id="284" idx="3"/>
          </p:cNvCxnSpPr>
          <p:nvPr/>
        </p:nvCxnSpPr>
        <p:spPr bwMode="auto">
          <a:xfrm flipH="1">
            <a:off x="4412814" y="3871555"/>
            <a:ext cx="2791330" cy="1686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object 70">
            <a:extLst>
              <a:ext uri="{FF2B5EF4-FFF2-40B4-BE49-F238E27FC236}">
                <a16:creationId xmlns:a16="http://schemas.microsoft.com/office/drawing/2014/main" id="{E88C03DB-6196-D54E-92C8-2F0A5A99A962}"/>
              </a:ext>
            </a:extLst>
          </p:cNvPr>
          <p:cNvSpPr txBox="1"/>
          <p:nvPr/>
        </p:nvSpPr>
        <p:spPr>
          <a:xfrm>
            <a:off x="5637103" y="6250982"/>
            <a:ext cx="2436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对应于时间局部性，</a:t>
            </a:r>
            <a:r>
              <a:rPr kumimoji="0" lang="en-US" altLang="zh-CN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why</a:t>
            </a: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？</a:t>
            </a:r>
            <a:endParaRPr kumimoji="0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  <p:sp>
        <p:nvSpPr>
          <p:cNvPr id="310" name="object 70">
            <a:extLst>
              <a:ext uri="{FF2B5EF4-FFF2-40B4-BE49-F238E27FC236}">
                <a16:creationId xmlns:a16="http://schemas.microsoft.com/office/drawing/2014/main" id="{647F63D0-47BE-B54A-9275-2ECB259973F4}"/>
              </a:ext>
            </a:extLst>
          </p:cNvPr>
          <p:cNvSpPr txBox="1"/>
          <p:nvPr/>
        </p:nvSpPr>
        <p:spPr>
          <a:xfrm>
            <a:off x="552160" y="6231360"/>
            <a:ext cx="2436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对应于空间局部性，</a:t>
            </a:r>
            <a:r>
              <a:rPr kumimoji="0" lang="en-US" altLang="zh-CN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why</a:t>
            </a:r>
            <a:r>
              <a:rPr kumimoji="0" lang="zh-CN" altLang="en-US" sz="16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？</a:t>
            </a:r>
            <a:endParaRPr kumimoji="0" sz="16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4451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19581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5951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看图说话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8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8481"/>
              </p:ext>
            </p:extLst>
          </p:nvPr>
        </p:nvGraphicFramePr>
        <p:xfrm>
          <a:off x="1559496" y="692696"/>
          <a:ext cx="93091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45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19581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5951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看图说话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74906"/>
              </p:ext>
            </p:extLst>
          </p:nvPr>
        </p:nvGraphicFramePr>
        <p:xfrm>
          <a:off x="1595500" y="692696"/>
          <a:ext cx="93091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22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67397</TotalTime>
  <Words>704</Words>
  <Application>Microsoft Macintosh PowerPoint</Application>
  <PresentationFormat>宽屏</PresentationFormat>
  <Paragraphs>125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Microsoft YaHei</vt:lpstr>
      <vt:lpstr>Microsoft YaHei</vt:lpstr>
      <vt:lpstr>Arial</vt:lpstr>
      <vt:lpstr>Arial Black</vt:lpstr>
      <vt:lpstr>Calibri</vt:lpstr>
      <vt:lpstr>Courier New</vt:lpstr>
      <vt:lpstr>Menlo</vt:lpstr>
      <vt:lpstr>Menlo-Regular</vt:lpstr>
      <vt:lpstr>Times New Roman</vt:lpstr>
      <vt:lpstr>Wingdings</vt:lpstr>
      <vt:lpstr>默认设计模板</vt:lpstr>
      <vt:lpstr>计算机原理与系统 18 内存III 存储器山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3433</cp:revision>
  <cp:lastPrinted>2019-07-03T00:25:39Z</cp:lastPrinted>
  <dcterms:modified xsi:type="dcterms:W3CDTF">2023-04-23T02:43:29Z</dcterms:modified>
</cp:coreProperties>
</file>