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95" r:id="rId3"/>
    <p:sldId id="445" r:id="rId4"/>
    <p:sldId id="258" r:id="rId5"/>
    <p:sldId id="329" r:id="rId6"/>
    <p:sldId id="344" r:id="rId7"/>
    <p:sldId id="378" r:id="rId8"/>
    <p:sldId id="429" r:id="rId9"/>
    <p:sldId id="381" r:id="rId10"/>
    <p:sldId id="379" r:id="rId11"/>
    <p:sldId id="380" r:id="rId12"/>
    <p:sldId id="382" r:id="rId13"/>
    <p:sldId id="418" r:id="rId14"/>
    <p:sldId id="419" r:id="rId15"/>
    <p:sldId id="420" r:id="rId16"/>
    <p:sldId id="421" r:id="rId17"/>
    <p:sldId id="417" r:id="rId18"/>
    <p:sldId id="422" r:id="rId19"/>
    <p:sldId id="424" r:id="rId20"/>
    <p:sldId id="425" r:id="rId21"/>
    <p:sldId id="427" r:id="rId22"/>
    <p:sldId id="42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8200"/>
    <a:srgbClr val="1F5C99"/>
    <a:srgbClr val="FFF5E7"/>
    <a:srgbClr val="2E2E22"/>
    <a:srgbClr val="FDFDFD"/>
    <a:srgbClr val="24757E"/>
    <a:srgbClr val="36BCBC"/>
    <a:srgbClr val="CDCBC9"/>
    <a:srgbClr val="700000"/>
    <a:srgbClr val="2A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1" autoAdjust="0"/>
    <p:restoredTop sz="98339" autoAdjust="0"/>
  </p:normalViewPr>
  <p:slideViewPr>
    <p:cSldViewPr snapToGrid="0">
      <p:cViewPr varScale="1">
        <p:scale>
          <a:sx n="72" d="100"/>
          <a:sy n="72" d="100"/>
        </p:scale>
        <p:origin x="428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282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27FEB-26B8-4EA9-8335-5C7C9CDDBF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0AB08-4B2E-4382-A4E0-158028FDE7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0E218-0D54-4B3F-883A-7342370866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B5749-E10A-4E2A-A499-37638827271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-419450" y="1258406"/>
            <a:ext cx="7799911" cy="2020335"/>
          </a:xfrm>
          <a:noFill/>
        </p:spPr>
        <p:txBody>
          <a:bodyPr>
            <a:noAutofit/>
          </a:bodyPr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小数点课堂</a:t>
            </a:r>
            <a:b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4800" b="1" cap="none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83D1-F0E0-45C7-B663-605B32FABD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A440-C3AD-4B9C-9D34-C572AF3556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83D1-F0E0-45C7-B663-605B32FABD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A440-C3AD-4B9C-9D34-C572AF3556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80" r="821" b="26206"/>
          <a:stretch>
            <a:fillRect/>
          </a:stretch>
        </p:blipFill>
        <p:spPr>
          <a:xfrm>
            <a:off x="9749450" y="119641"/>
            <a:ext cx="2020834" cy="683664"/>
          </a:xfrm>
          <a:prstGeom prst="rect">
            <a:avLst/>
          </a:prstGeom>
        </p:spPr>
      </p:pic>
      <p:sp>
        <p:nvSpPr>
          <p:cNvPr id="8" name="副标题 2"/>
          <p:cNvSpPr txBox="1"/>
          <p:nvPr userDrawn="1"/>
        </p:nvSpPr>
        <p:spPr>
          <a:xfrm>
            <a:off x="9053067" y="734938"/>
            <a:ext cx="3225593" cy="2841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微信公众号：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小数点数据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83D1-F0E0-45C7-B663-605B32FABD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A440-C3AD-4B9C-9D34-C572AF3556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83D1-F0E0-45C7-B663-605B32FABD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A440-C3AD-4B9C-9D34-C572AF3556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83D1-F0E0-45C7-B663-605B32FABD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A440-C3AD-4B9C-9D34-C572AF3556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83D1-F0E0-45C7-B663-605B32FABD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A440-C3AD-4B9C-9D34-C572AF3556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83D1-F0E0-45C7-B663-605B32FABD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A440-C3AD-4B9C-9D34-C572AF3556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83D1-F0E0-45C7-B663-605B32FABD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A440-C3AD-4B9C-9D34-C572AF3556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83D1-F0E0-45C7-B663-605B32FABD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A440-C3AD-4B9C-9D34-C572AF3556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083D1-F0E0-45C7-B663-605B32FABD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DA440-C3AD-4B9C-9D34-C572AF3556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2247044" y="2500586"/>
            <a:ext cx="7799911" cy="2059913"/>
          </a:xfrm>
        </p:spPr>
        <p:txBody>
          <a:bodyPr>
            <a:noAutofit/>
          </a:bodyPr>
          <a:lstStyle/>
          <a:p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从构建到产品运营实战</a:t>
            </a:r>
            <a:endParaRPr lang="zh-CN" altLang="en-US" b="1" cap="none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65100" y="5086161"/>
            <a:ext cx="20508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讲师：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Eva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-574861" y="1288166"/>
            <a:ext cx="5934759" cy="55070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小数点课堂</a:t>
            </a:r>
            <a:endParaRPr lang="zh-CN" altLang="en-US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399" y="2130258"/>
            <a:ext cx="3602233" cy="36022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9887" y="2073478"/>
            <a:ext cx="46491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chemeClr val="accent4">
                      <a:lumMod val="60000"/>
                      <a:lumOff val="40000"/>
                    </a:schemeClr>
                  </a:solidFill>
                </a:uFill>
                <a:latin typeface="+mj-ea"/>
                <a:ea typeface="+mj-ea"/>
              </a:rPr>
              <a:t>用户画像 </a:t>
            </a:r>
            <a:endParaRPr lang="zh-CN" alt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chemeClr val="accent4">
                    <a:lumMod val="60000"/>
                    <a:lumOff val="40000"/>
                  </a:schemeClr>
                </a:solidFill>
              </a:uFill>
              <a:latin typeface="+mj-ea"/>
              <a:ea typeface="+mj-ea"/>
            </a:endParaRPr>
          </a:p>
        </p:txBody>
      </p:sp>
      <p:sp>
        <p:nvSpPr>
          <p:cNvPr id="7" name="流程图: 准备 6"/>
          <p:cNvSpPr/>
          <p:nvPr/>
        </p:nvSpPr>
        <p:spPr>
          <a:xfrm>
            <a:off x="170823" y="160773"/>
            <a:ext cx="11857054" cy="6591719"/>
          </a:xfrm>
          <a:prstGeom prst="flowChartPreparation">
            <a:avLst/>
          </a:prstGeom>
          <a:noFill/>
          <a:ln w="6350" cmpd="dbl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0579" y="160773"/>
            <a:ext cx="11947490" cy="6591719"/>
          </a:xfrm>
          <a:prstGeom prst="rect">
            <a:avLst/>
          </a:prstGeom>
          <a:noFill/>
          <a:ln w="15875" cmpd="dbl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产品定义阶段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1995" y="957778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+mj-ea"/>
                <a:ea typeface="+mj-ea"/>
              </a:rPr>
              <a:t>2.1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0" name="TextBox 59"/>
          <p:cNvSpPr txBox="1"/>
          <p:nvPr/>
        </p:nvSpPr>
        <p:spPr>
          <a:xfrm>
            <a:off x="2005687" y="1875570"/>
            <a:ext cx="8977348" cy="3864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40080" indent="-1828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955" indent="-5543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514350" indent="-51435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/>
                <a:ea typeface="inpin heiti" panose="00000500000000000000" pitchFamily="2" charset="-122"/>
                <a:sym typeface="inpin heiti" panose="00000500000000000000" pitchFamily="2" charset="-122"/>
              </a:rPr>
              <a:t>做什么样的产品？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/>
                <a:ea typeface="inpin heiti" panose="00000500000000000000" pitchFamily="2" charset="-122"/>
                <a:sym typeface="inpin heiti" panose="00000500000000000000" pitchFamily="2" charset="-122"/>
              </a:rPr>
              <a:t>这款产品目标用户有哪些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/>
                <a:ea typeface="inpin heiti" panose="00000500000000000000" pitchFamily="2" charset="-122"/>
                <a:sym typeface="inpin heiti" panose="00000500000000000000" pitchFamily="2" charset="-122"/>
              </a:rPr>
              <a:t>？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/>
                <a:ea typeface="inpin heiti" panose="00000500000000000000" pitchFamily="2" charset="-122"/>
                <a:sym typeface="inpin heiti" panose="00000500000000000000" pitchFamily="2" charset="-122"/>
              </a:rPr>
              <a:t>目标用户有多少？有什么需求？我们是否有能力满足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/>
                <a:ea typeface="inpin heiti" panose="00000500000000000000" pitchFamily="2" charset="-122"/>
                <a:sym typeface="inpin heiti" panose="00000500000000000000" pitchFamily="2" charset="-122"/>
              </a:rPr>
              <a:t>？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案例</a:t>
            </a:r>
            <a:r>
              <a:rPr lang="en-US" altLang="zh-CN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-C</a:t>
            </a:r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端教育行业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1995" y="957778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+mj-ea"/>
                <a:ea typeface="+mj-ea"/>
              </a:rPr>
              <a:t>2.1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85648" y="3123268"/>
            <a:ext cx="10520039" cy="1138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/>
              </a:rPr>
              <a:t>某公司想进军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/>
              </a:rPr>
              <a:t>C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/>
              </a:rPr>
              <a:t>端教育平板行业，但对该行业的用户不了解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思源黑体 CN Bold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/>
              </a:rPr>
              <a:t>希望通过用户画像了解到用户的购买动机和购买决策，帮助定义新产品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思源黑体 CN Bold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1185648" y="3229873"/>
            <a:ext cx="1138452" cy="53919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业务背景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185648" y="3229873"/>
            <a:ext cx="0" cy="103184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51995" y="957778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+mj-ea"/>
                <a:ea typeface="+mj-ea"/>
              </a:rPr>
              <a:t>2.1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0" y="331470"/>
            <a:ext cx="2324100" cy="64579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思源黑体 CN Bold"/>
                <a:ea typeface="微软雅黑" panose="020B0503020204020204" pitchFamily="34" charset="-122"/>
              </a:rPr>
              <a:t>研究方法</a:t>
            </a:r>
            <a:endParaRPr lang="zh-CN" altLang="en-US" sz="2400" b="1" dirty="0">
              <a:solidFill>
                <a:srgbClr val="FFFFFF"/>
              </a:solidFill>
              <a:latin typeface="思源黑体 CN Bold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74962" y="4626270"/>
            <a:ext cx="1217000" cy="501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/>
              </a:rPr>
              <a:t>跟踪观察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思源黑体 CN Bold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481060" y="4634865"/>
            <a:ext cx="723900" cy="501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/>
              </a:rPr>
              <a:t>深访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思源黑体 CN Bold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70000"/>
            <a:ext cx="2499360" cy="33648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295" y="1270000"/>
            <a:ext cx="2457450" cy="183451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295" y="3099435"/>
            <a:ext cx="2457450" cy="152654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2990" y="1270000"/>
            <a:ext cx="2511425" cy="33559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58190" y="5226457"/>
            <a:ext cx="10675620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/>
              </a:rPr>
              <a:t>研究主要以家庭为单位，对</a:t>
            </a:r>
            <a:r>
              <a:rPr lang="zh-CN" altLang="en-US" sz="2400" b="1" dirty="0">
                <a:solidFill>
                  <a:schemeClr val="accent3"/>
                </a:solidFill>
                <a:latin typeface="思源黑体 CN Bold"/>
              </a:rPr>
              <a:t>家庭背景和孩子的学习场景需求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/>
              </a:rPr>
              <a:t>进行观察并穿插访谈；对</a:t>
            </a:r>
            <a:r>
              <a:rPr lang="zh-CN" altLang="en-US" sz="2400" b="1" dirty="0">
                <a:solidFill>
                  <a:schemeClr val="accent3"/>
                </a:solidFill>
                <a:latin typeface="思源黑体 CN Bold"/>
              </a:rPr>
              <a:t>家长的教育观念、教育投入行为、教育电子产品购买行为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/>
              </a:rPr>
              <a:t>进行深度访谈。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思源黑体 CN Bold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0925" y="1270000"/>
            <a:ext cx="2614295" cy="33553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725" y="1093646"/>
            <a:ext cx="2102375" cy="2527631"/>
          </a:xfrm>
          <a:prstGeom prst="rect">
            <a:avLst/>
          </a:prstGeom>
        </p:spPr>
      </p:pic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2478431" y="623731"/>
            <a:ext cx="1328159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微软雅黑" panose="020B0503020204020204" pitchFamily="34" charset="-122"/>
                <a:cs typeface="微软雅黑" panose="020B0503020204020204" pitchFamily="34" charset="-122"/>
              </a:rPr>
              <a:t>家庭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思源黑体 CN Bold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6542842" y="3670889"/>
            <a:ext cx="5584054" cy="167372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思源黑体 CN Bold"/>
                <a:cs typeface="微软雅黑" panose="020B0503020204020204" pitchFamily="34" charset="-122"/>
              </a:rPr>
              <a:t>消费观念：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思源黑体 CN Bold"/>
              <a:ea typeface="思源黑体 CN Bold"/>
              <a:cs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思源黑体 CN Bold"/>
                <a:cs typeface="微软雅黑" panose="020B0503020204020204" pitchFamily="34" charset="-122"/>
                <a:sym typeface="+mn-ea"/>
              </a:rPr>
              <a:t>1.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思源黑体 CN Bold"/>
                <a:cs typeface="微软雅黑" panose="020B0503020204020204" pitchFamily="34" charset="-122"/>
                <a:sym typeface="+mn-ea"/>
              </a:rPr>
              <a:t>生活物品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思源黑体 CN Bold"/>
                <a:cs typeface="微软雅黑" panose="020B0503020204020204" pitchFamily="34" charset="-122"/>
                <a:sym typeface="+mn-ea"/>
              </a:rPr>
              <a:t>很看重性价比。不看重品牌，注重样式和质量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思源黑体 CN Bold"/>
                <a:cs typeface="微软雅黑" panose="020B0503020204020204" pitchFamily="34" charset="-122"/>
                <a:sym typeface="+mn-ea"/>
              </a:rPr>
              <a:t>。给爸爸买过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思源黑体 CN Bold"/>
                <a:cs typeface="微软雅黑" panose="020B0503020204020204" pitchFamily="34" charset="-122"/>
                <a:sym typeface="+mn-ea"/>
              </a:rPr>
              <a:t>100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思源黑体 CN Bold"/>
                <a:cs typeface="微软雅黑" panose="020B0503020204020204" pitchFamily="34" charset="-122"/>
                <a:sym typeface="+mn-ea"/>
              </a:rPr>
              <a:t>多元的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思源黑体 CN Bold"/>
                <a:cs typeface="微软雅黑" panose="020B0503020204020204" pitchFamily="34" charset="-122"/>
                <a:sym typeface="+mn-ea"/>
              </a:rPr>
              <a:t>NB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思源黑体 CN Bold"/>
                <a:cs typeface="微软雅黑" panose="020B0503020204020204" pitchFamily="34" charset="-122"/>
                <a:sym typeface="+mn-ea"/>
              </a:rPr>
              <a:t>鞋，但自己却并不知该品牌。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思源黑体 CN Bold"/>
              <a:ea typeface="思源黑体 CN Bold"/>
              <a:cs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思源黑体 CN Bold"/>
                <a:cs typeface="微软雅黑" panose="020B0503020204020204" pitchFamily="34" charset="-122"/>
                <a:sym typeface="+mn-ea"/>
              </a:rPr>
              <a:t>2. 要买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思源黑体 CN Bold"/>
                <a:cs typeface="微软雅黑" panose="020B0503020204020204" pitchFamily="34" charset="-122"/>
                <a:sym typeface="+mn-ea"/>
              </a:rPr>
              <a:t>（家教机）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思源黑体 CN Bold"/>
                <a:cs typeface="微软雅黑" panose="020B0503020204020204" pitchFamily="34" charset="-122"/>
                <a:sym typeface="+mn-ea"/>
              </a:rPr>
              <a:t>就买最先进的，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思源黑体 CN Bold"/>
                <a:cs typeface="微软雅黑" panose="020B0503020204020204" pitchFamily="34" charset="-122"/>
                <a:sym typeface="+mn-ea"/>
              </a:rPr>
              <a:t>可以省掉辅导班的钱，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思源黑体 CN Bold"/>
                <a:cs typeface="微软雅黑" panose="020B0503020204020204" pitchFamily="34" charset="-122"/>
                <a:sym typeface="+mn-ea"/>
              </a:rPr>
              <a:t>老二以后也可以用，还可以用到高中。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思源黑体 CN Bold"/>
              <a:ea typeface="思源黑体 CN Bold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0" y="5549873"/>
            <a:ext cx="12192000" cy="424155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  <a:cs typeface="微软雅黑" panose="020B0503020204020204" pitchFamily="34" charset="-122"/>
              </a:rPr>
              <a:t>人性洞察</a:t>
            </a:r>
            <a:endParaRPr lang="zh-CN" altLang="en-US" sz="2000" b="1" dirty="0">
              <a:solidFill>
                <a:schemeClr val="bg1"/>
              </a:solidFill>
              <a:latin typeface="+mn-ea"/>
              <a:ea typeface="+mn-ea"/>
              <a:cs typeface="微软雅黑" panose="020B0503020204020204" pitchFamily="34" charset="-122"/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2410496" y="6130865"/>
            <a:ext cx="8264693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思源黑体 CN Bold"/>
                <a:cs typeface="微软雅黑" panose="020B0503020204020204" pitchFamily="34" charset="-122"/>
              </a:rPr>
              <a:t>内心诉求：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思源黑体 CN Bold"/>
                <a:cs typeface="微软雅黑" panose="020B0503020204020204" pitchFamily="34" charset="-122"/>
              </a:rPr>
              <a:t>羡慕女强人，想要自己更有能力。渴望孩子能改变阶层命运。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思源黑体 CN Bold"/>
              <a:cs typeface="微软雅黑" panose="020B0503020204020204" pitchFamily="34" charset="-122"/>
            </a:endParaRP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2318183" y="3214686"/>
            <a:ext cx="9873815" cy="424155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  <a:cs typeface="微软雅黑" panose="020B0503020204020204" pitchFamily="34" charset="-122"/>
              </a:rPr>
              <a:t>行为观点洞察</a:t>
            </a:r>
            <a:endParaRPr lang="zh-CN" altLang="en-US" sz="2000" b="1" dirty="0">
              <a:solidFill>
                <a:schemeClr val="bg1"/>
              </a:solidFill>
              <a:latin typeface="+mn-ea"/>
              <a:ea typeface="+mn-ea"/>
              <a:cs typeface="微软雅黑" panose="020B0503020204020204" pitchFamily="34" charset="-122"/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2478431" y="1007778"/>
            <a:ext cx="8775065" cy="99168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思源黑体 CN Bold"/>
                <a:cs typeface="微软雅黑" panose="020B0503020204020204" pitchFamily="34" charset="-122"/>
              </a:rPr>
              <a:t>人口属性：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思源黑体 CN Bold"/>
              </a:rPr>
              <a:t>妈妈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思源黑体 CN Bold"/>
              </a:rPr>
              <a:t>33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思源黑体 CN Bold"/>
              </a:rPr>
              <a:t>岁（大儿子五年级，小儿子二年级），小学学历，全职家庭主妇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思源黑体 CN Bold"/>
              </a:rPr>
              <a:t>。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思源黑体 CN Bold"/>
                <a:sym typeface="+mn-ea"/>
              </a:rPr>
              <a:t>全家在异地城市打工生活。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思源黑体 CN Bold"/>
              </a:rPr>
              <a:t>爸爸滴滴司机，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思源黑体 CN Bold"/>
              </a:rPr>
              <a:t>家庭收入低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思源黑体 CN Bold"/>
              </a:rPr>
              <a:t>。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思源黑体 CN Bold"/>
              </a:rPr>
              <a:t>个人社交圈少，兴趣活动少。对孩子教育依赖学校和周边人（如邻居）给建议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思源黑体 CN Bold"/>
              </a:rPr>
              <a:t>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思源黑体 CN Bold"/>
              <a:ea typeface="思源黑体 CN Bold"/>
            </a:endParaRPr>
          </a:p>
        </p:txBody>
      </p:sp>
      <p:sp>
        <p:nvSpPr>
          <p:cNvPr id="24" name="文本框 16"/>
          <p:cNvSpPr txBox="1"/>
          <p:nvPr/>
        </p:nvSpPr>
        <p:spPr>
          <a:xfrm>
            <a:off x="3036741" y="198926"/>
            <a:ext cx="6676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chemeClr val="accent3"/>
                </a:solidFill>
                <a:latin typeface="思源黑体 CN Bold"/>
                <a:sym typeface="+mn-ea"/>
              </a:rPr>
              <a:t>“</a:t>
            </a:r>
            <a:r>
              <a:rPr lang="zh-CN" altLang="en-US" sz="2800" b="1" dirty="0">
                <a:solidFill>
                  <a:schemeClr val="accent3"/>
                </a:solidFill>
                <a:latin typeface="思源黑体 CN Bold"/>
              </a:rPr>
              <a:t>对孩子有较强期待，但</a:t>
            </a:r>
            <a:r>
              <a:rPr lang="zh-CN" altLang="en-US" sz="2800" b="1" dirty="0">
                <a:solidFill>
                  <a:schemeClr val="accent3"/>
                </a:solidFill>
                <a:latin typeface="思源黑体 CN Bold"/>
                <a:sym typeface="+mn-ea"/>
              </a:rPr>
              <a:t>自己辅导不了”</a:t>
            </a:r>
            <a:endParaRPr lang="zh-CN" altLang="en-US" sz="2800" b="1" dirty="0">
              <a:solidFill>
                <a:schemeClr val="accent3"/>
              </a:solidFill>
              <a:latin typeface="思源黑体 CN Bold"/>
              <a:sym typeface="+mn-ea"/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0" y="3541076"/>
            <a:ext cx="6646418" cy="231762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思源黑体 CN Bold"/>
                <a:cs typeface="微软雅黑" panose="020B0503020204020204" pitchFamily="34" charset="-122"/>
              </a:rPr>
              <a:t>教育观念及投入行为：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思源黑体 CN Bold"/>
              <a:ea typeface="思源黑体 CN Bold"/>
              <a:cs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思源黑体 CN Bold"/>
                <a:cs typeface="微软雅黑" panose="020B0503020204020204" pitchFamily="34" charset="-122"/>
              </a:rPr>
              <a:t>1.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思源黑体 CN Bold"/>
                <a:cs typeface="微软雅黑" panose="020B0503020204020204" pitchFamily="34" charset="-122"/>
              </a:rPr>
              <a:t>希望孩子考到更好的初中去，会与孩子交流想法，但孩子变化不大。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思源黑体 CN Bold"/>
              <a:ea typeface="思源黑体 CN Bold"/>
              <a:cs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思源黑体 CN Bold"/>
                <a:cs typeface="微软雅黑" panose="020B0503020204020204" pitchFamily="34" charset="-122"/>
              </a:rPr>
              <a:t>2.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思源黑体 CN Bold"/>
                <a:cs typeface="微软雅黑" panose="020B0503020204020204" pitchFamily="34" charset="-122"/>
              </a:rPr>
              <a:t>孩子作文不好，报一个</a:t>
            </a:r>
            <a:r>
              <a:rPr lang="en-US" altLang="zh-CN" sz="1400" dirty="0">
                <a:latin typeface="思源黑体 CN Bold"/>
                <a:ea typeface="思源黑体 CN Bold"/>
              </a:rPr>
              <a:t>1</a:t>
            </a:r>
            <a:r>
              <a:rPr lang="zh-CN" altLang="zh-CN" sz="1400" dirty="0">
                <a:latin typeface="思源黑体 CN Bold"/>
                <a:ea typeface="思源黑体 CN Bold"/>
              </a:rPr>
              <a:t>对</a:t>
            </a:r>
            <a:r>
              <a:rPr lang="en-US" altLang="zh-CN" sz="1400" dirty="0">
                <a:latin typeface="思源黑体 CN Bold"/>
                <a:ea typeface="思源黑体 CN Bold"/>
              </a:rPr>
              <a:t>1</a:t>
            </a:r>
            <a:r>
              <a:rPr lang="zh-CN" altLang="en-US" sz="1400" dirty="0">
                <a:latin typeface="思源黑体 CN Bold"/>
                <a:ea typeface="思源黑体 CN Bold"/>
              </a:rPr>
              <a:t>的</a:t>
            </a:r>
            <a:r>
              <a:rPr lang="zh-CN" altLang="zh-CN" sz="1400" dirty="0">
                <a:latin typeface="思源黑体 CN Bold"/>
                <a:ea typeface="思源黑体 CN Bold"/>
              </a:rPr>
              <a:t>作文</a:t>
            </a:r>
            <a:r>
              <a:rPr lang="zh-CN" altLang="en-US" sz="1400" dirty="0">
                <a:latin typeface="思源黑体 CN Bold"/>
                <a:ea typeface="思源黑体 CN Bold"/>
              </a:rPr>
              <a:t>辅导</a:t>
            </a:r>
            <a:r>
              <a:rPr lang="zh-CN" altLang="zh-CN" sz="1400" dirty="0">
                <a:latin typeface="思源黑体 CN Bold"/>
                <a:ea typeface="思源黑体 CN Bold"/>
              </a:rPr>
              <a:t>班</a:t>
            </a:r>
            <a:r>
              <a:rPr lang="zh-CN" altLang="en-US" sz="1400" dirty="0">
                <a:latin typeface="思源黑体 CN Bold"/>
                <a:ea typeface="思源黑体 CN Bold"/>
              </a:rPr>
              <a:t>，但效果不好。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思源黑体 CN Bold"/>
              <a:ea typeface="思源黑体 CN Bold"/>
              <a:cs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思源黑体 CN Bold"/>
                <a:cs typeface="微软雅黑" panose="020B0503020204020204" pitchFamily="34" charset="-122"/>
              </a:rPr>
              <a:t>3.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思源黑体 CN Bold"/>
                <a:cs typeface="微软雅黑" panose="020B0503020204020204" pitchFamily="34" charset="-122"/>
              </a:rPr>
              <a:t>妈妈每天会检查孩子作业，但有些内容辅导，也会用手机查。当老师会将作业答案放在家长群时，妈妈会很开心。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思源黑体 CN Bold"/>
              <a:ea typeface="思源黑体 CN Bold"/>
              <a:cs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思源黑体 CN Bold"/>
                <a:cs typeface="微软雅黑" panose="020B0503020204020204" pitchFamily="34" charset="-122"/>
              </a:rPr>
              <a:t>4.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思源黑体 CN Bold"/>
                <a:cs typeface="微软雅黑" panose="020B0503020204020204" pitchFamily="34" charset="-122"/>
              </a:rPr>
              <a:t>孩子教育这块的信息均来源于老师，或邻居，如孩子上初中后压力会大，作文班的老师，家教机的介绍等等。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思源黑体 CN Bold"/>
              <a:ea typeface="思源黑体 CN Bold"/>
              <a:cs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>
            <p:custDataLst>
              <p:tags r:id="rId2"/>
            </p:custDataLst>
          </p:nvPr>
        </p:nvSpPr>
        <p:spPr>
          <a:xfrm>
            <a:off x="0" y="331470"/>
            <a:ext cx="2324100" cy="64579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思源黑体 CN Bold"/>
                <a:ea typeface="微软雅黑" panose="020B0503020204020204" pitchFamily="34" charset="-122"/>
              </a:rPr>
              <a:t>典型人群</a:t>
            </a:r>
            <a:r>
              <a:rPr lang="en-US" altLang="zh-CN" sz="2400" b="1" dirty="0">
                <a:solidFill>
                  <a:srgbClr val="FFFFFF"/>
                </a:solidFill>
                <a:latin typeface="思源黑体 CN Bold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solidFill>
                <a:srgbClr val="FFFFFF"/>
              </a:solidFill>
              <a:latin typeface="思源黑体 CN Bold"/>
              <a:ea typeface="微软雅黑" panose="020B0503020204020204" pitchFamily="34" charset="-122"/>
            </a:endParaRP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2475200" y="1915228"/>
            <a:ext cx="9559779" cy="129945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思源黑体 CN Bold"/>
                <a:cs typeface="微软雅黑" panose="020B0503020204020204" pitchFamily="34" charset="-122"/>
              </a:rPr>
              <a:t>典型事件：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思源黑体 CN Bold"/>
                <a:cs typeface="微软雅黑" panose="020B0503020204020204" pitchFamily="34" charset="-122"/>
              </a:rPr>
              <a:t>1.  </a:t>
            </a:r>
            <a:r>
              <a:rPr lang="zh-CN" altLang="en-US" sz="1600" dirty="0">
                <a:latin typeface="思源黑体 CN Bold"/>
                <a:ea typeface="思源黑体 CN Bold"/>
              </a:rPr>
              <a:t>喜欢</a:t>
            </a:r>
            <a:r>
              <a:rPr lang="zh-CN" altLang="zh-CN" sz="1600" dirty="0">
                <a:latin typeface="思源黑体 CN Bold"/>
                <a:ea typeface="思源黑体 CN Bold"/>
              </a:rPr>
              <a:t>《人民的名义》</a:t>
            </a:r>
            <a:r>
              <a:rPr lang="zh-CN" altLang="en-US" sz="1600" dirty="0">
                <a:latin typeface="思源黑体 CN Bold"/>
                <a:ea typeface="思源黑体 CN Bold"/>
              </a:rPr>
              <a:t>中</a:t>
            </a:r>
            <a:r>
              <a:rPr lang="zh-CN" altLang="zh-CN" sz="1600" dirty="0">
                <a:latin typeface="思源黑体 CN Bold"/>
                <a:ea typeface="思源黑体 CN Bold"/>
              </a:rPr>
              <a:t>的高小琴，认为从农村出来，有能力能混到那个阶层那不容易，了不起。自己作为家庭主妇，也希望能像他那样。</a:t>
            </a:r>
            <a:endParaRPr lang="en-US" altLang="zh-CN" sz="1600" dirty="0">
              <a:latin typeface="思源黑体 CN Bold"/>
              <a:ea typeface="思源黑体 CN Bold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1600" dirty="0">
                <a:latin typeface="思源黑体 CN Bold"/>
                <a:ea typeface="思源黑体 CN Bold"/>
              </a:rPr>
              <a:t> </a:t>
            </a:r>
            <a:r>
              <a:rPr lang="en-US" altLang="zh-CN" sz="1600" dirty="0">
                <a:latin typeface="思源黑体 CN Bold"/>
                <a:ea typeface="思源黑体 CN Bold"/>
              </a:rPr>
              <a:t>2.  </a:t>
            </a:r>
            <a:r>
              <a:rPr lang="zh-CN" altLang="en-US" sz="1600" dirty="0">
                <a:latin typeface="思源黑体 CN Bold"/>
                <a:ea typeface="思源黑体 CN Bold"/>
              </a:rPr>
              <a:t>检查孩子的作业有时会出错，有次跟孩子因为一个作业问题争辩，孩子第二天被老师批评，回来后怪妈妈，妈妈只能强硬着，</a:t>
            </a:r>
            <a:r>
              <a:rPr lang="en-US" altLang="zh-CN" sz="1600" dirty="0">
                <a:latin typeface="思源黑体 CN Bold"/>
                <a:ea typeface="思源黑体 CN Bold"/>
              </a:rPr>
              <a:t>“</a:t>
            </a:r>
            <a:r>
              <a:rPr lang="zh-CN" altLang="en-US" sz="1600" dirty="0">
                <a:latin typeface="思源黑体 CN Bold"/>
                <a:ea typeface="思源黑体 CN Bold"/>
              </a:rPr>
              <a:t>这次就当我错了呗</a:t>
            </a:r>
            <a:r>
              <a:rPr lang="en-US" altLang="zh-CN" sz="1600" dirty="0">
                <a:latin typeface="思源黑体 CN Bold"/>
                <a:ea typeface="思源黑体 CN Bold"/>
              </a:rPr>
              <a:t>”</a:t>
            </a:r>
            <a:r>
              <a:rPr lang="zh-CN" altLang="en-US" sz="1600" dirty="0">
                <a:latin typeface="思源黑体 CN Bold"/>
                <a:ea typeface="思源黑体 CN Bold"/>
              </a:rPr>
              <a:t>。</a:t>
            </a:r>
            <a:endParaRPr lang="zh-CN" altLang="en-US" sz="1600" dirty="0">
              <a:latin typeface="思源黑体 CN Bold"/>
              <a:ea typeface="思源黑体 CN 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2381037" y="941967"/>
            <a:ext cx="1328159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微软雅黑" panose="020B0503020204020204" pitchFamily="34" charset="-122"/>
                <a:cs typeface="微软雅黑" panose="020B0503020204020204" pitchFamily="34" charset="-122"/>
              </a:rPr>
              <a:t>家庭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思源黑体 CN Bold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2381037" y="2654487"/>
            <a:ext cx="9287898" cy="78880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+mn-ea"/>
                <a:cs typeface="微软雅黑" panose="020B0503020204020204" pitchFamily="34" charset="-122"/>
              </a:rPr>
              <a:t>典型事件：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+mn-ea"/>
                <a:cs typeface="微软雅黑" panose="020B0503020204020204" pitchFamily="34" charset="-122"/>
              </a:rPr>
              <a:t>1.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+mn-ea"/>
                <a:cs typeface="微软雅黑" panose="020B0503020204020204" pitchFamily="34" charset="-122"/>
              </a:rPr>
              <a:t>会根据孩子成绩，制定中长期目标和短期目标（成绩名次）</a:t>
            </a:r>
            <a:r>
              <a:rPr lang="zh-CN" altLang="en-US" sz="1600" dirty="0">
                <a:latin typeface="思源黑体 CN Bold"/>
                <a:ea typeface="+mn-ea"/>
                <a:cs typeface="微软雅黑" panose="020B0503020204020204" pitchFamily="34" charset="-122"/>
              </a:rPr>
              <a:t>，并会将目标分解成提升计划，家教机（视频课程）、辅导班、洋葱数学等都会成为里面解决方式。</a:t>
            </a:r>
            <a:r>
              <a:rPr lang="en-US" altLang="zh-CN" sz="1600" dirty="0">
                <a:latin typeface="思源黑体 CN Bold"/>
                <a:ea typeface="+mn-ea"/>
              </a:rPr>
              <a:t>                 </a:t>
            </a:r>
            <a:endParaRPr lang="en-US" altLang="zh-CN" sz="1600" dirty="0">
              <a:latin typeface="思源黑体 CN Bold"/>
              <a:ea typeface="+mn-ea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6527038" y="3751754"/>
            <a:ext cx="5278120" cy="16576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微软雅黑" panose="020B0503020204020204" pitchFamily="34" charset="-122"/>
              </a:rPr>
              <a:t>消费观念：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微软雅黑" panose="020B0503020204020204" pitchFamily="34" charset="-122"/>
                <a:sym typeface="+mn-ea"/>
              </a:rPr>
              <a:t>1.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微软雅黑" panose="020B0503020204020204" pitchFamily="34" charset="-122"/>
                <a:sym typeface="+mn-ea"/>
              </a:rPr>
              <a:t>生活高品质追求。给孩子买的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微软雅黑" panose="020B0503020204020204" pitchFamily="34" charset="-122"/>
                <a:sym typeface="+mn-ea"/>
              </a:rPr>
              <a:t>iphone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微软雅黑" panose="020B0503020204020204" pitchFamily="34" charset="-122"/>
                <a:sym typeface="+mn-ea"/>
              </a:rPr>
              <a:t>手机、运动衣和鞋子都是阿迪、耐克的，自己认为要对生活有些追求，买东西不能太随意。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微软雅黑" panose="020B0503020204020204" pitchFamily="34" charset="-122"/>
                <a:sym typeface="+mn-ea"/>
              </a:rPr>
              <a:t>2.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微软雅黑" panose="020B0503020204020204" pitchFamily="34" charset="-122"/>
                <a:sym typeface="+mn-ea"/>
              </a:rPr>
              <a:t>对孩子教育舍得投入。钢琴从三岁半开始学，到初一约有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微软雅黑" panose="020B0503020204020204" pitchFamily="34" charset="-122"/>
                <a:sym typeface="+mn-ea"/>
              </a:rPr>
              <a:t>10w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微软雅黑" panose="020B0503020204020204" pitchFamily="34" charset="-122"/>
                <a:sym typeface="+mn-ea"/>
              </a:rPr>
              <a:t>花费；现在每年的补习班花费也约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微软雅黑" panose="020B0503020204020204" pitchFamily="34" charset="-122"/>
                <a:sym typeface="+mn-ea"/>
              </a:rPr>
              <a:t>3W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0" y="5569585"/>
            <a:ext cx="12192000" cy="424155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  <a:cs typeface="微软雅黑" panose="020B0503020204020204" pitchFamily="34" charset="-122"/>
              </a:rPr>
              <a:t>人性洞察</a:t>
            </a:r>
            <a:endParaRPr lang="zh-CN" altLang="en-US" sz="2000" b="1" dirty="0">
              <a:solidFill>
                <a:schemeClr val="bg1"/>
              </a:solidFill>
              <a:latin typeface="+mn-ea"/>
              <a:ea typeface="+mn-ea"/>
              <a:cs typeface="微软雅黑" panose="020B0503020204020204" pitchFamily="34" charset="-122"/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1620261" y="6002326"/>
            <a:ext cx="8951478" cy="80887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微软雅黑" panose="020B0503020204020204" pitchFamily="34" charset="-122"/>
              </a:rPr>
              <a:t>内心诉求：</a:t>
            </a:r>
            <a:r>
              <a:rPr lang="zh-CN" altLang="zh-CN" sz="2000" dirty="0">
                <a:latin typeface="+mn-ea"/>
                <a:ea typeface="+mn-ea"/>
              </a:rPr>
              <a:t>自我要求高，渴望通过明确地学习计划及执行来帮孩子提升；</a:t>
            </a:r>
            <a:endParaRPr lang="en-US" altLang="zh-CN" sz="2000" dirty="0">
              <a:latin typeface="+mn-ea"/>
              <a:ea typeface="+mn-ea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latin typeface="+mn-ea"/>
                <a:ea typeface="+mn-ea"/>
              </a:rPr>
              <a:t>          </a:t>
            </a:r>
            <a:r>
              <a:rPr lang="zh-CN" altLang="zh-CN" sz="2000" dirty="0">
                <a:latin typeface="+mn-ea"/>
                <a:ea typeface="+mn-ea"/>
              </a:rPr>
              <a:t>坚信一份耕耘，一会收获；</a:t>
            </a:r>
            <a:endParaRPr lang="zh-CN" altLang="zh-CN" sz="2000" dirty="0">
              <a:latin typeface="+mn-ea"/>
              <a:ea typeface="+mn-ea"/>
            </a:endParaRP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2337943" y="3418368"/>
            <a:ext cx="9467215" cy="424155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  <a:cs typeface="微软雅黑" panose="020B0503020204020204" pitchFamily="34" charset="-122"/>
              </a:rPr>
              <a:t>行为观点洞察</a:t>
            </a:r>
            <a:endParaRPr lang="zh-CN" altLang="en-US" sz="2000" b="1" dirty="0">
              <a:solidFill>
                <a:schemeClr val="bg1"/>
              </a:solidFill>
              <a:latin typeface="+mn-ea"/>
              <a:ea typeface="+mn-ea"/>
              <a:cs typeface="微软雅黑" panose="020B0503020204020204" pitchFamily="34" charset="-122"/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2362109" y="2305309"/>
            <a:ext cx="9287898" cy="41947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+mn-ea"/>
                <a:cs typeface="微软雅黑" panose="020B0503020204020204" pitchFamily="34" charset="-122"/>
              </a:rPr>
              <a:t>个人语录：</a:t>
            </a:r>
            <a:r>
              <a:rPr lang="zh-CN" sz="1600" dirty="0">
                <a:latin typeface="思源黑体 CN Bold"/>
                <a:ea typeface="+mn-ea"/>
                <a:sym typeface="+mn-ea"/>
              </a:rPr>
              <a:t>“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+mn-ea"/>
                <a:cs typeface="微软雅黑" panose="020B0503020204020204" pitchFamily="34" charset="-122"/>
              </a:rPr>
              <a:t>自己在教育上花更多精力，一定可以给自己一些回报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+mn-ea"/>
                <a:cs typeface="微软雅黑" panose="020B0503020204020204" pitchFamily="34" charset="-122"/>
                <a:sym typeface="+mn-ea"/>
              </a:rPr>
              <a:t>“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思源黑体 CN Bold"/>
              <a:ea typeface="+mn-ea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2337943" y="1271209"/>
            <a:ext cx="9669356" cy="115813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+mn-ea"/>
                <a:cs typeface="微软雅黑" panose="020B0503020204020204" pitchFamily="34" charset="-122"/>
              </a:rPr>
              <a:t>人口属性：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+mn-ea"/>
                <a:cs typeface="微软雅黑" panose="020B0503020204020204" pitchFamily="34" charset="-122"/>
              </a:rPr>
              <a:t>妈妈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+mn-ea"/>
                <a:cs typeface="微软雅黑" panose="020B0503020204020204" pitchFamily="34" charset="-122"/>
              </a:rPr>
              <a:t>40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+mn-ea"/>
                <a:cs typeface="微软雅黑" panose="020B0503020204020204" pitchFamily="34" charset="-122"/>
              </a:rPr>
              <a:t>岁（孩子七年级），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+mn-ea"/>
                <a:cs typeface="微软雅黑" panose="020B0503020204020204" pitchFamily="34" charset="-122"/>
              </a:rPr>
              <a:t>211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+mn-ea"/>
                <a:cs typeface="微软雅黑" panose="020B0503020204020204" pitchFamily="34" charset="-122"/>
              </a:rPr>
              <a:t>本科学历。妈妈汽车公司管理层，工作有一定压力。为人做事严谨谨慎，计划性很强，什么事都会列成计划，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+mn-ea"/>
                <a:cs typeface="微软雅黑" panose="020B0503020204020204" pitchFamily="34" charset="-122"/>
              </a:rPr>
              <a:t>觉得这样做事情效率会很高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+mn-ea"/>
                <a:cs typeface="微软雅黑" panose="020B0503020204020204" pitchFamily="34" charset="-122"/>
              </a:rPr>
              <a:t>。家境收入优越，每年投入在孩子教育上约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+mn-ea"/>
                <a:cs typeface="微软雅黑" panose="020B0503020204020204" pitchFamily="34" charset="-122"/>
              </a:rPr>
              <a:t>3W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+mn-ea"/>
                <a:cs typeface="微软雅黑" panose="020B0503020204020204" pitchFamily="34" charset="-122"/>
              </a:rPr>
              <a:t>元。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思源黑体 CN Bold"/>
              <a:ea typeface="+mn-ea"/>
              <a:cs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294" y="1090930"/>
            <a:ext cx="2233806" cy="2674279"/>
          </a:xfrm>
          <a:prstGeom prst="rect">
            <a:avLst/>
          </a:prstGeom>
        </p:spPr>
      </p:pic>
      <p:sp>
        <p:nvSpPr>
          <p:cNvPr id="26" name="矩形 25"/>
          <p:cNvSpPr/>
          <p:nvPr>
            <p:custDataLst>
              <p:tags r:id="rId2"/>
            </p:custDataLst>
          </p:nvPr>
        </p:nvSpPr>
        <p:spPr>
          <a:xfrm>
            <a:off x="0" y="331470"/>
            <a:ext cx="2324100" cy="64579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思源黑体 CN Bold"/>
                <a:ea typeface="微软雅黑" panose="020B0503020204020204" pitchFamily="34" charset="-122"/>
              </a:rPr>
              <a:t>典型人群</a:t>
            </a:r>
            <a:r>
              <a:rPr lang="en-US" altLang="zh-CN" sz="2400" b="1" dirty="0">
                <a:solidFill>
                  <a:srgbClr val="FFFFFF"/>
                </a:solidFill>
                <a:latin typeface="思源黑体 CN Bold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solidFill>
                <a:srgbClr val="FFFFFF"/>
              </a:solidFill>
              <a:latin typeface="思源黑体 CN Bold"/>
              <a:ea typeface="微软雅黑" panose="020B0503020204020204" pitchFamily="34" charset="-122"/>
            </a:endParaRPr>
          </a:p>
        </p:txBody>
      </p:sp>
      <p:sp>
        <p:nvSpPr>
          <p:cNvPr id="27" name="文本框 16"/>
          <p:cNvSpPr txBox="1"/>
          <p:nvPr/>
        </p:nvSpPr>
        <p:spPr>
          <a:xfrm>
            <a:off x="3709196" y="156969"/>
            <a:ext cx="54441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chemeClr val="accent3"/>
                </a:solidFill>
                <a:latin typeface="思源黑体 CN Bold"/>
                <a:sym typeface="+mn-ea"/>
              </a:rPr>
              <a:t>“</a:t>
            </a:r>
            <a:r>
              <a:rPr lang="zh-CN" altLang="en-US" sz="2400" b="1" dirty="0">
                <a:solidFill>
                  <a:schemeClr val="accent3"/>
                </a:solidFill>
                <a:latin typeface="思源黑体 CN Bold"/>
              </a:rPr>
              <a:t>对孩子学业要求高，渴望通过明确地</a:t>
            </a:r>
            <a:endParaRPr lang="en-US" altLang="zh-CN" sz="2400" b="1" dirty="0">
              <a:solidFill>
                <a:schemeClr val="accent3"/>
              </a:solidFill>
              <a:latin typeface="思源黑体 CN Bold"/>
            </a:endParaRPr>
          </a:p>
          <a:p>
            <a:pPr algn="ctr"/>
            <a:r>
              <a:rPr lang="zh-CN" altLang="en-US" sz="2400" b="1" dirty="0">
                <a:solidFill>
                  <a:schemeClr val="accent3"/>
                </a:solidFill>
                <a:latin typeface="思源黑体 CN Bold"/>
              </a:rPr>
              <a:t>计划执行来提升</a:t>
            </a:r>
            <a:r>
              <a:rPr lang="zh-CN" altLang="en-US" sz="2400" b="1" dirty="0">
                <a:solidFill>
                  <a:schemeClr val="accent3"/>
                </a:solidFill>
                <a:latin typeface="思源黑体 CN Bold"/>
                <a:sym typeface="+mn-ea"/>
              </a:rPr>
              <a:t>”</a:t>
            </a:r>
            <a:endParaRPr lang="zh-CN" altLang="en-US" sz="2400" b="1" dirty="0">
              <a:solidFill>
                <a:schemeClr val="accent3"/>
              </a:solidFill>
              <a:latin typeface="思源黑体 CN Bold"/>
              <a:sym typeface="+mn-ea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90294" y="3784629"/>
            <a:ext cx="6551720" cy="167129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+mn-ea"/>
                <a:cs typeface="微软雅黑" panose="020B0503020204020204" pitchFamily="34" charset="-122"/>
              </a:rPr>
              <a:t>教育观念及投入行为：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思源黑体 CN Bold"/>
              <a:ea typeface="+mn-ea"/>
              <a:cs typeface="微软雅黑" panose="020B0503020204020204" pitchFamily="34" charset="-122"/>
            </a:endParaRPr>
          </a:p>
          <a:p>
            <a:pPr marL="228600" indent="-228600" eaLnBrk="1" hangingPunct="1">
              <a:lnSpc>
                <a:spcPct val="150000"/>
              </a:lnSpc>
              <a:buFontTx/>
              <a:buAutoNum type="arabicPeriod"/>
            </a:pPr>
            <a:r>
              <a:rPr lang="zh-CN" altLang="zh-CN" sz="1400" dirty="0">
                <a:latin typeface="思源黑体 CN Bold"/>
                <a:ea typeface="+mn-ea"/>
              </a:rPr>
              <a:t>学生时期把学习做好是学生的本分</a:t>
            </a:r>
            <a:r>
              <a:rPr lang="zh-CN" altLang="en-US" sz="1400" dirty="0">
                <a:latin typeface="思源黑体 CN Bold"/>
                <a:ea typeface="+mn-ea"/>
              </a:rPr>
              <a:t>，要尽自</a:t>
            </a:r>
            <a:r>
              <a:rPr lang="zh-CN" altLang="zh-CN" sz="1400" dirty="0">
                <a:latin typeface="思源黑体 CN Bold"/>
                <a:ea typeface="+mn-ea"/>
              </a:rPr>
              <a:t>所能</a:t>
            </a:r>
            <a:r>
              <a:rPr lang="zh-CN" altLang="en-US" sz="1400" dirty="0">
                <a:latin typeface="思源黑体 CN Bold"/>
                <a:ea typeface="+mn-ea"/>
              </a:rPr>
              <a:t>，做得最好。</a:t>
            </a:r>
            <a:endParaRPr lang="zh-CN" altLang="zh-CN" sz="1400" dirty="0">
              <a:latin typeface="思源黑体 CN Bold"/>
              <a:ea typeface="+mn-ea"/>
            </a:endParaRPr>
          </a:p>
          <a:p>
            <a:pPr marL="228600" indent="-228600" eaLnBrk="1" hangingPunct="1">
              <a:lnSpc>
                <a:spcPct val="150000"/>
              </a:lnSpc>
              <a:buAutoNum type="arabicPeriod"/>
            </a:pPr>
            <a:r>
              <a:rPr lang="zh-CN" altLang="zh-CN" sz="1400" dirty="0">
                <a:latin typeface="思源黑体 CN Bold"/>
                <a:ea typeface="+mn-ea"/>
              </a:rPr>
              <a:t>在教育上的投入还是比较大的（资金和自己精力投入）</a:t>
            </a:r>
            <a:r>
              <a:rPr lang="zh-CN" altLang="en-US" sz="1400" dirty="0">
                <a:latin typeface="思源黑体 CN Bold"/>
                <a:ea typeface="+mn-ea"/>
              </a:rPr>
              <a:t>。孩子现在一直在上钢琴培训班（考</a:t>
            </a:r>
            <a:r>
              <a:rPr lang="en-US" altLang="zh-CN" sz="1400" dirty="0">
                <a:latin typeface="思源黑体 CN Bold"/>
                <a:ea typeface="+mn-ea"/>
              </a:rPr>
              <a:t>9</a:t>
            </a:r>
            <a:r>
              <a:rPr lang="zh-CN" altLang="en-US" sz="1400" dirty="0">
                <a:latin typeface="思源黑体 CN Bold"/>
                <a:ea typeface="+mn-ea"/>
              </a:rPr>
              <a:t>级），英语有报星博英语，进行预科提前学。</a:t>
            </a:r>
            <a:endParaRPr lang="zh-CN" altLang="en-US" sz="1400" dirty="0">
              <a:latin typeface="思源黑体 CN Bold"/>
              <a:ea typeface="+mn-ea"/>
            </a:endParaRPr>
          </a:p>
          <a:p>
            <a:pPr marL="228600" indent="-228600" eaLnBrk="1" hangingPunct="1">
              <a:lnSpc>
                <a:spcPct val="150000"/>
              </a:lnSpc>
              <a:buFontTx/>
              <a:buAutoNum type="arabicPeriod"/>
            </a:pPr>
            <a:r>
              <a:rPr lang="zh-CN" altLang="en-US" sz="1400" dirty="0">
                <a:latin typeface="思源黑体 CN Bold"/>
                <a:ea typeface="+mn-ea"/>
              </a:rPr>
              <a:t>在“洋葱数学”上为孩子一次性课程付费；在“弹琴吧” 花</a:t>
            </a:r>
            <a:r>
              <a:rPr lang="en-US" altLang="zh-CN" sz="1400" dirty="0">
                <a:latin typeface="思源黑体 CN Bold"/>
                <a:ea typeface="+mn-ea"/>
              </a:rPr>
              <a:t>300</a:t>
            </a:r>
            <a:r>
              <a:rPr lang="zh-CN" altLang="en-US" sz="1400" dirty="0">
                <a:latin typeface="思源黑体 CN Bold"/>
                <a:ea typeface="+mn-ea"/>
              </a:rPr>
              <a:t>元购买终身</a:t>
            </a:r>
            <a:r>
              <a:rPr lang="en-US" altLang="zh-CN" sz="1400" dirty="0">
                <a:latin typeface="思源黑体 CN Bold"/>
                <a:ea typeface="+mn-ea"/>
              </a:rPr>
              <a:t>VIP</a:t>
            </a:r>
            <a:r>
              <a:rPr lang="zh-CN" altLang="en-US" sz="1400" dirty="0">
                <a:latin typeface="思源黑体 CN Bold"/>
                <a:ea typeface="+mn-ea"/>
              </a:rPr>
              <a:t>。</a:t>
            </a:r>
            <a:endParaRPr lang="zh-CN" altLang="en-US" sz="1400" dirty="0">
              <a:latin typeface="思源黑体 CN Bold"/>
              <a:ea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395605"/>
            <a:ext cx="2324100" cy="64579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思源黑体 CN Bold"/>
                <a:ea typeface="微软雅黑" panose="020B0503020204020204" pitchFamily="34" charset="-122"/>
              </a:rPr>
              <a:t>典型人物角色</a:t>
            </a:r>
            <a:endParaRPr lang="zh-CN" altLang="en-US" sz="2400" b="1" dirty="0">
              <a:solidFill>
                <a:srgbClr val="FFFFFF"/>
              </a:solidFill>
              <a:latin typeface="思源黑体 CN Bold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5360" y="4478262"/>
            <a:ext cx="3657421" cy="1567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自己辅导不了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低学历，无能力辅导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有一定学历，但英语无法辅导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有较多辅导，但担心自己辅导不好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98545" y="4458970"/>
            <a:ext cx="3028950" cy="161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思源黑体 CN Bold"/>
              </a:rPr>
              <a:t>解放自己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ea typeface="思源黑体 CN Bold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思源黑体 CN Bold"/>
              </a:rPr>
              <a:t>没有时间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思源黑体 CN Bold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思源黑体 CN Bold"/>
              </a:rPr>
              <a:t>投入时间较多，想解放自己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思源黑体 CN Bold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思源黑体 CN Bold"/>
              </a:rPr>
              <a:t>培养孩子的独立性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思源黑体 CN Bold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627495" y="4458970"/>
            <a:ext cx="2516505" cy="161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思源黑体 CN Bold"/>
              </a:rPr>
              <a:t>       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思源黑体 CN Bold"/>
              </a:rPr>
              <a:t>拔高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思源黑体 CN Bold"/>
              </a:rPr>
              <a:t>“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思源黑体 CN Bold"/>
              </a:rPr>
              <a:t>培优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思源黑体 CN Bold"/>
              </a:rPr>
              <a:t>”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ea typeface="思源黑体 CN Bold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思源黑体 CN Bold"/>
              </a:rPr>
              <a:t>课堂未听懂的继续学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思源黑体 CN Bold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思源黑体 CN Bold"/>
                <a:sym typeface="+mn-ea"/>
              </a:rPr>
              <a:t>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思源黑体 CN Bold"/>
                <a:sym typeface="+mn-ea"/>
              </a:rPr>
              <a:t>对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思源黑体 CN Bold"/>
                <a:sym typeface="+mn-ea"/>
              </a:rPr>
              <a:t>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思源黑体 CN Bold"/>
                <a:sym typeface="+mn-ea"/>
              </a:rPr>
              <a:t>辅导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思源黑体 CN Bold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思源黑体 CN Bold"/>
                <a:sym typeface="+mn-ea"/>
              </a:rPr>
              <a:t>预科学习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思源黑体 CN Bold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076055" y="4458970"/>
            <a:ext cx="2628900" cy="1987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思源黑体 CN Bold"/>
              </a:rPr>
              <a:t>防沉迷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思源黑体 CN Bold"/>
              </a:rPr>
              <a:t>+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思源黑体 CN Bold"/>
              </a:rPr>
              <a:t>护眼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ea typeface="思源黑体 CN Bold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思源黑体 CN Bold"/>
              </a:rPr>
              <a:t>孩子小，担心伤视力，但无法完全隔离电子产品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思源黑体 CN Bold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思源黑体 CN Bold"/>
              </a:rPr>
              <a:t>孩子拿手机或平板玩游戏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思源黑体 CN Bold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思源黑体 CN Bold"/>
              </a:rPr>
              <a:t>孩子拿自己手机共用不便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思源黑体 CN Bold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22020" y="1114425"/>
            <a:ext cx="10347960" cy="96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思源黑体 CN Bold"/>
              </a:rPr>
              <a:t>      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思源黑体 CN Bold"/>
              </a:rPr>
              <a:t>根据</a:t>
            </a:r>
            <a:r>
              <a:rPr lang="zh-CN" alt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思源黑体 CN Bold"/>
              </a:rPr>
              <a:t>已购消费者对教育平板的购买动机分析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思源黑体 CN Bold"/>
              </a:rPr>
              <a:t>和</a:t>
            </a:r>
            <a:r>
              <a:rPr lang="zh-CN" alt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思源黑体 CN Bold"/>
              </a:rPr>
              <a:t>产品</a:t>
            </a:r>
            <a:r>
              <a:rPr lang="zh-CN" alt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思源黑体 CN Bold"/>
                <a:sym typeface="+mn-ea"/>
              </a:rPr>
              <a:t>对</a:t>
            </a:r>
            <a:r>
              <a:rPr lang="zh-CN" alt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思源黑体 CN Bold"/>
              </a:rPr>
              <a:t>潜在消费者的吸引力分析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/>
                <a:ea typeface="思源黑体 CN Bold"/>
              </a:rPr>
              <a:t>，综合总结出家教机的目标人群主要以下类别：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思源黑体 CN Bold"/>
              <a:ea typeface="思源黑体 CN Bold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" y="2298700"/>
            <a:ext cx="2321609" cy="21600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984" y="2298700"/>
            <a:ext cx="2342515" cy="216000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854" y="2254885"/>
            <a:ext cx="2357120" cy="216000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5329" y="2254885"/>
            <a:ext cx="2330450" cy="21602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产品设计</a:t>
            </a:r>
            <a:r>
              <a:rPr lang="en-US" altLang="zh-CN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/</a:t>
            </a:r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迭代阶段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1995" y="957778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+mj-ea"/>
                <a:ea typeface="+mj-ea"/>
              </a:rPr>
              <a:t>2.3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0" name="TextBox 59"/>
          <p:cNvSpPr txBox="1"/>
          <p:nvPr/>
        </p:nvSpPr>
        <p:spPr>
          <a:xfrm>
            <a:off x="2005687" y="1875570"/>
            <a:ext cx="8977348" cy="4261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40080" indent="-1828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955" indent="-5543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514350" indent="-51435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/>
                <a:ea typeface="inpin heiti" panose="00000500000000000000" pitchFamily="2" charset="-122"/>
                <a:sym typeface="inpin heiti" panose="00000500000000000000" pitchFamily="2" charset="-122"/>
              </a:rPr>
              <a:t>老板说不行，但我认为很有价值？怎么办？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/>
                <a:ea typeface="inpin heiti" panose="00000500000000000000" pitchFamily="2" charset="-122"/>
                <a:sym typeface="inpin heiti" panose="00000500000000000000" pitchFamily="2" charset="-122"/>
              </a:rPr>
              <a:t>这个新功能该不该上线测试？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/>
                <a:ea typeface="inpin heiti" panose="00000500000000000000" pitchFamily="2" charset="-122"/>
                <a:sym typeface="inpin heiti" panose="00000500000000000000" pitchFamily="2" charset="-122"/>
              </a:rPr>
              <a:t>各种产品的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/>
                <a:ea typeface="inpin heiti" panose="00000500000000000000" pitchFamily="2" charset="-122"/>
                <a:sym typeface="inpin heiti" panose="00000500000000000000" pitchFamily="2" charset="-122"/>
              </a:rPr>
              <a:t>Idea,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/>
                <a:ea typeface="inpin heiti" panose="00000500000000000000" pitchFamily="2" charset="-122"/>
                <a:sym typeface="inpin heiti" panose="00000500000000000000" pitchFamily="2" charset="-122"/>
              </a:rPr>
              <a:t>层出不穷，再加上竞品的各种新点子，我们产品究竟该走向何方？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/>
                <a:ea typeface="inpin heiti" panose="00000500000000000000" pitchFamily="2" charset="-122"/>
                <a:sym typeface="inpin heiti" panose="00000500000000000000" pitchFamily="2" charset="-122"/>
              </a:rPr>
              <a:t>设计应该</a:t>
            </a:r>
            <a:r>
              <a:rPr lang="zh-CN" altLang="en-US" sz="3200" b="1" dirty="0">
                <a:solidFill>
                  <a:schemeClr val="accent3"/>
                </a:solidFill>
                <a:latin typeface="思源黑体 CN Bold"/>
                <a:ea typeface="inpin heiti" panose="00000500000000000000" pitchFamily="2" charset="-122"/>
                <a:sym typeface="inpin heiti" panose="00000500000000000000" pitchFamily="2" charset="-122"/>
              </a:rPr>
              <a:t>从简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/>
                <a:ea typeface="inpin heiti" panose="00000500000000000000" pitchFamily="2" charset="-122"/>
                <a:sym typeface="inpin heiti" panose="00000500000000000000" pitchFamily="2" charset="-122"/>
              </a:rPr>
              <a:t>还是把功能</a:t>
            </a:r>
            <a:r>
              <a:rPr lang="zh-CN" altLang="en-US" sz="3200" b="1" dirty="0">
                <a:solidFill>
                  <a:schemeClr val="accent3"/>
                </a:solidFill>
                <a:latin typeface="思源黑体 CN Bold"/>
                <a:ea typeface="inpin heiti" panose="00000500000000000000" pitchFamily="2" charset="-122"/>
                <a:sym typeface="inpin heiti" panose="00000500000000000000" pitchFamily="2" charset="-122"/>
              </a:rPr>
              <a:t>做全面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/>
                <a:ea typeface="inpin heiti" panose="00000500000000000000" pitchFamily="2" charset="-122"/>
                <a:sym typeface="inpin heiti" panose="00000500000000000000" pitchFamily="2" charset="-122"/>
              </a:rPr>
              <a:t>？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案例</a:t>
            </a:r>
            <a:r>
              <a:rPr lang="en-US" altLang="zh-CN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滴滴打车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1995" y="957778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+mj-ea"/>
                <a:ea typeface="+mj-ea"/>
              </a:rPr>
              <a:t>2.2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1912" y="2458104"/>
            <a:ext cx="1523680" cy="55142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943" y="2227761"/>
            <a:ext cx="1269410" cy="7817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710" y="2394601"/>
            <a:ext cx="889046" cy="54612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819920" y="1828801"/>
            <a:ext cx="110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快车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37825" y="1803648"/>
            <a:ext cx="1340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顺风车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157521" y="1803648"/>
            <a:ext cx="1340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代驾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51995" y="3222770"/>
            <a:ext cx="3770167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u="sng" dirty="0">
                <a:solidFill>
                  <a:schemeClr val="accent3"/>
                </a:solidFill>
                <a:latin typeface="思源黑体 CN Medium" pitchFamily="34" charset="-122"/>
                <a:ea typeface="思源黑体 CN Medium" pitchFamily="34" charset="-122"/>
              </a:rPr>
              <a:t>场景</a:t>
            </a:r>
            <a:r>
              <a:rPr lang="en-US" altLang="zh-CN" sz="2000" b="1" u="sng" dirty="0">
                <a:solidFill>
                  <a:schemeClr val="accent3"/>
                </a:solidFill>
                <a:latin typeface="思源黑体 CN Medium" pitchFamily="34" charset="-122"/>
                <a:ea typeface="思源黑体 CN Medium" pitchFamily="34" charset="-122"/>
              </a:rPr>
              <a:t>1</a:t>
            </a:r>
            <a:endParaRPr lang="en-US" altLang="zh-CN" sz="2000" b="1" u="sng" dirty="0">
              <a:solidFill>
                <a:schemeClr val="accent3"/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思源黑体 CN Medium" pitchFamily="34" charset="-122"/>
                <a:ea typeface="思源黑体 CN Medium" pitchFamily="34" charset="-122"/>
              </a:rPr>
              <a:t>希望快速打到车</a:t>
            </a:r>
            <a:endParaRPr lang="en-US" altLang="zh-CN" sz="2000" dirty="0">
              <a:latin typeface="思源黑体 CN Medium" pitchFamily="34" charset="-122"/>
              <a:ea typeface="思源黑体 CN Medium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思源黑体 CN Medium" pitchFamily="34" charset="-122"/>
                <a:ea typeface="思源黑体 CN Medium" pitchFamily="34" charset="-122"/>
              </a:rPr>
              <a:t>注重性价比</a:t>
            </a:r>
            <a:endParaRPr lang="en-US" altLang="zh-CN" sz="2000" dirty="0">
              <a:latin typeface="思源黑体 CN Medium" pitchFamily="34" charset="-122"/>
              <a:ea typeface="思源黑体 CN Medium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思源黑体 CN Medium" pitchFamily="34" charset="-122"/>
                <a:ea typeface="思源黑体 CN Medium" pitchFamily="34" charset="-122"/>
              </a:rPr>
              <a:t>对乘坐体验没有太多要求</a:t>
            </a:r>
            <a:endParaRPr lang="zh-CN" altLang="en-US" sz="2000" dirty="0"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216053" y="3254979"/>
            <a:ext cx="3770167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u="sng" dirty="0">
                <a:solidFill>
                  <a:schemeClr val="accent3"/>
                </a:solidFill>
                <a:latin typeface="思源黑体 CN Medium" pitchFamily="34" charset="-122"/>
                <a:ea typeface="思源黑体 CN Medium" pitchFamily="34" charset="-122"/>
              </a:rPr>
              <a:t>场景</a:t>
            </a:r>
            <a:r>
              <a:rPr lang="en-US" altLang="zh-CN" sz="2000" b="1" u="sng" dirty="0">
                <a:solidFill>
                  <a:schemeClr val="accent3"/>
                </a:solidFill>
                <a:latin typeface="思源黑体 CN Medium" pitchFamily="34" charset="-122"/>
                <a:ea typeface="思源黑体 CN Medium" pitchFamily="34" charset="-122"/>
              </a:rPr>
              <a:t>2</a:t>
            </a:r>
            <a:endParaRPr lang="en-US" altLang="zh-CN" sz="2000" b="1" u="sng" dirty="0">
              <a:solidFill>
                <a:schemeClr val="accent3"/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思源黑体 CN Medium" pitchFamily="34" charset="-122"/>
                <a:ea typeface="思源黑体 CN Medium" pitchFamily="34" charset="-122"/>
              </a:rPr>
              <a:t>路途较长，顺路率较高</a:t>
            </a:r>
            <a:endParaRPr lang="en-US" altLang="zh-CN" sz="2000" dirty="0">
              <a:latin typeface="思源黑体 CN Medium" pitchFamily="34" charset="-122"/>
              <a:ea typeface="思源黑体 CN Medium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思源黑体 CN Medium" pitchFamily="34" charset="-122"/>
                <a:ea typeface="思源黑体 CN Medium" pitchFamily="34" charset="-122"/>
              </a:rPr>
              <a:t>顺路一起拼车</a:t>
            </a:r>
            <a:endParaRPr lang="en-US" altLang="zh-CN" sz="2000" dirty="0">
              <a:latin typeface="思源黑体 CN Medium" pitchFamily="34" charset="-122"/>
              <a:ea typeface="思源黑体 CN Medium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思源黑体 CN Medium" pitchFamily="34" charset="-122"/>
                <a:ea typeface="思源黑体 CN Medium" pitchFamily="34" charset="-122"/>
              </a:rPr>
              <a:t>时效性要求不高</a:t>
            </a:r>
            <a:endParaRPr lang="zh-CN" altLang="en-US" sz="2000" dirty="0"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042445" y="3235999"/>
            <a:ext cx="3770167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u="sng" dirty="0">
                <a:solidFill>
                  <a:schemeClr val="accent3"/>
                </a:solidFill>
                <a:latin typeface="思源黑体 CN Medium" pitchFamily="34" charset="-122"/>
                <a:ea typeface="思源黑体 CN Medium" pitchFamily="34" charset="-122"/>
              </a:rPr>
              <a:t>场景</a:t>
            </a:r>
            <a:r>
              <a:rPr lang="en-US" altLang="zh-CN" sz="2000" b="1" u="sng" dirty="0">
                <a:solidFill>
                  <a:schemeClr val="accent3"/>
                </a:solidFill>
                <a:latin typeface="思源黑体 CN Medium" pitchFamily="34" charset="-122"/>
                <a:ea typeface="思源黑体 CN Medium" pitchFamily="34" charset="-122"/>
              </a:rPr>
              <a:t>3</a:t>
            </a:r>
            <a:endParaRPr lang="en-US" altLang="zh-CN" sz="2000" b="1" u="sng" dirty="0">
              <a:solidFill>
                <a:schemeClr val="accent3"/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思源黑体 CN Medium" pitchFamily="34" charset="-122"/>
                <a:ea typeface="思源黑体 CN Medium" pitchFamily="34" charset="-122"/>
              </a:rPr>
              <a:t>醉了、累了，叫个代驾</a:t>
            </a:r>
            <a:endParaRPr lang="zh-CN" altLang="en-US" sz="2000" dirty="0"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20" name="右大括号 19"/>
          <p:cNvSpPr/>
          <p:nvPr/>
        </p:nvSpPr>
        <p:spPr>
          <a:xfrm rot="5400000">
            <a:off x="5872872" y="1303078"/>
            <a:ext cx="446254" cy="8273991"/>
          </a:xfrm>
          <a:prstGeom prst="rightBrac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032597" y="5663201"/>
            <a:ext cx="8584707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3"/>
                </a:solidFill>
                <a:latin typeface="思源黑体 CN Medium" pitchFamily="34" charset="-122"/>
                <a:ea typeface="思源黑体 CN Medium" pitchFamily="34" charset="-122"/>
              </a:rPr>
              <a:t>目标用户：</a:t>
            </a:r>
            <a:r>
              <a:rPr lang="zh-CN" altLang="en-US" sz="2400" dirty="0">
                <a:latin typeface="思源黑体 CN Medium" pitchFamily="34" charset="-122"/>
                <a:ea typeface="思源黑体 CN Medium" pitchFamily="34" charset="-122"/>
              </a:rPr>
              <a:t>希望能够达到车，进而达到目的地的所有用户</a:t>
            </a:r>
            <a:endParaRPr lang="en-US" altLang="zh-CN" sz="2400" dirty="0"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3"/>
                </a:solidFill>
                <a:latin typeface="思源黑体 CN Medium" pitchFamily="34" charset="-122"/>
                <a:ea typeface="思源黑体 CN Medium" pitchFamily="34" charset="-122"/>
              </a:rPr>
              <a:t>问题：</a:t>
            </a:r>
            <a:r>
              <a:rPr lang="zh-CN" altLang="en-US" sz="2400" dirty="0">
                <a:latin typeface="思源黑体 CN Medium" pitchFamily="34" charset="-122"/>
                <a:ea typeface="思源黑体 CN Medium" pitchFamily="34" charset="-122"/>
              </a:rPr>
              <a:t>打车时间长，打不到车</a:t>
            </a:r>
            <a:endParaRPr lang="zh-CN" altLang="en-US" sz="2400" dirty="0"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095999" y="1099942"/>
            <a:ext cx="4210826" cy="523220"/>
          </a:xfrm>
          <a:prstGeom prst="rect">
            <a:avLst/>
          </a:prstGeom>
          <a:noFill/>
          <a:ln w="28575">
            <a:solidFill>
              <a:srgbClr val="E682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3"/>
                </a:solidFill>
                <a:latin typeface="思源黑体 CN Medium" pitchFamily="34" charset="-122"/>
                <a:ea typeface="思源黑体 CN Medium" pitchFamily="34" charset="-122"/>
              </a:rPr>
              <a:t>用户</a:t>
            </a:r>
            <a:r>
              <a:rPr lang="en-US" altLang="zh-CN" sz="2800" b="1" dirty="0">
                <a:solidFill>
                  <a:schemeClr val="accent3"/>
                </a:solidFill>
                <a:latin typeface="思源黑体 CN Medium" pitchFamily="34" charset="-122"/>
                <a:ea typeface="思源黑体 CN Medium" pitchFamily="34" charset="-122"/>
              </a:rPr>
              <a:t>+</a:t>
            </a:r>
            <a:r>
              <a:rPr lang="zh-CN" altLang="en-US" sz="2800" b="1" dirty="0">
                <a:solidFill>
                  <a:schemeClr val="accent3"/>
                </a:solidFill>
                <a:latin typeface="思源黑体 CN Medium" pitchFamily="34" charset="-122"/>
                <a:ea typeface="思源黑体 CN Medium" pitchFamily="34" charset="-122"/>
              </a:rPr>
              <a:t>场景</a:t>
            </a:r>
            <a:r>
              <a:rPr lang="en-US" altLang="zh-CN" sz="2800" b="1" dirty="0">
                <a:solidFill>
                  <a:schemeClr val="accent3"/>
                </a:solidFill>
                <a:latin typeface="思源黑体 CN Medium" pitchFamily="34" charset="-122"/>
                <a:ea typeface="思源黑体 CN Medium" pitchFamily="34" charset="-122"/>
              </a:rPr>
              <a:t>+</a:t>
            </a:r>
            <a:r>
              <a:rPr lang="zh-CN" altLang="en-US" sz="2800" b="1" dirty="0">
                <a:solidFill>
                  <a:schemeClr val="accent3"/>
                </a:solidFill>
                <a:latin typeface="思源黑体 CN Medium" pitchFamily="34" charset="-122"/>
                <a:ea typeface="思源黑体 CN Medium" pitchFamily="34" charset="-122"/>
              </a:rPr>
              <a:t>问题</a:t>
            </a:r>
            <a:r>
              <a:rPr lang="en-US" altLang="zh-CN" sz="2800" b="1" dirty="0">
                <a:solidFill>
                  <a:schemeClr val="accent3"/>
                </a:solidFill>
                <a:latin typeface="思源黑体 CN Medium" pitchFamily="34" charset="-122"/>
                <a:ea typeface="思源黑体 CN Medium" pitchFamily="34" charset="-122"/>
              </a:rPr>
              <a:t>+</a:t>
            </a:r>
            <a:r>
              <a:rPr lang="zh-CN" altLang="en-US" sz="2800" b="1" dirty="0">
                <a:solidFill>
                  <a:schemeClr val="accent3"/>
                </a:solidFill>
                <a:latin typeface="思源黑体 CN Medium" pitchFamily="34" charset="-122"/>
                <a:ea typeface="思源黑体 CN Medium" pitchFamily="34" charset="-122"/>
              </a:rPr>
              <a:t>方案</a:t>
            </a:r>
            <a:endParaRPr lang="zh-CN" altLang="en-US" sz="2800" b="1" dirty="0">
              <a:solidFill>
                <a:schemeClr val="accent3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534065" y="2637840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63085" y="2876767"/>
            <a:ext cx="513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rPr>
              <a:t>3</a:t>
            </a:r>
            <a:endParaRPr lang="zh-CN" altLang="en-US" sz="4400" b="1" dirty="0">
              <a:solidFill>
                <a:schemeClr val="bg1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0502" y="2871297"/>
            <a:ext cx="67925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用户画像（二）</a:t>
            </a:r>
            <a:endParaRPr lang="en-US" altLang="zh-CN" sz="4400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4400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— User Profile</a:t>
            </a:r>
            <a:endParaRPr lang="zh-CN" altLang="en-US" sz="4400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定义和主要应用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7686" y="983178"/>
            <a:ext cx="4700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05687" y="1667328"/>
            <a:ext cx="8887214" cy="5667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ea typeface="思源黑体 CN Bold"/>
              </a:rPr>
              <a:t>User Profile</a:t>
            </a:r>
            <a:endParaRPr lang="en-US" altLang="zh-CN" sz="2000" b="1" dirty="0">
              <a:ea typeface="思源黑体 CN Bold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ea typeface="思源黑体 CN Bold"/>
              </a:rPr>
              <a:t>俗称</a:t>
            </a:r>
            <a:r>
              <a:rPr lang="en-US" altLang="zh-CN" sz="2000" dirty="0">
                <a:ea typeface="思源黑体 CN Bold"/>
              </a:rPr>
              <a:t>”</a:t>
            </a:r>
            <a:r>
              <a:rPr lang="zh-CN" altLang="en-US" sz="2000" dirty="0">
                <a:ea typeface="思源黑体 CN Bold"/>
              </a:rPr>
              <a:t>打标签</a:t>
            </a:r>
            <a:r>
              <a:rPr lang="en-US" altLang="zh-CN" sz="2000" dirty="0">
                <a:ea typeface="思源黑体 CN Bold"/>
              </a:rPr>
              <a:t>”</a:t>
            </a:r>
            <a:r>
              <a:rPr lang="zh-CN" altLang="en-US" sz="2000" dirty="0">
                <a:ea typeface="思源黑体 CN Bold"/>
              </a:rPr>
              <a:t>，是基于</a:t>
            </a:r>
            <a:r>
              <a:rPr lang="zh-CN" altLang="en-US" sz="2000" b="1" dirty="0">
                <a:solidFill>
                  <a:schemeClr val="accent3"/>
                </a:solidFill>
                <a:ea typeface="思源黑体 CN Bold"/>
              </a:rPr>
              <a:t>大量用户积累</a:t>
            </a:r>
            <a:r>
              <a:rPr lang="zh-CN" altLang="en-US" sz="2000" dirty="0">
                <a:ea typeface="思源黑体 CN Bold"/>
              </a:rPr>
              <a:t>下的数据，结合相应的需求和场景沉淀出的一系列标签，这些标签共同为提供更好的产品迭代提供数据支持。</a:t>
            </a:r>
            <a:endParaRPr lang="en-US" altLang="zh-CN" sz="2000" dirty="0">
              <a:ea typeface="思源黑体 CN Bold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ea typeface="思源黑体 CN Bold"/>
              </a:rPr>
              <a:t>与</a:t>
            </a:r>
            <a:r>
              <a:rPr lang="en-US" altLang="zh-CN" sz="2000" dirty="0">
                <a:ea typeface="思源黑体 CN Bold"/>
              </a:rPr>
              <a:t>User Persona</a:t>
            </a:r>
            <a:r>
              <a:rPr lang="zh-CN" altLang="en-US" sz="2000" dirty="0">
                <a:ea typeface="思源黑体 CN Bold"/>
              </a:rPr>
              <a:t>不同，</a:t>
            </a:r>
            <a:r>
              <a:rPr lang="en-US" altLang="zh-CN" sz="2000" dirty="0">
                <a:ea typeface="思源黑体 CN Bold"/>
              </a:rPr>
              <a:t>User Profile</a:t>
            </a:r>
            <a:r>
              <a:rPr lang="zh-CN" altLang="en-US" sz="2000" dirty="0">
                <a:ea typeface="思源黑体 CN Bold"/>
              </a:rPr>
              <a:t> 偏重于对用户群体进行</a:t>
            </a:r>
            <a:r>
              <a:rPr lang="zh-CN" altLang="en-US" sz="2000" b="1" dirty="0">
                <a:solidFill>
                  <a:schemeClr val="accent3"/>
                </a:solidFill>
                <a:ea typeface="思源黑体 CN Bold"/>
              </a:rPr>
              <a:t>区分</a:t>
            </a:r>
            <a:r>
              <a:rPr lang="zh-CN" altLang="en-US" sz="2000" dirty="0">
                <a:ea typeface="思源黑体 CN Bold"/>
              </a:rPr>
              <a:t>，比如根据用户价值将用户划分成砖石、白金、青铜和铁矿石等。</a:t>
            </a:r>
            <a:endParaRPr lang="en-US" altLang="zh-CN" sz="2000" dirty="0">
              <a:ea typeface="思源黑体 CN Bold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3"/>
                </a:solidFill>
                <a:latin typeface="思源黑体 CN Bold"/>
                <a:ea typeface="思源黑体 CN Bold"/>
              </a:rPr>
              <a:t>主要应用于：</a:t>
            </a:r>
            <a:endParaRPr lang="en-US" altLang="zh-CN" sz="2400" b="1" dirty="0">
              <a:solidFill>
                <a:schemeClr val="accent3"/>
              </a:solidFill>
              <a:latin typeface="思源黑体 CN Bold"/>
              <a:ea typeface="思源黑体 CN Bold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ea typeface="思源黑体 CN Bold"/>
              </a:rPr>
              <a:t>客户关系管理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ea typeface="思源黑体 CN Bold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ea typeface="思源黑体 CN Bold"/>
              </a:rPr>
              <a:t>精细化运营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ea typeface="思源黑体 CN Bold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ea typeface="思源黑体 CN Bold"/>
              </a:rPr>
              <a:t>定向广告投放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ea typeface="思源黑体 CN Bold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ea typeface="思源黑体 CN Bold"/>
              </a:rPr>
              <a:t>个性化推荐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ea typeface="思源黑体 CN Bold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ea typeface="思源黑体 CN Bold"/>
              </a:rPr>
              <a:t>反欺诈、搜索等领域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ea typeface="思源黑体 CN Bold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accent3"/>
              </a:solidFill>
              <a:ea typeface="思源黑体 CN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32790" y="1195070"/>
            <a:ext cx="10845165" cy="51606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534065" y="2637840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63085" y="2876767"/>
            <a:ext cx="513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rPr>
              <a:t>4</a:t>
            </a:r>
            <a:endParaRPr lang="zh-CN" altLang="en-US" sz="4400" b="1" dirty="0">
              <a:solidFill>
                <a:schemeClr val="bg1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0502" y="2871297"/>
            <a:ext cx="6792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适用范围</a:t>
            </a:r>
            <a:endParaRPr lang="zh-CN" altLang="en-US" sz="4400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适用范围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7686" y="983178"/>
            <a:ext cx="4700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05687" y="1875570"/>
            <a:ext cx="8887214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Bold"/>
              </a:rPr>
              <a:t>强调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Bold"/>
              </a:rPr>
              <a:t>“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Bold"/>
              </a:rPr>
              <a:t>差异化服务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Bold"/>
              </a:rPr>
              <a:t>”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ea typeface="思源黑体 CN Bold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Bold"/>
              </a:rPr>
              <a:t>静态画像和动态画像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ea typeface="思源黑体 CN Bold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Bold"/>
              </a:rPr>
              <a:t>静态画像前提假设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ea typeface="思源黑体 CN Bold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Bold"/>
              </a:rPr>
              <a:t>	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Bold"/>
              </a:rPr>
              <a:t>用户属性和行为</a:t>
            </a:r>
            <a:r>
              <a:rPr lang="zh-CN" altLang="en-US" sz="3200" b="1" dirty="0">
                <a:solidFill>
                  <a:schemeClr val="accent3"/>
                </a:solidFill>
                <a:ea typeface="思源黑体 CN Bold"/>
              </a:rPr>
              <a:t>相对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Bold"/>
              </a:rPr>
              <a:t>稳定性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ea typeface="思源黑体 CN Bold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Bold"/>
              </a:rPr>
              <a:t>    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Bold"/>
              </a:rPr>
              <a:t>有规律可循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ea typeface="思源黑体 CN Bold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Bold"/>
              </a:rPr>
              <a:t>    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Bold"/>
              </a:rPr>
              <a:t>可预测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ea typeface="思源黑体 CN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/>
          <p:nvPr/>
        </p:nvSpPr>
        <p:spPr>
          <a:xfrm>
            <a:off x="3416076" y="2402713"/>
            <a:ext cx="7799910" cy="15178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用户画像是什么？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适用范围？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17285" y="2153402"/>
            <a:ext cx="2743682" cy="2141631"/>
          </a:xfrm>
          <a:prstGeom prst="roundRect">
            <a:avLst>
              <a:gd name="adj" fmla="val 9228"/>
            </a:avLst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/>
            <a:endParaRPr lang="zh-CN" altLang="en-US" sz="2400">
              <a:solidFill>
                <a:srgbClr val="C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12"/>
          <a:stretch>
            <a:fillRect/>
          </a:stretch>
        </p:blipFill>
        <p:spPr>
          <a:xfrm>
            <a:off x="1526032" y="2326025"/>
            <a:ext cx="2326188" cy="18634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534065" y="2637840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63085" y="2876767"/>
            <a:ext cx="513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rPr>
              <a:t>1</a:t>
            </a:r>
            <a:endParaRPr lang="zh-CN" altLang="en-US" sz="4400" b="1" dirty="0">
              <a:solidFill>
                <a:schemeClr val="bg1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0502" y="2871297"/>
            <a:ext cx="42843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用户画像</a:t>
            </a:r>
            <a:endParaRPr lang="zh-CN" altLang="en-US" sz="4400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用户画像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7686" y="945260"/>
            <a:ext cx="5325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05687" y="1932046"/>
            <a:ext cx="11235376" cy="1020932"/>
            <a:chOff x="1542227" y="1825514"/>
            <a:chExt cx="11235376" cy="1020932"/>
          </a:xfrm>
        </p:grpSpPr>
        <p:sp>
          <p:nvSpPr>
            <p:cNvPr id="7" name="矩形 6"/>
            <p:cNvSpPr/>
            <p:nvPr/>
          </p:nvSpPr>
          <p:spPr>
            <a:xfrm>
              <a:off x="1542227" y="1825514"/>
              <a:ext cx="7987782" cy="10209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497564" y="2016328"/>
              <a:ext cx="1028003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latin typeface="思源黑体 CN Bold" pitchFamily="34" charset="-122"/>
                  <a:ea typeface="思源黑体 CN Bold" pitchFamily="34" charset="-122"/>
                </a:rPr>
                <a:t>冷静几秒，思考一下：</a:t>
              </a:r>
              <a:endParaRPr lang="en-US" altLang="zh-CN" sz="2800" b="1" dirty="0">
                <a:latin typeface="思源黑体 CN Bold" pitchFamily="34" charset="-122"/>
                <a:ea typeface="思源黑体 CN Bold" pitchFamily="34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5071" y="1963612"/>
              <a:ext cx="762493" cy="762493"/>
            </a:xfrm>
            <a:prstGeom prst="rect">
              <a:avLst/>
            </a:prstGeom>
          </p:spPr>
        </p:pic>
      </p:grpSp>
      <p:sp>
        <p:nvSpPr>
          <p:cNvPr id="10" name="矩形 9"/>
          <p:cNvSpPr/>
          <p:nvPr/>
        </p:nvSpPr>
        <p:spPr>
          <a:xfrm>
            <a:off x="2005687" y="3429000"/>
            <a:ext cx="102800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思源黑体 CN Bold" pitchFamily="34" charset="-122"/>
                <a:ea typeface="思源黑体 CN Bold" pitchFamily="34" charset="-122"/>
              </a:rPr>
              <a:t>现有公司面向的是什么样的一群人？</a:t>
            </a:r>
            <a:endParaRPr lang="en-US" altLang="zh-CN" sz="2800" b="1" dirty="0">
              <a:latin typeface="思源黑体 CN Bold" pitchFamily="34" charset="-122"/>
              <a:ea typeface="思源黑体 CN Bold" pitchFamily="34" charset="-122"/>
            </a:endParaRPr>
          </a:p>
          <a:p>
            <a:endParaRPr lang="en-US" altLang="zh-CN" sz="2800" b="1" dirty="0"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20484" y="4258964"/>
            <a:ext cx="8519604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Bold" pitchFamily="34" charset="-122"/>
                <a:ea typeface="思源黑体 CN Bold" pitchFamily="34" charset="-122"/>
              </a:rPr>
              <a:t>“教培类”：我们面向的是</a:t>
            </a:r>
            <a:r>
              <a:rPr lang="zh-CN" altLang="en-US" sz="2400" b="1" dirty="0">
                <a:latin typeface="思源黑体 CN Bold" pitchFamily="34" charset="-122"/>
                <a:ea typeface="思源黑体 CN Bold" pitchFamily="34" charset="-122"/>
              </a:rPr>
              <a:t>中小学生</a:t>
            </a:r>
            <a:endParaRPr lang="en-US" altLang="zh-CN" sz="2400" b="1" dirty="0">
              <a:latin typeface="思源黑体 CN Bold" pitchFamily="34" charset="-122"/>
              <a:ea typeface="思源黑体 CN Bold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Bold" pitchFamily="34" charset="-122"/>
                <a:ea typeface="思源黑体 CN Bold" pitchFamily="34" charset="-122"/>
              </a:rPr>
              <a:t>“健身”：</a:t>
            </a:r>
            <a:r>
              <a:rPr lang="zh-CN" altLang="en-US" sz="2400" b="1" dirty="0">
                <a:latin typeface="思源黑体 CN Bold" pitchFamily="34" charset="-122"/>
                <a:ea typeface="思源黑体 CN Bold" pitchFamily="34" charset="-122"/>
              </a:rPr>
              <a:t>年轻人</a:t>
            </a:r>
            <a:r>
              <a:rPr lang="zh-CN" altLang="en-US" sz="2400" dirty="0">
                <a:latin typeface="思源黑体 CN Bold" pitchFamily="34" charset="-122"/>
                <a:ea typeface="思源黑体 CN Bold" pitchFamily="34" charset="-122"/>
              </a:rPr>
              <a:t>，有</a:t>
            </a:r>
            <a:r>
              <a:rPr lang="zh-CN" altLang="en-US" sz="2400" b="1" dirty="0">
                <a:latin typeface="思源黑体 CN Bold" pitchFamily="34" charset="-122"/>
                <a:ea typeface="思源黑体 CN Bold" pitchFamily="34" charset="-122"/>
              </a:rPr>
              <a:t>空余</a:t>
            </a:r>
            <a:r>
              <a:rPr lang="zh-CN" altLang="en-US" sz="2400" dirty="0">
                <a:latin typeface="思源黑体 CN Bold" pitchFamily="34" charset="-122"/>
                <a:ea typeface="思源黑体 CN Bold" pitchFamily="34" charset="-122"/>
              </a:rPr>
              <a:t>时间，舍得对自己健康进行投入</a:t>
            </a:r>
            <a:endParaRPr lang="en-US" altLang="zh-CN" sz="2400" dirty="0">
              <a:latin typeface="思源黑体 CN Bold" pitchFamily="34" charset="-122"/>
              <a:ea typeface="思源黑体 CN Bold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Bold" pitchFamily="34" charset="-122"/>
                <a:ea typeface="思源黑体 CN Bold" pitchFamily="34" charset="-122"/>
              </a:rPr>
              <a:t>“理财”：全中国股民</a:t>
            </a:r>
            <a:endParaRPr lang="en-US" altLang="zh-CN" sz="2400" dirty="0">
              <a:latin typeface="思源黑体 CN Bold" pitchFamily="34" charset="-122"/>
              <a:ea typeface="思源黑体 CN Bold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用户画像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7686" y="945260"/>
            <a:ext cx="5325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50870" y="2209011"/>
            <a:ext cx="10546477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ea typeface="思源黑体 CN Bold"/>
              </a:rPr>
              <a:t>User Persona</a:t>
            </a:r>
            <a:endParaRPr lang="en-US" altLang="zh-CN" sz="3200" dirty="0">
              <a:ea typeface="思源黑体 CN Bold"/>
            </a:endParaRPr>
          </a:p>
          <a:p>
            <a:r>
              <a:rPr lang="zh-CN" altLang="en-US" sz="2400" dirty="0">
                <a:ea typeface="思源黑体 CN Bold"/>
              </a:rPr>
              <a:t>又称用户角色，是对用户的</a:t>
            </a:r>
            <a:r>
              <a:rPr lang="zh-CN" altLang="en-US" sz="2400" b="1" dirty="0">
                <a:ea typeface="思源黑体 CN Bold"/>
              </a:rPr>
              <a:t>真实需求</a:t>
            </a:r>
            <a:r>
              <a:rPr lang="zh-CN" altLang="en-US" sz="2400" b="1" dirty="0">
                <a:solidFill>
                  <a:schemeClr val="accent3"/>
                </a:solidFill>
                <a:ea typeface="思源黑体 CN Bold"/>
              </a:rPr>
              <a:t>虚拟</a:t>
            </a:r>
            <a:r>
              <a:rPr lang="zh-CN" altLang="en-US" sz="2400" dirty="0">
                <a:ea typeface="思源黑体 CN Bold"/>
              </a:rPr>
              <a:t>出的</a:t>
            </a:r>
            <a:r>
              <a:rPr lang="zh-CN" altLang="en-US" sz="2400" b="1" dirty="0">
                <a:solidFill>
                  <a:schemeClr val="accent3"/>
                </a:solidFill>
                <a:ea typeface="思源黑体 CN Bold"/>
              </a:rPr>
              <a:t>典型人物角色。</a:t>
            </a:r>
            <a:endParaRPr lang="en-US" altLang="zh-CN" sz="2400" b="1" dirty="0">
              <a:solidFill>
                <a:schemeClr val="accent3"/>
              </a:solidFill>
              <a:ea typeface="思源黑体 CN Bold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chemeClr val="accent3"/>
              </a:solidFill>
              <a:ea typeface="思源黑体 CN Bold"/>
            </a:endParaRPr>
          </a:p>
          <a:p>
            <a:r>
              <a:rPr lang="en-US" altLang="zh-CN" sz="3200" b="1" dirty="0">
                <a:ea typeface="思源黑体 CN Bold"/>
              </a:rPr>
              <a:t>User Profile</a:t>
            </a:r>
            <a:endParaRPr lang="en-US" altLang="zh-CN" sz="3200" b="1" dirty="0">
              <a:ea typeface="思源黑体 CN Bold"/>
            </a:endParaRPr>
          </a:p>
          <a:p>
            <a:r>
              <a:rPr lang="zh-CN" altLang="en-US" sz="2400" dirty="0">
                <a:ea typeface="思源黑体 CN Bold"/>
              </a:rPr>
              <a:t>俗称</a:t>
            </a:r>
            <a:r>
              <a:rPr lang="en-US" altLang="zh-CN" sz="2400" dirty="0">
                <a:ea typeface="思源黑体 CN Bold"/>
              </a:rPr>
              <a:t>”</a:t>
            </a:r>
            <a:r>
              <a:rPr lang="zh-CN" altLang="en-US" sz="2400" dirty="0">
                <a:ea typeface="思源黑体 CN Bold"/>
              </a:rPr>
              <a:t>打标签</a:t>
            </a:r>
            <a:r>
              <a:rPr lang="en-US" altLang="zh-CN" sz="2400" dirty="0">
                <a:ea typeface="思源黑体 CN Bold"/>
              </a:rPr>
              <a:t>”</a:t>
            </a:r>
            <a:r>
              <a:rPr lang="zh-CN" altLang="en-US" sz="2400" dirty="0">
                <a:ea typeface="思源黑体 CN Bold"/>
              </a:rPr>
              <a:t>，是基于</a:t>
            </a:r>
            <a:r>
              <a:rPr lang="zh-CN" altLang="en-US" sz="2400" b="1" dirty="0">
                <a:solidFill>
                  <a:schemeClr val="accent3"/>
                </a:solidFill>
                <a:ea typeface="思源黑体 CN Bold"/>
              </a:rPr>
              <a:t>大量用户积累</a:t>
            </a:r>
            <a:r>
              <a:rPr lang="zh-CN" altLang="en-US" sz="2400" dirty="0">
                <a:ea typeface="思源黑体 CN Bold"/>
              </a:rPr>
              <a:t>下的数据，结合相应的需求和场景沉淀出</a:t>
            </a:r>
            <a:endParaRPr lang="en-US" altLang="zh-CN" sz="2400" dirty="0">
              <a:ea typeface="思源黑体 CN Bold"/>
            </a:endParaRPr>
          </a:p>
          <a:p>
            <a:r>
              <a:rPr lang="zh-CN" altLang="en-US" sz="2400" dirty="0">
                <a:ea typeface="思源黑体 CN Bold"/>
              </a:rPr>
              <a:t>的一系列标签，这些标签共同为提供更好的产品迭代提供数据支持</a:t>
            </a:r>
            <a:endParaRPr lang="zh-CN" altLang="en-US" sz="2400" dirty="0">
              <a:ea typeface="思源黑体 CN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用户画像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7686" y="945260"/>
            <a:ext cx="5325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03661" y="2243081"/>
            <a:ext cx="4013468" cy="4025540"/>
            <a:chOff x="1380204" y="2083711"/>
            <a:chExt cx="4013468" cy="4025540"/>
          </a:xfrm>
        </p:grpSpPr>
        <p:sp>
          <p:nvSpPr>
            <p:cNvPr id="2" name="椭圆 1"/>
            <p:cNvSpPr/>
            <p:nvPr/>
          </p:nvSpPr>
          <p:spPr>
            <a:xfrm>
              <a:off x="1380204" y="2083711"/>
              <a:ext cx="4013468" cy="402553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椭圆 52"/>
            <p:cNvSpPr/>
            <p:nvPr/>
          </p:nvSpPr>
          <p:spPr>
            <a:xfrm>
              <a:off x="1873189" y="3240351"/>
              <a:ext cx="2823098" cy="28689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思源黑体 CN Bold"/>
                </a:rPr>
                <a:t>User Profile</a:t>
              </a:r>
              <a:endParaRPr lang="en-US" altLang="zh-CN" sz="2400" b="1" dirty="0">
                <a:latin typeface="思源黑体 CN Bold"/>
              </a:endParaRPr>
            </a:p>
            <a:p>
              <a:pPr algn="ctr"/>
              <a:r>
                <a:rPr lang="zh-CN" altLang="en-US" sz="2400" b="1" dirty="0">
                  <a:latin typeface="思源黑体 CN Bold"/>
                </a:rPr>
                <a:t>（具象）</a:t>
              </a:r>
              <a:endParaRPr lang="zh-CN" altLang="en-US" sz="2400" b="1" dirty="0">
                <a:latin typeface="思源黑体 CN Bold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075780" y="2409354"/>
              <a:ext cx="274715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accent3"/>
                  </a:solidFill>
                  <a:latin typeface="思源黑体 CN Medium" pitchFamily="34" charset="-122"/>
                  <a:ea typeface="思源黑体 CN Medium" pitchFamily="34" charset="-122"/>
                </a:rPr>
                <a:t>User Persona</a:t>
              </a:r>
              <a:endParaRPr lang="en-US" altLang="zh-CN" sz="2400" b="1" dirty="0">
                <a:solidFill>
                  <a:schemeClr val="accent3"/>
                </a:solidFill>
                <a:latin typeface="思源黑体 CN Medium" pitchFamily="34" charset="-122"/>
                <a:ea typeface="思源黑体 CN Medium" pitchFamily="34" charset="-122"/>
              </a:endParaRPr>
            </a:p>
            <a:p>
              <a:pPr algn="ctr"/>
              <a:r>
                <a:rPr lang="zh-CN" altLang="en-US" sz="2400" dirty="0">
                  <a:solidFill>
                    <a:schemeClr val="accent3"/>
                  </a:solidFill>
                  <a:latin typeface="思源黑体 CN Medium" pitchFamily="34" charset="-122"/>
                  <a:ea typeface="思源黑体 CN Medium" pitchFamily="34" charset="-122"/>
                </a:rPr>
                <a:t>（抽象）</a:t>
              </a:r>
              <a:endParaRPr lang="zh-CN" altLang="en-US" sz="2400" dirty="0">
                <a:solidFill>
                  <a:schemeClr val="accent3"/>
                </a:solidFill>
                <a:latin typeface="思源黑体 CN Medium" pitchFamily="34" charset="-122"/>
                <a:ea typeface="思源黑体 CN Medium" pitchFamily="34" charset="-122"/>
              </a:endParaRPr>
            </a:p>
          </p:txBody>
        </p:sp>
      </p:grpSp>
      <p:sp>
        <p:nvSpPr>
          <p:cNvPr id="54" name="对话气泡: 圆角矩形 53"/>
          <p:cNvSpPr/>
          <p:nvPr/>
        </p:nvSpPr>
        <p:spPr>
          <a:xfrm>
            <a:off x="4910114" y="1051987"/>
            <a:ext cx="6527284" cy="5313286"/>
          </a:xfrm>
          <a:prstGeom prst="wedgeRoundRectCallout">
            <a:avLst>
              <a:gd name="adj1" fmla="val -57492"/>
              <a:gd name="adj2" fmla="val -1597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b="1" dirty="0">
                <a:solidFill>
                  <a:schemeClr val="accent3"/>
                </a:solidFill>
                <a:latin typeface="思源黑体 CN Bold"/>
              </a:rPr>
              <a:t>区别</a:t>
            </a:r>
            <a:endParaRPr lang="en-US" altLang="zh-CN" sz="2800" b="1" dirty="0">
              <a:solidFill>
                <a:schemeClr val="accent3"/>
              </a:solidFill>
              <a:latin typeface="思源黑体 CN Bold"/>
            </a:endParaRP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/>
              </a:rPr>
              <a:t>100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/>
              </a:rPr>
              <a:t>个人就有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/>
              </a:rPr>
              <a:t>100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/>
              </a:rPr>
              <a:t>张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/>
              </a:rPr>
              <a:t>User Profile,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/>
              </a:rPr>
              <a:t>通过属性和兴趣偏好等维度可以对不同人进行区别。比如：喜欢看电影，玩游戏张三。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/>
            </a:endParaRP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/>
              </a:rPr>
              <a:t>User Persona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/>
              </a:rPr>
              <a:t>是在特定场景，拥有相似的特征（属性和偏好）的典型人群。比如：提到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/>
              </a:rPr>
              <a:t>B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/>
              </a:rPr>
              <a:t>站用户，都会联想到喜欢二次元的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/>
              </a:rPr>
              <a:t>95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/>
              </a:rPr>
              <a:t>后人群。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/>
              </a:rPr>
              <a:t>User Persona: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/>
              </a:rPr>
              <a:t>某个场景，围绕着某个目标的一群人</a:t>
            </a:r>
            <a:r>
              <a:rPr lang="zh-CN" altLang="en-US" sz="2400" dirty="0">
                <a:solidFill>
                  <a:schemeClr val="accent3"/>
                </a:solidFill>
                <a:latin typeface="思源黑体 CN Bold"/>
              </a:rPr>
              <a:t>（</a:t>
            </a:r>
            <a:r>
              <a:rPr lang="zh-CN" altLang="en-US" sz="2400" b="1" dirty="0">
                <a:solidFill>
                  <a:schemeClr val="accent3"/>
                </a:solidFill>
                <a:latin typeface="思源黑体 CN Bold"/>
              </a:rPr>
              <a:t>人</a:t>
            </a:r>
            <a:r>
              <a:rPr lang="en-US" altLang="zh-CN" sz="2400" b="1" dirty="0">
                <a:solidFill>
                  <a:schemeClr val="accent3"/>
                </a:solidFill>
                <a:latin typeface="思源黑体 CN Bold"/>
              </a:rPr>
              <a:t>+</a:t>
            </a:r>
            <a:r>
              <a:rPr lang="zh-CN" altLang="en-US" sz="2400" b="1" dirty="0">
                <a:solidFill>
                  <a:schemeClr val="accent3"/>
                </a:solidFill>
                <a:latin typeface="思源黑体 CN Bold"/>
              </a:rPr>
              <a:t>场景</a:t>
            </a:r>
            <a:r>
              <a:rPr lang="en-US" altLang="zh-CN" sz="2400" b="1" dirty="0">
                <a:solidFill>
                  <a:schemeClr val="accent3"/>
                </a:solidFill>
                <a:latin typeface="思源黑体 CN Bold"/>
              </a:rPr>
              <a:t>+</a:t>
            </a:r>
            <a:r>
              <a:rPr lang="zh-CN" altLang="en-US" sz="2400" b="1" dirty="0">
                <a:solidFill>
                  <a:schemeClr val="accent3"/>
                </a:solidFill>
                <a:latin typeface="思源黑体 CN Bold"/>
              </a:rPr>
              <a:t>目标</a:t>
            </a:r>
            <a:r>
              <a:rPr lang="zh-CN" altLang="en-US" sz="2400" dirty="0">
                <a:solidFill>
                  <a:schemeClr val="accent3"/>
                </a:solidFill>
                <a:latin typeface="思源黑体 CN Bold"/>
              </a:rPr>
              <a:t>）</a:t>
            </a:r>
            <a:endParaRPr lang="en-US" altLang="zh-CN" sz="2800" b="1" dirty="0">
              <a:solidFill>
                <a:schemeClr val="accent3"/>
              </a:solidFill>
              <a:latin typeface="思源黑体 CN Bold"/>
            </a:endParaRPr>
          </a:p>
          <a:p>
            <a:pPr algn="ctr"/>
            <a:r>
              <a:rPr lang="zh-CN" altLang="en-US" sz="2800" b="1" dirty="0">
                <a:solidFill>
                  <a:schemeClr val="accent3"/>
                </a:solidFill>
                <a:latin typeface="思源黑体 CN Bold"/>
              </a:rPr>
              <a:t>联系</a:t>
            </a:r>
            <a:endParaRPr lang="en-US" altLang="zh-CN" sz="2800" b="1" dirty="0">
              <a:solidFill>
                <a:schemeClr val="accent3"/>
              </a:solidFill>
              <a:latin typeface="思源黑体 CN Bold"/>
            </a:endParaRP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/>
              </a:rPr>
              <a:t>User Persona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/>
              </a:rPr>
              <a:t>：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/>
              </a:rPr>
              <a:t>User Profile+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/>
              </a:rPr>
              <a:t>场景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/>
              </a:rPr>
              <a:t>+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/>
              </a:rPr>
              <a:t>目标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/>
              </a:rPr>
              <a:t>,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/>
              </a:rPr>
              <a:t>是</a:t>
            </a:r>
            <a:r>
              <a:rPr lang="zh-CN" altLang="en-US" sz="2400" b="1" u="sng" dirty="0">
                <a:solidFill>
                  <a:schemeClr val="accent3"/>
                </a:solidFill>
                <a:latin typeface="思源黑体 CN Bold"/>
              </a:rPr>
              <a:t>抽象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/>
              </a:rPr>
              <a:t>出来的一群典型用户，而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/>
              </a:rPr>
              <a:t>User Profile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/>
              </a:rPr>
              <a:t>是对用户</a:t>
            </a:r>
            <a:r>
              <a:rPr lang="zh-CN" altLang="en-US" sz="2400" b="1" u="sng" dirty="0">
                <a:solidFill>
                  <a:schemeClr val="accent3"/>
                </a:solidFill>
                <a:latin typeface="思源黑体 CN Bold"/>
              </a:rPr>
              <a:t>具体描述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/>
              </a:rPr>
              <a:t>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534065" y="2637840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63085" y="2876767"/>
            <a:ext cx="513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rPr>
              <a:t>2</a:t>
            </a:r>
            <a:endParaRPr lang="zh-CN" altLang="en-US" sz="4400" b="1" dirty="0">
              <a:solidFill>
                <a:schemeClr val="bg1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0502" y="2871297"/>
            <a:ext cx="67925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用户画像（一）</a:t>
            </a:r>
            <a:endParaRPr lang="en-US" altLang="zh-CN" sz="4400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4400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— User Persona</a:t>
            </a:r>
            <a:endParaRPr lang="zh-CN" altLang="en-US" sz="4400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定义和主要应用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7686" y="987536"/>
            <a:ext cx="4700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74938" y="3647121"/>
            <a:ext cx="10042124" cy="692458"/>
            <a:chOff x="1082686" y="2601084"/>
            <a:chExt cx="10042124" cy="692458"/>
          </a:xfrm>
        </p:grpSpPr>
        <p:sp>
          <p:nvSpPr>
            <p:cNvPr id="3" name="箭头: 五边形 2"/>
            <p:cNvSpPr/>
            <p:nvPr/>
          </p:nvSpPr>
          <p:spPr>
            <a:xfrm>
              <a:off x="1082686" y="2601084"/>
              <a:ext cx="2894120" cy="692458"/>
            </a:xfrm>
            <a:prstGeom prst="homePlat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/>
                </a:rPr>
                <a:t>产品定义阶段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/>
              </a:endParaRPr>
            </a:p>
          </p:txBody>
        </p:sp>
        <p:sp>
          <p:nvSpPr>
            <p:cNvPr id="10" name="箭头: 五边形 9"/>
            <p:cNvSpPr/>
            <p:nvPr/>
          </p:nvSpPr>
          <p:spPr>
            <a:xfrm>
              <a:off x="4457680" y="2601084"/>
              <a:ext cx="2894120" cy="692458"/>
            </a:xfrm>
            <a:prstGeom prst="homePlat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思源黑体 CN Bold"/>
                </a:rPr>
                <a:t>产品设计阶段</a:t>
              </a:r>
              <a:endParaRPr lang="zh-CN" altLang="en-US" sz="2800" dirty="0">
                <a:solidFill>
                  <a:schemeClr val="bg1"/>
                </a:solidFill>
                <a:latin typeface="思源黑体 CN Bold"/>
              </a:endParaRPr>
            </a:p>
          </p:txBody>
        </p:sp>
        <p:sp>
          <p:nvSpPr>
            <p:cNvPr id="11" name="箭头: 五边形 10"/>
            <p:cNvSpPr/>
            <p:nvPr/>
          </p:nvSpPr>
          <p:spPr>
            <a:xfrm>
              <a:off x="8230690" y="2601084"/>
              <a:ext cx="2894120" cy="692458"/>
            </a:xfrm>
            <a:prstGeom prst="homePlat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思源黑体 CN Bold"/>
                </a:rPr>
                <a:t>产品迭代阶段</a:t>
              </a:r>
              <a:endParaRPr lang="zh-CN" altLang="en-US" sz="2800" dirty="0">
                <a:latin typeface="思源黑体 CN Bold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2005687" y="2037016"/>
            <a:ext cx="6880860" cy="1151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思源黑体 CN Bold"/>
                <a:ea typeface="思源黑体 CN Bold"/>
              </a:rPr>
              <a:t>User Persona</a:t>
            </a:r>
            <a:endParaRPr lang="en-US" altLang="zh-CN" sz="2800" dirty="0">
              <a:latin typeface="思源黑体 CN Bold"/>
              <a:ea typeface="思源黑体 CN Bold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思源黑体 CN Bold"/>
                <a:ea typeface="思源黑体 CN Bold"/>
              </a:rPr>
              <a:t>又称用户角色，是对用户的</a:t>
            </a:r>
            <a:r>
              <a:rPr lang="zh-CN" altLang="en-US" sz="2000" b="1" dirty="0">
                <a:latin typeface="思源黑体 CN Bold"/>
                <a:ea typeface="思源黑体 CN Bold"/>
              </a:rPr>
              <a:t>真实需求</a:t>
            </a:r>
            <a:r>
              <a:rPr lang="zh-CN" altLang="en-US" sz="2000" b="1" dirty="0">
                <a:solidFill>
                  <a:schemeClr val="accent3"/>
                </a:solidFill>
                <a:latin typeface="思源黑体 CN Bold"/>
                <a:ea typeface="思源黑体 CN Bold"/>
              </a:rPr>
              <a:t>虚拟</a:t>
            </a:r>
            <a:r>
              <a:rPr lang="zh-CN" altLang="en-US" sz="2000" dirty="0">
                <a:latin typeface="思源黑体 CN Bold"/>
                <a:ea typeface="思源黑体 CN Bold"/>
              </a:rPr>
              <a:t>出的</a:t>
            </a:r>
            <a:r>
              <a:rPr lang="zh-CN" altLang="en-US" sz="2000" b="1" dirty="0">
                <a:solidFill>
                  <a:schemeClr val="accent3"/>
                </a:solidFill>
                <a:latin typeface="思源黑体 CN Bold"/>
                <a:ea typeface="思源黑体 CN Bold"/>
              </a:rPr>
              <a:t>典型人物角色</a:t>
            </a:r>
            <a:endParaRPr lang="zh-CN" altLang="en-US" sz="2000" dirty="0">
              <a:latin typeface="思源黑体 CN Bold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70413100537"/>
  <p:tag name="MH_LIBRARY" val="GRAPHIC"/>
  <p:tag name="MH_ORDER" val="Rectangle 4"/>
</p:tagLst>
</file>

<file path=ppt/tags/tag2.xml><?xml version="1.0" encoding="utf-8"?>
<p:tagLst xmlns:p="http://schemas.openxmlformats.org/presentationml/2006/main">
  <p:tag name="MH" val="20170413100537"/>
  <p:tag name="MH_LIBRARY" val="GRAPHIC"/>
  <p:tag name="MH_ORDER" val="Rectangle 4"/>
</p:tagLst>
</file>

<file path=ppt/tags/tag3.xml><?xml version="1.0" encoding="utf-8"?>
<p:tagLst xmlns:p="http://schemas.openxmlformats.org/presentationml/2006/main">
  <p:tag name="MH" val="20170413100537"/>
  <p:tag name="MH_LIBRARY" val="GRAPHIC"/>
  <p:tag name="MH_ORDER" val="Rectangle 4"/>
</p:tagLst>
</file>

<file path=ppt/tags/tag4.xml><?xml version="1.0" encoding="utf-8"?>
<p:tagLst xmlns:p="http://schemas.openxmlformats.org/presentationml/2006/main">
  <p:tag name="MH" val="20170413100537"/>
  <p:tag name="MH_LIBRARY" val="GRAPHIC"/>
  <p:tag name="MH_ORDER" val="Rectangle 4"/>
</p:tagLst>
</file>

<file path=ppt/tags/tag5.xml><?xml version="1.0" encoding="utf-8"?>
<p:tagLst xmlns:p="http://schemas.openxmlformats.org/presentationml/2006/main">
  <p:tag name="MH" val="20170413100537"/>
  <p:tag name="MH_LIBRARY" val="GRAPHIC"/>
  <p:tag name="MH_ORDER" val="Rectangle 4"/>
</p:tagLst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E682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思源黑体 CN Medium" pitchFamily="34" charset="-122"/>
            <a:ea typeface="思源黑体 CN Medium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2721</Words>
  <Application>WPS 演示</Application>
  <PresentationFormat>宽屏</PresentationFormat>
  <Paragraphs>252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Arial</vt:lpstr>
      <vt:lpstr>宋体</vt:lpstr>
      <vt:lpstr>Wingdings</vt:lpstr>
      <vt:lpstr>思源黑体 CN Medium</vt:lpstr>
      <vt:lpstr>黑体</vt:lpstr>
      <vt:lpstr>微软雅黑</vt:lpstr>
      <vt:lpstr>Wingdings 3</vt:lpstr>
      <vt:lpstr>思源黑体 CN Bold</vt:lpstr>
      <vt:lpstr>思源黑体 CN Bold</vt:lpstr>
      <vt:lpstr>Calibri</vt:lpstr>
      <vt:lpstr>inpin heiti</vt:lpstr>
      <vt:lpstr>Arial Unicode MS</vt:lpstr>
      <vt:lpstr>Arial Black</vt:lpstr>
      <vt:lpstr>等线</vt:lpstr>
      <vt:lpstr>Office 主题​​</vt:lpstr>
      <vt:lpstr> -从构建到产品运营实战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POINT.小数点数据 VBA for Excel（初级）</dc:title>
  <dc:creator>lijuan yao</dc:creator>
  <cp:lastModifiedBy>忆青林</cp:lastModifiedBy>
  <cp:revision>565</cp:revision>
  <dcterms:created xsi:type="dcterms:W3CDTF">2018-07-03T11:29:00Z</dcterms:created>
  <dcterms:modified xsi:type="dcterms:W3CDTF">2022-01-14T07:01:46Z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8084DBDA2C1F4E17AEC5834E82DBCF5E</vt:lpwstr>
  </property>
  <property fmtid="{D5CDD505-2E9C-101B-9397-08002B2CF9AE}" pid="3" name="KSOProductBuildVer">
    <vt:lpwstr>2052-11.1.0.11194</vt:lpwstr>
  </property>
</Properties>
</file>