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295" r:id="rId3"/>
    <p:sldId id="258" r:id="rId4"/>
    <p:sldId id="329" r:id="rId5"/>
    <p:sldId id="392" r:id="rId6"/>
    <p:sldId id="395" r:id="rId8"/>
    <p:sldId id="380" r:id="rId9"/>
    <p:sldId id="381" r:id="rId10"/>
    <p:sldId id="382" r:id="rId11"/>
    <p:sldId id="384" r:id="rId12"/>
    <p:sldId id="385" r:id="rId13"/>
    <p:sldId id="383" r:id="rId14"/>
    <p:sldId id="386" r:id="rId15"/>
    <p:sldId id="387" r:id="rId16"/>
    <p:sldId id="388" r:id="rId17"/>
    <p:sldId id="389" r:id="rId18"/>
    <p:sldId id="391" r:id="rId19"/>
    <p:sldId id="390" r:id="rId20"/>
    <p:sldId id="400" r:id="rId21"/>
    <p:sldId id="393" r:id="rId22"/>
    <p:sldId id="397" r:id="rId23"/>
    <p:sldId id="399" r:id="rId24"/>
    <p:sldId id="39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68200"/>
    <a:srgbClr val="1F5C99"/>
    <a:srgbClr val="FFF5E7"/>
    <a:srgbClr val="2E2E22"/>
    <a:srgbClr val="FDFDFD"/>
    <a:srgbClr val="24757E"/>
    <a:srgbClr val="36BCBC"/>
    <a:srgbClr val="CDCBC9"/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279" autoAdjust="0"/>
  </p:normalViewPr>
  <p:slideViewPr>
    <p:cSldViewPr snapToGrid="0">
      <p:cViewPr varScale="1">
        <p:scale>
          <a:sx n="72" d="100"/>
          <a:sy n="72" d="100"/>
        </p:scale>
        <p:origin x="42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信用评级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Sheet1!$A$2:$A$6</c:f>
              <c:strCache>
                <c:ptCount val="5"/>
                <c:pt idx="0">
                  <c:v>守约记录</c:v>
                </c:pt>
                <c:pt idx="1">
                  <c:v>行为累计</c:v>
                </c:pt>
                <c:pt idx="2">
                  <c:v>身份证明</c:v>
                </c:pt>
                <c:pt idx="3">
                  <c:v>资产证明</c:v>
                </c:pt>
                <c:pt idx="4">
                  <c:v>人脉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31704"/>
        <c:axId val="561932360"/>
      </c:radarChart>
      <c:catAx>
        <c:axId val="561931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  <a:ea typeface="+mn-ea"/>
                <a:cs typeface="+mn-cs"/>
              </a:defRPr>
            </a:pPr>
          </a:p>
        </c:txPr>
        <c:crossAx val="561932360"/>
        <c:crosses val="autoZero"/>
        <c:auto val="1"/>
        <c:lblAlgn val="ctr"/>
        <c:lblOffset val="100"/>
        <c:noMultiLvlLbl val="0"/>
      </c:catAx>
      <c:valAx>
        <c:axId val="561932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/>
                <a:ea typeface="+mn-ea"/>
                <a:cs typeface="+mn-cs"/>
              </a:defRPr>
            </a:pPr>
          </a:p>
        </c:txPr>
        <c:crossAx val="561931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思源黑体 CN Bold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800">
          <a:latin typeface="思源黑体 CN Bold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7FEB-26B8-4EA9-8335-5C7C9CDDBF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AB08-4B2E-4382-A4E0-158028FDE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0E218-0D54-4B3F-883A-7342370866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摩盘作为阿里妈妈精细化消费者运营定向中台，为商家提供海量标签，支持商家自由组合，快速有效圈定目标人群，同时为商家提供精细化人群画像洞察功能，联动多渠道进行投放，并提供人群投放的后链路追踪，助力商家进行全链路消费者运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达摩盘作为阿里妈妈精细化消费者运营定向中台，为商家提供海量标签，支持商家自由组合，快速有效圈定目标人群，同时为商家提供精细化人群画像洞察功能，联动多渠道进行投放，并提供人群投放的后链路追踪，助力商家进行全链路消费者运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B5749-E10A-4E2A-A499-3763882727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ctrTitle" hasCustomPrompt="1"/>
          </p:nvPr>
        </p:nvSpPr>
        <p:spPr>
          <a:xfrm>
            <a:off x="-419450" y="1258406"/>
            <a:ext cx="7799911" cy="2020335"/>
          </a:xfrm>
          <a:noFill/>
        </p:spPr>
        <p:txBody>
          <a:bodyPr>
            <a:noAutofit/>
          </a:bodyPr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800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821" b="26206"/>
          <a:stretch>
            <a:fillRect/>
          </a:stretch>
        </p:blipFill>
        <p:spPr>
          <a:xfrm>
            <a:off x="9749450" y="119641"/>
            <a:ext cx="2020834" cy="683664"/>
          </a:xfrm>
          <a:prstGeom prst="rect">
            <a:avLst/>
          </a:prstGeom>
        </p:spPr>
      </p:pic>
      <p:sp>
        <p:nvSpPr>
          <p:cNvPr id="8" name="副标题 2"/>
          <p:cNvSpPr txBox="1"/>
          <p:nvPr userDrawn="1"/>
        </p:nvSpPr>
        <p:spPr>
          <a:xfrm>
            <a:off x="9053067" y="734938"/>
            <a:ext cx="3225593" cy="2841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微信公众号：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小数点数据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83D1-F0E0-45C7-B663-605B32FABD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DA440-C3AD-4B9C-9D34-C572AF35562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hyperlink" Target="http://www.199it.com/archives/1017794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baike.baidu.com/item/%E7%9B%AE%E6%A0%87%E7%BE%A4%E4%BD%93" TargetMode="External"/><Relationship Id="rId2" Type="http://schemas.openxmlformats.org/officeDocument/2006/relationships/hyperlink" Target="https://baike.baidu.com/item/%E6%8C%87%E6%95%B0" TargetMode="External"/><Relationship Id="rId1" Type="http://schemas.openxmlformats.org/officeDocument/2006/relationships/hyperlink" Target="http://www.199it.com/archives/1017794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199it.com/archives/1017794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mp.taobao.com/&#160;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dmp.taobao.com/&#160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mp.taobao.com/&#160;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://www.baidu.com/link?url=ujEeFXQeDbKBePVqPVfgY7kgtmcBCMn8qIDUWcyPLsJ3T7VuLUWTMXGcfx5hsLM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47044" y="2500586"/>
            <a:ext cx="7799911" cy="2059913"/>
          </a:xfrm>
        </p:spPr>
        <p:txBody>
          <a:bodyPr>
            <a:noAutofit/>
          </a:bodyPr>
          <a:lstStyle/>
          <a:p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从构建到产品运营实战</a:t>
            </a:r>
            <a:endParaRPr lang="zh-CN" altLang="en-US" b="1" cap="none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65100" y="5086161"/>
            <a:ext cx="20508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讲师：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Eva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-574861" y="1288166"/>
            <a:ext cx="5934759" cy="5507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ln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小数点课堂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99" y="2130258"/>
            <a:ext cx="3602233" cy="3602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9887" y="2073478"/>
            <a:ext cx="4649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accent4">
                      <a:lumMod val="60000"/>
                      <a:lumOff val="40000"/>
                    </a:schemeClr>
                  </a:solidFill>
                </a:uFill>
                <a:latin typeface="+mj-ea"/>
                <a:ea typeface="+mj-ea"/>
              </a:rPr>
              <a:t>用户画像 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chemeClr val="accent4">
                    <a:lumMod val="60000"/>
                    <a:lumOff val="40000"/>
                  </a:schemeClr>
                </a:solidFill>
              </a:uFill>
              <a:latin typeface="+mj-ea"/>
              <a:ea typeface="+mj-ea"/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170823" y="160773"/>
            <a:ext cx="11857054" cy="6591719"/>
          </a:xfrm>
          <a:prstGeom prst="flowChartPreparation">
            <a:avLst/>
          </a:prstGeom>
          <a:noFill/>
          <a:ln w="6350" cmpd="dbl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0579" y="160773"/>
            <a:ext cx="11947490" cy="6591719"/>
          </a:xfrm>
          <a:prstGeom prst="rect">
            <a:avLst/>
          </a:prstGeom>
          <a:noFill/>
          <a:ln w="15875" cmpd="dbl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428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精细化运营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某银行客户差异化服务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225" y="2357103"/>
            <a:ext cx="787440" cy="6604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07665" y="2555872"/>
            <a:ext cx="434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当前客户等级：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普通客户</a:t>
            </a:r>
            <a:endParaRPr lang="zh-CN" altLang="en-US" sz="2400" b="1" dirty="0">
              <a:solidFill>
                <a:schemeClr val="accent3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3461" y="3392309"/>
            <a:ext cx="5783043" cy="824270"/>
            <a:chOff x="399882" y="3244334"/>
            <a:chExt cx="5783043" cy="824270"/>
          </a:xfrm>
        </p:grpSpPr>
        <p:sp>
          <p:nvSpPr>
            <p:cNvPr id="7" name="矩形 6"/>
            <p:cNvSpPr/>
            <p:nvPr/>
          </p:nvSpPr>
          <p:spPr>
            <a:xfrm>
              <a:off x="399882" y="3804444"/>
              <a:ext cx="1365607" cy="264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26448" y="3804444"/>
              <a:ext cx="1365607" cy="264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53014" y="3804444"/>
              <a:ext cx="1365607" cy="264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90969" y="3244334"/>
              <a:ext cx="157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欣然客户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08478" y="3244334"/>
              <a:ext cx="157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悠然客户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69917" y="3244334"/>
              <a:ext cx="157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卓然客户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604456" y="3249414"/>
              <a:ext cx="1578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思源黑体 CN Medium" pitchFamily="34" charset="-122"/>
                  <a:ea typeface="思源黑体 CN Medium" pitchFamily="34" charset="-122"/>
                </a:rPr>
                <a:t>私银客户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79580" y="3804444"/>
              <a:ext cx="1365607" cy="2641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13460" y="3952419"/>
            <a:ext cx="994205" cy="264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5280" y="4303443"/>
            <a:ext cx="51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0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29995" y="4319597"/>
            <a:ext cx="118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万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09878" y="4349394"/>
            <a:ext cx="118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万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89761" y="4349394"/>
            <a:ext cx="136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500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万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849" y="2018902"/>
            <a:ext cx="5981151" cy="4131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428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个性化推荐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个性化推荐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449784" y="2509672"/>
            <a:ext cx="7646205" cy="3251048"/>
            <a:chOff x="2523954" y="2377592"/>
            <a:chExt cx="7646205" cy="3251048"/>
          </a:xfrm>
        </p:grpSpPr>
        <p:grpSp>
          <p:nvGrpSpPr>
            <p:cNvPr id="32" name="组合 31"/>
            <p:cNvGrpSpPr/>
            <p:nvPr/>
          </p:nvGrpSpPr>
          <p:grpSpPr>
            <a:xfrm>
              <a:off x="2523954" y="2377592"/>
              <a:ext cx="7646205" cy="3251048"/>
              <a:chOff x="3143715" y="2540152"/>
              <a:chExt cx="6061670" cy="2548884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3348632" y="3403584"/>
                <a:ext cx="434017" cy="425507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82649" y="3190743"/>
                <a:ext cx="841431" cy="851187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4930" y="2616021"/>
                <a:ext cx="558299" cy="553455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302" y="3175167"/>
                <a:ext cx="2226726" cy="781429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302" y="3956596"/>
                <a:ext cx="2254366" cy="1130358"/>
              </a:xfrm>
              <a:prstGeom prst="rect">
                <a:avLst/>
              </a:prstGeom>
            </p:spPr>
          </p:pic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43715" y="4147450"/>
                <a:ext cx="1277867" cy="941586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52894" y="2610901"/>
                <a:ext cx="1708238" cy="501676"/>
              </a:xfrm>
              <a:prstGeom prst="rect">
                <a:avLst/>
              </a:prstGeom>
            </p:spPr>
          </p:pic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3410" y="2540152"/>
                <a:ext cx="1124008" cy="990651"/>
              </a:xfrm>
              <a:prstGeom prst="rect">
                <a:avLst/>
              </a:prstGeom>
            </p:spPr>
          </p:pic>
          <p:pic>
            <p:nvPicPr>
              <p:cNvPr id="30" name="图片 2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5217" y="3606641"/>
                <a:ext cx="1212912" cy="533427"/>
              </a:xfrm>
              <a:prstGeom prst="rect">
                <a:avLst/>
              </a:prstGeom>
            </p:spPr>
          </p:pic>
          <p:pic>
            <p:nvPicPr>
              <p:cNvPr id="31" name="图片 30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1019" y="4215906"/>
                <a:ext cx="2254366" cy="781430"/>
              </a:xfrm>
              <a:prstGeom prst="rect">
                <a:avLst/>
              </a:prstGeom>
            </p:spPr>
          </p:pic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79310" y="2754864"/>
              <a:ext cx="1060505" cy="958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个性化推荐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30" y="2331434"/>
            <a:ext cx="3783178" cy="43282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526" y="1714701"/>
            <a:ext cx="3503372" cy="20294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26" y="3611809"/>
            <a:ext cx="3503372" cy="2887037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7589391" y="1620506"/>
            <a:ext cx="1572014" cy="51012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748716" y="4216239"/>
            <a:ext cx="1572014" cy="51012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9725" y="2335375"/>
            <a:ext cx="1572014" cy="510128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891" y="2186105"/>
            <a:ext cx="3635241" cy="4823344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5202343" y="2146429"/>
            <a:ext cx="1572014" cy="44401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5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5052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客户关系管理系统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右 10"/>
          <p:cNvSpPr/>
          <p:nvPr/>
        </p:nvSpPr>
        <p:spPr>
          <a:xfrm>
            <a:off x="4329550" y="3211183"/>
            <a:ext cx="2418080" cy="105692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客户关系管理系统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662" y="2393810"/>
            <a:ext cx="3577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新基金组合或基金产品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**养老基金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0098" y="3500927"/>
            <a:ext cx="2062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锚定客户群体</a:t>
            </a:r>
            <a:endParaRPr lang="zh-CN" altLang="en-US" sz="2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60662" y="3915004"/>
            <a:ext cx="3136104" cy="821719"/>
            <a:chOff x="1060662" y="3915004"/>
            <a:chExt cx="3136104" cy="821719"/>
          </a:xfrm>
        </p:grpSpPr>
        <p:sp>
          <p:nvSpPr>
            <p:cNvPr id="20" name="矩形 19"/>
            <p:cNvSpPr/>
            <p:nvPr/>
          </p:nvSpPr>
          <p:spPr>
            <a:xfrm>
              <a:off x="1072637" y="3915004"/>
              <a:ext cx="1162975" cy="3384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股指型</a:t>
              </a:r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353241" y="3929699"/>
              <a:ext cx="1589103" cy="3384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养老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060662" y="4398316"/>
              <a:ext cx="1044607" cy="3384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低风险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235612" y="4398316"/>
              <a:ext cx="1961154" cy="33840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年化收益率</a:t>
              </a:r>
              <a:r>
                <a:rPr lang="en-US" altLang="zh-CN" dirty="0"/>
                <a:t>5.8%</a:t>
              </a:r>
              <a:endParaRPr lang="zh-CN" altLang="en-US" dirty="0"/>
            </a:p>
          </p:txBody>
        </p:sp>
      </p:grpSp>
      <p:graphicFrame>
        <p:nvGraphicFramePr>
          <p:cNvPr id="16" name="表格 16"/>
          <p:cNvGraphicFramePr>
            <a:graphicFrameLocks noGrp="1"/>
          </p:cNvGraphicFramePr>
          <p:nvPr/>
        </p:nvGraphicFramePr>
        <p:xfrm>
          <a:off x="6903047" y="2393810"/>
          <a:ext cx="4679097" cy="40675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59699"/>
                <a:gridCol w="2607708"/>
                <a:gridCol w="511690"/>
              </a:tblGrid>
              <a:tr h="5623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客户名称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客户标签</a:t>
                      </a:r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  <a:tr h="56230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王***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重要保持客户，股指，低风险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  <a:tr h="56230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张***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重要保持客户，股指，低风险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  <a:tr h="56230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刘***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重要保持客户，股指，低风险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  <a:tr h="56230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肖***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重要保持客户，股指，低风险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  <a:tr h="56230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严***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重要保持客户，股指，低风险</a:t>
                      </a:r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客户关系管理系统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4410" y="2875175"/>
            <a:ext cx="158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基本属性</a:t>
            </a:r>
            <a:endParaRPr lang="zh-CN" altLang="en-US" sz="2000" b="1" u="sng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7368" y="3334064"/>
            <a:ext cx="3373514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姓名：王某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性别：女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年龄：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婚姻状况：未婚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籍贯：江苏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教育背景：本科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6528" y="2182007"/>
            <a:ext cx="1162975" cy="338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  <a:r>
              <a:rPr lang="zh-CN" altLang="en-US" dirty="0"/>
              <a:t> 尊享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147132" y="2196702"/>
            <a:ext cx="1589103" cy="338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重要保持客户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844246" y="2177575"/>
            <a:ext cx="1044607" cy="3384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低风险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232433" y="3317126"/>
            <a:ext cx="3857350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主要理财产品：指数基金，定投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理财账户资产：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3000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历史资产最高点：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万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最近一次交易时间：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2020-05-20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天平均投资金额：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3000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天累计买入次数：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180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天年化收益率：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4.3%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268676" y="2884529"/>
            <a:ext cx="158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交易行为</a:t>
            </a:r>
            <a:endParaRPr lang="zh-CN" altLang="en-US" sz="2000" b="1" u="sng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157100" y="2867964"/>
            <a:ext cx="158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访问行为</a:t>
            </a:r>
            <a:endParaRPr lang="zh-CN" altLang="en-US" sz="2000" b="1" u="sng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89783" y="3289689"/>
            <a:ext cx="4250178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个交易日登录次数：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次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20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个交易日平均会话时长：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15min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最近浏览过：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理财频道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专题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基金详情页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股票型基金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制造业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养老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95381" y="2177575"/>
            <a:ext cx="1390840" cy="3359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年轻实力派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82" y="2121441"/>
            <a:ext cx="1043700" cy="173254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6587232" y="3881418"/>
            <a:ext cx="204186" cy="22086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/>
          <p:cNvSpPr/>
          <p:nvPr/>
        </p:nvSpPr>
        <p:spPr>
          <a:xfrm>
            <a:off x="11380432" y="3438681"/>
            <a:ext cx="204186" cy="22086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6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5052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</a:rPr>
              <a:t>客群洞察分析报告</a:t>
            </a:r>
            <a:r>
              <a:rPr lang="en-US" altLang="zh-CN" sz="4400" b="1" dirty="0">
                <a:solidFill>
                  <a:schemeClr val="accent3"/>
                </a:solidFill>
                <a:latin typeface="黑体" panose="02010609060101010101" charset="-122"/>
              </a:rPr>
              <a:t>-</a:t>
            </a:r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</a:rPr>
              <a:t>以抖音为例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客群洞察分析报告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687" y="1619620"/>
            <a:ext cx="469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http://www.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Bold"/>
                <a:hlinkClick r:id="rId1"/>
              </a:rPr>
              <a:t>199it.com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/archives/1017794.html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Bold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6" y="2083711"/>
            <a:ext cx="5373704" cy="2400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004"/>
            <a:ext cx="5422536" cy="2400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96" y="4349507"/>
            <a:ext cx="5373704" cy="250849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49506"/>
            <a:ext cx="5373704" cy="25084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 txBox="1"/>
          <p:nvPr/>
        </p:nvSpPr>
        <p:spPr>
          <a:xfrm>
            <a:off x="3416076" y="2402713"/>
            <a:ext cx="7799910" cy="151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画像的成功案例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17285" y="2153402"/>
            <a:ext cx="2743682" cy="2141631"/>
          </a:xfrm>
          <a:prstGeom prst="roundRect">
            <a:avLst>
              <a:gd name="adj" fmla="val 9228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12"/>
          <a:stretch>
            <a:fillRect/>
          </a:stretch>
        </p:blipFill>
        <p:spPr>
          <a:xfrm>
            <a:off x="1526032" y="2326025"/>
            <a:ext cx="2326188" cy="18634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客群洞察分析报告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5687" y="1619620"/>
            <a:ext cx="469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http://www.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Bold"/>
                <a:hlinkClick r:id="rId1"/>
              </a:rPr>
              <a:t>199it.com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/archives/1017794.html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687" y="1768965"/>
            <a:ext cx="9073645" cy="61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3"/>
                </a:solidFill>
                <a:latin typeface="思源黑体 CN Bold"/>
                <a:ea typeface="思源黑体 CN Medium" pitchFamily="34" charset="-122"/>
              </a:rPr>
              <a:t>TGI </a:t>
            </a:r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ea typeface="思源黑体 CN Medium" pitchFamily="34" charset="-122"/>
              </a:rPr>
              <a:t>定义：</a:t>
            </a:r>
            <a:endParaRPr lang="en-US" altLang="zh-CN" sz="2400" b="1" dirty="0">
              <a:solidFill>
                <a:schemeClr val="accent3"/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目标群体指数，也即目标人群较总体人群的偏好度。数值越大，表示目标人群在某方面特征更加突出。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ea typeface="思源黑体 CN Medium" pitchFamily="34" charset="-122"/>
              </a:rPr>
              <a:t>计算公式：</a:t>
            </a:r>
            <a:endParaRPr lang="en-US" altLang="zh-CN" sz="2400" b="1" dirty="0">
              <a:solidFill>
                <a:schemeClr val="accent3"/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TGI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  <a:hlinkClick r:id="rId2"/>
              </a:rPr>
              <a:t>指数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= [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  <a:hlinkClick r:id="rId3"/>
              </a:rPr>
              <a:t>目标群体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中具有某一特征的群体所占比例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/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总体中具有相同特征的群体所占比例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]*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标准数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100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思源黑体 CN Bold"/>
                <a:ea typeface="思源黑体 CN Medium" pitchFamily="34" charset="-122"/>
              </a:rPr>
              <a:t>举例：</a:t>
            </a:r>
            <a:endParaRPr lang="en-US" altLang="zh-CN" sz="2400" b="1" dirty="0">
              <a:solidFill>
                <a:schemeClr val="accent3"/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抖音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后用户占总体比重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40%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，在整个移动视频用户群体中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后占比为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20%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，那么可以得到抖音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后群体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TGI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指数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=40%/20%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*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100=200.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chemeClr val="accent3"/>
              </a:solidFill>
              <a:latin typeface="思源黑体 CN Bold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客群洞察分析报告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05687" y="1619620"/>
            <a:ext cx="469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http://www.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Bold"/>
                <a:hlinkClick r:id="rId1"/>
              </a:rPr>
              <a:t>199it.com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思源黑体 CN Bold"/>
                <a:hlinkClick r:id="rId1"/>
              </a:rPr>
              <a:t>/archives/1017794.html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思源黑体 CN Bol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1227" y="1535589"/>
            <a:ext cx="9073645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抖音的客户群体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更年轻化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，吸引力更多</a:t>
            </a:r>
            <a:r>
              <a:rPr lang="en-US" altLang="zh-CN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95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后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人群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用户向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新一线、三线城市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下沉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客户群体使用抖音的时间段多集中在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早</a:t>
            </a:r>
            <a:r>
              <a:rPr lang="en-US" altLang="zh-CN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8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点到晚上</a:t>
            </a:r>
            <a:r>
              <a:rPr lang="en-US" altLang="zh-CN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22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点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，访问高峰期为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12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点和晚上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8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点左右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抖音客户人群偏好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演绎、生活、美食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类的视频，情感、文化、影视类视频也增长很快，但不同年龄段用户对视频类型偏好是有差异的，比如，</a:t>
            </a:r>
            <a:r>
              <a:rPr lang="en-US" altLang="zh-CN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00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后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更偏好游戏，电子产品，穿搭，萌宠，而</a:t>
            </a:r>
            <a:r>
              <a:rPr lang="en-US" altLang="zh-CN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75</a:t>
            </a:r>
            <a:r>
              <a:rPr lang="zh-CN" altLang="en-US" sz="2400" b="1" dirty="0">
                <a:solidFill>
                  <a:srgbClr val="FFC000"/>
                </a:solidFill>
                <a:latin typeface="思源黑体 CN Bold"/>
                <a:ea typeface="思源黑体 CN Medium" pitchFamily="34" charset="-122"/>
              </a:rPr>
              <a:t>后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人群更偏向音乐，汽车和舞蹈。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思源黑体 CN Bold"/>
                <a:ea typeface="思源黑体 CN Medium" pitchFamily="34" charset="-122"/>
              </a:rPr>
              <a:t>男性喜欢军事，游戏，汽车；女性喜欢美妆，母婴和穿搭视频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思源黑体 CN Bold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小结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97934" y="1926295"/>
          <a:ext cx="11796131" cy="48258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556"/>
                <a:gridCol w="3895233"/>
                <a:gridCol w="3081314"/>
                <a:gridCol w="3143028"/>
              </a:tblGrid>
              <a:tr h="84934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阶段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产品初创期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产品成长期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bg1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产品成熟期</a:t>
                      </a:r>
                      <a:endParaRPr lang="zh-CN" altLang="en-US" sz="2800" kern="1200" dirty="0">
                        <a:solidFill>
                          <a:schemeClr val="bg1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9358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数据源</a:t>
                      </a:r>
                      <a:endParaRPr lang="zh-CN" altLang="en-US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用户数据获取比较难</a:t>
                      </a:r>
                      <a:endParaRPr lang="en-US" altLang="zh-CN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通常采用调查问卷，访谈等</a:t>
                      </a:r>
                      <a:endParaRPr lang="zh-CN" altLang="en-US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数据获取较初创期容易</a:t>
                      </a:r>
                      <a:endParaRPr lang="en-US" altLang="zh-CN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大量的用户和行为数据</a:t>
                      </a:r>
                      <a:endParaRPr lang="en-US" altLang="zh-CN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数据爆发性增长</a:t>
                      </a:r>
                      <a:endParaRPr lang="zh-CN" altLang="en-US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193726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用户画像可以做什么？</a:t>
                      </a:r>
                      <a:endParaRPr lang="zh-CN" altLang="en-US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</a:t>
                      </a: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决策</a:t>
                      </a:r>
                      <a:endParaRPr lang="en-US" altLang="zh-CN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产品定位</a:t>
                      </a:r>
                      <a:r>
                        <a:rPr lang="en-US" altLang="zh-CN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-</a:t>
                      </a: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目标客群</a:t>
                      </a:r>
                      <a:endParaRPr lang="en-US" altLang="zh-CN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为产品初期设计提供指南</a:t>
                      </a:r>
                      <a:endParaRPr lang="zh-CN" altLang="en-US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优化</a:t>
                      </a:r>
                      <a:r>
                        <a:rPr lang="zh-CN" altLang="en-US" sz="18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产品体验</a:t>
                      </a:r>
                      <a:endParaRPr lang="en-US" altLang="zh-CN" sz="18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产品迭代</a:t>
                      </a:r>
                      <a:endParaRPr lang="en-US" altLang="zh-CN" sz="18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获客</a:t>
                      </a: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（仍然很重要）</a:t>
                      </a:r>
                      <a:endParaRPr lang="en-US" altLang="zh-CN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促活、留存和转化</a:t>
                      </a:r>
                      <a:endParaRPr lang="en-US" altLang="zh-CN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产品迭代</a:t>
                      </a:r>
                      <a:endParaRPr lang="en-US" altLang="zh-CN" sz="18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客群比较稳定，现阶段更注重用户活跃、留存和转化</a:t>
                      </a:r>
                      <a:r>
                        <a:rPr lang="en-US" alt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-</a:t>
                      </a:r>
                      <a:r>
                        <a:rPr lang="zh-CN" altLang="en-US" sz="18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用户价值</a:t>
                      </a:r>
                      <a:endParaRPr lang="zh-CN" altLang="en-US" sz="18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10820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主要类型</a:t>
                      </a:r>
                      <a:endParaRPr lang="zh-CN" alt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User persona (</a:t>
                      </a:r>
                      <a:r>
                        <a:rPr lang="zh-CN" altLang="en-US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典型用户群体划分</a:t>
                      </a:r>
                      <a:r>
                        <a:rPr lang="en-US" altLang="zh-CN" sz="18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)</a:t>
                      </a:r>
                      <a:endParaRPr lang="zh-CN" altLang="en-US" sz="18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User profile</a:t>
                      </a:r>
                      <a:r>
                        <a:rPr lang="en-US" altLang="zh-CN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主要</a:t>
                      </a:r>
                      <a:r>
                        <a:rPr lang="en-US" altLang="zh-CN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User profile</a:t>
                      </a:r>
                      <a:r>
                        <a:rPr lang="en-US" altLang="zh-CN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(</a:t>
                      </a:r>
                      <a:r>
                        <a:rPr lang="zh-CN" altLang="en-US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主要</a:t>
                      </a:r>
                      <a:r>
                        <a:rPr lang="en-US" altLang="zh-CN" sz="2000" b="1" kern="1200" dirty="0">
                          <a:solidFill>
                            <a:schemeClr val="accent3"/>
                          </a:solidFill>
                          <a:latin typeface="思源黑体 CN Bold"/>
                          <a:ea typeface="思源黑体 CN Medium" pitchFamily="34" charset="-122"/>
                          <a:cs typeface="+mn-cs"/>
                        </a:rPr>
                        <a:t>)</a:t>
                      </a:r>
                      <a:endParaRPr lang="zh-CN" altLang="en-US" sz="2000" b="1" kern="1200" dirty="0">
                        <a:solidFill>
                          <a:schemeClr val="accent3"/>
                        </a:solidFill>
                        <a:latin typeface="思源黑体 CN Bold"/>
                        <a:ea typeface="思源黑体 CN Medium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4008268" y="3109081"/>
            <a:ext cx="1731145" cy="1779022"/>
            <a:chOff x="4008268" y="3109081"/>
            <a:chExt cx="1731145" cy="1779022"/>
          </a:xfrm>
        </p:grpSpPr>
        <p:sp>
          <p:nvSpPr>
            <p:cNvPr id="6" name="矩形 5"/>
            <p:cNvSpPr/>
            <p:nvPr/>
          </p:nvSpPr>
          <p:spPr>
            <a:xfrm>
              <a:off x="4008268" y="3109081"/>
              <a:ext cx="1731145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种子用户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008268" y="3711332"/>
              <a:ext cx="1731145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打磨产品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08268" y="4335468"/>
              <a:ext cx="1731145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渠道优化</a:t>
              </a:r>
              <a:endParaRPr lang="zh-CN" altLang="en-US" sz="2800" b="1" dirty="0">
                <a:latin typeface="思源黑体 CN Bold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95283" y="3109082"/>
            <a:ext cx="2071456" cy="3314017"/>
            <a:chOff x="6795283" y="3109082"/>
            <a:chExt cx="2071456" cy="3314017"/>
          </a:xfrm>
        </p:grpSpPr>
        <p:sp>
          <p:nvSpPr>
            <p:cNvPr id="9" name="矩形 8"/>
            <p:cNvSpPr/>
            <p:nvPr/>
          </p:nvSpPr>
          <p:spPr>
            <a:xfrm>
              <a:off x="6795283" y="310908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精细化运营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95283" y="378660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个性化推荐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95283" y="4496567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精准投放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95283" y="520653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短信推送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795283" y="5870464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accent3"/>
                  </a:solidFill>
                  <a:latin typeface="思源黑体 CN Bold"/>
                </a:rPr>
                <a:t>适量</a:t>
              </a:r>
              <a:r>
                <a:rPr lang="en-US" altLang="zh-CN" sz="2400" b="1" dirty="0">
                  <a:latin typeface="思源黑体 CN Bold"/>
                </a:rPr>
                <a:t>A/B</a:t>
              </a:r>
              <a:r>
                <a:rPr lang="zh-CN" altLang="en-US" sz="2400" b="1" dirty="0">
                  <a:latin typeface="思源黑体 CN Bold"/>
                </a:rPr>
                <a:t>测试</a:t>
              </a:r>
              <a:endParaRPr lang="zh-CN" altLang="en-US" sz="2400" b="1" dirty="0">
                <a:latin typeface="思源黑体 CN Bold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922609" y="3109082"/>
            <a:ext cx="2071456" cy="3314017"/>
            <a:chOff x="9922609" y="3109082"/>
            <a:chExt cx="2071456" cy="3314017"/>
          </a:xfrm>
        </p:grpSpPr>
        <p:sp>
          <p:nvSpPr>
            <p:cNvPr id="18" name="矩形 17"/>
            <p:cNvSpPr/>
            <p:nvPr/>
          </p:nvSpPr>
          <p:spPr>
            <a:xfrm>
              <a:off x="9922609" y="310908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精细化运营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9922609" y="378660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个性化推荐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22609" y="4496567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精准投放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922609" y="5206532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latin typeface="思源黑体 CN Bold"/>
                </a:rPr>
                <a:t>短信推送</a:t>
              </a:r>
              <a:endParaRPr lang="zh-CN" altLang="en-US" sz="2800" b="1" dirty="0">
                <a:latin typeface="思源黑体 CN Bold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2609" y="5870464"/>
              <a:ext cx="2071456" cy="552635"/>
            </a:xfrm>
            <a:prstGeom prst="rect">
              <a:avLst/>
            </a:prstGeom>
            <a:solidFill>
              <a:srgbClr val="595959">
                <a:alpha val="7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思源黑体 CN Bold"/>
                </a:rPr>
                <a:t>A/B</a:t>
              </a:r>
              <a:r>
                <a:rPr lang="zh-CN" altLang="en-US" sz="2800" b="1" dirty="0">
                  <a:latin typeface="思源黑体 CN Bold"/>
                </a:rPr>
                <a:t>测试</a:t>
              </a:r>
              <a:endParaRPr lang="zh-CN" altLang="en-US" sz="2800" b="1" dirty="0">
                <a:latin typeface="思源黑体 CN Bold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428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精准投放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达摩盘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463" y="16909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hlinkClick r:id="rId1"/>
              </a:rPr>
              <a:t>https://dmp.taobao.com/ 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5249" y="2763604"/>
            <a:ext cx="9235689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达摩盘作为阿里妈妈精细化消费者运营定向中台，为商家提供</a:t>
            </a:r>
            <a:r>
              <a:rPr lang="zh-CN" altLang="en-US" sz="2400" b="1" dirty="0">
                <a:solidFill>
                  <a:schemeClr val="accent3"/>
                </a:solidFill>
                <a:ea typeface="思源黑体 CN Medium" pitchFamily="34" charset="-122"/>
              </a:rPr>
              <a:t>海量标签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，支持商家自由组合，快速有效圈定目标人群，同时为商家提供精细化人群画像洞察功能，联动多渠道进行</a:t>
            </a:r>
            <a:r>
              <a:rPr lang="zh-CN" altLang="en-US" sz="2400" b="1" dirty="0">
                <a:solidFill>
                  <a:schemeClr val="accent3"/>
                </a:solidFill>
                <a:ea typeface="思源黑体 CN Medium" pitchFamily="34" charset="-122"/>
              </a:rPr>
              <a:t>投放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，并提供人群投放的后链路追踪</a:t>
            </a:r>
            <a:r>
              <a:rPr lang="zh-CN" altLang="en-US" sz="2400" b="1" dirty="0">
                <a:solidFill>
                  <a:schemeClr val="accent3"/>
                </a:solidFill>
                <a:ea typeface="思源黑体 CN Medium" pitchFamily="34" charset="-122"/>
              </a:rPr>
              <a:t>（分析），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ea typeface="思源黑体 CN Medium" pitchFamily="34" charset="-122"/>
              </a:rPr>
              <a:t>助力商家进行全链路消费者运营。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达摩盘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463" y="16909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hlinkClick r:id="rId1"/>
              </a:rPr>
              <a:t>https://dmp.taobao.com/ 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29" y="2186360"/>
            <a:ext cx="10106700" cy="5023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达摩盘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en-US" altLang="zh-CN" b="1" dirty="0" err="1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looklike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463" y="16909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hlinkClick r:id="rId1"/>
              </a:rPr>
              <a:t>https://dmp.taobao.com/ 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箭头: 五边形 3"/>
          <p:cNvSpPr/>
          <p:nvPr/>
        </p:nvSpPr>
        <p:spPr>
          <a:xfrm>
            <a:off x="847686" y="2578938"/>
            <a:ext cx="3132210" cy="5744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思源黑体 CN Bold"/>
              </a:rPr>
              <a:t>定位商铺目标客户</a:t>
            </a:r>
            <a:endParaRPr lang="zh-CN" altLang="en-US" sz="2400" dirty="0">
              <a:latin typeface="思源黑体 CN Bold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83979" y="3418811"/>
            <a:ext cx="3826232" cy="280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通过分析，得出本店客户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思源黑体 CN Medium" pitchFamily="34" charset="-122"/>
                <a:ea typeface="思源黑体 CN Medium" pitchFamily="34" charset="-122"/>
              </a:rPr>
              <a:t>显著特征：</a:t>
            </a:r>
            <a:endParaRPr lang="en-US" altLang="zh-CN" sz="2000" dirty="0"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档次偏好：国际知名品牌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生活兴趣：木作匠人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文娱兴趣：文艺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趣味身份：白骨精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9" name="箭头: 五边形 18"/>
          <p:cNvSpPr/>
          <p:nvPr/>
        </p:nvSpPr>
        <p:spPr>
          <a:xfrm>
            <a:off x="4435743" y="2578938"/>
            <a:ext cx="3132210" cy="5744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思源黑体 CN Bold"/>
              </a:rPr>
              <a:t>找出客户显著特征</a:t>
            </a:r>
            <a:endParaRPr lang="zh-CN" altLang="en-US" sz="2400" dirty="0">
              <a:latin typeface="思源黑体 CN Bold"/>
            </a:endParaRPr>
          </a:p>
        </p:txBody>
      </p:sp>
      <p:sp>
        <p:nvSpPr>
          <p:cNvPr id="20" name="箭头: 五边形 19"/>
          <p:cNvSpPr/>
          <p:nvPr/>
        </p:nvSpPr>
        <p:spPr>
          <a:xfrm>
            <a:off x="8475745" y="2578938"/>
            <a:ext cx="3132210" cy="5744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思源黑体 CN Bold"/>
              </a:rPr>
              <a:t>拉新</a:t>
            </a:r>
            <a:endParaRPr lang="zh-CN" altLang="en-US" sz="2400" dirty="0">
              <a:latin typeface="思源黑体 CN Bold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359771" y="3445898"/>
            <a:ext cx="3826232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年龄段：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18-24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岁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所属省份：上海，北京，四川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偏好商品：羽绒服，大衣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平均消费金额：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15,000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消费次数：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3-10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次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/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月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5745" y="3418811"/>
            <a:ext cx="382623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对类似的人群进行投放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达摩盘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94463" y="169090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hlinkClick r:id="rId1"/>
              </a:rPr>
              <a:t>https://dmp.taobao.com/ 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98" y="2090611"/>
            <a:ext cx="4243973" cy="30764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86" y="4422856"/>
            <a:ext cx="4265061" cy="24351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298" y="2060236"/>
            <a:ext cx="5440402" cy="29421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447" y="5082056"/>
            <a:ext cx="4265061" cy="177594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8565" y="2370326"/>
            <a:ext cx="270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显著人群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8566" y="4415755"/>
            <a:ext cx="27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显著偏好商品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93052" y="6125593"/>
            <a:ext cx="2535927" cy="461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/>
              </a:rPr>
              <a:t>预计客户数：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思源黑体 CN Bold"/>
              </a:rPr>
              <a:t>1708,909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思源黑体 CN Bold"/>
              </a:rPr>
              <a:t>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思源黑体 CN Bold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5379" y="6125593"/>
            <a:ext cx="4891596" cy="461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210747" y="5623991"/>
            <a:ext cx="1636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思源黑体 CN Medium" pitchFamily="34" charset="-122"/>
                <a:ea typeface="思源黑体 CN Medium" pitchFamily="34" charset="-122"/>
              </a:rPr>
              <a:t>精准投放</a:t>
            </a:r>
            <a:endParaRPr lang="zh-CN" altLang="en-US" sz="2400" b="1" dirty="0">
              <a:solidFill>
                <a:srgbClr val="C00000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34065" y="2637840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3085" y="2876767"/>
            <a:ext cx="5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 CN Medium" pitchFamily="34" charset="-122"/>
                <a:ea typeface="思源黑体 CN Medium" pitchFamily="34" charset="-122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0502" y="2871297"/>
            <a:ext cx="42843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风控</a:t>
            </a:r>
            <a:endParaRPr lang="zh-CN" altLang="en-US" sz="4400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2005687" y="987536"/>
            <a:ext cx="8534401" cy="7814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支付宝</a:t>
            </a:r>
            <a:r>
              <a:rPr lang="en-US" altLang="zh-CN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-</a:t>
            </a:r>
            <a:r>
              <a:rPr lang="zh-CN" altLang="en-US" b="1" dirty="0">
                <a:solidFill>
                  <a:schemeClr val="accent3"/>
                </a:solidFill>
                <a:latin typeface="黑体" panose="02010609060101010101" charset="-122"/>
                <a:ea typeface="黑体" panose="02010609060101010101" charset="-122"/>
              </a:rPr>
              <a:t>芝麻信用</a:t>
            </a:r>
            <a:endParaRPr lang="zh-CN" altLang="en-US" b="1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3461" y="737119"/>
            <a:ext cx="1138451" cy="1138451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57150">
                <a:solidFill>
                  <a:schemeClr val="tx1"/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7686" y="945260"/>
            <a:ext cx="532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5776" y="2023129"/>
            <a:ext cx="391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accent3"/>
                </a:solidFill>
                <a:latin typeface="思源黑体 CN Medium" pitchFamily="34" charset="-122"/>
                <a:ea typeface="思源黑体 CN Medium" pitchFamily="34" charset="-122"/>
              </a:rPr>
              <a:t>700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思源黑体 CN Medium" pitchFamily="34" charset="-122"/>
                <a:ea typeface="思源黑体 CN Medium" pitchFamily="34" charset="-122"/>
              </a:rPr>
              <a:t>分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思源黑体 CN Medium" pitchFamily="34" charset="-122"/>
              <a:ea typeface="思源黑体 CN Medium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983057" y="2438344"/>
            <a:ext cx="8108224" cy="3350716"/>
            <a:chOff x="3701437" y="2473596"/>
            <a:chExt cx="8108224" cy="3350716"/>
          </a:xfrm>
        </p:grpSpPr>
        <p:grpSp>
          <p:nvGrpSpPr>
            <p:cNvPr id="66" name="Group 33"/>
            <p:cNvGrpSpPr/>
            <p:nvPr/>
          </p:nvGrpSpPr>
          <p:grpSpPr>
            <a:xfrm>
              <a:off x="3748445" y="2473596"/>
              <a:ext cx="1863454" cy="490382"/>
              <a:chOff x="2266950" y="2622550"/>
              <a:chExt cx="1447800" cy="381000"/>
            </a:xfrm>
          </p:grpSpPr>
          <p:sp>
            <p:nvSpPr>
              <p:cNvPr id="100" name="Rectangle 5"/>
              <p:cNvSpPr/>
              <p:nvPr/>
            </p:nvSpPr>
            <p:spPr>
              <a:xfrm>
                <a:off x="2266950" y="2622550"/>
                <a:ext cx="1447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01" name="TextBox 26"/>
              <p:cNvSpPr txBox="1"/>
              <p:nvPr/>
            </p:nvSpPr>
            <p:spPr>
              <a:xfrm>
                <a:off x="2343150" y="2659162"/>
                <a:ext cx="1295400" cy="310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/>
                    <a:ea typeface="inpin heiti" panose="00000500000000000000" pitchFamily="2" charset="-122"/>
                    <a:sym typeface="inpin heiti" panose="00000500000000000000" pitchFamily="2" charset="-122"/>
                  </a:rPr>
                  <a:t>守约记录</a:t>
                </a:r>
                <a:endParaRPr lang="en-US" sz="2000" dirty="0">
                  <a:solidFill>
                    <a:schemeClr val="bg1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68" name="TextBox 46"/>
            <p:cNvSpPr txBox="1"/>
            <p:nvPr/>
          </p:nvSpPr>
          <p:spPr>
            <a:xfrm>
              <a:off x="3701437" y="3011106"/>
              <a:ext cx="1957473" cy="235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本月守约率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近一年守约率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本期守约次数</a:t>
              </a:r>
              <a:endParaRPr lang="en-US" altLang="zh-C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近一年守约次数</a:t>
              </a:r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69" name="Group 32"/>
            <p:cNvGrpSpPr/>
            <p:nvPr/>
          </p:nvGrpSpPr>
          <p:grpSpPr>
            <a:xfrm>
              <a:off x="5783027" y="2473602"/>
              <a:ext cx="1863454" cy="490383"/>
              <a:chOff x="3848100" y="2622550"/>
              <a:chExt cx="1447800" cy="381000"/>
            </a:xfrm>
          </p:grpSpPr>
          <p:sp>
            <p:nvSpPr>
              <p:cNvPr id="94" name="Rectangle 6"/>
              <p:cNvSpPr/>
              <p:nvPr/>
            </p:nvSpPr>
            <p:spPr>
              <a:xfrm>
                <a:off x="3848100" y="2622550"/>
                <a:ext cx="1447800" cy="381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95" name="TextBox 27"/>
              <p:cNvSpPr txBox="1"/>
              <p:nvPr/>
            </p:nvSpPr>
            <p:spPr>
              <a:xfrm>
                <a:off x="3924300" y="2659162"/>
                <a:ext cx="1295400" cy="310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/>
                    <a:ea typeface="inpin heiti" panose="00000500000000000000" pitchFamily="2" charset="-122"/>
                    <a:sym typeface="inpin heiti" panose="00000500000000000000" pitchFamily="2" charset="-122"/>
                  </a:rPr>
                  <a:t>行为累计</a:t>
                </a:r>
                <a:endParaRPr lang="en-US" sz="2000" dirty="0">
                  <a:solidFill>
                    <a:schemeClr val="bg1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71" name="TextBox 47"/>
            <p:cNvSpPr txBox="1"/>
            <p:nvPr/>
          </p:nvSpPr>
          <p:spPr>
            <a:xfrm>
              <a:off x="5736017" y="3011106"/>
              <a:ext cx="2179667" cy="281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3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本期无现金交易</a:t>
              </a:r>
              <a:endParaRPr lang="en-US" altLang="zh-CN" sz="2000" b="1" dirty="0">
                <a:solidFill>
                  <a:schemeClr val="accent3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3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近一年无现金交易</a:t>
              </a:r>
              <a:endParaRPr lang="en-US" altLang="zh-CN" sz="2000" b="1" dirty="0">
                <a:solidFill>
                  <a:schemeClr val="accent3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3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本期水电煤缴费</a:t>
              </a:r>
              <a:endParaRPr lang="en-US" altLang="zh-CN" sz="2000" b="1" dirty="0">
                <a:solidFill>
                  <a:schemeClr val="accent3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3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近一年水电煤缴费</a:t>
              </a:r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7817607" y="2473603"/>
              <a:ext cx="1863454" cy="490383"/>
              <a:chOff x="5429250" y="2622550"/>
              <a:chExt cx="1447800" cy="381000"/>
            </a:xfrm>
          </p:grpSpPr>
          <p:sp>
            <p:nvSpPr>
              <p:cNvPr id="88" name="Rectangle 7"/>
              <p:cNvSpPr/>
              <p:nvPr/>
            </p:nvSpPr>
            <p:spPr>
              <a:xfrm>
                <a:off x="5429250" y="2622550"/>
                <a:ext cx="1447800" cy="38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89" name="TextBox 28"/>
              <p:cNvSpPr txBox="1"/>
              <p:nvPr/>
            </p:nvSpPr>
            <p:spPr>
              <a:xfrm>
                <a:off x="5505450" y="2659162"/>
                <a:ext cx="1295400" cy="310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/>
                    <a:ea typeface="inpin heiti" panose="00000500000000000000" pitchFamily="2" charset="-122"/>
                    <a:sym typeface="inpin heiti" panose="00000500000000000000" pitchFamily="2" charset="-122"/>
                  </a:rPr>
                  <a:t>身份证明</a:t>
                </a:r>
                <a:endParaRPr lang="en-US" sz="2000" dirty="0">
                  <a:solidFill>
                    <a:schemeClr val="bg1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74" name="TextBox 48"/>
            <p:cNvSpPr txBox="1"/>
            <p:nvPr/>
          </p:nvSpPr>
          <p:spPr>
            <a:xfrm>
              <a:off x="7894715" y="3011106"/>
              <a:ext cx="1957473" cy="235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身份证</a:t>
              </a:r>
              <a:endParaRPr lang="en-US" altLang="zh-CN" sz="2000" b="1" dirty="0">
                <a:solidFill>
                  <a:schemeClr val="accent4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护照</a:t>
              </a:r>
              <a:endParaRPr lang="en-US" altLang="zh-CN" sz="2000" b="1" dirty="0">
                <a:solidFill>
                  <a:schemeClr val="accent4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学历学籍</a:t>
              </a:r>
              <a:endParaRPr lang="en-US" altLang="zh-CN" sz="2000" b="1" dirty="0">
                <a:solidFill>
                  <a:schemeClr val="accent4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职业信息</a:t>
              </a:r>
              <a:endParaRPr lang="en-US" altLang="zh-CN" sz="2000" b="1" dirty="0">
                <a:solidFill>
                  <a:schemeClr val="accent4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4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驾驶证</a:t>
              </a:r>
              <a:endPara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75" name="Group 30"/>
            <p:cNvGrpSpPr/>
            <p:nvPr/>
          </p:nvGrpSpPr>
          <p:grpSpPr>
            <a:xfrm>
              <a:off x="9852188" y="2473596"/>
              <a:ext cx="1863454" cy="490382"/>
              <a:chOff x="7010400" y="2622550"/>
              <a:chExt cx="1447800" cy="381000"/>
            </a:xfrm>
          </p:grpSpPr>
          <p:sp>
            <p:nvSpPr>
              <p:cNvPr id="82" name="Rectangle 8"/>
              <p:cNvSpPr/>
              <p:nvPr/>
            </p:nvSpPr>
            <p:spPr>
              <a:xfrm>
                <a:off x="7010400" y="2622550"/>
                <a:ext cx="1447800" cy="381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83" name="TextBox 29"/>
              <p:cNvSpPr txBox="1"/>
              <p:nvPr/>
            </p:nvSpPr>
            <p:spPr>
              <a:xfrm>
                <a:off x="7086600" y="2659162"/>
                <a:ext cx="1295400" cy="3108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640080" indent="-18288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925955" indent="-55435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思源黑体 CN Bold"/>
                    <a:ea typeface="inpin heiti" panose="00000500000000000000" pitchFamily="2" charset="-122"/>
                    <a:sym typeface="inpin heiti" panose="00000500000000000000" pitchFamily="2" charset="-122"/>
                  </a:rPr>
                  <a:t>资产证明</a:t>
                </a:r>
                <a:endParaRPr lang="en-US" sz="2000" dirty="0">
                  <a:solidFill>
                    <a:schemeClr val="bg1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sp>
          <p:nvSpPr>
            <p:cNvPr id="77" name="TextBox 49"/>
            <p:cNvSpPr txBox="1"/>
            <p:nvPr/>
          </p:nvSpPr>
          <p:spPr>
            <a:xfrm>
              <a:off x="9852188" y="3094270"/>
              <a:ext cx="195747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40080" indent="-18288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955" indent="-55435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zh-CN" altLang="en-US" sz="2000" b="1" dirty="0">
                  <a:solidFill>
                    <a:schemeClr val="accent5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公积金</a:t>
              </a:r>
              <a:endParaRPr lang="en-US" altLang="zh-CN" sz="2000" b="1" dirty="0">
                <a:solidFill>
                  <a:schemeClr val="accent5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r>
                <a:rPr lang="zh-CN" altLang="en-US" sz="2000" b="1" dirty="0">
                  <a:solidFill>
                    <a:schemeClr val="accent5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房产</a:t>
              </a:r>
              <a:endParaRPr lang="en-US" altLang="zh-CN" sz="2000" b="1" dirty="0">
                <a:solidFill>
                  <a:schemeClr val="accent5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r>
                <a:rPr lang="zh-CN" altLang="en-US" sz="2000" b="1" dirty="0">
                  <a:solidFill>
                    <a:schemeClr val="accent5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车产</a:t>
              </a:r>
              <a:endParaRPr lang="en-US" altLang="zh-CN" sz="2000" b="1" dirty="0">
                <a:solidFill>
                  <a:schemeClr val="accent5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  <a:p>
              <a:r>
                <a:rPr lang="zh-CN" altLang="en-US" sz="2000" b="1" dirty="0">
                  <a:solidFill>
                    <a:schemeClr val="accent5"/>
                  </a:solidFill>
                  <a:latin typeface="思源黑体 CN Bold"/>
                  <a:ea typeface="inpin heiti" panose="00000500000000000000" pitchFamily="2" charset="-122"/>
                  <a:sym typeface="inpin heiti" panose="00000500000000000000" pitchFamily="2" charset="-122"/>
                </a:rPr>
                <a:t>理财产品</a:t>
              </a:r>
              <a:endParaRPr lang="en-US" altLang="zh-CN" sz="2000" b="1" dirty="0">
                <a:solidFill>
                  <a:schemeClr val="accent5"/>
                </a:solidFill>
                <a:latin typeface="思源黑体 CN Bold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aphicFrame>
        <p:nvGraphicFramePr>
          <p:cNvPr id="12" name="图表 11"/>
          <p:cNvGraphicFramePr/>
          <p:nvPr/>
        </p:nvGraphicFramePr>
        <p:xfrm>
          <a:off x="-253985" y="2947090"/>
          <a:ext cx="4121697" cy="3558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E682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思源黑体 CN Medium" pitchFamily="34" charset="-122"/>
            <a:ea typeface="思源黑体 CN Medium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1867</Words>
  <Application>WPS 演示</Application>
  <PresentationFormat>宽屏</PresentationFormat>
  <Paragraphs>344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方正书宋_GBK</vt:lpstr>
      <vt:lpstr>Wingdings</vt:lpstr>
      <vt:lpstr>思源黑体 CN Medium</vt:lpstr>
      <vt:lpstr>苹方-简</vt:lpstr>
      <vt:lpstr>微软雅黑</vt:lpstr>
      <vt:lpstr>汉仪旗黑</vt:lpstr>
      <vt:lpstr>Wingdings 3</vt:lpstr>
      <vt:lpstr>黑体</vt:lpstr>
      <vt:lpstr>汉仪中黑KW</vt:lpstr>
      <vt:lpstr>思源黑体 CN Bold</vt:lpstr>
      <vt:lpstr>inpin heiti</vt:lpstr>
      <vt:lpstr>Calibri</vt:lpstr>
      <vt:lpstr>宋体</vt:lpstr>
      <vt:lpstr>宋体</vt:lpstr>
      <vt:lpstr>Arial Unicode MS</vt:lpstr>
      <vt:lpstr>Arial Black</vt:lpstr>
      <vt:lpstr>等线</vt:lpstr>
      <vt:lpstr>汉仪中等线KW</vt:lpstr>
      <vt:lpstr>Thonburi</vt:lpstr>
      <vt:lpstr>Helvetica Neue</vt:lpstr>
      <vt:lpstr>汉仪书宋二KW</vt:lpstr>
      <vt:lpstr>Office 主题​​</vt:lpstr>
      <vt:lpstr> -从构建到产品运营实战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POINT.小数点数据 VBA for Excel（初级）</dc:title>
  <dc:creator>lijuan yao</dc:creator>
  <cp:lastModifiedBy>zhangchunyao</cp:lastModifiedBy>
  <cp:revision>667</cp:revision>
  <dcterms:created xsi:type="dcterms:W3CDTF">2022-01-17T12:46:18Z</dcterms:created>
  <dcterms:modified xsi:type="dcterms:W3CDTF">2022-01-17T12:46:18Z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4883EFE186E04BD4BA5149844CFA8AA6</vt:lpwstr>
  </property>
  <property fmtid="{D5CDD505-2E9C-101B-9397-08002B2CF9AE}" pid="3" name="KSOProductBuildVer">
    <vt:lpwstr>2052-3.8.1.6116</vt:lpwstr>
  </property>
</Properties>
</file>