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3"/>
  </p:handoutMasterIdLst>
  <p:sldIdLst>
    <p:sldId id="295" r:id="rId3"/>
    <p:sldId id="258" r:id="rId4"/>
    <p:sldId id="416" r:id="rId5"/>
    <p:sldId id="436" r:id="rId6"/>
    <p:sldId id="437" r:id="rId8"/>
    <p:sldId id="438" r:id="rId9"/>
    <p:sldId id="392" r:id="rId10"/>
    <p:sldId id="394" r:id="rId11"/>
    <p:sldId id="395" r:id="rId12"/>
    <p:sldId id="399" r:id="rId13"/>
    <p:sldId id="401" r:id="rId14"/>
    <p:sldId id="405" r:id="rId15"/>
    <p:sldId id="402" r:id="rId16"/>
    <p:sldId id="447" r:id="rId17"/>
    <p:sldId id="440" r:id="rId18"/>
    <p:sldId id="439" r:id="rId19"/>
    <p:sldId id="441" r:id="rId20"/>
    <p:sldId id="442" r:id="rId21"/>
    <p:sldId id="443" r:id="rId22"/>
    <p:sldId id="444" r:id="rId23"/>
    <p:sldId id="445" r:id="rId24"/>
    <p:sldId id="407" r:id="rId25"/>
    <p:sldId id="329" r:id="rId26"/>
    <p:sldId id="418" r:id="rId27"/>
    <p:sldId id="417" r:id="rId28"/>
    <p:sldId id="419" r:id="rId29"/>
    <p:sldId id="420" r:id="rId30"/>
    <p:sldId id="414" r:id="rId31"/>
    <p:sldId id="41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200"/>
    <a:srgbClr val="1F5C99"/>
    <a:srgbClr val="FFF5E7"/>
    <a:srgbClr val="2E2E22"/>
    <a:srgbClr val="FDFDFD"/>
    <a:srgbClr val="24757E"/>
    <a:srgbClr val="36BCBC"/>
    <a:srgbClr val="CDCBC9"/>
    <a:srgbClr val="700000"/>
    <a:srgbClr val="2A9E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1" autoAdjust="0"/>
    <p:restoredTop sz="94279" autoAdjust="0"/>
  </p:normalViewPr>
  <p:slideViewPr>
    <p:cSldViewPr snapToGrid="0">
      <p:cViewPr varScale="1">
        <p:scale>
          <a:sx n="72" d="100"/>
          <a:sy n="72" d="100"/>
        </p:scale>
        <p:origin x="428" y="64"/>
      </p:cViewPr>
      <p:guideLst>
        <p:guide orient="horz" pos="2142"/>
        <p:guide pos="386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8" d="100"/>
          <a:sy n="58" d="100"/>
        </p:scale>
        <p:origin x="-2820" y="-78"/>
      </p:cViewPr>
      <p:guideLst>
        <p:guide orient="horz" pos="2856"/>
        <p:guide pos="217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F27FEB-26B8-4EA9-8335-5C7C9CDDBF1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70AB08-4B2E-4382-A4E0-158028FDE7F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0E218-0D54-4B3F-883A-7342370866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B5749-E10A-4E2A-A499-37638827271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3"/>
        </a:solidFill>
        <a:effectLst/>
      </p:bgPr>
    </p:bg>
    <p:spTree>
      <p:nvGrpSpPr>
        <p:cNvPr id="1" name=""/>
        <p:cNvGrpSpPr/>
        <p:nvPr/>
      </p:nvGrpSpPr>
      <p:grpSpPr>
        <a:xfrm>
          <a:off x="0" y="0"/>
          <a:ext cx="0" cy="0"/>
          <a:chOff x="0" y="0"/>
          <a:chExt cx="0" cy="0"/>
        </a:xfrm>
      </p:grpSpPr>
      <p:sp>
        <p:nvSpPr>
          <p:cNvPr id="10" name="标题 1"/>
          <p:cNvSpPr>
            <a:spLocks noGrp="1"/>
          </p:cNvSpPr>
          <p:nvPr>
            <p:ph type="ctrTitle" hasCustomPrompt="1"/>
          </p:nvPr>
        </p:nvSpPr>
        <p:spPr>
          <a:xfrm>
            <a:off x="-419450" y="1258406"/>
            <a:ext cx="7799911" cy="2020335"/>
          </a:xfrm>
          <a:noFill/>
        </p:spPr>
        <p:txBody>
          <a:bodyPr>
            <a:noAutofit/>
          </a:bodyPr>
          <a:lstStyle>
            <a:lvl1pPr>
              <a:defRPr>
                <a:ln>
                  <a:noFill/>
                </a:ln>
                <a:solidFill>
                  <a:schemeClr val="bg1"/>
                </a:solidFill>
              </a:defRPr>
            </a:lvl1pPr>
          </a:lstStyle>
          <a:p>
            <a:pPr algn="ctr"/>
            <a:r>
              <a:rPr lang="en-US" altLang="zh-CN" sz="4800" b="1" dirty="0">
                <a:latin typeface="微软雅黑" panose="020B0503020204020204" pitchFamily="34" charset="-122"/>
                <a:ea typeface="微软雅黑" panose="020B0503020204020204" pitchFamily="34" charset="-122"/>
              </a:rPr>
              <a:t>POINT</a:t>
            </a:r>
            <a:r>
              <a:rPr lang="zh-CN" altLang="en-US" sz="4800" b="1" dirty="0">
                <a:latin typeface="微软雅黑" panose="020B0503020204020204" pitchFamily="34" charset="-122"/>
                <a:ea typeface="微软雅黑" panose="020B0503020204020204" pitchFamily="34" charset="-122"/>
              </a:rPr>
              <a:t>小数点课堂</a:t>
            </a:r>
            <a:br>
              <a:rPr lang="en-US" altLang="zh-CN" sz="4800" b="1" dirty="0">
                <a:latin typeface="微软雅黑" panose="020B0503020204020204" pitchFamily="34" charset="-122"/>
                <a:ea typeface="微软雅黑" panose="020B0503020204020204" pitchFamily="34" charset="-122"/>
              </a:rPr>
            </a:br>
            <a:br>
              <a:rPr lang="en-US" altLang="zh-CN" b="1" dirty="0">
                <a:latin typeface="微软雅黑" panose="020B0503020204020204" pitchFamily="34" charset="-122"/>
                <a:ea typeface="微软雅黑" panose="020B0503020204020204" pitchFamily="34" charset="-122"/>
              </a:rPr>
            </a:br>
            <a:endParaRPr lang="zh-CN" altLang="en-US" sz="4800" b="1" cap="none"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1380" r="821" b="26206"/>
          <a:stretch>
            <a:fillRect/>
          </a:stretch>
        </p:blipFill>
        <p:spPr>
          <a:xfrm>
            <a:off x="9749450" y="119641"/>
            <a:ext cx="2020834" cy="683664"/>
          </a:xfrm>
          <a:prstGeom prst="rect">
            <a:avLst/>
          </a:prstGeom>
        </p:spPr>
      </p:pic>
      <p:sp>
        <p:nvSpPr>
          <p:cNvPr id="8" name="副标题 2"/>
          <p:cNvSpPr txBox="1"/>
          <p:nvPr userDrawn="1"/>
        </p:nvSpPr>
        <p:spPr>
          <a:xfrm>
            <a:off x="9053067" y="734938"/>
            <a:ext cx="3225593" cy="28418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zh-CN" altLang="en-US" sz="1200" dirty="0">
                <a:solidFill>
                  <a:schemeClr val="tx1"/>
                </a:solidFill>
                <a:latin typeface="微软雅黑" panose="020B0503020204020204" pitchFamily="34" charset="-122"/>
                <a:ea typeface="微软雅黑" panose="020B0503020204020204" pitchFamily="34" charset="-122"/>
              </a:rPr>
              <a:t>微信公众号：</a:t>
            </a:r>
            <a:r>
              <a:rPr lang="en-US" altLang="zh-CN" sz="1200" dirty="0">
                <a:solidFill>
                  <a:schemeClr val="tx1"/>
                </a:solidFill>
                <a:latin typeface="微软雅黑" panose="020B0503020204020204" pitchFamily="34" charset="-122"/>
                <a:ea typeface="微软雅黑" panose="020B0503020204020204" pitchFamily="34" charset="-122"/>
              </a:rPr>
              <a:t>POINT</a:t>
            </a:r>
            <a:r>
              <a:rPr lang="zh-CN" altLang="en-US" sz="1200" dirty="0">
                <a:solidFill>
                  <a:schemeClr val="tx1"/>
                </a:solidFill>
                <a:latin typeface="微软雅黑" panose="020B0503020204020204" pitchFamily="34" charset="-122"/>
                <a:ea typeface="微软雅黑" panose="020B0503020204020204" pitchFamily="34" charset="-122"/>
              </a:rPr>
              <a:t>小数点数据</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083D1-F0E0-45C7-B663-605B32FABD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DA440-C3AD-4B9C-9D34-C572AF35562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标题 1"/>
          <p:cNvSpPr>
            <a:spLocks noGrp="1"/>
          </p:cNvSpPr>
          <p:nvPr>
            <p:ph type="ctrTitle"/>
          </p:nvPr>
        </p:nvSpPr>
        <p:spPr>
          <a:xfrm>
            <a:off x="2247044" y="2500586"/>
            <a:ext cx="7799911" cy="2059913"/>
          </a:xfrm>
        </p:spPr>
        <p:txBody>
          <a:bodyPr>
            <a:noAutofit/>
          </a:bodyPr>
          <a:lstStyle/>
          <a:p>
            <a:br>
              <a:rPr lang="en-US" altLang="zh-CN" b="1" dirty="0">
                <a:latin typeface="微软雅黑" panose="020B0503020204020204" pitchFamily="34" charset="-122"/>
                <a:ea typeface="微软雅黑" panose="020B0503020204020204" pitchFamily="34" charset="-122"/>
              </a:rPr>
            </a:b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从构建到产品运营实战</a:t>
            </a:r>
            <a:endParaRPr lang="zh-CN" altLang="en-US" b="1" cap="none" dirty="0">
              <a:solidFill>
                <a:schemeClr val="accent2"/>
              </a:solidFill>
              <a:latin typeface="微软雅黑" panose="020B0503020204020204" pitchFamily="34" charset="-122"/>
              <a:ea typeface="微软雅黑" panose="020B0503020204020204" pitchFamily="34" charset="-122"/>
            </a:endParaRPr>
          </a:p>
        </p:txBody>
      </p:sp>
      <p:sp>
        <p:nvSpPr>
          <p:cNvPr id="13" name="矩形 12"/>
          <p:cNvSpPr/>
          <p:nvPr/>
        </p:nvSpPr>
        <p:spPr>
          <a:xfrm>
            <a:off x="3765100" y="5086161"/>
            <a:ext cx="2050882" cy="646331"/>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mj-ea"/>
                <a:ea typeface="+mj-ea"/>
              </a:rPr>
              <a:t>讲师：</a:t>
            </a:r>
            <a:r>
              <a:rPr lang="en-US" altLang="zh-CN" sz="3600" b="1" dirty="0">
                <a:solidFill>
                  <a:schemeClr val="bg1"/>
                </a:solidFill>
                <a:effectLst>
                  <a:outerShdw blurRad="38100" dist="38100" dir="2700000" algn="tl">
                    <a:srgbClr val="000000">
                      <a:alpha val="43137"/>
                    </a:srgbClr>
                  </a:outerShdw>
                </a:effectLst>
                <a:latin typeface="+mj-ea"/>
                <a:ea typeface="+mj-ea"/>
              </a:rPr>
              <a:t>Eva</a:t>
            </a:r>
            <a:endParaRPr lang="zh-CN" altLang="en-US" sz="3600" b="1" dirty="0">
              <a:solidFill>
                <a:schemeClr val="bg1"/>
              </a:solidFill>
              <a:effectLst>
                <a:outerShdw blurRad="38100" dist="38100" dir="2700000" algn="tl">
                  <a:srgbClr val="000000">
                    <a:alpha val="43137"/>
                  </a:srgbClr>
                </a:outerShdw>
              </a:effectLst>
              <a:latin typeface="+mj-ea"/>
              <a:ea typeface="+mj-ea"/>
            </a:endParaRPr>
          </a:p>
        </p:txBody>
      </p:sp>
      <p:sp>
        <p:nvSpPr>
          <p:cNvPr id="5" name="标题 1"/>
          <p:cNvSpPr txBox="1"/>
          <p:nvPr/>
        </p:nvSpPr>
        <p:spPr>
          <a:xfrm>
            <a:off x="-574861" y="1288166"/>
            <a:ext cx="5934759" cy="5507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ln>
                  <a:noFill/>
                </a:ln>
                <a:solidFill>
                  <a:schemeClr val="bg1"/>
                </a:solidFill>
                <a:latin typeface="+mj-lt"/>
                <a:ea typeface="+mj-ea"/>
                <a:cs typeface="+mj-cs"/>
              </a:defRPr>
            </a:lvl1pPr>
          </a:lstStyle>
          <a:p>
            <a:pPr algn="ctr"/>
            <a:r>
              <a:rPr lang="en-US" altLang="zh-CN" sz="2800" b="1" dirty="0">
                <a:solidFill>
                  <a:schemeClr val="tx2">
                    <a:lumMod val="75000"/>
                  </a:schemeClr>
                </a:solidFill>
                <a:latin typeface="微软雅黑" panose="020B0503020204020204" pitchFamily="34" charset="-122"/>
                <a:ea typeface="微软雅黑" panose="020B0503020204020204" pitchFamily="34" charset="-122"/>
              </a:rPr>
              <a:t>POINT</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800"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小数点课堂</a:t>
            </a:r>
            <a:endParaRPr lang="zh-CN" altLang="en-US" sz="28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26399" y="2130258"/>
            <a:ext cx="3602233" cy="3602233"/>
          </a:xfrm>
          <a:prstGeom prst="rect">
            <a:avLst/>
          </a:prstGeom>
        </p:spPr>
      </p:pic>
      <p:sp>
        <p:nvSpPr>
          <p:cNvPr id="3" name="TextBox 2"/>
          <p:cNvSpPr txBox="1"/>
          <p:nvPr/>
        </p:nvSpPr>
        <p:spPr>
          <a:xfrm>
            <a:off x="1389887" y="2073478"/>
            <a:ext cx="4649165" cy="1323439"/>
          </a:xfrm>
          <a:prstGeom prst="rect">
            <a:avLst/>
          </a:prstGeom>
          <a:noFill/>
        </p:spPr>
        <p:txBody>
          <a:bodyPr wrap="square" rtlCol="0">
            <a:spAutoFit/>
          </a:bodyPr>
          <a:lstStyle/>
          <a:p>
            <a:r>
              <a:rPr lang="zh-CN" altLang="en-US" sz="8000" b="1" dirty="0">
                <a:solidFill>
                  <a:schemeClr val="bg1"/>
                </a:solidFill>
                <a:effectLst>
                  <a:outerShdw blurRad="38100" dist="38100" dir="2700000" algn="tl">
                    <a:srgbClr val="000000">
                      <a:alpha val="43137"/>
                    </a:srgbClr>
                  </a:outerShdw>
                </a:effectLst>
                <a:uFill>
                  <a:solidFill>
                    <a:schemeClr val="accent4">
                      <a:lumMod val="60000"/>
                      <a:lumOff val="40000"/>
                    </a:schemeClr>
                  </a:solidFill>
                </a:uFill>
                <a:latin typeface="+mj-ea"/>
                <a:ea typeface="+mj-ea"/>
              </a:rPr>
              <a:t>用户画像 </a:t>
            </a:r>
            <a:endParaRPr lang="zh-CN" altLang="en-US" sz="8000" b="1" dirty="0">
              <a:solidFill>
                <a:schemeClr val="bg1"/>
              </a:solidFill>
              <a:effectLst>
                <a:outerShdw blurRad="38100" dist="38100" dir="2700000" algn="tl">
                  <a:srgbClr val="000000">
                    <a:alpha val="43137"/>
                  </a:srgbClr>
                </a:outerShdw>
              </a:effectLst>
              <a:uFill>
                <a:solidFill>
                  <a:schemeClr val="accent4">
                    <a:lumMod val="60000"/>
                    <a:lumOff val="40000"/>
                  </a:schemeClr>
                </a:solidFill>
              </a:uFill>
              <a:latin typeface="+mj-ea"/>
              <a:ea typeface="+mj-ea"/>
            </a:endParaRPr>
          </a:p>
        </p:txBody>
      </p:sp>
      <p:sp>
        <p:nvSpPr>
          <p:cNvPr id="7" name="流程图: 准备 6"/>
          <p:cNvSpPr/>
          <p:nvPr/>
        </p:nvSpPr>
        <p:spPr>
          <a:xfrm>
            <a:off x="170823" y="160773"/>
            <a:ext cx="11857054" cy="6591719"/>
          </a:xfrm>
          <a:prstGeom prst="flowChartPreparation">
            <a:avLst/>
          </a:prstGeom>
          <a:noFill/>
          <a:ln w="6350" cmpd="dbl">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0579" y="160773"/>
            <a:ext cx="11947490" cy="6591719"/>
          </a:xfrm>
          <a:prstGeom prst="rect">
            <a:avLst/>
          </a:prstGeom>
          <a:noFill/>
          <a:ln w="15875" cmpd="dbl">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타원 69"/>
          <p:cNvSpPr/>
          <p:nvPr/>
        </p:nvSpPr>
        <p:spPr>
          <a:xfrm>
            <a:off x="6702295" y="1955079"/>
            <a:ext cx="3648179" cy="3606880"/>
          </a:xfrm>
          <a:prstGeom prst="ellipse">
            <a:avLst/>
          </a:prstGeom>
          <a:solidFill>
            <a:schemeClr val="bg1">
              <a:lumMod val="95000"/>
            </a:schemeClr>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dirty="0">
              <a:solidFill>
                <a:srgbClr val="FFFFFF"/>
              </a:solidFill>
              <a:latin typeface="字魂59号-创粗黑" panose="00000500000000000000" pitchFamily="2" charset="-122"/>
              <a:ea typeface="Roboto Condensed Light" charset="0"/>
              <a:cs typeface="Roboto Condensed Light" charset="0"/>
            </a:endParaRPr>
          </a:p>
        </p:txBody>
      </p:sp>
      <p:sp>
        <p:nvSpPr>
          <p:cNvPr id="36" name="타원 69"/>
          <p:cNvSpPr/>
          <p:nvPr/>
        </p:nvSpPr>
        <p:spPr>
          <a:xfrm>
            <a:off x="1102725" y="1955079"/>
            <a:ext cx="3648179" cy="3606880"/>
          </a:xfrm>
          <a:prstGeom prst="ellipse">
            <a:avLst/>
          </a:prstGeom>
          <a:solidFill>
            <a:schemeClr val="bg1">
              <a:lumMod val="95000"/>
            </a:schemeClr>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dirty="0">
              <a:solidFill>
                <a:srgbClr val="FFFFFF"/>
              </a:solidFill>
              <a:latin typeface="字魂59号-创粗黑" panose="00000500000000000000" pitchFamily="2" charset="-122"/>
              <a:ea typeface="Roboto Condensed Light" charset="0"/>
              <a:cs typeface="Roboto Condensed Light" charset="0"/>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粒度</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grpSp>
        <p:nvGrpSpPr>
          <p:cNvPr id="8" name="组合 7"/>
          <p:cNvGrpSpPr/>
          <p:nvPr/>
        </p:nvGrpSpPr>
        <p:grpSpPr>
          <a:xfrm>
            <a:off x="847686" y="2336226"/>
            <a:ext cx="4002735" cy="2185548"/>
            <a:chOff x="781830" y="2768774"/>
            <a:chExt cx="4002735" cy="2185548"/>
          </a:xfrm>
        </p:grpSpPr>
        <p:sp>
          <p:nvSpPr>
            <p:cNvPr id="4" name="文本框 3"/>
            <p:cNvSpPr txBox="1"/>
            <p:nvPr/>
          </p:nvSpPr>
          <p:spPr>
            <a:xfrm rot="20124132">
              <a:off x="1861823" y="2983064"/>
              <a:ext cx="1386605" cy="461665"/>
            </a:xfrm>
            <a:prstGeom prst="rect">
              <a:avLst/>
            </a:prstGeom>
            <a:noFill/>
          </p:spPr>
          <p:txBody>
            <a:bodyPr wrap="square" rtlCol="0">
              <a:spAutoFit/>
            </a:bodyPr>
            <a:lstStyle/>
            <a:p>
              <a:r>
                <a:rPr lang="zh-CN" altLang="en-US" sz="2400" dirty="0">
                  <a:solidFill>
                    <a:schemeClr val="accent3">
                      <a:lumMod val="60000"/>
                      <a:lumOff val="40000"/>
                    </a:schemeClr>
                  </a:solidFill>
                  <a:latin typeface="思源黑体 CN Medium" pitchFamily="34" charset="-122"/>
                  <a:ea typeface="思源黑体 CN Medium" pitchFamily="34" charset="-122"/>
                </a:rPr>
                <a:t>杏仁眼</a:t>
              </a:r>
              <a:endParaRPr lang="zh-CN" altLang="en-US" sz="2400" dirty="0">
                <a:solidFill>
                  <a:schemeClr val="accent3">
                    <a:lumMod val="60000"/>
                    <a:lumOff val="40000"/>
                  </a:schemeClr>
                </a:solidFill>
                <a:latin typeface="思源黑体 CN Medium" pitchFamily="34" charset="-122"/>
                <a:ea typeface="思源黑体 CN Medium" pitchFamily="34" charset="-122"/>
              </a:endParaRPr>
            </a:p>
          </p:txBody>
        </p:sp>
        <p:sp>
          <p:nvSpPr>
            <p:cNvPr id="12" name="文本框 11"/>
            <p:cNvSpPr txBox="1"/>
            <p:nvPr/>
          </p:nvSpPr>
          <p:spPr>
            <a:xfrm rot="494605">
              <a:off x="2844753" y="3246555"/>
              <a:ext cx="1386605" cy="461665"/>
            </a:xfrm>
            <a:prstGeom prst="rect">
              <a:avLst/>
            </a:prstGeom>
            <a:noFill/>
          </p:spPr>
          <p:txBody>
            <a:bodyPr wrap="square" rtlCol="0">
              <a:spAutoFit/>
            </a:bodyPr>
            <a:lstStyle/>
            <a:p>
              <a:r>
                <a:rPr lang="zh-CN" altLang="en-US" sz="2400" dirty="0">
                  <a:ln>
                    <a:solidFill>
                      <a:schemeClr val="bg1">
                        <a:lumMod val="50000"/>
                      </a:schemeClr>
                    </a:solidFill>
                  </a:ln>
                  <a:latin typeface="思源黑体 CN Medium" pitchFamily="34" charset="-122"/>
                  <a:ea typeface="思源黑体 CN Medium" pitchFamily="34" charset="-122"/>
                </a:rPr>
                <a:t>柳叶眉</a:t>
              </a:r>
              <a:endParaRPr lang="zh-CN" altLang="en-US" sz="2400" dirty="0">
                <a:ln>
                  <a:solidFill>
                    <a:schemeClr val="bg1">
                      <a:lumMod val="50000"/>
                    </a:schemeClr>
                  </a:solidFill>
                </a:ln>
                <a:latin typeface="思源黑体 CN Medium" pitchFamily="34" charset="-122"/>
                <a:ea typeface="思源黑体 CN Medium" pitchFamily="34" charset="-122"/>
              </a:endParaRPr>
            </a:p>
          </p:txBody>
        </p:sp>
        <p:sp>
          <p:nvSpPr>
            <p:cNvPr id="13" name="文本框 12"/>
            <p:cNvSpPr txBox="1"/>
            <p:nvPr/>
          </p:nvSpPr>
          <p:spPr>
            <a:xfrm rot="494605">
              <a:off x="2830285" y="2768774"/>
              <a:ext cx="1386605" cy="461665"/>
            </a:xfrm>
            <a:prstGeom prst="rect">
              <a:avLst/>
            </a:prstGeom>
            <a:noFill/>
          </p:spPr>
          <p:txBody>
            <a:bodyPr wrap="square" rtlCol="0">
              <a:spAutoFit/>
            </a:bodyPr>
            <a:lstStyle/>
            <a:p>
              <a:r>
                <a:rPr lang="zh-CN" altLang="en-US" sz="2400" dirty="0">
                  <a:solidFill>
                    <a:schemeClr val="bg1">
                      <a:lumMod val="50000"/>
                    </a:schemeClr>
                  </a:solidFill>
                  <a:latin typeface="思源黑体 CN Medium" pitchFamily="34" charset="-122"/>
                  <a:ea typeface="思源黑体 CN Medium" pitchFamily="34" charset="-122"/>
                </a:rPr>
                <a:t>杨幂鼻</a:t>
              </a:r>
              <a:endParaRPr lang="zh-CN" altLang="en-US" sz="2400" dirty="0">
                <a:solidFill>
                  <a:schemeClr val="bg1">
                    <a:lumMod val="50000"/>
                  </a:schemeClr>
                </a:solidFill>
                <a:latin typeface="思源黑体 CN Medium" pitchFamily="34" charset="-122"/>
                <a:ea typeface="思源黑体 CN Medium" pitchFamily="34" charset="-122"/>
              </a:endParaRPr>
            </a:p>
          </p:txBody>
        </p:sp>
        <p:sp>
          <p:nvSpPr>
            <p:cNvPr id="15" name="文本框 14"/>
            <p:cNvSpPr txBox="1"/>
            <p:nvPr/>
          </p:nvSpPr>
          <p:spPr>
            <a:xfrm rot="19521299">
              <a:off x="781830" y="3758771"/>
              <a:ext cx="2617735" cy="584775"/>
            </a:xfrm>
            <a:prstGeom prst="rect">
              <a:avLst/>
            </a:prstGeom>
            <a:noFill/>
          </p:spPr>
          <p:txBody>
            <a:bodyPr wrap="square" rtlCol="0">
              <a:spAutoFit/>
            </a:bodyPr>
            <a:lstStyle/>
            <a:p>
              <a:r>
                <a:rPr lang="zh-CN" altLang="en-US" sz="3200" dirty="0">
                  <a:ln>
                    <a:solidFill>
                      <a:schemeClr val="bg1">
                        <a:lumMod val="50000"/>
                      </a:schemeClr>
                    </a:solidFill>
                  </a:ln>
                  <a:solidFill>
                    <a:srgbClr val="0070C0"/>
                  </a:solidFill>
                  <a:latin typeface="思源黑体 CN Medium" pitchFamily="34" charset="-122"/>
                  <a:ea typeface="思源黑体 CN Medium" pitchFamily="34" charset="-122"/>
                </a:rPr>
                <a:t>范冰冰脸型</a:t>
              </a:r>
              <a:endParaRPr lang="zh-CN" altLang="en-US" sz="3200" dirty="0">
                <a:ln>
                  <a:solidFill>
                    <a:schemeClr val="bg1">
                      <a:lumMod val="50000"/>
                    </a:schemeClr>
                  </a:solidFill>
                </a:ln>
                <a:solidFill>
                  <a:srgbClr val="0070C0"/>
                </a:solidFill>
                <a:latin typeface="思源黑体 CN Medium" pitchFamily="34" charset="-122"/>
                <a:ea typeface="思源黑体 CN Medium" pitchFamily="34" charset="-122"/>
              </a:endParaRPr>
            </a:p>
          </p:txBody>
        </p:sp>
        <p:sp>
          <p:nvSpPr>
            <p:cNvPr id="16" name="文本框 15"/>
            <p:cNvSpPr txBox="1"/>
            <p:nvPr/>
          </p:nvSpPr>
          <p:spPr>
            <a:xfrm rot="20730891">
              <a:off x="2764316" y="3737360"/>
              <a:ext cx="1428070" cy="584775"/>
            </a:xfrm>
            <a:prstGeom prst="rect">
              <a:avLst/>
            </a:prstGeom>
            <a:noFill/>
          </p:spPr>
          <p:txBody>
            <a:bodyPr wrap="square" rtlCol="0">
              <a:spAutoFit/>
            </a:bodyPr>
            <a:lstStyle/>
            <a:p>
              <a:r>
                <a:rPr lang="zh-CN" altLang="en-US" sz="3200" dirty="0">
                  <a:solidFill>
                    <a:srgbClr val="C00000"/>
                  </a:solidFill>
                  <a:latin typeface="思源黑体 CN Medium" pitchFamily="34" charset="-122"/>
                  <a:ea typeface="思源黑体 CN Medium" pitchFamily="34" charset="-122"/>
                </a:rPr>
                <a:t>樱桃嘴</a:t>
              </a:r>
              <a:endParaRPr lang="zh-CN" altLang="en-US" sz="3200" dirty="0">
                <a:solidFill>
                  <a:srgbClr val="C00000"/>
                </a:solidFill>
                <a:latin typeface="思源黑体 CN Medium" pitchFamily="34" charset="-122"/>
                <a:ea typeface="思源黑体 CN Medium" pitchFamily="34" charset="-122"/>
              </a:endParaRPr>
            </a:p>
          </p:txBody>
        </p:sp>
        <p:sp>
          <p:nvSpPr>
            <p:cNvPr id="17" name="文本框 16"/>
            <p:cNvSpPr txBox="1"/>
            <p:nvPr/>
          </p:nvSpPr>
          <p:spPr>
            <a:xfrm rot="21257444">
              <a:off x="3117707" y="4287690"/>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高鼻梁</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18" name="文本框 17"/>
            <p:cNvSpPr txBox="1"/>
            <p:nvPr/>
          </p:nvSpPr>
          <p:spPr>
            <a:xfrm rot="21257444">
              <a:off x="1619257" y="4369547"/>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姚晨腿</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grpSp>
      <p:sp>
        <p:nvSpPr>
          <p:cNvPr id="19" name="文本框 18"/>
          <p:cNvSpPr txBox="1"/>
          <p:nvPr/>
        </p:nvSpPr>
        <p:spPr>
          <a:xfrm rot="21257444">
            <a:off x="2342626" y="4444106"/>
            <a:ext cx="1666858" cy="523220"/>
          </a:xfrm>
          <a:prstGeom prst="rect">
            <a:avLst/>
          </a:prstGeom>
          <a:noFill/>
        </p:spPr>
        <p:txBody>
          <a:bodyPr wrap="square" rtlCol="0">
            <a:spAutoFit/>
          </a:bodyPr>
          <a:lstStyle/>
          <a:p>
            <a:r>
              <a:rPr lang="zh-CN" altLang="en-US" sz="28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水蛇腰</a:t>
            </a:r>
            <a:endParaRPr lang="zh-CN" altLang="en-US" sz="28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grpSp>
        <p:nvGrpSpPr>
          <p:cNvPr id="33" name="组合 32"/>
          <p:cNvGrpSpPr/>
          <p:nvPr/>
        </p:nvGrpSpPr>
        <p:grpSpPr>
          <a:xfrm>
            <a:off x="6524416" y="2239206"/>
            <a:ext cx="4147867" cy="2597839"/>
            <a:chOff x="5957886" y="2336226"/>
            <a:chExt cx="4147867" cy="2597839"/>
          </a:xfrm>
        </p:grpSpPr>
        <p:grpSp>
          <p:nvGrpSpPr>
            <p:cNvPr id="20" name="组合 19"/>
            <p:cNvGrpSpPr/>
            <p:nvPr/>
          </p:nvGrpSpPr>
          <p:grpSpPr>
            <a:xfrm>
              <a:off x="5957886" y="2336226"/>
              <a:ext cx="4020222" cy="2185548"/>
              <a:chOff x="781830" y="2768774"/>
              <a:chExt cx="4020222" cy="2185548"/>
            </a:xfrm>
          </p:grpSpPr>
          <p:sp>
            <p:nvSpPr>
              <p:cNvPr id="21" name="文本框 20"/>
              <p:cNvSpPr txBox="1"/>
              <p:nvPr/>
            </p:nvSpPr>
            <p:spPr>
              <a:xfrm rot="20124132">
                <a:off x="1861823" y="2983064"/>
                <a:ext cx="1386605" cy="461665"/>
              </a:xfrm>
              <a:prstGeom prst="rect">
                <a:avLst/>
              </a:prstGeom>
              <a:noFill/>
            </p:spPr>
            <p:txBody>
              <a:bodyPr wrap="square" rtlCol="0">
                <a:spAutoFit/>
              </a:bodyPr>
              <a:lstStyle/>
              <a:p>
                <a:r>
                  <a:rPr lang="en-US" altLang="zh-CN" sz="2400" dirty="0">
                    <a:solidFill>
                      <a:schemeClr val="accent3">
                        <a:lumMod val="60000"/>
                        <a:lumOff val="40000"/>
                      </a:schemeClr>
                    </a:solidFill>
                    <a:latin typeface="思源黑体 CN Medium" pitchFamily="34" charset="-122"/>
                    <a:ea typeface="思源黑体 CN Medium" pitchFamily="34" charset="-122"/>
                  </a:rPr>
                  <a:t>25</a:t>
                </a:r>
                <a:r>
                  <a:rPr lang="zh-CN" altLang="en-US" sz="2400" dirty="0">
                    <a:solidFill>
                      <a:schemeClr val="accent3">
                        <a:lumMod val="60000"/>
                        <a:lumOff val="40000"/>
                      </a:schemeClr>
                    </a:solidFill>
                    <a:latin typeface="思源黑体 CN Medium" pitchFamily="34" charset="-122"/>
                    <a:ea typeface="思源黑体 CN Medium" pitchFamily="34" charset="-122"/>
                  </a:rPr>
                  <a:t>岁</a:t>
                </a:r>
                <a:endParaRPr lang="zh-CN" altLang="en-US" sz="2400" dirty="0">
                  <a:solidFill>
                    <a:schemeClr val="accent3">
                      <a:lumMod val="60000"/>
                      <a:lumOff val="40000"/>
                    </a:schemeClr>
                  </a:solidFill>
                  <a:latin typeface="思源黑体 CN Medium" pitchFamily="34" charset="-122"/>
                  <a:ea typeface="思源黑体 CN Medium" pitchFamily="34" charset="-122"/>
                </a:endParaRPr>
              </a:p>
            </p:txBody>
          </p:sp>
          <p:sp>
            <p:nvSpPr>
              <p:cNvPr id="22" name="文本框 21"/>
              <p:cNvSpPr txBox="1"/>
              <p:nvPr/>
            </p:nvSpPr>
            <p:spPr>
              <a:xfrm rot="494605">
                <a:off x="2844753" y="3246555"/>
                <a:ext cx="1386605" cy="461665"/>
              </a:xfrm>
              <a:prstGeom prst="rect">
                <a:avLst/>
              </a:prstGeom>
              <a:noFill/>
            </p:spPr>
            <p:txBody>
              <a:bodyPr wrap="square" rtlCol="0">
                <a:spAutoFit/>
              </a:bodyPr>
              <a:lstStyle/>
              <a:p>
                <a:r>
                  <a:rPr lang="zh-CN" altLang="en-US" sz="2400" dirty="0">
                    <a:ln>
                      <a:solidFill>
                        <a:schemeClr val="bg1">
                          <a:lumMod val="50000"/>
                        </a:schemeClr>
                      </a:solidFill>
                    </a:ln>
                    <a:latin typeface="思源黑体 CN Medium" pitchFamily="34" charset="-122"/>
                    <a:ea typeface="思源黑体 CN Medium" pitchFamily="34" charset="-122"/>
                  </a:rPr>
                  <a:t>会计</a:t>
                </a:r>
                <a:endParaRPr lang="zh-CN" altLang="en-US" sz="2400" dirty="0">
                  <a:ln>
                    <a:solidFill>
                      <a:schemeClr val="bg1">
                        <a:lumMod val="50000"/>
                      </a:schemeClr>
                    </a:solidFill>
                  </a:ln>
                  <a:latin typeface="思源黑体 CN Medium" pitchFamily="34" charset="-122"/>
                  <a:ea typeface="思源黑体 CN Medium" pitchFamily="34" charset="-122"/>
                </a:endParaRPr>
              </a:p>
            </p:txBody>
          </p:sp>
          <p:sp>
            <p:nvSpPr>
              <p:cNvPr id="23" name="文本框 22"/>
              <p:cNvSpPr txBox="1"/>
              <p:nvPr/>
            </p:nvSpPr>
            <p:spPr>
              <a:xfrm rot="494605">
                <a:off x="2830285" y="2768774"/>
                <a:ext cx="1386605" cy="461665"/>
              </a:xfrm>
              <a:prstGeom prst="rect">
                <a:avLst/>
              </a:prstGeom>
              <a:noFill/>
            </p:spPr>
            <p:txBody>
              <a:bodyPr wrap="square" rtlCol="0">
                <a:spAutoFit/>
              </a:bodyPr>
              <a:lstStyle/>
              <a:p>
                <a:r>
                  <a:rPr lang="zh-CN" altLang="en-US" sz="2400" dirty="0">
                    <a:solidFill>
                      <a:schemeClr val="bg1">
                        <a:lumMod val="50000"/>
                      </a:schemeClr>
                    </a:solidFill>
                    <a:latin typeface="思源黑体 CN Medium" pitchFamily="34" charset="-122"/>
                    <a:ea typeface="思源黑体 CN Medium" pitchFamily="34" charset="-122"/>
                  </a:rPr>
                  <a:t>女</a:t>
                </a:r>
                <a:endParaRPr lang="zh-CN" altLang="en-US" sz="2400" dirty="0">
                  <a:solidFill>
                    <a:schemeClr val="bg1">
                      <a:lumMod val="50000"/>
                    </a:schemeClr>
                  </a:solidFill>
                  <a:latin typeface="思源黑体 CN Medium" pitchFamily="34" charset="-122"/>
                  <a:ea typeface="思源黑体 CN Medium" pitchFamily="34" charset="-122"/>
                </a:endParaRPr>
              </a:p>
            </p:txBody>
          </p:sp>
          <p:sp>
            <p:nvSpPr>
              <p:cNvPr id="24" name="文本框 23"/>
              <p:cNvSpPr txBox="1"/>
              <p:nvPr/>
            </p:nvSpPr>
            <p:spPr>
              <a:xfrm rot="19521299">
                <a:off x="781830" y="3758771"/>
                <a:ext cx="2617735" cy="584775"/>
              </a:xfrm>
              <a:prstGeom prst="rect">
                <a:avLst/>
              </a:prstGeom>
              <a:noFill/>
            </p:spPr>
            <p:txBody>
              <a:bodyPr wrap="square" rtlCol="0">
                <a:spAutoFit/>
              </a:bodyPr>
              <a:lstStyle/>
              <a:p>
                <a:r>
                  <a:rPr lang="en-US" altLang="zh-CN" sz="3200" dirty="0">
                    <a:ln>
                      <a:solidFill>
                        <a:schemeClr val="bg1">
                          <a:lumMod val="50000"/>
                        </a:schemeClr>
                      </a:solidFill>
                    </a:ln>
                    <a:solidFill>
                      <a:srgbClr val="0070C0"/>
                    </a:solidFill>
                    <a:latin typeface="思源黑体 CN Medium" pitchFamily="34" charset="-122"/>
                    <a:ea typeface="思源黑体 CN Medium" pitchFamily="34" charset="-122"/>
                  </a:rPr>
                  <a:t>160cm</a:t>
                </a:r>
                <a:endParaRPr lang="zh-CN" altLang="en-US" sz="3200" dirty="0">
                  <a:ln>
                    <a:solidFill>
                      <a:schemeClr val="bg1">
                        <a:lumMod val="50000"/>
                      </a:schemeClr>
                    </a:solidFill>
                  </a:ln>
                  <a:solidFill>
                    <a:srgbClr val="0070C0"/>
                  </a:solidFill>
                  <a:latin typeface="思源黑体 CN Medium" pitchFamily="34" charset="-122"/>
                  <a:ea typeface="思源黑体 CN Medium" pitchFamily="34" charset="-122"/>
                </a:endParaRPr>
              </a:p>
            </p:txBody>
          </p:sp>
          <p:sp>
            <p:nvSpPr>
              <p:cNvPr id="25" name="文本框 24"/>
              <p:cNvSpPr txBox="1"/>
              <p:nvPr/>
            </p:nvSpPr>
            <p:spPr>
              <a:xfrm rot="20730891">
                <a:off x="2104783" y="3648132"/>
                <a:ext cx="1428070" cy="584775"/>
              </a:xfrm>
              <a:prstGeom prst="rect">
                <a:avLst/>
              </a:prstGeom>
              <a:noFill/>
            </p:spPr>
            <p:txBody>
              <a:bodyPr wrap="square" rtlCol="0">
                <a:spAutoFit/>
              </a:bodyPr>
              <a:lstStyle/>
              <a:p>
                <a:r>
                  <a:rPr lang="zh-CN" altLang="en-US" sz="3200" dirty="0">
                    <a:solidFill>
                      <a:srgbClr val="C00000"/>
                    </a:solidFill>
                    <a:latin typeface="思源黑体 CN Medium" pitchFamily="34" charset="-122"/>
                    <a:ea typeface="思源黑体 CN Medium" pitchFamily="34" charset="-122"/>
                  </a:rPr>
                  <a:t>上海</a:t>
                </a:r>
                <a:endParaRPr lang="zh-CN" altLang="en-US" sz="3200" dirty="0">
                  <a:solidFill>
                    <a:srgbClr val="C00000"/>
                  </a:solidFill>
                  <a:latin typeface="思源黑体 CN Medium" pitchFamily="34" charset="-122"/>
                  <a:ea typeface="思源黑体 CN Medium" pitchFamily="34" charset="-122"/>
                </a:endParaRPr>
              </a:p>
            </p:txBody>
          </p:sp>
          <p:sp>
            <p:nvSpPr>
              <p:cNvPr id="26" name="文本框 25"/>
              <p:cNvSpPr txBox="1"/>
              <p:nvPr/>
            </p:nvSpPr>
            <p:spPr>
              <a:xfrm rot="21257444">
                <a:off x="3135194" y="3788445"/>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时尚风</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27" name="文本框 26"/>
              <p:cNvSpPr txBox="1"/>
              <p:nvPr/>
            </p:nvSpPr>
            <p:spPr>
              <a:xfrm rot="21257444">
                <a:off x="1619257" y="4369547"/>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二次元</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grpSp>
        <p:sp>
          <p:nvSpPr>
            <p:cNvPr id="28" name="文本框 27"/>
            <p:cNvSpPr txBox="1"/>
            <p:nvPr/>
          </p:nvSpPr>
          <p:spPr>
            <a:xfrm rot="21257444">
              <a:off x="7494841" y="4349290"/>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音乐</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29" name="文本框 28"/>
            <p:cNvSpPr txBox="1"/>
            <p:nvPr/>
          </p:nvSpPr>
          <p:spPr>
            <a:xfrm rot="21257444">
              <a:off x="8395196" y="4054980"/>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白领</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30" name="文本框 29"/>
            <p:cNvSpPr txBox="1"/>
            <p:nvPr/>
          </p:nvSpPr>
          <p:spPr>
            <a:xfrm rot="21257444">
              <a:off x="6343929" y="2974762"/>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徒步</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32" name="文本框 31"/>
            <p:cNvSpPr txBox="1"/>
            <p:nvPr/>
          </p:nvSpPr>
          <p:spPr>
            <a:xfrm rot="1165804">
              <a:off x="8438895" y="2699543"/>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租房</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grpSp>
      <p:sp>
        <p:nvSpPr>
          <p:cNvPr id="35" name="矩形 34"/>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1.3.1</a:t>
            </a:r>
            <a:endParaRPr lang="zh-CN" altLang="en-US" sz="3200" b="1" dirty="0">
              <a:solidFill>
                <a:schemeClr val="bg1"/>
              </a:solidFill>
              <a:latin typeface="+mj-ea"/>
              <a:ea typeface="+mj-ea"/>
            </a:endParaRPr>
          </a:p>
        </p:txBody>
      </p:sp>
      <p:sp>
        <p:nvSpPr>
          <p:cNvPr id="38" name="Rounded Rectangle 19"/>
          <p:cNvSpPr/>
          <p:nvPr/>
        </p:nvSpPr>
        <p:spPr>
          <a:xfrm>
            <a:off x="1865383" y="5913063"/>
            <a:ext cx="2345543" cy="466040"/>
          </a:xfrm>
          <a:prstGeom prst="roundRect">
            <a:avLst/>
          </a:prstGeom>
          <a:solidFill>
            <a:srgbClr val="FFC000"/>
          </a:solidFill>
          <a:ln w="25400" cap="flat" cmpd="sng" algn="ctr">
            <a:noFill/>
            <a:prstDash val="solid"/>
          </a:ln>
          <a:effectLst>
            <a:outerShdw dist="38100" dir="5400000" algn="ctr" rotWithShape="0">
              <a:srgbClr val="000000">
                <a:alpha val="10000"/>
              </a:srgbClr>
            </a:outerShdw>
          </a:effectLst>
        </p:spPr>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R="0" lvl="0" indent="0" algn="ctr" fontAlgn="auto">
              <a:lnSpc>
                <a:spcPct val="100000"/>
              </a:lnSpc>
              <a:spcBef>
                <a:spcPts val="0"/>
              </a:spcBef>
              <a:spcAft>
                <a:spcPts val="0"/>
              </a:spcAft>
              <a:buClrTx/>
              <a:buSzTx/>
              <a:buFontTx/>
              <a:buNone/>
              <a:defRPr/>
            </a:pPr>
            <a:r>
              <a:rPr lang="zh-CN" altLang="en-US" sz="2800" b="1" dirty="0">
                <a:solidFill>
                  <a:schemeClr val="bg1"/>
                </a:solidFill>
                <a:ea typeface="思源黑体 CN Medium" pitchFamily="34" charset="-122"/>
              </a:rPr>
              <a:t>整形客户</a:t>
            </a:r>
            <a:endParaRPr lang="en-US" sz="2800" b="1" dirty="0">
              <a:solidFill>
                <a:schemeClr val="bg1"/>
              </a:solidFill>
              <a:ea typeface="思源黑体 CN Medium" pitchFamily="34" charset="-122"/>
            </a:endParaRPr>
          </a:p>
        </p:txBody>
      </p:sp>
      <p:sp>
        <p:nvSpPr>
          <p:cNvPr id="39" name="Rounded Rectangle 19"/>
          <p:cNvSpPr/>
          <p:nvPr/>
        </p:nvSpPr>
        <p:spPr>
          <a:xfrm>
            <a:off x="7452048" y="5895783"/>
            <a:ext cx="2345543" cy="466040"/>
          </a:xfrm>
          <a:prstGeom prst="roundRect">
            <a:avLst/>
          </a:prstGeom>
          <a:solidFill>
            <a:srgbClr val="FFC000"/>
          </a:solidFill>
          <a:ln w="25400" cap="flat" cmpd="sng" algn="ctr">
            <a:noFill/>
            <a:prstDash val="solid"/>
          </a:ln>
          <a:effectLst>
            <a:outerShdw dist="38100" dir="5400000" algn="ctr" rotWithShape="0">
              <a:srgbClr val="000000">
                <a:alpha val="10000"/>
              </a:srgbClr>
            </a:outerShdw>
          </a:effectLst>
        </p:spPr>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R="0" lvl="0" indent="0" algn="ctr" fontAlgn="auto">
              <a:lnSpc>
                <a:spcPct val="100000"/>
              </a:lnSpc>
              <a:spcBef>
                <a:spcPts val="0"/>
              </a:spcBef>
              <a:spcAft>
                <a:spcPts val="0"/>
              </a:spcAft>
              <a:buClrTx/>
              <a:buSzTx/>
              <a:buFontTx/>
              <a:buNone/>
              <a:defRPr/>
            </a:pPr>
            <a:r>
              <a:rPr lang="zh-CN" altLang="en-US" sz="2800" b="1" dirty="0">
                <a:solidFill>
                  <a:schemeClr val="bg1"/>
                </a:solidFill>
                <a:ea typeface="思源黑体 CN Medium" pitchFamily="34" charset="-122"/>
              </a:rPr>
              <a:t>购买客户</a:t>
            </a:r>
            <a:endParaRPr lang="en-US" sz="2800" b="1" dirty="0">
              <a:solidFill>
                <a:schemeClr val="bg1"/>
              </a:solidFill>
              <a:ea typeface="思源黑体 CN Medium"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타원 69"/>
          <p:cNvSpPr/>
          <p:nvPr/>
        </p:nvSpPr>
        <p:spPr>
          <a:xfrm>
            <a:off x="6702295" y="1955079"/>
            <a:ext cx="3648179" cy="3606880"/>
          </a:xfrm>
          <a:prstGeom prst="ellipse">
            <a:avLst/>
          </a:prstGeom>
          <a:solidFill>
            <a:schemeClr val="bg1">
              <a:lumMod val="95000"/>
            </a:schemeClr>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dirty="0">
              <a:solidFill>
                <a:srgbClr val="FFFFFF"/>
              </a:solidFill>
              <a:latin typeface="字魂59号-创粗黑" panose="00000500000000000000" pitchFamily="2" charset="-122"/>
              <a:ea typeface="Roboto Condensed Light" charset="0"/>
              <a:cs typeface="Roboto Condensed Light" charset="0"/>
            </a:endParaRPr>
          </a:p>
        </p:txBody>
      </p:sp>
      <p:sp>
        <p:nvSpPr>
          <p:cNvPr id="41" name="타원 69"/>
          <p:cNvSpPr/>
          <p:nvPr/>
        </p:nvSpPr>
        <p:spPr>
          <a:xfrm>
            <a:off x="1102725" y="1955079"/>
            <a:ext cx="3648179" cy="3606880"/>
          </a:xfrm>
          <a:prstGeom prst="ellipse">
            <a:avLst/>
          </a:prstGeom>
          <a:solidFill>
            <a:schemeClr val="bg1">
              <a:lumMod val="95000"/>
            </a:schemeClr>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dirty="0">
              <a:solidFill>
                <a:srgbClr val="FFFFFF"/>
              </a:solidFill>
              <a:latin typeface="字魂59号-创粗黑" panose="00000500000000000000" pitchFamily="2" charset="-122"/>
              <a:ea typeface="Roboto Condensed Light" charset="0"/>
              <a:cs typeface="Roboto Condensed Light" charset="0"/>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目的</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grpSp>
        <p:nvGrpSpPr>
          <p:cNvPr id="33" name="组合 32"/>
          <p:cNvGrpSpPr/>
          <p:nvPr/>
        </p:nvGrpSpPr>
        <p:grpSpPr>
          <a:xfrm>
            <a:off x="6524416" y="2239206"/>
            <a:ext cx="4341448" cy="2597839"/>
            <a:chOff x="5957886" y="2336226"/>
            <a:chExt cx="4341448" cy="2597839"/>
          </a:xfrm>
        </p:grpSpPr>
        <p:grpSp>
          <p:nvGrpSpPr>
            <p:cNvPr id="20" name="组合 19"/>
            <p:cNvGrpSpPr/>
            <p:nvPr/>
          </p:nvGrpSpPr>
          <p:grpSpPr>
            <a:xfrm>
              <a:off x="5957886" y="2336226"/>
              <a:ext cx="4020222" cy="2185548"/>
              <a:chOff x="781830" y="2768774"/>
              <a:chExt cx="4020222" cy="2185548"/>
            </a:xfrm>
          </p:grpSpPr>
          <p:sp>
            <p:nvSpPr>
              <p:cNvPr id="21" name="文本框 20"/>
              <p:cNvSpPr txBox="1"/>
              <p:nvPr/>
            </p:nvSpPr>
            <p:spPr>
              <a:xfrm rot="20124132">
                <a:off x="1861823" y="2983064"/>
                <a:ext cx="1386605" cy="461665"/>
              </a:xfrm>
              <a:prstGeom prst="rect">
                <a:avLst/>
              </a:prstGeom>
              <a:noFill/>
            </p:spPr>
            <p:txBody>
              <a:bodyPr wrap="square" rtlCol="0">
                <a:spAutoFit/>
              </a:bodyPr>
              <a:lstStyle/>
              <a:p>
                <a:r>
                  <a:rPr lang="en-US" altLang="zh-CN" sz="2400" dirty="0">
                    <a:solidFill>
                      <a:schemeClr val="accent3">
                        <a:lumMod val="60000"/>
                        <a:lumOff val="40000"/>
                      </a:schemeClr>
                    </a:solidFill>
                    <a:latin typeface="思源黑体 CN Medium" pitchFamily="34" charset="-122"/>
                    <a:ea typeface="思源黑体 CN Medium" pitchFamily="34" charset="-122"/>
                  </a:rPr>
                  <a:t>25</a:t>
                </a:r>
                <a:r>
                  <a:rPr lang="zh-CN" altLang="en-US" sz="2400" dirty="0">
                    <a:solidFill>
                      <a:schemeClr val="accent3">
                        <a:lumMod val="60000"/>
                        <a:lumOff val="40000"/>
                      </a:schemeClr>
                    </a:solidFill>
                    <a:latin typeface="思源黑体 CN Medium" pitchFamily="34" charset="-122"/>
                    <a:ea typeface="思源黑体 CN Medium" pitchFamily="34" charset="-122"/>
                  </a:rPr>
                  <a:t>岁</a:t>
                </a:r>
                <a:endParaRPr lang="zh-CN" altLang="en-US" sz="2400" dirty="0">
                  <a:solidFill>
                    <a:schemeClr val="accent3">
                      <a:lumMod val="60000"/>
                      <a:lumOff val="40000"/>
                    </a:schemeClr>
                  </a:solidFill>
                  <a:latin typeface="思源黑体 CN Medium" pitchFamily="34" charset="-122"/>
                  <a:ea typeface="思源黑体 CN Medium" pitchFamily="34" charset="-122"/>
                </a:endParaRPr>
              </a:p>
            </p:txBody>
          </p:sp>
          <p:sp>
            <p:nvSpPr>
              <p:cNvPr id="22" name="文本框 21"/>
              <p:cNvSpPr txBox="1"/>
              <p:nvPr/>
            </p:nvSpPr>
            <p:spPr>
              <a:xfrm rot="494605">
                <a:off x="2844753" y="3246555"/>
                <a:ext cx="1386605" cy="461665"/>
              </a:xfrm>
              <a:prstGeom prst="rect">
                <a:avLst/>
              </a:prstGeom>
              <a:noFill/>
            </p:spPr>
            <p:txBody>
              <a:bodyPr wrap="square" rtlCol="0">
                <a:spAutoFit/>
              </a:bodyPr>
              <a:lstStyle/>
              <a:p>
                <a:r>
                  <a:rPr lang="zh-CN" altLang="en-US" sz="2400" dirty="0">
                    <a:ln>
                      <a:solidFill>
                        <a:schemeClr val="bg1">
                          <a:lumMod val="50000"/>
                        </a:schemeClr>
                      </a:solidFill>
                    </a:ln>
                    <a:latin typeface="思源黑体 CN Medium" pitchFamily="34" charset="-122"/>
                    <a:ea typeface="思源黑体 CN Medium" pitchFamily="34" charset="-122"/>
                  </a:rPr>
                  <a:t>会计</a:t>
                </a:r>
                <a:endParaRPr lang="zh-CN" altLang="en-US" sz="2400" dirty="0">
                  <a:ln>
                    <a:solidFill>
                      <a:schemeClr val="bg1">
                        <a:lumMod val="50000"/>
                      </a:schemeClr>
                    </a:solidFill>
                  </a:ln>
                  <a:latin typeface="思源黑体 CN Medium" pitchFamily="34" charset="-122"/>
                  <a:ea typeface="思源黑体 CN Medium" pitchFamily="34" charset="-122"/>
                </a:endParaRPr>
              </a:p>
            </p:txBody>
          </p:sp>
          <p:sp>
            <p:nvSpPr>
              <p:cNvPr id="23" name="文本框 22"/>
              <p:cNvSpPr txBox="1"/>
              <p:nvPr/>
            </p:nvSpPr>
            <p:spPr>
              <a:xfrm rot="494605">
                <a:off x="2830285" y="2768774"/>
                <a:ext cx="1386605" cy="461665"/>
              </a:xfrm>
              <a:prstGeom prst="rect">
                <a:avLst/>
              </a:prstGeom>
              <a:noFill/>
            </p:spPr>
            <p:txBody>
              <a:bodyPr wrap="square" rtlCol="0">
                <a:spAutoFit/>
              </a:bodyPr>
              <a:lstStyle/>
              <a:p>
                <a:r>
                  <a:rPr lang="zh-CN" altLang="en-US" sz="2400" dirty="0">
                    <a:solidFill>
                      <a:schemeClr val="bg1">
                        <a:lumMod val="50000"/>
                      </a:schemeClr>
                    </a:solidFill>
                    <a:latin typeface="思源黑体 CN Medium" pitchFamily="34" charset="-122"/>
                    <a:ea typeface="思源黑体 CN Medium" pitchFamily="34" charset="-122"/>
                  </a:rPr>
                  <a:t>女</a:t>
                </a:r>
                <a:endParaRPr lang="zh-CN" altLang="en-US" sz="2400" dirty="0">
                  <a:solidFill>
                    <a:schemeClr val="bg1">
                      <a:lumMod val="50000"/>
                    </a:schemeClr>
                  </a:solidFill>
                  <a:latin typeface="思源黑体 CN Medium" pitchFamily="34" charset="-122"/>
                  <a:ea typeface="思源黑体 CN Medium" pitchFamily="34" charset="-122"/>
                </a:endParaRPr>
              </a:p>
            </p:txBody>
          </p:sp>
          <p:sp>
            <p:nvSpPr>
              <p:cNvPr id="24" name="文本框 23"/>
              <p:cNvSpPr txBox="1"/>
              <p:nvPr/>
            </p:nvSpPr>
            <p:spPr>
              <a:xfrm rot="19521299">
                <a:off x="781830" y="3758771"/>
                <a:ext cx="2617735" cy="584775"/>
              </a:xfrm>
              <a:prstGeom prst="rect">
                <a:avLst/>
              </a:prstGeom>
              <a:noFill/>
            </p:spPr>
            <p:txBody>
              <a:bodyPr wrap="square" rtlCol="0">
                <a:spAutoFit/>
              </a:bodyPr>
              <a:lstStyle/>
              <a:p>
                <a:r>
                  <a:rPr lang="en-US" altLang="zh-CN" sz="3200" dirty="0">
                    <a:ln>
                      <a:solidFill>
                        <a:schemeClr val="bg1">
                          <a:lumMod val="50000"/>
                        </a:schemeClr>
                      </a:solidFill>
                    </a:ln>
                    <a:solidFill>
                      <a:srgbClr val="0070C0"/>
                    </a:solidFill>
                    <a:latin typeface="思源黑体 CN Medium" pitchFamily="34" charset="-122"/>
                    <a:ea typeface="思源黑体 CN Medium" pitchFamily="34" charset="-122"/>
                  </a:rPr>
                  <a:t>160cm</a:t>
                </a:r>
                <a:endParaRPr lang="zh-CN" altLang="en-US" sz="3200" dirty="0">
                  <a:ln>
                    <a:solidFill>
                      <a:schemeClr val="bg1">
                        <a:lumMod val="50000"/>
                      </a:schemeClr>
                    </a:solidFill>
                  </a:ln>
                  <a:solidFill>
                    <a:srgbClr val="0070C0"/>
                  </a:solidFill>
                  <a:latin typeface="思源黑体 CN Medium" pitchFamily="34" charset="-122"/>
                  <a:ea typeface="思源黑体 CN Medium" pitchFamily="34" charset="-122"/>
                </a:endParaRPr>
              </a:p>
            </p:txBody>
          </p:sp>
          <p:sp>
            <p:nvSpPr>
              <p:cNvPr id="25" name="文本框 24"/>
              <p:cNvSpPr txBox="1"/>
              <p:nvPr/>
            </p:nvSpPr>
            <p:spPr>
              <a:xfrm rot="20730891">
                <a:off x="2104783" y="3648132"/>
                <a:ext cx="1428070" cy="584775"/>
              </a:xfrm>
              <a:prstGeom prst="rect">
                <a:avLst/>
              </a:prstGeom>
              <a:noFill/>
            </p:spPr>
            <p:txBody>
              <a:bodyPr wrap="square" rtlCol="0">
                <a:spAutoFit/>
              </a:bodyPr>
              <a:lstStyle/>
              <a:p>
                <a:r>
                  <a:rPr lang="zh-CN" altLang="en-US" sz="3200" dirty="0">
                    <a:solidFill>
                      <a:srgbClr val="C00000"/>
                    </a:solidFill>
                    <a:latin typeface="思源黑体 CN Medium" pitchFamily="34" charset="-122"/>
                    <a:ea typeface="思源黑体 CN Medium" pitchFamily="34" charset="-122"/>
                  </a:rPr>
                  <a:t>上海</a:t>
                </a:r>
                <a:endParaRPr lang="zh-CN" altLang="en-US" sz="3200" dirty="0">
                  <a:solidFill>
                    <a:srgbClr val="C00000"/>
                  </a:solidFill>
                  <a:latin typeface="思源黑体 CN Medium" pitchFamily="34" charset="-122"/>
                  <a:ea typeface="思源黑体 CN Medium" pitchFamily="34" charset="-122"/>
                </a:endParaRPr>
              </a:p>
            </p:txBody>
          </p:sp>
          <p:sp>
            <p:nvSpPr>
              <p:cNvPr id="26" name="文本框 25"/>
              <p:cNvSpPr txBox="1"/>
              <p:nvPr/>
            </p:nvSpPr>
            <p:spPr>
              <a:xfrm rot="21257444">
                <a:off x="3135194" y="3788445"/>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时尚风</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27" name="文本框 26"/>
              <p:cNvSpPr txBox="1"/>
              <p:nvPr/>
            </p:nvSpPr>
            <p:spPr>
              <a:xfrm rot="21257444">
                <a:off x="1619257" y="4369547"/>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二次元</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grpSp>
        <p:sp>
          <p:nvSpPr>
            <p:cNvPr id="28" name="文本框 27"/>
            <p:cNvSpPr txBox="1"/>
            <p:nvPr/>
          </p:nvSpPr>
          <p:spPr>
            <a:xfrm rot="21257444">
              <a:off x="7494841" y="4349290"/>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音乐</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29" name="文本框 28"/>
            <p:cNvSpPr txBox="1"/>
            <p:nvPr/>
          </p:nvSpPr>
          <p:spPr>
            <a:xfrm rot="21257444">
              <a:off x="8395196" y="4054980"/>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白领</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30" name="文本框 29"/>
            <p:cNvSpPr txBox="1"/>
            <p:nvPr/>
          </p:nvSpPr>
          <p:spPr>
            <a:xfrm rot="21257444">
              <a:off x="6164453" y="2862808"/>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徒步</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32" name="文本框 31"/>
            <p:cNvSpPr txBox="1"/>
            <p:nvPr/>
          </p:nvSpPr>
          <p:spPr>
            <a:xfrm rot="1165804">
              <a:off x="8632476" y="2795935"/>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租房</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grpSp>
      <p:grpSp>
        <p:nvGrpSpPr>
          <p:cNvPr id="3" name="组合 2"/>
          <p:cNvGrpSpPr/>
          <p:nvPr/>
        </p:nvGrpSpPr>
        <p:grpSpPr>
          <a:xfrm>
            <a:off x="1232374" y="2325107"/>
            <a:ext cx="3746770" cy="2753152"/>
            <a:chOff x="1034860" y="2367260"/>
            <a:chExt cx="3746770" cy="2753152"/>
          </a:xfrm>
        </p:grpSpPr>
        <p:grpSp>
          <p:nvGrpSpPr>
            <p:cNvPr id="2" name="组合 1"/>
            <p:cNvGrpSpPr/>
            <p:nvPr/>
          </p:nvGrpSpPr>
          <p:grpSpPr>
            <a:xfrm>
              <a:off x="1034860" y="2367260"/>
              <a:ext cx="3746770" cy="2513940"/>
              <a:chOff x="983024" y="2379647"/>
              <a:chExt cx="3746770" cy="2513940"/>
            </a:xfrm>
          </p:grpSpPr>
          <p:grpSp>
            <p:nvGrpSpPr>
              <p:cNvPr id="8" name="组合 7"/>
              <p:cNvGrpSpPr/>
              <p:nvPr/>
            </p:nvGrpSpPr>
            <p:grpSpPr>
              <a:xfrm>
                <a:off x="983024" y="2379647"/>
                <a:ext cx="3746770" cy="2046111"/>
                <a:chOff x="781830" y="2908211"/>
                <a:chExt cx="3746770" cy="2046111"/>
              </a:xfrm>
            </p:grpSpPr>
            <p:sp>
              <p:nvSpPr>
                <p:cNvPr id="4" name="文本框 3"/>
                <p:cNvSpPr txBox="1"/>
                <p:nvPr/>
              </p:nvSpPr>
              <p:spPr>
                <a:xfrm rot="20124132">
                  <a:off x="1861823" y="2983064"/>
                  <a:ext cx="1386605" cy="461665"/>
                </a:xfrm>
                <a:prstGeom prst="rect">
                  <a:avLst/>
                </a:prstGeom>
                <a:noFill/>
              </p:spPr>
              <p:txBody>
                <a:bodyPr wrap="square" rtlCol="0">
                  <a:spAutoFit/>
                </a:bodyPr>
                <a:lstStyle/>
                <a:p>
                  <a:r>
                    <a:rPr lang="zh-CN" altLang="en-US" sz="2400" dirty="0">
                      <a:solidFill>
                        <a:schemeClr val="accent3">
                          <a:lumMod val="60000"/>
                          <a:lumOff val="40000"/>
                        </a:schemeClr>
                      </a:solidFill>
                      <a:latin typeface="思源黑体 CN Medium" pitchFamily="34" charset="-122"/>
                      <a:ea typeface="思源黑体 CN Medium" pitchFamily="34" charset="-122"/>
                    </a:rPr>
                    <a:t>男</a:t>
                  </a:r>
                  <a:endParaRPr lang="zh-CN" altLang="en-US" sz="2400" dirty="0">
                    <a:solidFill>
                      <a:schemeClr val="accent3">
                        <a:lumMod val="60000"/>
                        <a:lumOff val="40000"/>
                      </a:schemeClr>
                    </a:solidFill>
                    <a:latin typeface="思源黑体 CN Medium" pitchFamily="34" charset="-122"/>
                    <a:ea typeface="思源黑体 CN Medium" pitchFamily="34" charset="-122"/>
                  </a:endParaRPr>
                </a:p>
              </p:txBody>
            </p:sp>
            <p:sp>
              <p:nvSpPr>
                <p:cNvPr id="12" name="文本框 11"/>
                <p:cNvSpPr txBox="1"/>
                <p:nvPr/>
              </p:nvSpPr>
              <p:spPr>
                <a:xfrm rot="494605">
                  <a:off x="2844753" y="3246555"/>
                  <a:ext cx="1386605" cy="461665"/>
                </a:xfrm>
                <a:prstGeom prst="rect">
                  <a:avLst/>
                </a:prstGeom>
                <a:noFill/>
              </p:spPr>
              <p:txBody>
                <a:bodyPr wrap="square" rtlCol="0">
                  <a:spAutoFit/>
                </a:bodyPr>
                <a:lstStyle/>
                <a:p>
                  <a:r>
                    <a:rPr lang="zh-CN" altLang="en-US" sz="2400" dirty="0">
                      <a:ln>
                        <a:solidFill>
                          <a:schemeClr val="bg1">
                            <a:lumMod val="50000"/>
                          </a:schemeClr>
                        </a:solidFill>
                      </a:ln>
                      <a:latin typeface="思源黑体 CN Medium" pitchFamily="34" charset="-122"/>
                      <a:ea typeface="思源黑体 CN Medium" pitchFamily="34" charset="-122"/>
                    </a:rPr>
                    <a:t>休闲</a:t>
                  </a:r>
                  <a:endParaRPr lang="zh-CN" altLang="en-US" sz="2400" dirty="0">
                    <a:ln>
                      <a:solidFill>
                        <a:schemeClr val="bg1">
                          <a:lumMod val="50000"/>
                        </a:schemeClr>
                      </a:solidFill>
                    </a:ln>
                    <a:latin typeface="思源黑体 CN Medium" pitchFamily="34" charset="-122"/>
                    <a:ea typeface="思源黑体 CN Medium" pitchFamily="34" charset="-122"/>
                  </a:endParaRPr>
                </a:p>
              </p:txBody>
            </p:sp>
            <p:sp>
              <p:nvSpPr>
                <p:cNvPr id="13" name="文本框 12"/>
                <p:cNvSpPr txBox="1"/>
                <p:nvPr/>
              </p:nvSpPr>
              <p:spPr>
                <a:xfrm rot="494605">
                  <a:off x="2283439" y="2908211"/>
                  <a:ext cx="1386605" cy="461665"/>
                </a:xfrm>
                <a:prstGeom prst="rect">
                  <a:avLst/>
                </a:prstGeom>
                <a:noFill/>
              </p:spPr>
              <p:txBody>
                <a:bodyPr wrap="square" rtlCol="0">
                  <a:spAutoFit/>
                </a:bodyPr>
                <a:lstStyle/>
                <a:p>
                  <a:r>
                    <a:rPr lang="zh-CN" altLang="en-US" sz="2400" dirty="0">
                      <a:solidFill>
                        <a:schemeClr val="bg1">
                          <a:lumMod val="50000"/>
                        </a:schemeClr>
                      </a:solidFill>
                      <a:latin typeface="思源黑体 CN Medium" pitchFamily="34" charset="-122"/>
                      <a:ea typeface="思源黑体 CN Medium" pitchFamily="34" charset="-122"/>
                    </a:rPr>
                    <a:t>中年</a:t>
                  </a:r>
                  <a:endParaRPr lang="zh-CN" altLang="en-US" sz="2400" dirty="0">
                    <a:solidFill>
                      <a:schemeClr val="bg1">
                        <a:lumMod val="50000"/>
                      </a:schemeClr>
                    </a:solidFill>
                    <a:latin typeface="思源黑体 CN Medium" pitchFamily="34" charset="-122"/>
                    <a:ea typeface="思源黑体 CN Medium" pitchFamily="34" charset="-122"/>
                  </a:endParaRPr>
                </a:p>
              </p:txBody>
            </p:sp>
            <p:sp>
              <p:nvSpPr>
                <p:cNvPr id="15" name="文本框 14"/>
                <p:cNvSpPr txBox="1"/>
                <p:nvPr/>
              </p:nvSpPr>
              <p:spPr>
                <a:xfrm rot="19521299">
                  <a:off x="781830" y="3758771"/>
                  <a:ext cx="2617735" cy="584775"/>
                </a:xfrm>
                <a:prstGeom prst="rect">
                  <a:avLst/>
                </a:prstGeom>
                <a:noFill/>
              </p:spPr>
              <p:txBody>
                <a:bodyPr wrap="square" rtlCol="0">
                  <a:spAutoFit/>
                </a:bodyPr>
                <a:lstStyle/>
                <a:p>
                  <a:r>
                    <a:rPr lang="zh-CN" altLang="en-US" sz="3200" dirty="0">
                      <a:ln>
                        <a:solidFill>
                          <a:schemeClr val="bg1">
                            <a:lumMod val="50000"/>
                          </a:schemeClr>
                        </a:solidFill>
                      </a:ln>
                      <a:solidFill>
                        <a:srgbClr val="0070C0"/>
                      </a:solidFill>
                      <a:latin typeface="思源黑体 CN Medium" pitchFamily="34" charset="-122"/>
                      <a:ea typeface="思源黑体 CN Medium" pitchFamily="34" charset="-122"/>
                    </a:rPr>
                    <a:t>二线城市</a:t>
                  </a:r>
                  <a:endParaRPr lang="zh-CN" altLang="en-US" sz="3200" dirty="0">
                    <a:ln>
                      <a:solidFill>
                        <a:schemeClr val="bg1">
                          <a:lumMod val="50000"/>
                        </a:schemeClr>
                      </a:solidFill>
                    </a:ln>
                    <a:solidFill>
                      <a:srgbClr val="0070C0"/>
                    </a:solidFill>
                    <a:latin typeface="思源黑体 CN Medium" pitchFamily="34" charset="-122"/>
                    <a:ea typeface="思源黑体 CN Medium" pitchFamily="34" charset="-122"/>
                  </a:endParaRPr>
                </a:p>
              </p:txBody>
            </p:sp>
            <p:sp>
              <p:nvSpPr>
                <p:cNvPr id="16" name="文本框 15"/>
                <p:cNvSpPr txBox="1"/>
                <p:nvPr/>
              </p:nvSpPr>
              <p:spPr>
                <a:xfrm rot="20730891">
                  <a:off x="2436528" y="3399755"/>
                  <a:ext cx="1428070" cy="584775"/>
                </a:xfrm>
                <a:prstGeom prst="rect">
                  <a:avLst/>
                </a:prstGeom>
                <a:noFill/>
              </p:spPr>
              <p:txBody>
                <a:bodyPr wrap="square" rtlCol="0">
                  <a:spAutoFit/>
                </a:bodyPr>
                <a:lstStyle/>
                <a:p>
                  <a:r>
                    <a:rPr lang="en-US" altLang="zh-CN" sz="3200" dirty="0">
                      <a:solidFill>
                        <a:srgbClr val="C00000"/>
                      </a:solidFill>
                      <a:latin typeface="思源黑体 CN Medium" pitchFamily="34" charset="-122"/>
                      <a:ea typeface="思源黑体 CN Medium" pitchFamily="34" charset="-122"/>
                    </a:rPr>
                    <a:t>46</a:t>
                  </a:r>
                  <a:endParaRPr lang="zh-CN" altLang="en-US" sz="3200" dirty="0">
                    <a:solidFill>
                      <a:srgbClr val="C00000"/>
                    </a:solidFill>
                    <a:latin typeface="思源黑体 CN Medium" pitchFamily="34" charset="-122"/>
                    <a:ea typeface="思源黑体 CN Medium" pitchFamily="34" charset="-122"/>
                  </a:endParaRPr>
                </a:p>
              </p:txBody>
            </p:sp>
            <p:sp>
              <p:nvSpPr>
                <p:cNvPr id="17" name="文本框 16"/>
                <p:cNvSpPr txBox="1"/>
                <p:nvPr/>
              </p:nvSpPr>
              <p:spPr>
                <a:xfrm rot="21257444">
                  <a:off x="2861742" y="4301973"/>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生活片</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18" name="文本框 17"/>
                <p:cNvSpPr txBox="1"/>
                <p:nvPr/>
              </p:nvSpPr>
              <p:spPr>
                <a:xfrm rot="21257444">
                  <a:off x="1619257" y="4369547"/>
                  <a:ext cx="1666858" cy="584775"/>
                </a:xfrm>
                <a:prstGeom prst="rect">
                  <a:avLst/>
                </a:prstGeom>
                <a:noFill/>
              </p:spPr>
              <p:txBody>
                <a:bodyPr wrap="square" rtlCol="0">
                  <a:spAutoFit/>
                </a:bodyPr>
                <a:lstStyle/>
                <a:p>
                  <a:r>
                    <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欧美</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grpSp>
          <p:sp>
            <p:nvSpPr>
              <p:cNvPr id="19" name="文本框 18"/>
              <p:cNvSpPr txBox="1"/>
              <p:nvPr/>
            </p:nvSpPr>
            <p:spPr>
              <a:xfrm rot="21257444">
                <a:off x="2819963" y="3442081"/>
                <a:ext cx="1666858" cy="523220"/>
              </a:xfrm>
              <a:prstGeom prst="rect">
                <a:avLst/>
              </a:prstGeom>
              <a:noFill/>
            </p:spPr>
            <p:txBody>
              <a:bodyPr wrap="square" rtlCol="0">
                <a:spAutoFit/>
              </a:bodyPr>
              <a:lstStyle/>
              <a:p>
                <a:r>
                  <a:rPr lang="zh-CN" altLang="en-US" sz="28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战争片</a:t>
                </a:r>
                <a:endParaRPr lang="zh-CN" altLang="en-US" sz="28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31" name="文本框 30"/>
              <p:cNvSpPr txBox="1"/>
              <p:nvPr/>
            </p:nvSpPr>
            <p:spPr>
              <a:xfrm rot="2145078">
                <a:off x="2557490" y="4004048"/>
                <a:ext cx="961079" cy="584775"/>
              </a:xfrm>
              <a:prstGeom prst="rect">
                <a:avLst/>
              </a:prstGeom>
              <a:noFill/>
            </p:spPr>
            <p:txBody>
              <a:bodyPr wrap="square" rtlCol="0">
                <a:spAutoFit/>
              </a:bodyPr>
              <a:lstStyle/>
              <a:p>
                <a:r>
                  <a:rPr lang="en-US" altLang="zh-CN"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3h</a:t>
                </a:r>
                <a:endParaRPr lang="zh-CN" altLang="en-US" sz="32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sp>
            <p:nvSpPr>
              <p:cNvPr id="35" name="文本框 34"/>
              <p:cNvSpPr txBox="1"/>
              <p:nvPr/>
            </p:nvSpPr>
            <p:spPr>
              <a:xfrm rot="608898">
                <a:off x="1398101" y="2720123"/>
                <a:ext cx="961079" cy="1077218"/>
              </a:xfrm>
              <a:prstGeom prst="rect">
                <a:avLst/>
              </a:prstGeom>
              <a:noFill/>
            </p:spPr>
            <p:txBody>
              <a:bodyPr wrap="square" rtlCol="0">
                <a:spAutoFit/>
              </a:bodyPr>
              <a:lstStyle/>
              <a:p>
                <a:r>
                  <a:rPr lang="zh-CN" altLang="en-US" sz="3200" dirty="0">
                    <a:solidFill>
                      <a:schemeClr val="accent5">
                        <a:lumMod val="75000"/>
                      </a:schemeClr>
                    </a:solidFill>
                    <a:latin typeface="思源黑体 CN Medium" pitchFamily="34" charset="-122"/>
                    <a:ea typeface="思源黑体 CN Medium" pitchFamily="34" charset="-122"/>
                  </a:rPr>
                  <a:t>居家</a:t>
                </a:r>
                <a:endParaRPr lang="zh-CN" altLang="en-US" sz="3200" dirty="0">
                  <a:solidFill>
                    <a:schemeClr val="accent5">
                      <a:lumMod val="75000"/>
                    </a:schemeClr>
                  </a:solidFill>
                  <a:latin typeface="思源黑体 CN Medium" pitchFamily="34" charset="-122"/>
                  <a:ea typeface="思源黑体 CN Medium" pitchFamily="34" charset="-122"/>
                </a:endParaRPr>
              </a:p>
            </p:txBody>
          </p:sp>
          <p:sp>
            <p:nvSpPr>
              <p:cNvPr id="36" name="文本框 35"/>
              <p:cNvSpPr txBox="1"/>
              <p:nvPr/>
            </p:nvSpPr>
            <p:spPr>
              <a:xfrm rot="21257444">
                <a:off x="1860538" y="4431922"/>
                <a:ext cx="1666858" cy="461665"/>
              </a:xfrm>
              <a:prstGeom prst="rect">
                <a:avLst/>
              </a:prstGeom>
              <a:noFill/>
            </p:spPr>
            <p:txBody>
              <a:bodyPr wrap="square" rtlCol="0">
                <a:spAutoFit/>
              </a:bodyPr>
              <a:lstStyle/>
              <a:p>
                <a:r>
                  <a:rPr lang="zh-CN" altLang="en-US" sz="24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周星驰</a:t>
                </a:r>
                <a:endParaRPr lang="zh-CN" altLang="en-US" sz="24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grpSp>
        <p:sp>
          <p:nvSpPr>
            <p:cNvPr id="37" name="文本框 36"/>
            <p:cNvSpPr txBox="1"/>
            <p:nvPr/>
          </p:nvSpPr>
          <p:spPr>
            <a:xfrm rot="1674729">
              <a:off x="3049130" y="4658747"/>
              <a:ext cx="1666858" cy="461665"/>
            </a:xfrm>
            <a:prstGeom prst="rect">
              <a:avLst/>
            </a:prstGeom>
            <a:noFill/>
          </p:spPr>
          <p:txBody>
            <a:bodyPr wrap="square" rtlCol="0">
              <a:spAutoFit/>
            </a:bodyPr>
            <a:lstStyle/>
            <a:p>
              <a:r>
                <a:rPr lang="zh-CN" altLang="en-US" sz="2400" dirty="0">
                  <a:ln>
                    <a:solidFill>
                      <a:schemeClr val="bg1">
                        <a:lumMod val="50000"/>
                      </a:schemeClr>
                    </a:solidFill>
                  </a:ln>
                  <a:solidFill>
                    <a:schemeClr val="bg1">
                      <a:lumMod val="50000"/>
                    </a:schemeClr>
                  </a:solidFill>
                  <a:latin typeface="思源黑体 CN Medium" pitchFamily="34" charset="-122"/>
                  <a:ea typeface="思源黑体 CN Medium" pitchFamily="34" charset="-122"/>
                </a:rPr>
                <a:t>李连杰</a:t>
              </a:r>
              <a:endParaRPr lang="zh-CN" altLang="en-US" sz="2400" dirty="0">
                <a:ln>
                  <a:solidFill>
                    <a:schemeClr val="bg1">
                      <a:lumMod val="50000"/>
                    </a:schemeClr>
                  </a:solidFill>
                </a:ln>
                <a:solidFill>
                  <a:schemeClr val="bg1">
                    <a:lumMod val="50000"/>
                  </a:schemeClr>
                </a:solidFill>
                <a:latin typeface="思源黑体 CN Medium" pitchFamily="34" charset="-122"/>
                <a:ea typeface="思源黑体 CN Medium" pitchFamily="34" charset="-122"/>
              </a:endParaRPr>
            </a:p>
          </p:txBody>
        </p:sp>
      </p:gr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1.3.2</a:t>
            </a:r>
            <a:endParaRPr lang="zh-CN" altLang="en-US" sz="3200" b="1" dirty="0">
              <a:solidFill>
                <a:schemeClr val="bg1"/>
              </a:solidFill>
              <a:latin typeface="+mj-ea"/>
              <a:ea typeface="+mj-ea"/>
            </a:endParaRPr>
          </a:p>
        </p:txBody>
      </p:sp>
      <p:sp>
        <p:nvSpPr>
          <p:cNvPr id="43" name="Rounded Rectangle 19"/>
          <p:cNvSpPr/>
          <p:nvPr/>
        </p:nvSpPr>
        <p:spPr>
          <a:xfrm>
            <a:off x="1938018" y="5760885"/>
            <a:ext cx="2345543" cy="466040"/>
          </a:xfrm>
          <a:prstGeom prst="roundRect">
            <a:avLst/>
          </a:prstGeom>
          <a:solidFill>
            <a:srgbClr val="FFC000"/>
          </a:solidFill>
          <a:ln w="25400" cap="flat" cmpd="sng" algn="ctr">
            <a:noFill/>
            <a:prstDash val="solid"/>
          </a:ln>
          <a:effectLst>
            <a:outerShdw dist="38100" dir="5400000" algn="ctr" rotWithShape="0">
              <a:srgbClr val="000000">
                <a:alpha val="10000"/>
              </a:srgbClr>
            </a:outerShdw>
          </a:effectLst>
        </p:spPr>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R="0" lvl="0" indent="0" algn="ctr" fontAlgn="auto">
              <a:lnSpc>
                <a:spcPct val="100000"/>
              </a:lnSpc>
              <a:spcBef>
                <a:spcPts val="0"/>
              </a:spcBef>
              <a:spcAft>
                <a:spcPts val="0"/>
              </a:spcAft>
              <a:buClrTx/>
              <a:buSzTx/>
              <a:buFontTx/>
              <a:buNone/>
              <a:defRPr/>
            </a:pPr>
            <a:r>
              <a:rPr lang="zh-CN" altLang="en-US" sz="2800" b="1" dirty="0">
                <a:solidFill>
                  <a:schemeClr val="bg1"/>
                </a:solidFill>
                <a:ea typeface="思源黑体 CN Medium" pitchFamily="34" charset="-122"/>
              </a:rPr>
              <a:t>看视频客户</a:t>
            </a:r>
            <a:endParaRPr lang="en-US" sz="2800" b="1" dirty="0">
              <a:solidFill>
                <a:schemeClr val="bg1"/>
              </a:solidFill>
              <a:ea typeface="思源黑体 CN Medium" pitchFamily="34" charset="-122"/>
            </a:endParaRPr>
          </a:p>
        </p:txBody>
      </p:sp>
      <p:sp>
        <p:nvSpPr>
          <p:cNvPr id="44" name="Rounded Rectangle 19"/>
          <p:cNvSpPr/>
          <p:nvPr/>
        </p:nvSpPr>
        <p:spPr>
          <a:xfrm>
            <a:off x="7524683" y="5743605"/>
            <a:ext cx="2345543" cy="466040"/>
          </a:xfrm>
          <a:prstGeom prst="roundRect">
            <a:avLst/>
          </a:prstGeom>
          <a:solidFill>
            <a:srgbClr val="FFC000"/>
          </a:solidFill>
          <a:ln w="25400" cap="flat" cmpd="sng" algn="ctr">
            <a:noFill/>
            <a:prstDash val="solid"/>
          </a:ln>
          <a:effectLst>
            <a:outerShdw dist="38100" dir="5400000" algn="ctr" rotWithShape="0">
              <a:srgbClr val="000000">
                <a:alpha val="10000"/>
              </a:srgbClr>
            </a:outerShdw>
          </a:effectLst>
        </p:spPr>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R="0" lvl="0" indent="0" algn="ctr" fontAlgn="auto">
              <a:lnSpc>
                <a:spcPct val="100000"/>
              </a:lnSpc>
              <a:spcBef>
                <a:spcPts val="0"/>
              </a:spcBef>
              <a:spcAft>
                <a:spcPts val="0"/>
              </a:spcAft>
              <a:buClrTx/>
              <a:buSzTx/>
              <a:buFontTx/>
              <a:buNone/>
              <a:defRPr/>
            </a:pPr>
            <a:r>
              <a:rPr lang="zh-CN" altLang="en-US" sz="2800" b="1" dirty="0">
                <a:solidFill>
                  <a:schemeClr val="bg1"/>
                </a:solidFill>
                <a:ea typeface="思源黑体 CN Medium" pitchFamily="34" charset="-122"/>
              </a:rPr>
              <a:t>购买客户</a:t>
            </a:r>
            <a:endParaRPr lang="en-US" sz="2800" b="1" dirty="0">
              <a:solidFill>
                <a:schemeClr val="bg1"/>
              </a:solidFill>
              <a:ea typeface="思源黑体 CN Medium"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21067" y="2318763"/>
            <a:ext cx="9149865" cy="4040657"/>
            <a:chOff x="1485006" y="2080224"/>
            <a:chExt cx="9149865" cy="4040657"/>
          </a:xfrm>
        </p:grpSpPr>
        <p:sp>
          <p:nvSpPr>
            <p:cNvPr id="2" name="矩形: 圆角 1"/>
            <p:cNvSpPr/>
            <p:nvPr/>
          </p:nvSpPr>
          <p:spPr>
            <a:xfrm>
              <a:off x="1564519" y="5339451"/>
              <a:ext cx="2924656" cy="78142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精细化运营</a:t>
              </a:r>
              <a:endParaRPr lang="zh-CN" altLang="en-US" sz="2800" b="1" dirty="0">
                <a:solidFill>
                  <a:schemeClr val="bg1"/>
                </a:solidFill>
                <a:ea typeface="思源黑体 CN Medium" pitchFamily="34" charset="-122"/>
              </a:endParaRPr>
            </a:p>
          </p:txBody>
        </p:sp>
        <p:sp>
          <p:nvSpPr>
            <p:cNvPr id="19" name="矩形: 圆角 18"/>
            <p:cNvSpPr/>
            <p:nvPr/>
          </p:nvSpPr>
          <p:spPr>
            <a:xfrm>
              <a:off x="4595954" y="5339452"/>
              <a:ext cx="2924656" cy="78142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用户分层</a:t>
              </a:r>
              <a:endParaRPr lang="zh-CN" altLang="en-US" sz="2800" b="1" dirty="0">
                <a:solidFill>
                  <a:schemeClr val="bg1"/>
                </a:solidFill>
                <a:ea typeface="思源黑体 CN Medium" pitchFamily="34" charset="-122"/>
              </a:endParaRPr>
            </a:p>
          </p:txBody>
        </p:sp>
        <p:sp>
          <p:nvSpPr>
            <p:cNvPr id="20" name="矩形: 圆角 19"/>
            <p:cNvSpPr/>
            <p:nvPr/>
          </p:nvSpPr>
          <p:spPr>
            <a:xfrm>
              <a:off x="7710215" y="5339451"/>
              <a:ext cx="2924656" cy="78142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用户偏好</a:t>
              </a:r>
              <a:endParaRPr lang="zh-CN" altLang="en-US" sz="2800" b="1" dirty="0">
                <a:solidFill>
                  <a:schemeClr val="bg1"/>
                </a:solidFill>
                <a:ea typeface="思源黑体 CN Medium" pitchFamily="34" charset="-122"/>
              </a:endParaRPr>
            </a:p>
          </p:txBody>
        </p:sp>
        <p:sp>
          <p:nvSpPr>
            <p:cNvPr id="21" name="矩形: 圆角 20"/>
            <p:cNvSpPr/>
            <p:nvPr/>
          </p:nvSpPr>
          <p:spPr>
            <a:xfrm>
              <a:off x="1564519" y="4345066"/>
              <a:ext cx="2924656" cy="78142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寻找潜在客户</a:t>
              </a:r>
              <a:endParaRPr lang="zh-CN" altLang="en-US" sz="2800" b="1" dirty="0">
                <a:solidFill>
                  <a:schemeClr val="bg1"/>
                </a:solidFill>
                <a:ea typeface="思源黑体 CN Medium" pitchFamily="34" charset="-122"/>
              </a:endParaRPr>
            </a:p>
          </p:txBody>
        </p:sp>
        <p:sp>
          <p:nvSpPr>
            <p:cNvPr id="22" name="矩形: 圆角 21"/>
            <p:cNvSpPr/>
            <p:nvPr/>
          </p:nvSpPr>
          <p:spPr>
            <a:xfrm>
              <a:off x="4595954" y="4345065"/>
              <a:ext cx="2924656" cy="78142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风险控制</a:t>
              </a:r>
              <a:endParaRPr lang="zh-CN" altLang="en-US" sz="2800" b="1" dirty="0">
                <a:solidFill>
                  <a:schemeClr val="bg1"/>
                </a:solidFill>
                <a:ea typeface="思源黑体 CN Medium" pitchFamily="34" charset="-122"/>
              </a:endParaRPr>
            </a:p>
          </p:txBody>
        </p:sp>
        <p:sp>
          <p:nvSpPr>
            <p:cNvPr id="23" name="矩形: 圆角 22"/>
            <p:cNvSpPr/>
            <p:nvPr/>
          </p:nvSpPr>
          <p:spPr>
            <a:xfrm>
              <a:off x="7710214" y="4345065"/>
              <a:ext cx="2924656" cy="78142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客户关系管理</a:t>
              </a:r>
              <a:endParaRPr lang="zh-CN" altLang="en-US" sz="2800" b="1" dirty="0">
                <a:solidFill>
                  <a:schemeClr val="bg1"/>
                </a:solidFill>
                <a:ea typeface="思源黑体 CN Medium" pitchFamily="34" charset="-122"/>
              </a:endParaRPr>
            </a:p>
          </p:txBody>
        </p:sp>
        <p:sp>
          <p:nvSpPr>
            <p:cNvPr id="24" name="矩形: 圆角 23"/>
            <p:cNvSpPr/>
            <p:nvPr/>
          </p:nvSpPr>
          <p:spPr>
            <a:xfrm>
              <a:off x="1485006" y="3292273"/>
              <a:ext cx="2924656" cy="78142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广告投放</a:t>
              </a:r>
              <a:endParaRPr lang="zh-CN" altLang="en-US" sz="2800" b="1" dirty="0">
                <a:solidFill>
                  <a:schemeClr val="bg1"/>
                </a:solidFill>
                <a:ea typeface="思源黑体 CN Medium" pitchFamily="34" charset="-122"/>
              </a:endParaRPr>
            </a:p>
          </p:txBody>
        </p:sp>
        <p:sp>
          <p:nvSpPr>
            <p:cNvPr id="25" name="矩形: 圆角 24"/>
            <p:cNvSpPr/>
            <p:nvPr/>
          </p:nvSpPr>
          <p:spPr>
            <a:xfrm>
              <a:off x="4516441" y="3292270"/>
              <a:ext cx="2924656" cy="78142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短信推送</a:t>
              </a:r>
              <a:endParaRPr lang="zh-CN" altLang="en-US" sz="2800" b="1" dirty="0">
                <a:solidFill>
                  <a:schemeClr val="bg1"/>
                </a:solidFill>
                <a:ea typeface="思源黑体 CN Medium" pitchFamily="34" charset="-122"/>
              </a:endParaRPr>
            </a:p>
          </p:txBody>
        </p:sp>
        <p:sp>
          <p:nvSpPr>
            <p:cNvPr id="27" name="矩形: 圆角 26"/>
            <p:cNvSpPr/>
            <p:nvPr/>
          </p:nvSpPr>
          <p:spPr>
            <a:xfrm>
              <a:off x="7710214" y="3232594"/>
              <a:ext cx="2924656" cy="78142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电话营销</a:t>
              </a:r>
              <a:endParaRPr lang="zh-CN" altLang="en-US" sz="2800" b="1" dirty="0">
                <a:solidFill>
                  <a:schemeClr val="bg1"/>
                </a:solidFill>
                <a:ea typeface="思源黑体 CN Medium" pitchFamily="34" charset="-122"/>
              </a:endParaRPr>
            </a:p>
          </p:txBody>
        </p:sp>
        <p:sp>
          <p:nvSpPr>
            <p:cNvPr id="28" name="矩形: 圆角 27"/>
            <p:cNvSpPr/>
            <p:nvPr/>
          </p:nvSpPr>
          <p:spPr>
            <a:xfrm>
              <a:off x="2866545" y="2080227"/>
              <a:ext cx="2924656" cy="78142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产品迭代优化</a:t>
              </a:r>
              <a:endParaRPr lang="zh-CN" altLang="en-US" sz="2800" b="1" dirty="0">
                <a:solidFill>
                  <a:schemeClr val="bg1"/>
                </a:solidFill>
                <a:ea typeface="思源黑体 CN Medium" pitchFamily="34" charset="-122"/>
              </a:endParaRPr>
            </a:p>
          </p:txBody>
        </p:sp>
        <p:sp>
          <p:nvSpPr>
            <p:cNvPr id="29" name="矩形: 圆角 28"/>
            <p:cNvSpPr/>
            <p:nvPr/>
          </p:nvSpPr>
          <p:spPr>
            <a:xfrm>
              <a:off x="5897980" y="2080224"/>
              <a:ext cx="2924656" cy="78142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思源黑体 CN Medium" pitchFamily="34" charset="-122"/>
                </a:rPr>
                <a:t>客户价值增长</a:t>
              </a:r>
              <a:endParaRPr lang="zh-CN" altLang="en-US" sz="2800" b="1" dirty="0">
                <a:solidFill>
                  <a:schemeClr val="bg1"/>
                </a:solidFill>
                <a:ea typeface="思源黑体 CN Medium" pitchFamily="34" charset="-122"/>
              </a:endParaRPr>
            </a:p>
          </p:txBody>
        </p:sp>
      </p:grpSp>
      <p:sp>
        <p:nvSpPr>
          <p:cNvPr id="4" name="箭头: 上 3"/>
          <p:cNvSpPr/>
          <p:nvPr/>
        </p:nvSpPr>
        <p:spPr>
          <a:xfrm>
            <a:off x="11106000" y="3044957"/>
            <a:ext cx="923660" cy="2415209"/>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目的</a:t>
            </a:r>
            <a:endParaRPr lang="zh-CN" altLang="en-US" b="1" dirty="0">
              <a:solidFill>
                <a:schemeClr val="accent3"/>
              </a:solidFill>
              <a:latin typeface="黑体" panose="02010609060101010101" charset="-122"/>
              <a:ea typeface="黑体" panose="02010609060101010101" charset="-122"/>
            </a:endParaRPr>
          </a:p>
        </p:txBody>
      </p:sp>
      <p:sp>
        <p:nvSpPr>
          <p:cNvPr id="33" name="椭圆 32"/>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34" name="矩形 33"/>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1.3.2</a:t>
            </a:r>
            <a:endParaRPr lang="zh-CN" altLang="en-US" sz="3200" b="1" dirty="0">
              <a:solidFill>
                <a:schemeClr val="bg1"/>
              </a:solidFill>
              <a:latin typeface="+mj-ea"/>
              <a:ea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标签分层方法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7" name="文本框 6"/>
          <p:cNvSpPr txBox="1"/>
          <p:nvPr/>
        </p:nvSpPr>
        <p:spPr>
          <a:xfrm>
            <a:off x="2115018" y="2166931"/>
            <a:ext cx="8534401" cy="1198880"/>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400" b="1" dirty="0">
                <a:solidFill>
                  <a:schemeClr val="accent5"/>
                </a:solidFill>
                <a:latin typeface="思源黑体 CN Medium" pitchFamily="34" charset="-122"/>
                <a:ea typeface="思源黑体 CN Medium" pitchFamily="34" charset="-122"/>
              </a:rPr>
              <a:t>用户属性</a:t>
            </a:r>
            <a:endParaRPr lang="en-US" altLang="zh-CN" sz="2400" b="1" dirty="0">
              <a:solidFill>
                <a:schemeClr val="accent5"/>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accent5"/>
                </a:solidFill>
                <a:latin typeface="思源黑体 CN Medium" pitchFamily="34" charset="-122"/>
                <a:ea typeface="思源黑体 CN Medium" pitchFamily="34" charset="-122"/>
              </a:rPr>
              <a:t>行为偏好</a:t>
            </a:r>
            <a:endParaRPr lang="zh-CN" altLang="en-US" sz="2400" dirty="0">
              <a:solidFill>
                <a:schemeClr val="accent4">
                  <a:lumMod val="75000"/>
                </a:schemeClr>
              </a:solidFill>
              <a:latin typeface="思源黑体 CN Medium" pitchFamily="34" charset="-122"/>
              <a:ea typeface="思源黑体 CN Medium" pitchFamily="34" charset="-122"/>
            </a:endParaRPr>
          </a:p>
        </p:txBody>
      </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1.3.3</a:t>
            </a:r>
            <a:endParaRPr lang="zh-CN" altLang="en-US" sz="3200" b="1" dirty="0">
              <a:solidFill>
                <a:schemeClr val="bg1"/>
              </a:solidFill>
              <a:latin typeface="+mj-ea"/>
              <a:ea typeface="+mj-ea"/>
            </a:endParaRPr>
          </a:p>
        </p:txBody>
      </p:sp>
      <p:sp>
        <p:nvSpPr>
          <p:cNvPr id="2" name="文本框 1"/>
          <p:cNvSpPr txBox="1"/>
          <p:nvPr/>
        </p:nvSpPr>
        <p:spPr>
          <a:xfrm>
            <a:off x="211518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一级标签</a:t>
            </a:r>
            <a:endParaRPr lang="zh-CN" altLang="en-US" sz="2400" b="1" dirty="0" smtClean="0">
              <a:solidFill>
                <a:schemeClr val="accent5"/>
              </a:solidFill>
              <a:latin typeface="思源黑体 CN Medium" pitchFamily="34" charset="-122"/>
              <a:ea typeface="思源黑体 CN Medium"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435225" y="2332355"/>
            <a:ext cx="5547360" cy="1198880"/>
          </a:xfrm>
          <a:prstGeom prst="rect">
            <a:avLst/>
          </a:prstGeom>
          <a:noFill/>
        </p:spPr>
        <p:txBody>
          <a:bodyPr wrap="square" rtlCol="0" anchor="t">
            <a:spAutoFit/>
          </a:bodyPr>
          <a:p>
            <a:pPr marL="2171700" lvl="4" indent="-342900" fontAlgn="auto">
              <a:lnSpc>
                <a:spcPct val="100000"/>
              </a:lnSpc>
              <a:buFont typeface="Arial" panose="020B0604020202090204" pitchFamily="34" charset="0"/>
              <a:buChar char="•"/>
            </a:pPr>
            <a:r>
              <a:rPr lang="zh-CN" sz="2400" dirty="0">
                <a:solidFill>
                  <a:schemeClr val="accent3"/>
                </a:solidFill>
                <a:latin typeface="思源黑体 CN Medium" pitchFamily="34" charset="-122"/>
                <a:ea typeface="思源黑体 CN Medium" pitchFamily="34" charset="-122"/>
                <a:sym typeface="+mn-ea"/>
              </a:rPr>
              <a:t>自然属性</a:t>
            </a:r>
            <a:endParaRPr lang="zh-CN" sz="2400" dirty="0">
              <a:solidFill>
                <a:schemeClr val="accent3"/>
              </a:solidFill>
              <a:latin typeface="思源黑体 CN Medium" pitchFamily="34" charset="-122"/>
              <a:ea typeface="思源黑体 CN Medium" pitchFamily="34" charset="-122"/>
              <a:sym typeface="+mn-ea"/>
            </a:endParaRPr>
          </a:p>
          <a:p>
            <a:pPr marL="2171700" lvl="4" indent="-342900" fontAlgn="auto">
              <a:lnSpc>
                <a:spcPct val="100000"/>
              </a:lnSpc>
              <a:buFont typeface="Arial" panose="020B0604020202090204" pitchFamily="34" charset="0"/>
              <a:buChar char="•"/>
            </a:pPr>
            <a:r>
              <a:rPr lang="zh-CN" altLang="en-US" sz="2400" dirty="0" smtClean="0">
                <a:solidFill>
                  <a:schemeClr val="accent3"/>
                </a:solidFill>
                <a:latin typeface="思源黑体 CN Medium" pitchFamily="34" charset="-122"/>
                <a:ea typeface="思源黑体 CN Medium" pitchFamily="34" charset="-122"/>
              </a:rPr>
              <a:t>社会属性</a:t>
            </a:r>
            <a:endParaRPr lang="zh-CN" altLang="en-US" sz="2400" dirty="0" smtClean="0">
              <a:solidFill>
                <a:schemeClr val="accent3"/>
              </a:solidFill>
              <a:latin typeface="思源黑体 CN Medium" pitchFamily="34" charset="-122"/>
              <a:ea typeface="思源黑体 CN Medium" pitchFamily="34" charset="-122"/>
            </a:endParaRPr>
          </a:p>
          <a:p>
            <a:pPr marL="2171700" lvl="4" indent="-342900" fontAlgn="auto">
              <a:lnSpc>
                <a:spcPct val="100000"/>
              </a:lnSpc>
              <a:buFont typeface="Arial" panose="020B0604020202090204" pitchFamily="34" charset="0"/>
              <a:buChar char="•"/>
            </a:pPr>
            <a:r>
              <a:rPr lang="zh-CN" altLang="en-US" sz="2400" dirty="0" smtClean="0">
                <a:solidFill>
                  <a:schemeClr val="accent3"/>
                </a:solidFill>
                <a:latin typeface="思源黑体 CN Medium" pitchFamily="34" charset="-122"/>
                <a:ea typeface="思源黑体 CN Medium" pitchFamily="34" charset="-122"/>
              </a:rPr>
              <a:t>平台属性</a:t>
            </a:r>
            <a:endParaRPr lang="zh-CN" altLang="en-US" sz="2400" dirty="0" smtClean="0">
              <a:solidFill>
                <a:schemeClr val="accent3"/>
              </a:solidFill>
              <a:latin typeface="思源黑体 CN Medium" pitchFamily="34" charset="-122"/>
              <a:ea typeface="思源黑体 CN Medium" pitchFamily="34" charset="-122"/>
            </a:endParaRPr>
          </a:p>
        </p:txBody>
      </p:sp>
      <p:sp>
        <p:nvSpPr>
          <p:cNvPr id="14" name="文本框 13"/>
          <p:cNvSpPr txBox="1"/>
          <p:nvPr/>
        </p:nvSpPr>
        <p:spPr>
          <a:xfrm>
            <a:off x="2586990" y="3531235"/>
            <a:ext cx="5547360" cy="2861310"/>
          </a:xfrm>
          <a:prstGeom prst="rect">
            <a:avLst/>
          </a:prstGeom>
          <a:noFill/>
        </p:spPr>
        <p:txBody>
          <a:bodyPr wrap="square" rtlCol="0" anchor="t">
            <a:spAutoFit/>
          </a:bodyPr>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访问行为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消费行为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购买偏好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社交行为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风险控制</a:t>
            </a:r>
            <a:endParaRPr lang="zh-CN" altLang="en-US" sz="2400" dirty="0" smtClean="0">
              <a:latin typeface="思源黑体 CN Medium" pitchFamily="34" charset="-122"/>
              <a:ea typeface="思源黑体 CN Medium" pitchFamily="34" charset="-122"/>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标签分层方法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7" name="文本框 6"/>
          <p:cNvSpPr txBox="1"/>
          <p:nvPr/>
        </p:nvSpPr>
        <p:spPr>
          <a:xfrm>
            <a:off x="2140585" y="2229485"/>
            <a:ext cx="8297545" cy="2861310"/>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400" dirty="0">
                <a:solidFill>
                  <a:schemeClr val="accent3"/>
                </a:solidFill>
                <a:latin typeface="思源黑体 CN Medium" pitchFamily="34" charset="-122"/>
                <a:ea typeface="思源黑体 CN Medium" pitchFamily="34" charset="-122"/>
              </a:rPr>
              <a:t>用户属性</a:t>
            </a:r>
            <a:endParaRPr lang="en-US" altLang="zh-CN" sz="2400" dirty="0">
              <a:solidFill>
                <a:schemeClr val="accent3"/>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rPr>
              <a:t>行为偏好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p:txBody>
      </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1.3.3</a:t>
            </a:r>
            <a:endParaRPr lang="zh-CN" altLang="en-US" sz="3200" b="1" dirty="0">
              <a:solidFill>
                <a:schemeClr val="bg1"/>
              </a:solidFill>
              <a:latin typeface="+mj-ea"/>
              <a:ea typeface="+mj-ea"/>
            </a:endParaRPr>
          </a:p>
        </p:txBody>
      </p:sp>
      <p:sp>
        <p:nvSpPr>
          <p:cNvPr id="4" name="文本框 3"/>
          <p:cNvSpPr txBox="1"/>
          <p:nvPr/>
        </p:nvSpPr>
        <p:spPr>
          <a:xfrm>
            <a:off x="211518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一级标签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9" name="左大括号 8"/>
          <p:cNvSpPr/>
          <p:nvPr/>
        </p:nvSpPr>
        <p:spPr>
          <a:xfrm>
            <a:off x="3975100" y="3858260"/>
            <a:ext cx="411480" cy="2402205"/>
          </a:xfrm>
          <a:prstGeom prst="leftBrace">
            <a:avLst>
              <a:gd name="adj1" fmla="val 8333"/>
              <a:gd name="adj2" fmla="val 15648"/>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左大括号 9"/>
          <p:cNvSpPr/>
          <p:nvPr/>
        </p:nvSpPr>
        <p:spPr>
          <a:xfrm>
            <a:off x="1692275" y="2545080"/>
            <a:ext cx="411480" cy="1802130"/>
          </a:xfrm>
          <a:prstGeom prst="leftBrace">
            <a:avLst>
              <a:gd name="adj1" fmla="val 8333"/>
              <a:gd name="adj2" fmla="val 5751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左大括号 11"/>
          <p:cNvSpPr/>
          <p:nvPr/>
        </p:nvSpPr>
        <p:spPr>
          <a:xfrm>
            <a:off x="3867785" y="2505075"/>
            <a:ext cx="411480" cy="895350"/>
          </a:xfrm>
          <a:prstGeom prst="leftBrace">
            <a:avLst>
              <a:gd name="adj1" fmla="val 8333"/>
              <a:gd name="adj2" fmla="val 2262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5" name="文本框 14"/>
          <p:cNvSpPr txBox="1"/>
          <p:nvPr/>
        </p:nvSpPr>
        <p:spPr>
          <a:xfrm>
            <a:off x="427926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二级标签</a:t>
            </a:r>
            <a:endParaRPr lang="zh-CN" altLang="en-US" sz="2400" b="1" dirty="0" smtClean="0">
              <a:solidFill>
                <a:schemeClr val="accent5"/>
              </a:solidFill>
              <a:latin typeface="思源黑体 CN Medium" pitchFamily="34" charset="-122"/>
              <a:ea typeface="思源黑体 CN Medium"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435225" y="2332355"/>
            <a:ext cx="5547360" cy="1198880"/>
          </a:xfrm>
          <a:prstGeom prst="rect">
            <a:avLst/>
          </a:prstGeom>
          <a:noFill/>
        </p:spPr>
        <p:txBody>
          <a:bodyPr wrap="square" rtlCol="0" anchor="t">
            <a:spAutoFit/>
          </a:bodyPr>
          <a:p>
            <a:pPr marL="2171700" lvl="4" indent="-342900" fontAlgn="auto">
              <a:lnSpc>
                <a:spcPct val="100000"/>
              </a:lnSpc>
              <a:buFont typeface="Arial" panose="020B0604020202090204" pitchFamily="34" charset="0"/>
              <a:buChar char="•"/>
            </a:pPr>
            <a:r>
              <a:rPr lang="zh-CN" sz="2400" dirty="0">
                <a:solidFill>
                  <a:schemeClr val="accent3"/>
                </a:solidFill>
                <a:latin typeface="思源黑体 CN Medium" pitchFamily="34" charset="-122"/>
                <a:ea typeface="思源黑体 CN Medium" pitchFamily="34" charset="-122"/>
                <a:sym typeface="+mn-ea"/>
              </a:rPr>
              <a:t>自然属性</a:t>
            </a:r>
            <a:endParaRPr lang="zh-CN" sz="2400" dirty="0">
              <a:solidFill>
                <a:schemeClr val="accent3"/>
              </a:solidFill>
              <a:latin typeface="思源黑体 CN Medium" pitchFamily="34" charset="-122"/>
              <a:ea typeface="思源黑体 CN Medium" pitchFamily="34" charset="-122"/>
              <a:sym typeface="+mn-ea"/>
            </a:endParaRPr>
          </a:p>
          <a:p>
            <a:pPr marL="2171700" lvl="4" indent="-342900" fontAlgn="auto">
              <a:lnSpc>
                <a:spcPct val="100000"/>
              </a:lnSpc>
              <a:buFont typeface="Arial" panose="020B0604020202090204" pitchFamily="34" charset="0"/>
              <a:buChar char="•"/>
            </a:pPr>
            <a:r>
              <a:rPr lang="zh-CN" altLang="en-US" sz="2400" dirty="0" smtClean="0">
                <a:solidFill>
                  <a:schemeClr val="accent3"/>
                </a:solidFill>
                <a:latin typeface="思源黑体 CN Medium" pitchFamily="34" charset="-122"/>
                <a:ea typeface="思源黑体 CN Medium" pitchFamily="34" charset="-122"/>
              </a:rPr>
              <a:t>社会属性</a:t>
            </a:r>
            <a:endParaRPr lang="zh-CN" altLang="en-US" sz="2400" dirty="0" smtClean="0">
              <a:solidFill>
                <a:schemeClr val="accent3"/>
              </a:solidFill>
              <a:latin typeface="思源黑体 CN Medium" pitchFamily="34" charset="-122"/>
              <a:ea typeface="思源黑体 CN Medium" pitchFamily="34" charset="-122"/>
            </a:endParaRPr>
          </a:p>
          <a:p>
            <a:pPr marL="2171700" lvl="4" indent="-342900" fontAlgn="auto">
              <a:lnSpc>
                <a:spcPct val="100000"/>
              </a:lnSpc>
              <a:buFont typeface="Arial" panose="020B0604020202090204" pitchFamily="34" charset="0"/>
              <a:buChar char="•"/>
            </a:pPr>
            <a:r>
              <a:rPr lang="zh-CN" altLang="en-US" sz="2400" dirty="0" smtClean="0">
                <a:solidFill>
                  <a:schemeClr val="accent3"/>
                </a:solidFill>
                <a:latin typeface="思源黑体 CN Medium" pitchFamily="34" charset="-122"/>
                <a:ea typeface="思源黑体 CN Medium" pitchFamily="34" charset="-122"/>
              </a:rPr>
              <a:t>平台属性</a:t>
            </a:r>
            <a:endParaRPr lang="zh-CN" altLang="en-US" sz="2400" dirty="0" smtClean="0">
              <a:solidFill>
                <a:schemeClr val="accent3"/>
              </a:solidFill>
              <a:latin typeface="思源黑体 CN Medium" pitchFamily="34" charset="-122"/>
              <a:ea typeface="思源黑体 CN Medium" pitchFamily="34" charset="-122"/>
            </a:endParaRPr>
          </a:p>
        </p:txBody>
      </p:sp>
      <p:sp>
        <p:nvSpPr>
          <p:cNvPr id="14" name="文本框 13"/>
          <p:cNvSpPr txBox="1"/>
          <p:nvPr/>
        </p:nvSpPr>
        <p:spPr>
          <a:xfrm>
            <a:off x="2586990" y="3531235"/>
            <a:ext cx="5547360" cy="2861310"/>
          </a:xfrm>
          <a:prstGeom prst="rect">
            <a:avLst/>
          </a:prstGeom>
          <a:noFill/>
        </p:spPr>
        <p:txBody>
          <a:bodyPr wrap="square" rtlCol="0" anchor="t">
            <a:spAutoFit/>
          </a:bodyPr>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访问行为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消费行为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购买偏好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社交行为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风险控制</a:t>
            </a:r>
            <a:endParaRPr lang="zh-CN" altLang="en-US" sz="2400" dirty="0" smtClean="0">
              <a:latin typeface="思源黑体 CN Medium" pitchFamily="34" charset="-122"/>
              <a:ea typeface="思源黑体 CN Medium" pitchFamily="34" charset="-122"/>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标签分层方法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7" name="文本框 6"/>
          <p:cNvSpPr txBox="1"/>
          <p:nvPr/>
        </p:nvSpPr>
        <p:spPr>
          <a:xfrm>
            <a:off x="2140585" y="2229485"/>
            <a:ext cx="8297545" cy="2861310"/>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400" dirty="0">
                <a:solidFill>
                  <a:schemeClr val="accent3"/>
                </a:solidFill>
                <a:latin typeface="思源黑体 CN Medium" pitchFamily="34" charset="-122"/>
                <a:ea typeface="思源黑体 CN Medium" pitchFamily="34" charset="-122"/>
              </a:rPr>
              <a:t>用户属性</a:t>
            </a:r>
            <a:endParaRPr lang="en-US" altLang="zh-CN" sz="2400" dirty="0">
              <a:solidFill>
                <a:schemeClr val="accent3"/>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rPr>
              <a:t>行为偏好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p:txBody>
      </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1.3.3</a:t>
            </a:r>
            <a:endParaRPr lang="zh-CN" altLang="en-US" sz="3200" b="1" dirty="0">
              <a:solidFill>
                <a:schemeClr val="bg1"/>
              </a:solidFill>
              <a:latin typeface="+mj-ea"/>
              <a:ea typeface="+mj-ea"/>
            </a:endParaRPr>
          </a:p>
        </p:txBody>
      </p:sp>
      <p:sp>
        <p:nvSpPr>
          <p:cNvPr id="4" name="文本框 3"/>
          <p:cNvSpPr txBox="1"/>
          <p:nvPr/>
        </p:nvSpPr>
        <p:spPr>
          <a:xfrm>
            <a:off x="211518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一级标签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9" name="左大括号 8"/>
          <p:cNvSpPr/>
          <p:nvPr/>
        </p:nvSpPr>
        <p:spPr>
          <a:xfrm>
            <a:off x="3975100" y="3858260"/>
            <a:ext cx="411480" cy="2402205"/>
          </a:xfrm>
          <a:prstGeom prst="leftBrace">
            <a:avLst>
              <a:gd name="adj1" fmla="val 8333"/>
              <a:gd name="adj2" fmla="val 15648"/>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左大括号 9"/>
          <p:cNvSpPr/>
          <p:nvPr/>
        </p:nvSpPr>
        <p:spPr>
          <a:xfrm>
            <a:off x="1692275" y="2545080"/>
            <a:ext cx="411480" cy="1802130"/>
          </a:xfrm>
          <a:prstGeom prst="leftBrace">
            <a:avLst>
              <a:gd name="adj1" fmla="val 8333"/>
              <a:gd name="adj2" fmla="val 5751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左大括号 11"/>
          <p:cNvSpPr/>
          <p:nvPr/>
        </p:nvSpPr>
        <p:spPr>
          <a:xfrm>
            <a:off x="3867785" y="2505075"/>
            <a:ext cx="411480" cy="895350"/>
          </a:xfrm>
          <a:prstGeom prst="leftBrace">
            <a:avLst>
              <a:gd name="adj1" fmla="val 8333"/>
              <a:gd name="adj2" fmla="val 2262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5" name="文本框 14"/>
          <p:cNvSpPr txBox="1"/>
          <p:nvPr/>
        </p:nvSpPr>
        <p:spPr>
          <a:xfrm>
            <a:off x="427926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二级标签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7" name="文本框 16"/>
          <p:cNvSpPr txBox="1"/>
          <p:nvPr/>
        </p:nvSpPr>
        <p:spPr>
          <a:xfrm>
            <a:off x="772604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三级标签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8" name="文本框 17"/>
          <p:cNvSpPr txBox="1"/>
          <p:nvPr/>
        </p:nvSpPr>
        <p:spPr>
          <a:xfrm>
            <a:off x="6607810" y="2230755"/>
            <a:ext cx="5496560" cy="1337945"/>
          </a:xfrm>
          <a:prstGeom prst="rect">
            <a:avLst/>
          </a:prstGeom>
          <a:noFill/>
        </p:spPr>
        <p:txBody>
          <a:bodyPr wrap="square" rtlCol="0">
            <a:spAutoFit/>
          </a:bodyPr>
          <a:p>
            <a:pPr fontAlgn="auto">
              <a:lnSpc>
                <a:spcPct val="150000"/>
              </a:lnSpc>
            </a:pPr>
            <a:r>
              <a:rPr lang="zh-CN" altLang="en-US" b="1" dirty="0" smtClean="0">
                <a:solidFill>
                  <a:schemeClr val="accent3"/>
                </a:solidFill>
                <a:latin typeface="思源黑体 CN Medium" pitchFamily="34" charset="-122"/>
                <a:ea typeface="思源黑体 CN Medium" pitchFamily="34" charset="-122"/>
              </a:rPr>
              <a:t>性别</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年龄</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位置</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地域</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基础信息</a:t>
            </a:r>
            <a:endParaRPr lang="zh-CN" altLang="en-US" b="1" dirty="0" smtClean="0">
              <a:solidFill>
                <a:schemeClr val="accent3"/>
              </a:solidFill>
              <a:latin typeface="思源黑体 CN Medium" pitchFamily="34" charset="-122"/>
              <a:ea typeface="思源黑体 CN Medium" pitchFamily="34" charset="-122"/>
            </a:endParaRPr>
          </a:p>
          <a:p>
            <a:pPr fontAlgn="auto">
              <a:lnSpc>
                <a:spcPct val="150000"/>
              </a:lnSpc>
            </a:pPr>
            <a:r>
              <a:rPr lang="zh-CN" altLang="en-US" b="1" dirty="0" smtClean="0">
                <a:solidFill>
                  <a:schemeClr val="accent3"/>
                </a:solidFill>
                <a:latin typeface="思源黑体 CN Medium" pitchFamily="34" charset="-122"/>
                <a:ea typeface="思源黑体 CN Medium" pitchFamily="34" charset="-122"/>
              </a:rPr>
              <a:t>文化教育</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学历</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婚姻状况</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家庭人口</a:t>
            </a:r>
            <a:endParaRPr lang="zh-CN" altLang="en-US" b="1" dirty="0" smtClean="0">
              <a:solidFill>
                <a:schemeClr val="accent3"/>
              </a:solidFill>
              <a:latin typeface="思源黑体 CN Medium" pitchFamily="34" charset="-122"/>
              <a:ea typeface="思源黑体 CN Medium" pitchFamily="34" charset="-122"/>
            </a:endParaRPr>
          </a:p>
          <a:p>
            <a:pPr fontAlgn="auto">
              <a:lnSpc>
                <a:spcPct val="150000"/>
              </a:lnSpc>
            </a:pPr>
            <a:r>
              <a:rPr lang="zh-CN" altLang="en-US" b="1" dirty="0" smtClean="0">
                <a:solidFill>
                  <a:schemeClr val="accent3"/>
                </a:solidFill>
                <a:latin typeface="思源黑体 CN Medium" pitchFamily="34" charset="-122"/>
                <a:ea typeface="思源黑体 CN Medium" pitchFamily="34" charset="-122"/>
              </a:rPr>
              <a:t>渠道来源</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是否会员</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是否绑定</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会员类型</a:t>
            </a:r>
            <a:r>
              <a:rPr lang="en-US" altLang="zh-CN" b="1" dirty="0" smtClean="0">
                <a:solidFill>
                  <a:schemeClr val="accent3"/>
                </a:solidFill>
                <a:latin typeface="思源黑体 CN Medium" pitchFamily="34" charset="-122"/>
                <a:ea typeface="思源黑体 CN Medium" pitchFamily="34" charset="-122"/>
              </a:rPr>
              <a:t>/</a:t>
            </a:r>
            <a:r>
              <a:rPr lang="zh-CN" altLang="en-US" b="1" dirty="0" smtClean="0">
                <a:solidFill>
                  <a:schemeClr val="accent3"/>
                </a:solidFill>
                <a:latin typeface="思源黑体 CN Medium" pitchFamily="34" charset="-122"/>
                <a:ea typeface="思源黑体 CN Medium" pitchFamily="34" charset="-122"/>
              </a:rPr>
              <a:t>生命周期</a:t>
            </a:r>
            <a:endParaRPr lang="zh-CN" altLang="en-US" b="1" dirty="0" smtClean="0">
              <a:solidFill>
                <a:schemeClr val="accent3"/>
              </a:solidFill>
              <a:latin typeface="思源黑体 CN Medium" pitchFamily="34" charset="-122"/>
              <a:ea typeface="思源黑体 CN Medium" pitchFamily="34" charset="-122"/>
            </a:endParaRPr>
          </a:p>
        </p:txBody>
      </p:sp>
      <p:cxnSp>
        <p:nvCxnSpPr>
          <p:cNvPr id="2" name="直接连接符 1"/>
          <p:cNvCxnSpPr/>
          <p:nvPr/>
        </p:nvCxnSpPr>
        <p:spPr>
          <a:xfrm flipV="1">
            <a:off x="6122035" y="2517140"/>
            <a:ext cx="334645" cy="10795"/>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6139180" y="2894330"/>
            <a:ext cx="334645" cy="10795"/>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139180" y="3271520"/>
            <a:ext cx="334645" cy="10795"/>
          </a:xfrm>
          <a:prstGeom prst="line">
            <a:avLst/>
          </a:prstGeom>
          <a:ln w="12700"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24710" y="2229485"/>
            <a:ext cx="8297545" cy="2861310"/>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rPr>
              <a:t>用户属性</a:t>
            </a:r>
            <a:endParaRPr lang="en-US" altLang="zh-CN"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rPr>
              <a:t>行为偏好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p:txBody>
      </p:sp>
      <p:sp>
        <p:nvSpPr>
          <p:cNvPr id="14" name="文本框 13"/>
          <p:cNvSpPr txBox="1"/>
          <p:nvPr/>
        </p:nvSpPr>
        <p:spPr>
          <a:xfrm>
            <a:off x="2586990" y="3531235"/>
            <a:ext cx="5547360" cy="2861310"/>
          </a:xfrm>
          <a:prstGeom prst="rect">
            <a:avLst/>
          </a:prstGeom>
          <a:noFill/>
        </p:spPr>
        <p:txBody>
          <a:bodyPr wrap="square" rtlCol="0" anchor="t">
            <a:spAutoFit/>
          </a:bodyPr>
          <a:p>
            <a:pPr marL="2171700" lvl="4"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sym typeface="+mn-ea"/>
              </a:rPr>
              <a:t>访问行为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消费行为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购买偏好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社交行为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风险控制</a:t>
            </a:r>
            <a:endParaRPr lang="zh-CN" altLang="en-US" sz="2400" dirty="0" smtClean="0">
              <a:latin typeface="思源黑体 CN Medium" pitchFamily="34" charset="-122"/>
              <a:ea typeface="思源黑体 CN Medium" pitchFamily="34" charset="-122"/>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标签分层方法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1.3.3</a:t>
            </a:r>
            <a:endParaRPr lang="zh-CN" altLang="en-US" sz="3200" b="1" dirty="0">
              <a:solidFill>
                <a:schemeClr val="bg1"/>
              </a:solidFill>
              <a:latin typeface="+mj-ea"/>
              <a:ea typeface="+mj-ea"/>
            </a:endParaRPr>
          </a:p>
        </p:txBody>
      </p:sp>
      <p:sp>
        <p:nvSpPr>
          <p:cNvPr id="4" name="文本框 3"/>
          <p:cNvSpPr txBox="1"/>
          <p:nvPr/>
        </p:nvSpPr>
        <p:spPr>
          <a:xfrm>
            <a:off x="211518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一级标签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9" name="左大括号 8"/>
          <p:cNvSpPr/>
          <p:nvPr/>
        </p:nvSpPr>
        <p:spPr>
          <a:xfrm>
            <a:off x="3975100" y="3858260"/>
            <a:ext cx="411480" cy="2402205"/>
          </a:xfrm>
          <a:prstGeom prst="leftBrace">
            <a:avLst>
              <a:gd name="adj1" fmla="val 8333"/>
              <a:gd name="adj2" fmla="val 15648"/>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左大括号 9"/>
          <p:cNvSpPr/>
          <p:nvPr/>
        </p:nvSpPr>
        <p:spPr>
          <a:xfrm>
            <a:off x="1692275" y="2545080"/>
            <a:ext cx="411480" cy="1802130"/>
          </a:xfrm>
          <a:prstGeom prst="leftBrace">
            <a:avLst>
              <a:gd name="adj1" fmla="val 8333"/>
              <a:gd name="adj2" fmla="val 5751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左大括号 11"/>
          <p:cNvSpPr/>
          <p:nvPr/>
        </p:nvSpPr>
        <p:spPr>
          <a:xfrm>
            <a:off x="3867785" y="2505075"/>
            <a:ext cx="411480" cy="895350"/>
          </a:xfrm>
          <a:prstGeom prst="leftBrace">
            <a:avLst>
              <a:gd name="adj1" fmla="val 8333"/>
              <a:gd name="adj2" fmla="val 2262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5" name="文本框 14"/>
          <p:cNvSpPr txBox="1"/>
          <p:nvPr/>
        </p:nvSpPr>
        <p:spPr>
          <a:xfrm>
            <a:off x="427926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二级标签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6" name="文本框 15"/>
          <p:cNvSpPr txBox="1"/>
          <p:nvPr/>
        </p:nvSpPr>
        <p:spPr>
          <a:xfrm>
            <a:off x="2435225" y="2332355"/>
            <a:ext cx="5547360" cy="1198880"/>
          </a:xfrm>
          <a:prstGeom prst="rect">
            <a:avLst/>
          </a:prstGeom>
          <a:noFill/>
        </p:spPr>
        <p:txBody>
          <a:bodyPr wrap="square" rtlCol="0" anchor="t">
            <a:spAutoFit/>
          </a:bodyPr>
          <a:p>
            <a:pPr marL="2171700" lvl="4" indent="-342900" fontAlgn="auto">
              <a:lnSpc>
                <a:spcPct val="100000"/>
              </a:lnSpc>
              <a:buFont typeface="Arial" panose="020B0604020202090204" pitchFamily="34" charset="0"/>
              <a:buChar char="•"/>
            </a:pPr>
            <a:r>
              <a:rPr lang="zh-CN" sz="2400" dirty="0">
                <a:latin typeface="思源黑体 CN Medium" pitchFamily="34" charset="-122"/>
                <a:ea typeface="思源黑体 CN Medium" pitchFamily="34" charset="-122"/>
                <a:sym typeface="+mn-ea"/>
              </a:rPr>
              <a:t>自然属性</a:t>
            </a:r>
            <a:endParaRPr lang="zh-CN" sz="2400" dirty="0">
              <a:latin typeface="思源黑体 CN Medium" pitchFamily="34" charset="-122"/>
              <a:ea typeface="思源黑体 CN Medium" pitchFamily="34" charset="-122"/>
              <a:sym typeface="+mn-ea"/>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社会属性</a:t>
            </a:r>
            <a:endParaRPr lang="zh-CN" altLang="en-US" sz="2400" dirty="0" smtClean="0">
              <a:latin typeface="思源黑体 CN Medium" pitchFamily="34" charset="-122"/>
              <a:ea typeface="思源黑体 CN Medium" pitchFamily="34" charset="-122"/>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平台属性</a:t>
            </a:r>
            <a:endParaRPr lang="zh-CN" altLang="en-US" sz="2400" dirty="0" smtClean="0">
              <a:latin typeface="思源黑体 CN Medium" pitchFamily="34" charset="-122"/>
              <a:ea typeface="思源黑体 CN Medium" pitchFamily="34" charset="-122"/>
            </a:endParaRPr>
          </a:p>
        </p:txBody>
      </p:sp>
      <p:sp>
        <p:nvSpPr>
          <p:cNvPr id="17" name="文本框 16"/>
          <p:cNvSpPr txBox="1"/>
          <p:nvPr/>
        </p:nvSpPr>
        <p:spPr>
          <a:xfrm>
            <a:off x="772604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三级标签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8" name="文本框 17"/>
          <p:cNvSpPr txBox="1"/>
          <p:nvPr/>
        </p:nvSpPr>
        <p:spPr>
          <a:xfrm>
            <a:off x="6695440" y="3634105"/>
            <a:ext cx="5496560" cy="1753235"/>
          </a:xfrm>
          <a:prstGeom prst="rect">
            <a:avLst/>
          </a:prstGeom>
          <a:noFill/>
          <a:ln w="12700" cmpd="sng">
            <a:noFill/>
            <a:prstDash val="sysDot"/>
          </a:ln>
        </p:spPr>
        <p:txBody>
          <a:bodyPr wrap="square" rtlCol="0">
            <a:spAutoFit/>
          </a:bodyPr>
          <a:p>
            <a:pPr indent="0">
              <a:lnSpc>
                <a:spcPct val="150000"/>
              </a:lnSpc>
              <a:buFont typeface="Arial" panose="020B0604020202090204" pitchFamily="34" charset="0"/>
              <a:buNone/>
            </a:pPr>
            <a:r>
              <a:rPr lang="zh-CN" altLang="en-US" b="1" dirty="0">
                <a:solidFill>
                  <a:schemeClr val="accent3"/>
                </a:solidFill>
                <a:latin typeface="思源黑体 CN Medium" pitchFamily="34" charset="-122"/>
                <a:ea typeface="思源黑体 CN Medium" pitchFamily="34" charset="-122"/>
                <a:sym typeface="+mn-ea"/>
              </a:rPr>
              <a:t>日均访问次数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平均会话时长</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最近一次访问日期</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7</a:t>
            </a:r>
            <a:r>
              <a:rPr lang="zh-CN" altLang="en-US" b="1" dirty="0">
                <a:solidFill>
                  <a:schemeClr val="accent3"/>
                </a:solidFill>
                <a:latin typeface="思源黑体 CN Medium" pitchFamily="34" charset="-122"/>
                <a:ea typeface="思源黑体 CN Medium" pitchFamily="34" charset="-122"/>
                <a:sym typeface="+mn-ea"/>
              </a:rPr>
              <a:t>天访问次数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30</a:t>
            </a:r>
            <a:r>
              <a:rPr lang="zh-CN" altLang="en-US" b="1" dirty="0">
                <a:solidFill>
                  <a:schemeClr val="accent3"/>
                </a:solidFill>
                <a:latin typeface="思源黑体 CN Medium" pitchFamily="34" charset="-122"/>
                <a:ea typeface="思源黑体 CN Medium" pitchFamily="34" charset="-122"/>
                <a:sym typeface="+mn-ea"/>
              </a:rPr>
              <a:t>天访问次数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90</a:t>
            </a:r>
            <a:r>
              <a:rPr lang="zh-CN" altLang="en-US" b="1" dirty="0">
                <a:solidFill>
                  <a:schemeClr val="accent3"/>
                </a:solidFill>
                <a:latin typeface="思源黑体 CN Medium" pitchFamily="34" charset="-122"/>
                <a:ea typeface="思源黑体 CN Medium" pitchFamily="34" charset="-122"/>
                <a:sym typeface="+mn-ea"/>
              </a:rPr>
              <a:t>天访问次数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平均阅读篇数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平均阅读时长</a:t>
            </a:r>
            <a:endParaRPr lang="en-US" altLang="zh-CN" b="1" dirty="0">
              <a:solidFill>
                <a:schemeClr val="accent3"/>
              </a:solidFill>
              <a:latin typeface="思源黑体 CN Medium" pitchFamily="34" charset="-122"/>
              <a:ea typeface="思源黑体 CN Medium" pitchFamily="34" charset="-122"/>
            </a:endParaRPr>
          </a:p>
          <a:p>
            <a:pPr indent="0">
              <a:lnSpc>
                <a:spcPct val="150000"/>
              </a:lnSpc>
              <a:buFont typeface="Arial" panose="020B0604020202090204" pitchFamily="34" charset="0"/>
              <a:buNone/>
            </a:pPr>
            <a:endParaRPr lang="en-US" altLang="zh-CN" b="1" dirty="0" smtClean="0">
              <a:solidFill>
                <a:schemeClr val="accent3"/>
              </a:solidFill>
              <a:latin typeface="思源黑体 CN Medium" pitchFamily="34" charset="-122"/>
              <a:ea typeface="思源黑体 CN Medium" pitchFamily="34" charset="-122"/>
              <a:sym typeface="+mn-ea"/>
            </a:endParaRPr>
          </a:p>
        </p:txBody>
      </p:sp>
      <p:sp>
        <p:nvSpPr>
          <p:cNvPr id="19" name="左大括号 18"/>
          <p:cNvSpPr/>
          <p:nvPr/>
        </p:nvSpPr>
        <p:spPr>
          <a:xfrm>
            <a:off x="6258560" y="3858260"/>
            <a:ext cx="349250" cy="1035050"/>
          </a:xfrm>
          <a:prstGeom prst="leftBrace">
            <a:avLst>
              <a:gd name="adj1" fmla="val 8333"/>
              <a:gd name="adj2" fmla="val 15648"/>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24710" y="2229485"/>
            <a:ext cx="8297545" cy="2861310"/>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rPr>
              <a:t>用户属性</a:t>
            </a:r>
            <a:endParaRPr lang="en-US" altLang="zh-CN"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rPr>
              <a:t>行为偏好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p:txBody>
      </p:sp>
      <p:sp>
        <p:nvSpPr>
          <p:cNvPr id="14" name="文本框 13"/>
          <p:cNvSpPr txBox="1"/>
          <p:nvPr/>
        </p:nvSpPr>
        <p:spPr>
          <a:xfrm>
            <a:off x="2586990" y="3531235"/>
            <a:ext cx="5547360" cy="2861310"/>
          </a:xfrm>
          <a:prstGeom prst="rect">
            <a:avLst/>
          </a:prstGeom>
          <a:noFill/>
        </p:spPr>
        <p:txBody>
          <a:bodyPr wrap="square" rtlCol="0" anchor="t">
            <a:spAutoFit/>
          </a:bodyPr>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访问行为</a:t>
            </a:r>
            <a:endParaRPr lang="en-US" altLang="zh-CN" sz="2400" dirty="0">
              <a:solidFill>
                <a:schemeClr val="tx1"/>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sym typeface="+mn-ea"/>
              </a:rPr>
              <a:t>消费行为</a:t>
            </a:r>
            <a:endParaRPr lang="en-US" altLang="zh-CN" sz="2400" b="1" dirty="0">
              <a:solidFill>
                <a:schemeClr val="accent3"/>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购买偏好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社交行为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风险控制</a:t>
            </a:r>
            <a:endParaRPr lang="zh-CN" altLang="en-US" sz="2400" dirty="0" smtClean="0">
              <a:latin typeface="思源黑体 CN Medium" pitchFamily="34" charset="-122"/>
              <a:ea typeface="思源黑体 CN Medium" pitchFamily="34" charset="-122"/>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标签分层方法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1.3.3</a:t>
            </a:r>
            <a:endParaRPr lang="zh-CN" altLang="en-US" sz="3200" b="1" dirty="0">
              <a:solidFill>
                <a:schemeClr val="bg1"/>
              </a:solidFill>
              <a:latin typeface="+mj-ea"/>
              <a:ea typeface="+mj-ea"/>
            </a:endParaRPr>
          </a:p>
        </p:txBody>
      </p:sp>
      <p:sp>
        <p:nvSpPr>
          <p:cNvPr id="4" name="文本框 3"/>
          <p:cNvSpPr txBox="1"/>
          <p:nvPr/>
        </p:nvSpPr>
        <p:spPr>
          <a:xfrm>
            <a:off x="211518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一级标签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9" name="左大括号 8"/>
          <p:cNvSpPr/>
          <p:nvPr/>
        </p:nvSpPr>
        <p:spPr>
          <a:xfrm>
            <a:off x="3975100" y="3858260"/>
            <a:ext cx="411480" cy="2402205"/>
          </a:xfrm>
          <a:prstGeom prst="leftBrace">
            <a:avLst>
              <a:gd name="adj1" fmla="val 8333"/>
              <a:gd name="adj2" fmla="val 15648"/>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左大括号 9"/>
          <p:cNvSpPr/>
          <p:nvPr/>
        </p:nvSpPr>
        <p:spPr>
          <a:xfrm>
            <a:off x="1692275" y="2545080"/>
            <a:ext cx="411480" cy="1802130"/>
          </a:xfrm>
          <a:prstGeom prst="leftBrace">
            <a:avLst>
              <a:gd name="adj1" fmla="val 8333"/>
              <a:gd name="adj2" fmla="val 5751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左大括号 11"/>
          <p:cNvSpPr/>
          <p:nvPr/>
        </p:nvSpPr>
        <p:spPr>
          <a:xfrm>
            <a:off x="3867785" y="2505075"/>
            <a:ext cx="411480" cy="895350"/>
          </a:xfrm>
          <a:prstGeom prst="leftBrace">
            <a:avLst>
              <a:gd name="adj1" fmla="val 8333"/>
              <a:gd name="adj2" fmla="val 2262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5" name="文本框 14"/>
          <p:cNvSpPr txBox="1"/>
          <p:nvPr/>
        </p:nvSpPr>
        <p:spPr>
          <a:xfrm>
            <a:off x="427926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二级标签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6" name="文本框 15"/>
          <p:cNvSpPr txBox="1"/>
          <p:nvPr/>
        </p:nvSpPr>
        <p:spPr>
          <a:xfrm>
            <a:off x="2435225" y="2332355"/>
            <a:ext cx="5547360" cy="1198880"/>
          </a:xfrm>
          <a:prstGeom prst="rect">
            <a:avLst/>
          </a:prstGeom>
          <a:noFill/>
        </p:spPr>
        <p:txBody>
          <a:bodyPr wrap="square" rtlCol="0" anchor="t">
            <a:spAutoFit/>
          </a:bodyPr>
          <a:p>
            <a:pPr marL="2171700" lvl="4" indent="-342900" fontAlgn="auto">
              <a:lnSpc>
                <a:spcPct val="100000"/>
              </a:lnSpc>
              <a:buFont typeface="Arial" panose="020B0604020202090204" pitchFamily="34" charset="0"/>
              <a:buChar char="•"/>
            </a:pPr>
            <a:r>
              <a:rPr lang="zh-CN" sz="2400" dirty="0">
                <a:latin typeface="思源黑体 CN Medium" pitchFamily="34" charset="-122"/>
                <a:ea typeface="思源黑体 CN Medium" pitchFamily="34" charset="-122"/>
                <a:sym typeface="+mn-ea"/>
              </a:rPr>
              <a:t>自然属性</a:t>
            </a:r>
            <a:endParaRPr lang="zh-CN" sz="2400" dirty="0">
              <a:latin typeface="思源黑体 CN Medium" pitchFamily="34" charset="-122"/>
              <a:ea typeface="思源黑体 CN Medium" pitchFamily="34" charset="-122"/>
              <a:sym typeface="+mn-ea"/>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社会属性</a:t>
            </a:r>
            <a:endParaRPr lang="zh-CN" altLang="en-US" sz="2400" dirty="0" smtClean="0">
              <a:latin typeface="思源黑体 CN Medium" pitchFamily="34" charset="-122"/>
              <a:ea typeface="思源黑体 CN Medium" pitchFamily="34" charset="-122"/>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平台属性</a:t>
            </a:r>
            <a:endParaRPr lang="zh-CN" altLang="en-US" sz="2400" dirty="0" smtClean="0">
              <a:latin typeface="思源黑体 CN Medium" pitchFamily="34" charset="-122"/>
              <a:ea typeface="思源黑体 CN Medium" pitchFamily="34" charset="-122"/>
            </a:endParaRPr>
          </a:p>
        </p:txBody>
      </p:sp>
      <p:sp>
        <p:nvSpPr>
          <p:cNvPr id="17" name="文本框 16"/>
          <p:cNvSpPr txBox="1"/>
          <p:nvPr/>
        </p:nvSpPr>
        <p:spPr>
          <a:xfrm>
            <a:off x="772604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三级标签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8" name="文本框 17"/>
          <p:cNvSpPr txBox="1"/>
          <p:nvPr/>
        </p:nvSpPr>
        <p:spPr>
          <a:xfrm>
            <a:off x="6695440" y="3634105"/>
            <a:ext cx="5496560" cy="2168525"/>
          </a:xfrm>
          <a:prstGeom prst="rect">
            <a:avLst/>
          </a:prstGeom>
          <a:noFill/>
          <a:ln w="12700" cmpd="sng">
            <a:noFill/>
            <a:prstDash val="sysDot"/>
          </a:ln>
        </p:spPr>
        <p:txBody>
          <a:bodyPr wrap="square" rtlCol="0">
            <a:spAutoFit/>
          </a:bodyPr>
          <a:p>
            <a:pPr indent="0">
              <a:lnSpc>
                <a:spcPct val="150000"/>
              </a:lnSpc>
              <a:buFont typeface="Arial" panose="020B0604020202090204" pitchFamily="34" charset="0"/>
              <a:buNone/>
            </a:pP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7</a:t>
            </a:r>
            <a:r>
              <a:rPr lang="zh-CN" altLang="en-US" b="1" dirty="0">
                <a:solidFill>
                  <a:schemeClr val="accent3"/>
                </a:solidFill>
                <a:latin typeface="思源黑体 CN Medium" pitchFamily="34" charset="-122"/>
                <a:ea typeface="思源黑体 CN Medium" pitchFamily="34" charset="-122"/>
                <a:sym typeface="+mn-ea"/>
              </a:rPr>
              <a:t>天添加购物车次数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30</a:t>
            </a:r>
            <a:r>
              <a:rPr lang="zh-CN" altLang="en-US" b="1" dirty="0">
                <a:solidFill>
                  <a:schemeClr val="accent3"/>
                </a:solidFill>
                <a:latin typeface="思源黑体 CN Medium" pitchFamily="34" charset="-122"/>
                <a:ea typeface="思源黑体 CN Medium" pitchFamily="34" charset="-122"/>
                <a:sym typeface="+mn-ea"/>
              </a:rPr>
              <a:t>天添加购物车次数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90</a:t>
            </a:r>
            <a:r>
              <a:rPr lang="zh-CN" altLang="en-US" b="1" dirty="0">
                <a:solidFill>
                  <a:schemeClr val="accent3"/>
                </a:solidFill>
                <a:latin typeface="思源黑体 CN Medium" pitchFamily="34" charset="-122"/>
                <a:ea typeface="思源黑体 CN Medium" pitchFamily="34" charset="-122"/>
                <a:sym typeface="+mn-ea"/>
              </a:rPr>
              <a:t>天添加购物车次数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7</a:t>
            </a:r>
            <a:r>
              <a:rPr lang="zh-CN" altLang="en-US" b="1" dirty="0">
                <a:solidFill>
                  <a:schemeClr val="accent3"/>
                </a:solidFill>
                <a:latin typeface="思源黑体 CN Medium" pitchFamily="34" charset="-122"/>
                <a:ea typeface="思源黑体 CN Medium" pitchFamily="34" charset="-122"/>
                <a:sym typeface="+mn-ea"/>
              </a:rPr>
              <a:t>天下单次数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30</a:t>
            </a:r>
            <a:r>
              <a:rPr lang="zh-CN" altLang="en-US" b="1" dirty="0">
                <a:solidFill>
                  <a:schemeClr val="accent3"/>
                </a:solidFill>
                <a:latin typeface="思源黑体 CN Medium" pitchFamily="34" charset="-122"/>
                <a:ea typeface="思源黑体 CN Medium" pitchFamily="34" charset="-122"/>
                <a:sym typeface="+mn-ea"/>
              </a:rPr>
              <a:t>天下单次数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90</a:t>
            </a:r>
            <a:r>
              <a:rPr lang="zh-CN" altLang="en-US" b="1" dirty="0">
                <a:solidFill>
                  <a:schemeClr val="accent3"/>
                </a:solidFill>
                <a:latin typeface="思源黑体 CN Medium" pitchFamily="34" charset="-122"/>
                <a:ea typeface="思源黑体 CN Medium" pitchFamily="34" charset="-122"/>
                <a:sym typeface="+mn-ea"/>
              </a:rPr>
              <a:t>天下单次数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7</a:t>
            </a:r>
            <a:r>
              <a:rPr lang="zh-CN" altLang="en-US" b="1" dirty="0">
                <a:solidFill>
                  <a:schemeClr val="accent3"/>
                </a:solidFill>
                <a:latin typeface="思源黑体 CN Medium" pitchFamily="34" charset="-122"/>
                <a:ea typeface="思源黑体 CN Medium" pitchFamily="34" charset="-122"/>
                <a:sym typeface="+mn-ea"/>
              </a:rPr>
              <a:t>天购买次数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金额</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30</a:t>
            </a:r>
            <a:r>
              <a:rPr lang="zh-CN" altLang="en-US" b="1" dirty="0">
                <a:solidFill>
                  <a:schemeClr val="accent3"/>
                </a:solidFill>
                <a:latin typeface="思源黑体 CN Medium" pitchFamily="34" charset="-122"/>
                <a:ea typeface="思源黑体 CN Medium" pitchFamily="34" charset="-122"/>
                <a:sym typeface="+mn-ea"/>
              </a:rPr>
              <a:t>天购买次数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金额</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最近</a:t>
            </a:r>
            <a:r>
              <a:rPr lang="en-US" altLang="zh-CN" b="1" dirty="0">
                <a:solidFill>
                  <a:schemeClr val="accent3"/>
                </a:solidFill>
                <a:latin typeface="思源黑体 CN Medium" pitchFamily="34" charset="-122"/>
                <a:ea typeface="思源黑体 CN Medium" pitchFamily="34" charset="-122"/>
                <a:sym typeface="+mn-ea"/>
              </a:rPr>
              <a:t>90</a:t>
            </a:r>
            <a:r>
              <a:rPr lang="zh-CN" altLang="en-US" b="1" dirty="0">
                <a:solidFill>
                  <a:schemeClr val="accent3"/>
                </a:solidFill>
                <a:latin typeface="思源黑体 CN Medium" pitchFamily="34" charset="-122"/>
                <a:ea typeface="思源黑体 CN Medium" pitchFamily="34" charset="-122"/>
                <a:sym typeface="+mn-ea"/>
              </a:rPr>
              <a:t>天购买次数</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金额</a:t>
            </a:r>
            <a:r>
              <a:rPr lang="en-US" altLang="zh-CN" b="1" dirty="0">
                <a:solidFill>
                  <a:schemeClr val="accent3"/>
                </a:solidFill>
                <a:latin typeface="思源黑体 CN Medium" pitchFamily="34" charset="-122"/>
                <a:ea typeface="思源黑体 CN Medium" pitchFamily="34" charset="-122"/>
                <a:sym typeface="+mn-ea"/>
              </a:rPr>
              <a:t>)</a:t>
            </a:r>
            <a:endParaRPr lang="en-US" altLang="zh-CN" b="1" dirty="0" smtClean="0">
              <a:solidFill>
                <a:schemeClr val="accent3"/>
              </a:solidFill>
              <a:latin typeface="思源黑体 CN Medium" pitchFamily="34" charset="-122"/>
              <a:ea typeface="思源黑体 CN Medium" pitchFamily="34" charset="-122"/>
              <a:sym typeface="+mn-ea"/>
            </a:endParaRPr>
          </a:p>
        </p:txBody>
      </p:sp>
      <p:sp>
        <p:nvSpPr>
          <p:cNvPr id="19" name="左大括号 18"/>
          <p:cNvSpPr/>
          <p:nvPr/>
        </p:nvSpPr>
        <p:spPr>
          <a:xfrm>
            <a:off x="6258560" y="3858260"/>
            <a:ext cx="349250" cy="1811020"/>
          </a:xfrm>
          <a:prstGeom prst="leftBrace">
            <a:avLst>
              <a:gd name="adj1" fmla="val 8333"/>
              <a:gd name="adj2" fmla="val 34221"/>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24710" y="2229485"/>
            <a:ext cx="8297545" cy="2861310"/>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rPr>
              <a:t>用户属性</a:t>
            </a:r>
            <a:endParaRPr lang="en-US" altLang="zh-CN"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rPr>
              <a:t>行为偏好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p:txBody>
      </p:sp>
      <p:sp>
        <p:nvSpPr>
          <p:cNvPr id="14" name="文本框 13"/>
          <p:cNvSpPr txBox="1"/>
          <p:nvPr/>
        </p:nvSpPr>
        <p:spPr>
          <a:xfrm>
            <a:off x="2586990" y="3531235"/>
            <a:ext cx="5547360" cy="2861310"/>
          </a:xfrm>
          <a:prstGeom prst="rect">
            <a:avLst/>
          </a:prstGeom>
          <a:noFill/>
        </p:spPr>
        <p:txBody>
          <a:bodyPr wrap="square" rtlCol="0" anchor="t">
            <a:spAutoFit/>
          </a:bodyPr>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访问行为</a:t>
            </a:r>
            <a:endParaRPr lang="en-US" altLang="zh-CN" sz="2400" dirty="0">
              <a:solidFill>
                <a:schemeClr val="tx1"/>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消费行为</a:t>
            </a:r>
            <a:endParaRPr lang="en-US" altLang="zh-CN" sz="2400" b="1" dirty="0">
              <a:solidFill>
                <a:schemeClr val="accent3"/>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sym typeface="+mn-ea"/>
              </a:rPr>
              <a:t>购买偏好</a:t>
            </a:r>
            <a:endParaRPr lang="en-US" altLang="zh-CN" sz="2400" b="1" dirty="0">
              <a:solidFill>
                <a:schemeClr val="accent3"/>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社交行为</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风险控制</a:t>
            </a:r>
            <a:endParaRPr lang="zh-CN" altLang="en-US" sz="2400" dirty="0" smtClean="0">
              <a:latin typeface="思源黑体 CN Medium" pitchFamily="34" charset="-122"/>
              <a:ea typeface="思源黑体 CN Medium" pitchFamily="34" charset="-122"/>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标签分层方法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1.3.3</a:t>
            </a:r>
            <a:endParaRPr lang="zh-CN" altLang="en-US" sz="3200" b="1" dirty="0">
              <a:solidFill>
                <a:schemeClr val="bg1"/>
              </a:solidFill>
              <a:latin typeface="+mj-ea"/>
              <a:ea typeface="+mj-ea"/>
            </a:endParaRPr>
          </a:p>
        </p:txBody>
      </p:sp>
      <p:sp>
        <p:nvSpPr>
          <p:cNvPr id="4" name="文本框 3"/>
          <p:cNvSpPr txBox="1"/>
          <p:nvPr/>
        </p:nvSpPr>
        <p:spPr>
          <a:xfrm>
            <a:off x="211518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一级标签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9" name="左大括号 8"/>
          <p:cNvSpPr/>
          <p:nvPr/>
        </p:nvSpPr>
        <p:spPr>
          <a:xfrm>
            <a:off x="3975100" y="3858260"/>
            <a:ext cx="411480" cy="2402205"/>
          </a:xfrm>
          <a:prstGeom prst="leftBrace">
            <a:avLst>
              <a:gd name="adj1" fmla="val 8333"/>
              <a:gd name="adj2" fmla="val 15648"/>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左大括号 9"/>
          <p:cNvSpPr/>
          <p:nvPr/>
        </p:nvSpPr>
        <p:spPr>
          <a:xfrm>
            <a:off x="1692275" y="2545080"/>
            <a:ext cx="411480" cy="1802130"/>
          </a:xfrm>
          <a:prstGeom prst="leftBrace">
            <a:avLst>
              <a:gd name="adj1" fmla="val 8333"/>
              <a:gd name="adj2" fmla="val 5751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左大括号 11"/>
          <p:cNvSpPr/>
          <p:nvPr/>
        </p:nvSpPr>
        <p:spPr>
          <a:xfrm>
            <a:off x="3867785" y="2505075"/>
            <a:ext cx="411480" cy="895350"/>
          </a:xfrm>
          <a:prstGeom prst="leftBrace">
            <a:avLst>
              <a:gd name="adj1" fmla="val 8333"/>
              <a:gd name="adj2" fmla="val 2262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5" name="文本框 14"/>
          <p:cNvSpPr txBox="1"/>
          <p:nvPr/>
        </p:nvSpPr>
        <p:spPr>
          <a:xfrm>
            <a:off x="427926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二级标签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6" name="文本框 15"/>
          <p:cNvSpPr txBox="1"/>
          <p:nvPr/>
        </p:nvSpPr>
        <p:spPr>
          <a:xfrm>
            <a:off x="2435225" y="2332355"/>
            <a:ext cx="5547360" cy="1198880"/>
          </a:xfrm>
          <a:prstGeom prst="rect">
            <a:avLst/>
          </a:prstGeom>
          <a:noFill/>
        </p:spPr>
        <p:txBody>
          <a:bodyPr wrap="square" rtlCol="0" anchor="t">
            <a:spAutoFit/>
          </a:bodyPr>
          <a:p>
            <a:pPr marL="2171700" lvl="4" indent="-342900" fontAlgn="auto">
              <a:lnSpc>
                <a:spcPct val="100000"/>
              </a:lnSpc>
              <a:buFont typeface="Arial" panose="020B0604020202090204" pitchFamily="34" charset="0"/>
              <a:buChar char="•"/>
            </a:pPr>
            <a:r>
              <a:rPr lang="zh-CN" sz="2400" dirty="0">
                <a:latin typeface="思源黑体 CN Medium" pitchFamily="34" charset="-122"/>
                <a:ea typeface="思源黑体 CN Medium" pitchFamily="34" charset="-122"/>
                <a:sym typeface="+mn-ea"/>
              </a:rPr>
              <a:t>自然属性</a:t>
            </a:r>
            <a:endParaRPr lang="zh-CN" sz="2400" dirty="0">
              <a:latin typeface="思源黑体 CN Medium" pitchFamily="34" charset="-122"/>
              <a:ea typeface="思源黑体 CN Medium" pitchFamily="34" charset="-122"/>
              <a:sym typeface="+mn-ea"/>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社会属性</a:t>
            </a:r>
            <a:endParaRPr lang="zh-CN" altLang="en-US" sz="2400" dirty="0" smtClean="0">
              <a:latin typeface="思源黑体 CN Medium" pitchFamily="34" charset="-122"/>
              <a:ea typeface="思源黑体 CN Medium" pitchFamily="34" charset="-122"/>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平台属性</a:t>
            </a:r>
            <a:endParaRPr lang="zh-CN" altLang="en-US" sz="2400" dirty="0" smtClean="0">
              <a:latin typeface="思源黑体 CN Medium" pitchFamily="34" charset="-122"/>
              <a:ea typeface="思源黑体 CN Medium" pitchFamily="34" charset="-122"/>
            </a:endParaRPr>
          </a:p>
        </p:txBody>
      </p:sp>
      <p:sp>
        <p:nvSpPr>
          <p:cNvPr id="17" name="文本框 16"/>
          <p:cNvSpPr txBox="1"/>
          <p:nvPr/>
        </p:nvSpPr>
        <p:spPr>
          <a:xfrm>
            <a:off x="772604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三级标签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9" name="左大括号 18"/>
          <p:cNvSpPr/>
          <p:nvPr/>
        </p:nvSpPr>
        <p:spPr>
          <a:xfrm>
            <a:off x="6258560" y="3858260"/>
            <a:ext cx="349250" cy="1811020"/>
          </a:xfrm>
          <a:prstGeom prst="leftBrace">
            <a:avLst>
              <a:gd name="adj1" fmla="val 8333"/>
              <a:gd name="adj2" fmla="val 60429"/>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2" name="文本框 1"/>
          <p:cNvSpPr txBox="1"/>
          <p:nvPr/>
        </p:nvSpPr>
        <p:spPr>
          <a:xfrm>
            <a:off x="6695440" y="3634105"/>
            <a:ext cx="5496560" cy="2168525"/>
          </a:xfrm>
          <a:prstGeom prst="rect">
            <a:avLst/>
          </a:prstGeom>
          <a:noFill/>
          <a:ln w="12700" cmpd="sng">
            <a:noFill/>
            <a:prstDash val="sysDot"/>
          </a:ln>
        </p:spPr>
        <p:txBody>
          <a:bodyPr wrap="square" rtlCol="0">
            <a:spAutoFit/>
          </a:bodyPr>
          <a:p>
            <a:pPr indent="0">
              <a:lnSpc>
                <a:spcPct val="150000"/>
              </a:lnSpc>
              <a:buFont typeface="Arial" panose="020B0604020202090204" pitchFamily="34" charset="0"/>
              <a:buNone/>
            </a:pPr>
            <a:r>
              <a:rPr lang="zh-CN" b="1" dirty="0" smtClean="0">
                <a:solidFill>
                  <a:schemeClr val="accent3"/>
                </a:solidFill>
                <a:latin typeface="思源黑体 CN Medium" pitchFamily="34" charset="-122"/>
                <a:ea typeface="思源黑体 CN Medium" pitchFamily="34" charset="-122"/>
                <a:sym typeface="+mn-ea"/>
              </a:rPr>
              <a:t>购买偏好时间段</a:t>
            </a:r>
            <a:r>
              <a:rPr lang="en-US" altLang="zh-CN" b="1" dirty="0" smtClean="0">
                <a:solidFill>
                  <a:schemeClr val="accent3"/>
                </a:solidFill>
                <a:latin typeface="思源黑体 CN Medium" pitchFamily="34" charset="-122"/>
                <a:ea typeface="思源黑体 CN Medium" pitchFamily="34" charset="-122"/>
                <a:sym typeface="+mn-ea"/>
              </a:rPr>
              <a:t>/</a:t>
            </a:r>
            <a:r>
              <a:rPr lang="zh-CN" altLang="en-US" b="1" dirty="0" smtClean="0">
                <a:solidFill>
                  <a:schemeClr val="accent3"/>
                </a:solidFill>
                <a:latin typeface="思源黑体 CN Medium" pitchFamily="34" charset="-122"/>
                <a:ea typeface="思源黑体 CN Medium" pitchFamily="34" charset="-122"/>
                <a:sym typeface="+mn-ea"/>
              </a:rPr>
              <a:t>最喜欢的商品一级分类</a:t>
            </a:r>
            <a:r>
              <a:rPr lang="en-US" altLang="zh-CN" b="1" dirty="0" smtClean="0">
                <a:solidFill>
                  <a:schemeClr val="accent3"/>
                </a:solidFill>
                <a:latin typeface="思源黑体 CN Medium" pitchFamily="34" charset="-122"/>
                <a:ea typeface="思源黑体 CN Medium" pitchFamily="34" charset="-122"/>
                <a:sym typeface="+mn-ea"/>
              </a:rPr>
              <a:t>TOP1/</a:t>
            </a:r>
            <a:r>
              <a:rPr lang="zh-CN" altLang="en-US" b="1" dirty="0" smtClean="0">
                <a:solidFill>
                  <a:schemeClr val="accent3"/>
                </a:solidFill>
                <a:latin typeface="思源黑体 CN Medium" pitchFamily="34" charset="-122"/>
                <a:ea typeface="思源黑体 CN Medium" pitchFamily="34" charset="-122"/>
                <a:sym typeface="+mn-ea"/>
              </a:rPr>
              <a:t>最喜欢的商品一级分类</a:t>
            </a:r>
            <a:r>
              <a:rPr lang="en-US" altLang="zh-CN" b="1" dirty="0" smtClean="0">
                <a:solidFill>
                  <a:schemeClr val="accent3"/>
                </a:solidFill>
                <a:latin typeface="思源黑体 CN Medium" pitchFamily="34" charset="-122"/>
                <a:ea typeface="思源黑体 CN Medium" pitchFamily="34" charset="-122"/>
                <a:sym typeface="+mn-ea"/>
              </a:rPr>
              <a:t>TOP2/</a:t>
            </a:r>
            <a:r>
              <a:rPr lang="zh-CN" altLang="en-US" b="1" dirty="0" smtClean="0">
                <a:solidFill>
                  <a:schemeClr val="accent3"/>
                </a:solidFill>
                <a:latin typeface="思源黑体 CN Medium" pitchFamily="34" charset="-122"/>
                <a:ea typeface="思源黑体 CN Medium" pitchFamily="34" charset="-122"/>
                <a:sym typeface="+mn-ea"/>
              </a:rPr>
              <a:t>最喜欢的商品一级分类</a:t>
            </a:r>
            <a:r>
              <a:rPr lang="en-US" altLang="zh-CN" b="1" dirty="0" smtClean="0">
                <a:solidFill>
                  <a:schemeClr val="accent3"/>
                </a:solidFill>
                <a:latin typeface="思源黑体 CN Medium" pitchFamily="34" charset="-122"/>
                <a:ea typeface="思源黑体 CN Medium" pitchFamily="34" charset="-122"/>
                <a:sym typeface="+mn-ea"/>
              </a:rPr>
              <a:t>TOP3/</a:t>
            </a:r>
            <a:r>
              <a:rPr lang="zh-CN" altLang="en-US" b="1" dirty="0" smtClean="0">
                <a:solidFill>
                  <a:schemeClr val="accent3"/>
                </a:solidFill>
                <a:latin typeface="思源黑体 CN Medium" pitchFamily="34" charset="-122"/>
                <a:ea typeface="思源黑体 CN Medium" pitchFamily="34" charset="-122"/>
                <a:sym typeface="+mn-ea"/>
              </a:rPr>
              <a:t>最喜欢的商品二级分类</a:t>
            </a:r>
            <a:r>
              <a:rPr lang="en-US" altLang="zh-CN" b="1" dirty="0" smtClean="0">
                <a:solidFill>
                  <a:schemeClr val="accent3"/>
                </a:solidFill>
                <a:latin typeface="思源黑体 CN Medium" pitchFamily="34" charset="-122"/>
                <a:ea typeface="思源黑体 CN Medium" pitchFamily="34" charset="-122"/>
                <a:sym typeface="+mn-ea"/>
              </a:rPr>
              <a:t>TOP1/</a:t>
            </a:r>
            <a:r>
              <a:rPr lang="zh-CN" altLang="en-US" b="1" dirty="0" smtClean="0">
                <a:solidFill>
                  <a:schemeClr val="accent3"/>
                </a:solidFill>
                <a:latin typeface="思源黑体 CN Medium" pitchFamily="34" charset="-122"/>
                <a:ea typeface="思源黑体 CN Medium" pitchFamily="34" charset="-122"/>
                <a:sym typeface="+mn-ea"/>
              </a:rPr>
              <a:t>最喜欢的商品二级分类</a:t>
            </a:r>
            <a:r>
              <a:rPr lang="en-US" altLang="zh-CN" b="1" dirty="0" smtClean="0">
                <a:solidFill>
                  <a:schemeClr val="accent3"/>
                </a:solidFill>
                <a:latin typeface="思源黑体 CN Medium" pitchFamily="34" charset="-122"/>
                <a:ea typeface="思源黑体 CN Medium" pitchFamily="34" charset="-122"/>
                <a:sym typeface="+mn-ea"/>
              </a:rPr>
              <a:t>TOP2/</a:t>
            </a:r>
            <a:r>
              <a:rPr lang="zh-CN" altLang="en-US" b="1" dirty="0" smtClean="0">
                <a:solidFill>
                  <a:schemeClr val="accent3"/>
                </a:solidFill>
                <a:latin typeface="思源黑体 CN Medium" pitchFamily="34" charset="-122"/>
                <a:ea typeface="思源黑体 CN Medium" pitchFamily="34" charset="-122"/>
                <a:sym typeface="+mn-ea"/>
              </a:rPr>
              <a:t>最喜欢的商品二级分类</a:t>
            </a:r>
            <a:r>
              <a:rPr lang="en-US" altLang="zh-CN" b="1" dirty="0" smtClean="0">
                <a:solidFill>
                  <a:schemeClr val="accent3"/>
                </a:solidFill>
                <a:latin typeface="思源黑体 CN Medium" pitchFamily="34" charset="-122"/>
                <a:ea typeface="思源黑体 CN Medium" pitchFamily="34" charset="-122"/>
                <a:sym typeface="+mn-ea"/>
              </a:rPr>
              <a:t>TOP3/</a:t>
            </a:r>
            <a:r>
              <a:rPr lang="zh-CN" altLang="en-US" b="1" dirty="0" smtClean="0">
                <a:solidFill>
                  <a:schemeClr val="accent3"/>
                </a:solidFill>
                <a:latin typeface="思源黑体 CN Medium" pitchFamily="34" charset="-122"/>
                <a:ea typeface="思源黑体 CN Medium" pitchFamily="34" charset="-122"/>
                <a:sym typeface="+mn-ea"/>
              </a:rPr>
              <a:t>购买优惠券折扣偏好</a:t>
            </a:r>
            <a:r>
              <a:rPr lang="en-US" altLang="zh-CN" b="1" dirty="0" smtClean="0">
                <a:solidFill>
                  <a:schemeClr val="accent3"/>
                </a:solidFill>
                <a:latin typeface="思源黑体 CN Medium" pitchFamily="34" charset="-122"/>
                <a:ea typeface="思源黑体 CN Medium" pitchFamily="34" charset="-122"/>
                <a:sym typeface="+mn-ea"/>
              </a:rPr>
              <a:t>/</a:t>
            </a:r>
            <a:r>
              <a:rPr lang="zh-CN" altLang="en-US" b="1" dirty="0" smtClean="0">
                <a:solidFill>
                  <a:schemeClr val="accent3"/>
                </a:solidFill>
                <a:latin typeface="思源黑体 CN Medium" pitchFamily="34" charset="-122"/>
                <a:ea typeface="思源黑体 CN Medium" pitchFamily="34" charset="-122"/>
                <a:sym typeface="+mn-ea"/>
              </a:rPr>
              <a:t>购买场景偏好</a:t>
            </a:r>
            <a:endParaRPr lang="zh-CN" altLang="en-US" b="1" dirty="0" smtClean="0">
              <a:solidFill>
                <a:schemeClr val="accent3"/>
              </a:solidFill>
              <a:latin typeface="思源黑体 CN Medium" pitchFamily="34" charset="-122"/>
              <a:ea typeface="思源黑体 CN Medium" pitchFamily="3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435225" y="2332355"/>
            <a:ext cx="5547360" cy="1198880"/>
          </a:xfrm>
          <a:prstGeom prst="rect">
            <a:avLst/>
          </a:prstGeom>
          <a:noFill/>
        </p:spPr>
        <p:txBody>
          <a:bodyPr wrap="square" rtlCol="0" anchor="t">
            <a:spAutoFit/>
          </a:bodyPr>
          <a:p>
            <a:pPr marL="2171700" lvl="4" indent="-342900" fontAlgn="auto">
              <a:lnSpc>
                <a:spcPct val="100000"/>
              </a:lnSpc>
              <a:buFont typeface="Arial" panose="020B0604020202090204" pitchFamily="34" charset="0"/>
              <a:buChar char="•"/>
            </a:pPr>
            <a:r>
              <a:rPr lang="zh-CN" sz="2400" dirty="0">
                <a:latin typeface="思源黑体 CN Medium" pitchFamily="34" charset="-122"/>
                <a:ea typeface="思源黑体 CN Medium" pitchFamily="34" charset="-122"/>
                <a:sym typeface="+mn-ea"/>
              </a:rPr>
              <a:t>自然属性</a:t>
            </a:r>
            <a:endParaRPr lang="zh-CN" sz="2400" dirty="0">
              <a:latin typeface="思源黑体 CN Medium" pitchFamily="34" charset="-122"/>
              <a:ea typeface="思源黑体 CN Medium" pitchFamily="34" charset="-122"/>
              <a:sym typeface="+mn-ea"/>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社会属性</a:t>
            </a:r>
            <a:endParaRPr lang="zh-CN" altLang="en-US" sz="2400" dirty="0" smtClean="0">
              <a:latin typeface="思源黑体 CN Medium" pitchFamily="34" charset="-122"/>
              <a:ea typeface="思源黑体 CN Medium" pitchFamily="34" charset="-122"/>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平台属性</a:t>
            </a:r>
            <a:endParaRPr lang="zh-CN" altLang="en-US" sz="2400" dirty="0" smtClean="0">
              <a:latin typeface="思源黑体 CN Medium" pitchFamily="34" charset="-122"/>
              <a:ea typeface="思源黑体 CN Medium" pitchFamily="34" charset="-122"/>
            </a:endParaRPr>
          </a:p>
        </p:txBody>
      </p:sp>
      <p:sp>
        <p:nvSpPr>
          <p:cNvPr id="7" name="文本框 6"/>
          <p:cNvSpPr txBox="1"/>
          <p:nvPr/>
        </p:nvSpPr>
        <p:spPr>
          <a:xfrm>
            <a:off x="2124710" y="2229485"/>
            <a:ext cx="8297545" cy="2861310"/>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rPr>
              <a:t>自然属性</a:t>
            </a:r>
            <a:endParaRPr lang="en-US" altLang="zh-CN"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rPr>
              <a:t>行为偏好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p:txBody>
      </p:sp>
      <p:sp>
        <p:nvSpPr>
          <p:cNvPr id="14" name="文本框 13"/>
          <p:cNvSpPr txBox="1"/>
          <p:nvPr/>
        </p:nvSpPr>
        <p:spPr>
          <a:xfrm>
            <a:off x="2586990" y="3531235"/>
            <a:ext cx="5547360" cy="2861310"/>
          </a:xfrm>
          <a:prstGeom prst="rect">
            <a:avLst/>
          </a:prstGeom>
          <a:noFill/>
        </p:spPr>
        <p:txBody>
          <a:bodyPr wrap="square" rtlCol="0" anchor="t">
            <a:spAutoFit/>
          </a:bodyPr>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访问行为</a:t>
            </a:r>
            <a:endParaRPr lang="en-US" altLang="zh-CN" sz="2400" dirty="0">
              <a:solidFill>
                <a:schemeClr val="tx1"/>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消费行为</a:t>
            </a:r>
            <a:endParaRPr lang="en-US" altLang="zh-CN" sz="2400" b="1" dirty="0">
              <a:solidFill>
                <a:schemeClr val="accent3"/>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购买偏好</a:t>
            </a:r>
            <a:endParaRPr lang="en-US" altLang="zh-CN" sz="2400" dirty="0">
              <a:solidFill>
                <a:schemeClr val="tx1"/>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sym typeface="+mn-ea"/>
              </a:rPr>
              <a:t>社交行为</a:t>
            </a:r>
            <a:endParaRPr lang="en-US" altLang="zh-CN" sz="2400" b="1" dirty="0">
              <a:solidFill>
                <a:schemeClr val="accent3"/>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风险控制</a:t>
            </a:r>
            <a:endParaRPr lang="zh-CN" altLang="en-US" sz="2400" dirty="0" smtClean="0">
              <a:latin typeface="思源黑体 CN Medium" pitchFamily="34" charset="-122"/>
              <a:ea typeface="思源黑体 CN Medium" pitchFamily="34" charset="-122"/>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标签分层方法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1.3.3</a:t>
            </a:r>
            <a:endParaRPr lang="zh-CN" altLang="en-US" sz="3200" b="1" dirty="0">
              <a:solidFill>
                <a:schemeClr val="bg1"/>
              </a:solidFill>
              <a:latin typeface="+mj-ea"/>
              <a:ea typeface="+mj-ea"/>
            </a:endParaRPr>
          </a:p>
        </p:txBody>
      </p:sp>
      <p:sp>
        <p:nvSpPr>
          <p:cNvPr id="4" name="文本框 3"/>
          <p:cNvSpPr txBox="1"/>
          <p:nvPr/>
        </p:nvSpPr>
        <p:spPr>
          <a:xfrm>
            <a:off x="211518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一级标签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9" name="左大括号 8"/>
          <p:cNvSpPr/>
          <p:nvPr/>
        </p:nvSpPr>
        <p:spPr>
          <a:xfrm>
            <a:off x="3975100" y="3858260"/>
            <a:ext cx="411480" cy="2402205"/>
          </a:xfrm>
          <a:prstGeom prst="leftBrace">
            <a:avLst>
              <a:gd name="adj1" fmla="val 8333"/>
              <a:gd name="adj2" fmla="val 15648"/>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左大括号 9"/>
          <p:cNvSpPr/>
          <p:nvPr/>
        </p:nvSpPr>
        <p:spPr>
          <a:xfrm>
            <a:off x="1692275" y="2545080"/>
            <a:ext cx="411480" cy="1802130"/>
          </a:xfrm>
          <a:prstGeom prst="leftBrace">
            <a:avLst>
              <a:gd name="adj1" fmla="val 8333"/>
              <a:gd name="adj2" fmla="val 5751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左大括号 11"/>
          <p:cNvSpPr/>
          <p:nvPr/>
        </p:nvSpPr>
        <p:spPr>
          <a:xfrm>
            <a:off x="3867785" y="2505075"/>
            <a:ext cx="411480" cy="895350"/>
          </a:xfrm>
          <a:prstGeom prst="leftBrace">
            <a:avLst>
              <a:gd name="adj1" fmla="val 8333"/>
              <a:gd name="adj2" fmla="val 2262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5" name="文本框 14"/>
          <p:cNvSpPr txBox="1"/>
          <p:nvPr/>
        </p:nvSpPr>
        <p:spPr>
          <a:xfrm>
            <a:off x="427926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二级标签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7" name="文本框 16"/>
          <p:cNvSpPr txBox="1"/>
          <p:nvPr/>
        </p:nvSpPr>
        <p:spPr>
          <a:xfrm>
            <a:off x="772604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三级标签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9" name="左大括号 18"/>
          <p:cNvSpPr/>
          <p:nvPr/>
        </p:nvSpPr>
        <p:spPr>
          <a:xfrm>
            <a:off x="6258560" y="3858260"/>
            <a:ext cx="445770" cy="1811020"/>
          </a:xfrm>
          <a:prstGeom prst="leftBrace">
            <a:avLst>
              <a:gd name="adj1" fmla="val 8333"/>
              <a:gd name="adj2" fmla="val 9435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2" name="文本框 1"/>
          <p:cNvSpPr txBox="1"/>
          <p:nvPr/>
        </p:nvSpPr>
        <p:spPr>
          <a:xfrm>
            <a:off x="7040880" y="3679825"/>
            <a:ext cx="5496560" cy="2168525"/>
          </a:xfrm>
          <a:prstGeom prst="rect">
            <a:avLst/>
          </a:prstGeom>
          <a:noFill/>
          <a:ln w="12700" cmpd="sng">
            <a:noFill/>
            <a:prstDash val="sysDot"/>
          </a:ln>
        </p:spPr>
        <p:txBody>
          <a:bodyPr wrap="square" rtlCol="0">
            <a:spAutoFit/>
          </a:bodyPr>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点赞次数</a:t>
            </a:r>
            <a:endParaRPr lang="en-US" altLang="zh-CN" b="1" dirty="0">
              <a:solidFill>
                <a:schemeClr val="accent3"/>
              </a:solidFill>
              <a:latin typeface="思源黑体 CN Medium" pitchFamily="34" charset="-122"/>
              <a:ea typeface="思源黑体 CN Medium" pitchFamily="34" charset="-122"/>
            </a:endParaRPr>
          </a:p>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转发次数</a:t>
            </a:r>
            <a:endParaRPr lang="en-US" altLang="zh-CN" b="1" dirty="0">
              <a:solidFill>
                <a:schemeClr val="accent3"/>
              </a:solidFill>
              <a:latin typeface="思源黑体 CN Medium" pitchFamily="34" charset="-122"/>
              <a:ea typeface="思源黑体 CN Medium" pitchFamily="34" charset="-122"/>
            </a:endParaRPr>
          </a:p>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收藏次数</a:t>
            </a:r>
            <a:endParaRPr lang="en-US" altLang="zh-CN" b="1" dirty="0">
              <a:solidFill>
                <a:schemeClr val="accent3"/>
              </a:solidFill>
              <a:latin typeface="思源黑体 CN Medium" pitchFamily="34" charset="-122"/>
              <a:ea typeface="思源黑体 CN Medium" pitchFamily="34" charset="-122"/>
            </a:endParaRPr>
          </a:p>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评论次数</a:t>
            </a:r>
            <a:endParaRPr lang="en-US" altLang="zh-CN" b="1" dirty="0">
              <a:solidFill>
                <a:schemeClr val="accent3"/>
              </a:solidFill>
              <a:latin typeface="思源黑体 CN Medium" pitchFamily="34" charset="-122"/>
              <a:ea typeface="思源黑体 CN Medium" pitchFamily="34" charset="-122"/>
            </a:endParaRPr>
          </a:p>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分享次数</a:t>
            </a:r>
            <a:endParaRPr lang="zh-CN" altLang="en-US" b="1" dirty="0" smtClean="0">
              <a:solidFill>
                <a:schemeClr val="accent3"/>
              </a:solidFill>
              <a:latin typeface="思源黑体 CN Medium" pitchFamily="34" charset="-122"/>
              <a:ea typeface="思源黑体 CN Medium" pitchFamily="3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3416076" y="2402713"/>
            <a:ext cx="7799910" cy="151784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zh-CN" altLang="en-US" sz="4800" b="1" dirty="0">
                <a:solidFill>
                  <a:schemeClr val="tx1">
                    <a:lumMod val="75000"/>
                    <a:lumOff val="25000"/>
                  </a:schemeClr>
                </a:solidFill>
                <a:latin typeface="黑体" panose="02010609060101010101" charset="-122"/>
              </a:rPr>
              <a:t>如何建立一套科学的</a:t>
            </a:r>
            <a:endParaRPr lang="en-US" altLang="zh-CN" sz="4800" b="1" dirty="0">
              <a:solidFill>
                <a:schemeClr val="tx1">
                  <a:lumMod val="75000"/>
                  <a:lumOff val="25000"/>
                </a:schemeClr>
              </a:solidFill>
              <a:latin typeface="黑体" panose="02010609060101010101" charset="-122"/>
            </a:endParaRPr>
          </a:p>
          <a:p>
            <a:pPr algn="ctr"/>
            <a:r>
              <a:rPr lang="zh-CN" altLang="en-US" sz="4800" b="1" dirty="0">
                <a:solidFill>
                  <a:schemeClr val="tx1">
                    <a:lumMod val="75000"/>
                    <a:lumOff val="25000"/>
                  </a:schemeClr>
                </a:solidFill>
                <a:latin typeface="黑体" panose="02010609060101010101" charset="-122"/>
              </a:rPr>
              <a:t>标签体系？</a:t>
            </a:r>
            <a:endParaRPr lang="zh-CN" altLang="en-US" sz="4800" b="1" dirty="0">
              <a:solidFill>
                <a:schemeClr val="tx1">
                  <a:lumMod val="75000"/>
                  <a:lumOff val="25000"/>
                </a:schemeClr>
              </a:solidFill>
              <a:latin typeface="黑体" panose="02010609060101010101" charset="-122"/>
              <a:ea typeface="黑体" panose="02010609060101010101" charset="-122"/>
            </a:endParaRPr>
          </a:p>
        </p:txBody>
      </p:sp>
      <p:sp>
        <p:nvSpPr>
          <p:cNvPr id="6" name="圆角矩形 5"/>
          <p:cNvSpPr/>
          <p:nvPr/>
        </p:nvSpPr>
        <p:spPr>
          <a:xfrm>
            <a:off x="1317285" y="2153402"/>
            <a:ext cx="2743682" cy="2141631"/>
          </a:xfrm>
          <a:prstGeom prst="roundRect">
            <a:avLst>
              <a:gd name="adj" fmla="val 9228"/>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sz="2400">
              <a:solidFill>
                <a:srgbClr val="C00000"/>
              </a:solidFill>
            </a:endParaRPr>
          </a:p>
        </p:txBody>
      </p:sp>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r="16712"/>
          <a:stretch>
            <a:fillRect/>
          </a:stretch>
        </p:blipFill>
        <p:spPr>
          <a:xfrm>
            <a:off x="1526032" y="2326025"/>
            <a:ext cx="2326188" cy="1863498"/>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24710" y="2229485"/>
            <a:ext cx="8297545" cy="2861310"/>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rPr>
              <a:t>用户属性</a:t>
            </a:r>
            <a:endParaRPr lang="en-US" altLang="zh-CN"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rPr>
              <a:t>行为偏好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p:txBody>
      </p:sp>
      <p:sp>
        <p:nvSpPr>
          <p:cNvPr id="14" name="文本框 13"/>
          <p:cNvSpPr txBox="1"/>
          <p:nvPr/>
        </p:nvSpPr>
        <p:spPr>
          <a:xfrm>
            <a:off x="2586990" y="3531235"/>
            <a:ext cx="5547360" cy="2861310"/>
          </a:xfrm>
          <a:prstGeom prst="rect">
            <a:avLst/>
          </a:prstGeom>
          <a:noFill/>
        </p:spPr>
        <p:txBody>
          <a:bodyPr wrap="square" rtlCol="0" anchor="t">
            <a:spAutoFit/>
          </a:bodyPr>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访问行为</a:t>
            </a:r>
            <a:endParaRPr lang="en-US" altLang="zh-CN" sz="2400" dirty="0">
              <a:solidFill>
                <a:schemeClr val="tx1"/>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消费行为</a:t>
            </a:r>
            <a:endParaRPr lang="en-US" altLang="zh-CN" sz="2400" b="1" dirty="0">
              <a:solidFill>
                <a:schemeClr val="accent3"/>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购买偏好</a:t>
            </a:r>
            <a:endParaRPr lang="en-US" altLang="zh-CN" sz="2400" dirty="0">
              <a:solidFill>
                <a:schemeClr val="tx1"/>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sym typeface="+mn-ea"/>
              </a:rPr>
              <a:t>社交行为</a:t>
            </a:r>
            <a:endParaRPr lang="en-US" altLang="zh-CN" sz="2400" b="1" dirty="0">
              <a:solidFill>
                <a:schemeClr val="accent3"/>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sym typeface="+mn-ea"/>
              </a:rPr>
              <a:t>风险控制</a:t>
            </a:r>
            <a:endParaRPr lang="zh-CN" altLang="en-US" sz="2400" dirty="0" smtClean="0">
              <a:latin typeface="思源黑体 CN Medium" pitchFamily="34" charset="-122"/>
              <a:ea typeface="思源黑体 CN Medium" pitchFamily="34" charset="-122"/>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标签分层方法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1.3.3</a:t>
            </a:r>
            <a:endParaRPr lang="zh-CN" altLang="en-US" sz="3200" b="1" dirty="0">
              <a:solidFill>
                <a:schemeClr val="bg1"/>
              </a:solidFill>
              <a:latin typeface="+mj-ea"/>
              <a:ea typeface="+mj-ea"/>
            </a:endParaRPr>
          </a:p>
        </p:txBody>
      </p:sp>
      <p:sp>
        <p:nvSpPr>
          <p:cNvPr id="4" name="文本框 3"/>
          <p:cNvSpPr txBox="1"/>
          <p:nvPr/>
        </p:nvSpPr>
        <p:spPr>
          <a:xfrm>
            <a:off x="211518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一级标签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9" name="左大括号 8"/>
          <p:cNvSpPr/>
          <p:nvPr/>
        </p:nvSpPr>
        <p:spPr>
          <a:xfrm>
            <a:off x="3975100" y="3858260"/>
            <a:ext cx="411480" cy="2402205"/>
          </a:xfrm>
          <a:prstGeom prst="leftBrace">
            <a:avLst>
              <a:gd name="adj1" fmla="val 8333"/>
              <a:gd name="adj2" fmla="val 15648"/>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左大括号 9"/>
          <p:cNvSpPr/>
          <p:nvPr/>
        </p:nvSpPr>
        <p:spPr>
          <a:xfrm>
            <a:off x="1692275" y="2545080"/>
            <a:ext cx="411480" cy="1802130"/>
          </a:xfrm>
          <a:prstGeom prst="leftBrace">
            <a:avLst>
              <a:gd name="adj1" fmla="val 8333"/>
              <a:gd name="adj2" fmla="val 5751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左大括号 11"/>
          <p:cNvSpPr/>
          <p:nvPr/>
        </p:nvSpPr>
        <p:spPr>
          <a:xfrm>
            <a:off x="3867785" y="2505075"/>
            <a:ext cx="411480" cy="895350"/>
          </a:xfrm>
          <a:prstGeom prst="leftBrace">
            <a:avLst>
              <a:gd name="adj1" fmla="val 8333"/>
              <a:gd name="adj2" fmla="val 2262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5" name="文本框 14"/>
          <p:cNvSpPr txBox="1"/>
          <p:nvPr/>
        </p:nvSpPr>
        <p:spPr>
          <a:xfrm>
            <a:off x="427926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二级标签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6" name="文本框 15"/>
          <p:cNvSpPr txBox="1"/>
          <p:nvPr/>
        </p:nvSpPr>
        <p:spPr>
          <a:xfrm>
            <a:off x="2435225" y="2332355"/>
            <a:ext cx="5547360" cy="1198880"/>
          </a:xfrm>
          <a:prstGeom prst="rect">
            <a:avLst/>
          </a:prstGeom>
          <a:noFill/>
        </p:spPr>
        <p:txBody>
          <a:bodyPr wrap="square" rtlCol="0" anchor="t">
            <a:spAutoFit/>
          </a:bodyPr>
          <a:p>
            <a:pPr marL="2171700" lvl="4" indent="-342900" fontAlgn="auto">
              <a:lnSpc>
                <a:spcPct val="100000"/>
              </a:lnSpc>
              <a:buFont typeface="Arial" panose="020B0604020202090204" pitchFamily="34" charset="0"/>
              <a:buChar char="•"/>
            </a:pPr>
            <a:r>
              <a:rPr lang="zh-CN" sz="2400" dirty="0">
                <a:latin typeface="思源黑体 CN Medium" pitchFamily="34" charset="-122"/>
                <a:ea typeface="思源黑体 CN Medium" pitchFamily="34" charset="-122"/>
                <a:sym typeface="+mn-ea"/>
              </a:rPr>
              <a:t>自然属性</a:t>
            </a:r>
            <a:endParaRPr lang="zh-CN" sz="2400" dirty="0">
              <a:latin typeface="思源黑体 CN Medium" pitchFamily="34" charset="-122"/>
              <a:ea typeface="思源黑体 CN Medium" pitchFamily="34" charset="-122"/>
              <a:sym typeface="+mn-ea"/>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社会属性</a:t>
            </a:r>
            <a:endParaRPr lang="zh-CN" altLang="en-US" sz="2400" dirty="0" smtClean="0">
              <a:latin typeface="思源黑体 CN Medium" pitchFamily="34" charset="-122"/>
              <a:ea typeface="思源黑体 CN Medium" pitchFamily="34" charset="-122"/>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平台属性</a:t>
            </a:r>
            <a:endParaRPr lang="zh-CN" altLang="en-US" sz="2400" dirty="0" smtClean="0">
              <a:latin typeface="思源黑体 CN Medium" pitchFamily="34" charset="-122"/>
              <a:ea typeface="思源黑体 CN Medium" pitchFamily="34" charset="-122"/>
            </a:endParaRPr>
          </a:p>
        </p:txBody>
      </p:sp>
      <p:sp>
        <p:nvSpPr>
          <p:cNvPr id="17" name="文本框 16"/>
          <p:cNvSpPr txBox="1"/>
          <p:nvPr/>
        </p:nvSpPr>
        <p:spPr>
          <a:xfrm>
            <a:off x="772604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三级标签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9" name="左大括号 18"/>
          <p:cNvSpPr/>
          <p:nvPr/>
        </p:nvSpPr>
        <p:spPr>
          <a:xfrm>
            <a:off x="6258560" y="3858260"/>
            <a:ext cx="445770" cy="1811020"/>
          </a:xfrm>
          <a:prstGeom prst="leftBrace">
            <a:avLst>
              <a:gd name="adj1" fmla="val 8333"/>
              <a:gd name="adj2" fmla="val 9435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2" name="文本框 1"/>
          <p:cNvSpPr txBox="1"/>
          <p:nvPr/>
        </p:nvSpPr>
        <p:spPr>
          <a:xfrm>
            <a:off x="7040880" y="3679825"/>
            <a:ext cx="5496560" cy="2168525"/>
          </a:xfrm>
          <a:prstGeom prst="rect">
            <a:avLst/>
          </a:prstGeom>
          <a:noFill/>
          <a:ln w="12700" cmpd="sng">
            <a:noFill/>
            <a:prstDash val="sysDot"/>
          </a:ln>
        </p:spPr>
        <p:txBody>
          <a:bodyPr wrap="square" rtlCol="0">
            <a:spAutoFit/>
          </a:bodyPr>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点赞次数</a:t>
            </a:r>
            <a:endParaRPr lang="en-US" altLang="zh-CN" b="1" dirty="0">
              <a:solidFill>
                <a:schemeClr val="accent3"/>
              </a:solidFill>
              <a:latin typeface="思源黑体 CN Medium" pitchFamily="34" charset="-122"/>
              <a:ea typeface="思源黑体 CN Medium" pitchFamily="34" charset="-122"/>
            </a:endParaRPr>
          </a:p>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转发次数</a:t>
            </a:r>
            <a:endParaRPr lang="en-US" altLang="zh-CN" b="1" dirty="0">
              <a:solidFill>
                <a:schemeClr val="accent3"/>
              </a:solidFill>
              <a:latin typeface="思源黑体 CN Medium" pitchFamily="34" charset="-122"/>
              <a:ea typeface="思源黑体 CN Medium" pitchFamily="34" charset="-122"/>
            </a:endParaRPr>
          </a:p>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收藏次数</a:t>
            </a:r>
            <a:endParaRPr lang="en-US" altLang="zh-CN" b="1" dirty="0">
              <a:solidFill>
                <a:schemeClr val="accent3"/>
              </a:solidFill>
              <a:latin typeface="思源黑体 CN Medium" pitchFamily="34" charset="-122"/>
              <a:ea typeface="思源黑体 CN Medium" pitchFamily="34" charset="-122"/>
            </a:endParaRPr>
          </a:p>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评论次数</a:t>
            </a:r>
            <a:endParaRPr lang="en-US" altLang="zh-CN" b="1" dirty="0">
              <a:solidFill>
                <a:schemeClr val="accent3"/>
              </a:solidFill>
              <a:latin typeface="思源黑体 CN Medium" pitchFamily="34" charset="-122"/>
              <a:ea typeface="思源黑体 CN Medium" pitchFamily="34" charset="-122"/>
            </a:endParaRPr>
          </a:p>
          <a:p>
            <a:pPr indent="0">
              <a:lnSpc>
                <a:spcPct val="150000"/>
              </a:lnSpc>
              <a:buNone/>
            </a:pPr>
            <a:r>
              <a:rPr lang="zh-CN" altLang="en-US" b="1" dirty="0">
                <a:solidFill>
                  <a:schemeClr val="accent3"/>
                </a:solidFill>
                <a:latin typeface="思源黑体 CN Medium" pitchFamily="34" charset="-122"/>
                <a:ea typeface="思源黑体 CN Medium" pitchFamily="34" charset="-122"/>
                <a:sym typeface="+mn-ea"/>
              </a:rPr>
              <a:t>分享次数</a:t>
            </a:r>
            <a:endParaRPr lang="zh-CN" altLang="en-US" b="1" dirty="0" smtClean="0">
              <a:solidFill>
                <a:schemeClr val="accent3"/>
              </a:solidFill>
              <a:latin typeface="思源黑体 CN Medium" pitchFamily="34" charset="-122"/>
              <a:ea typeface="思源黑体 CN Medium" pitchFamily="3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24710" y="2229485"/>
            <a:ext cx="8297545" cy="2861310"/>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400" dirty="0">
                <a:latin typeface="思源黑体 CN Medium" pitchFamily="34" charset="-122"/>
                <a:ea typeface="思源黑体 CN Medium" pitchFamily="34" charset="-122"/>
              </a:rPr>
              <a:t>用户属性</a:t>
            </a:r>
            <a:endParaRPr lang="en-US" altLang="zh-CN"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rPr>
              <a:t>行为偏好</a:t>
            </a:r>
            <a:endParaRPr lang="en-US" altLang="zh-CN" sz="2400" dirty="0">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endParaRPr lang="zh-CN" altLang="en-US" sz="2400" dirty="0">
              <a:latin typeface="思源黑体 CN Medium" pitchFamily="34" charset="-122"/>
              <a:ea typeface="思源黑体 CN Medium" pitchFamily="34" charset="-122"/>
            </a:endParaRPr>
          </a:p>
        </p:txBody>
      </p:sp>
      <p:sp>
        <p:nvSpPr>
          <p:cNvPr id="14" name="文本框 13"/>
          <p:cNvSpPr txBox="1"/>
          <p:nvPr/>
        </p:nvSpPr>
        <p:spPr>
          <a:xfrm>
            <a:off x="2586990" y="3531235"/>
            <a:ext cx="5547360" cy="2861310"/>
          </a:xfrm>
          <a:prstGeom prst="rect">
            <a:avLst/>
          </a:prstGeom>
          <a:noFill/>
        </p:spPr>
        <p:txBody>
          <a:bodyPr wrap="square" rtlCol="0" anchor="t">
            <a:spAutoFit/>
          </a:bodyPr>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访问行为</a:t>
            </a:r>
            <a:endParaRPr lang="en-US" altLang="zh-CN" sz="2400" dirty="0">
              <a:solidFill>
                <a:schemeClr val="tx1"/>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消费行为</a:t>
            </a:r>
            <a:endParaRPr lang="en-US" altLang="zh-CN" sz="2400" b="1" dirty="0">
              <a:solidFill>
                <a:schemeClr val="accent3"/>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购买偏好</a:t>
            </a:r>
            <a:endParaRPr lang="en-US" altLang="zh-CN" sz="2400" dirty="0">
              <a:solidFill>
                <a:schemeClr val="tx1"/>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dirty="0">
                <a:solidFill>
                  <a:schemeClr val="tx1"/>
                </a:solidFill>
                <a:latin typeface="思源黑体 CN Medium" pitchFamily="34" charset="-122"/>
                <a:ea typeface="思源黑体 CN Medium" pitchFamily="34" charset="-122"/>
                <a:sym typeface="+mn-ea"/>
              </a:rPr>
              <a:t>社交行为</a:t>
            </a:r>
            <a:endParaRPr lang="en-US" altLang="zh-CN" sz="2400" dirty="0">
              <a:solidFill>
                <a:schemeClr val="tx1"/>
              </a:solidFill>
              <a:latin typeface="思源黑体 CN Medium" pitchFamily="34" charset="-122"/>
              <a:ea typeface="思源黑体 CN Medium" pitchFamily="34" charset="-122"/>
            </a:endParaRPr>
          </a:p>
          <a:p>
            <a:pPr marL="2171700" lvl="4" indent="-342900">
              <a:lnSpc>
                <a:spcPct val="150000"/>
              </a:lnSpc>
              <a:buFont typeface="Arial" panose="020B0604020202090204" pitchFamily="34" charset="0"/>
              <a:buChar char="•"/>
            </a:pPr>
            <a:r>
              <a:rPr lang="zh-CN" altLang="en-US" sz="2400" b="1" dirty="0">
                <a:solidFill>
                  <a:schemeClr val="accent3"/>
                </a:solidFill>
                <a:latin typeface="思源黑体 CN Medium" pitchFamily="34" charset="-122"/>
                <a:ea typeface="思源黑体 CN Medium" pitchFamily="34" charset="-122"/>
                <a:sym typeface="+mn-ea"/>
              </a:rPr>
              <a:t>风险控制</a:t>
            </a:r>
            <a:endParaRPr lang="zh-CN" altLang="en-US" sz="2400" b="1" dirty="0" smtClean="0">
              <a:solidFill>
                <a:schemeClr val="accent3"/>
              </a:solidFill>
              <a:latin typeface="思源黑体 CN Medium" pitchFamily="34" charset="-122"/>
              <a:ea typeface="思源黑体 CN Medium" pitchFamily="34" charset="-122"/>
              <a:sym typeface="+mn-ea"/>
            </a:endParaRPr>
          </a:p>
        </p:txBody>
      </p:sp>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标签分层方法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39" name="矩形 38"/>
          <p:cNvSpPr/>
          <p:nvPr/>
        </p:nvSpPr>
        <p:spPr>
          <a:xfrm>
            <a:off x="513461" y="987536"/>
            <a:ext cx="1178528" cy="584775"/>
          </a:xfrm>
          <a:prstGeom prst="rect">
            <a:avLst/>
          </a:prstGeom>
        </p:spPr>
        <p:txBody>
          <a:bodyPr wrap="none">
            <a:spAutoFit/>
          </a:bodyPr>
          <a:lstStyle/>
          <a:p>
            <a:r>
              <a:rPr lang="en-US" altLang="zh-CN" sz="3200" b="1" dirty="0">
                <a:solidFill>
                  <a:schemeClr val="bg1"/>
                </a:solidFill>
                <a:latin typeface="+mj-ea"/>
                <a:ea typeface="+mj-ea"/>
              </a:rPr>
              <a:t>1.3.3</a:t>
            </a:r>
            <a:endParaRPr lang="zh-CN" altLang="en-US" sz="3200" b="1" dirty="0">
              <a:solidFill>
                <a:schemeClr val="bg1"/>
              </a:solidFill>
              <a:latin typeface="+mj-ea"/>
              <a:ea typeface="+mj-ea"/>
            </a:endParaRPr>
          </a:p>
        </p:txBody>
      </p:sp>
      <p:sp>
        <p:nvSpPr>
          <p:cNvPr id="4" name="文本框 3"/>
          <p:cNvSpPr txBox="1"/>
          <p:nvPr/>
        </p:nvSpPr>
        <p:spPr>
          <a:xfrm>
            <a:off x="211518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一级标签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9" name="左大括号 8"/>
          <p:cNvSpPr/>
          <p:nvPr/>
        </p:nvSpPr>
        <p:spPr>
          <a:xfrm>
            <a:off x="3975100" y="3858260"/>
            <a:ext cx="411480" cy="2402205"/>
          </a:xfrm>
          <a:prstGeom prst="leftBrace">
            <a:avLst>
              <a:gd name="adj1" fmla="val 8333"/>
              <a:gd name="adj2" fmla="val 15648"/>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左大括号 9"/>
          <p:cNvSpPr/>
          <p:nvPr/>
        </p:nvSpPr>
        <p:spPr>
          <a:xfrm>
            <a:off x="1692275" y="2545080"/>
            <a:ext cx="411480" cy="1802130"/>
          </a:xfrm>
          <a:prstGeom prst="leftBrace">
            <a:avLst>
              <a:gd name="adj1" fmla="val 8333"/>
              <a:gd name="adj2" fmla="val 5751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左大括号 11"/>
          <p:cNvSpPr/>
          <p:nvPr/>
        </p:nvSpPr>
        <p:spPr>
          <a:xfrm>
            <a:off x="3867785" y="2505075"/>
            <a:ext cx="411480" cy="895350"/>
          </a:xfrm>
          <a:prstGeom prst="leftBrace">
            <a:avLst>
              <a:gd name="adj1" fmla="val 8333"/>
              <a:gd name="adj2" fmla="val 22624"/>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5" name="文本框 14"/>
          <p:cNvSpPr txBox="1"/>
          <p:nvPr/>
        </p:nvSpPr>
        <p:spPr>
          <a:xfrm>
            <a:off x="427926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二级标签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6" name="文本框 15"/>
          <p:cNvSpPr txBox="1"/>
          <p:nvPr/>
        </p:nvSpPr>
        <p:spPr>
          <a:xfrm>
            <a:off x="2435225" y="2332355"/>
            <a:ext cx="5547360" cy="1198880"/>
          </a:xfrm>
          <a:prstGeom prst="rect">
            <a:avLst/>
          </a:prstGeom>
          <a:noFill/>
        </p:spPr>
        <p:txBody>
          <a:bodyPr wrap="square" rtlCol="0" anchor="t">
            <a:spAutoFit/>
          </a:bodyPr>
          <a:p>
            <a:pPr marL="2171700" lvl="4" indent="-342900" fontAlgn="auto">
              <a:lnSpc>
                <a:spcPct val="100000"/>
              </a:lnSpc>
              <a:buFont typeface="Arial" panose="020B0604020202090204" pitchFamily="34" charset="0"/>
              <a:buChar char="•"/>
            </a:pPr>
            <a:r>
              <a:rPr lang="zh-CN" sz="2400" dirty="0">
                <a:latin typeface="思源黑体 CN Medium" pitchFamily="34" charset="-122"/>
                <a:ea typeface="思源黑体 CN Medium" pitchFamily="34" charset="-122"/>
                <a:sym typeface="+mn-ea"/>
              </a:rPr>
              <a:t>自然属性</a:t>
            </a:r>
            <a:endParaRPr lang="zh-CN" sz="2400" dirty="0">
              <a:latin typeface="思源黑体 CN Medium" pitchFamily="34" charset="-122"/>
              <a:ea typeface="思源黑体 CN Medium" pitchFamily="34" charset="-122"/>
              <a:sym typeface="+mn-ea"/>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社会属性</a:t>
            </a:r>
            <a:endParaRPr lang="zh-CN" altLang="en-US" sz="2400" dirty="0" smtClean="0">
              <a:latin typeface="思源黑体 CN Medium" pitchFamily="34" charset="-122"/>
              <a:ea typeface="思源黑体 CN Medium" pitchFamily="34" charset="-122"/>
            </a:endParaRPr>
          </a:p>
          <a:p>
            <a:pPr marL="2171700" lvl="4" indent="-342900" fontAlgn="auto">
              <a:lnSpc>
                <a:spcPct val="100000"/>
              </a:lnSpc>
              <a:buFont typeface="Arial" panose="020B0604020202090204" pitchFamily="34" charset="0"/>
              <a:buChar char="•"/>
            </a:pPr>
            <a:r>
              <a:rPr lang="zh-CN" altLang="en-US" sz="2400" dirty="0" smtClean="0">
                <a:latin typeface="思源黑体 CN Medium" pitchFamily="34" charset="-122"/>
                <a:ea typeface="思源黑体 CN Medium" pitchFamily="34" charset="-122"/>
              </a:rPr>
              <a:t>平台属性</a:t>
            </a:r>
            <a:endParaRPr lang="zh-CN" altLang="en-US" sz="2400" dirty="0" smtClean="0">
              <a:latin typeface="思源黑体 CN Medium" pitchFamily="34" charset="-122"/>
              <a:ea typeface="思源黑体 CN Medium" pitchFamily="34" charset="-122"/>
            </a:endParaRPr>
          </a:p>
        </p:txBody>
      </p:sp>
      <p:sp>
        <p:nvSpPr>
          <p:cNvPr id="17" name="文本框 16"/>
          <p:cNvSpPr txBox="1"/>
          <p:nvPr/>
        </p:nvSpPr>
        <p:spPr>
          <a:xfrm>
            <a:off x="7726045" y="1769110"/>
            <a:ext cx="1859915" cy="460375"/>
          </a:xfrm>
          <a:prstGeom prst="rect">
            <a:avLst/>
          </a:prstGeom>
          <a:noFill/>
          <a:ln>
            <a:solidFill>
              <a:schemeClr val="tx1"/>
            </a:solidFill>
            <a:prstDash val="dash"/>
          </a:ln>
        </p:spPr>
        <p:txBody>
          <a:bodyPr wrap="square" rtlCol="0">
            <a:spAutoFit/>
          </a:bodyPr>
          <a:p>
            <a:pPr algn="ctr"/>
            <a:r>
              <a:rPr lang="zh-CN" altLang="en-US" sz="2400" b="1" dirty="0" smtClean="0">
                <a:solidFill>
                  <a:schemeClr val="accent5"/>
                </a:solidFill>
                <a:latin typeface="思源黑体 CN Medium" pitchFamily="34" charset="-122"/>
                <a:ea typeface="思源黑体 CN Medium" pitchFamily="34" charset="-122"/>
              </a:rPr>
              <a:t>三级标签</a:t>
            </a:r>
            <a:endParaRPr lang="zh-CN" altLang="en-US" sz="2400" b="1" dirty="0" smtClean="0">
              <a:solidFill>
                <a:schemeClr val="accent5"/>
              </a:solidFill>
              <a:latin typeface="思源黑体 CN Medium" pitchFamily="34" charset="-122"/>
              <a:ea typeface="思源黑体 CN Medium" pitchFamily="34" charset="-122"/>
            </a:endParaRPr>
          </a:p>
        </p:txBody>
      </p:sp>
      <p:sp>
        <p:nvSpPr>
          <p:cNvPr id="19" name="左大括号 18"/>
          <p:cNvSpPr/>
          <p:nvPr/>
        </p:nvSpPr>
        <p:spPr>
          <a:xfrm>
            <a:off x="6354445" y="5678170"/>
            <a:ext cx="531495" cy="582295"/>
          </a:xfrm>
          <a:prstGeom prst="leftBrace">
            <a:avLst>
              <a:gd name="adj1" fmla="val 8333"/>
              <a:gd name="adj2" fmla="val 62922"/>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2" name="文本框 1"/>
          <p:cNvSpPr txBox="1"/>
          <p:nvPr/>
        </p:nvSpPr>
        <p:spPr>
          <a:xfrm>
            <a:off x="6976745" y="5470525"/>
            <a:ext cx="5140325" cy="922020"/>
          </a:xfrm>
          <a:prstGeom prst="rect">
            <a:avLst/>
          </a:prstGeom>
          <a:noFill/>
          <a:ln w="12700" cmpd="sng">
            <a:noFill/>
            <a:prstDash val="sysDot"/>
          </a:ln>
        </p:spPr>
        <p:txBody>
          <a:bodyPr wrap="square" rtlCol="0">
            <a:spAutoFit/>
          </a:bodyPr>
          <a:p>
            <a:pPr indent="0">
              <a:lnSpc>
                <a:spcPct val="150000"/>
              </a:lnSpc>
              <a:buFont typeface="Arial" panose="020B0604020202090204" pitchFamily="34" charset="0"/>
              <a:buNone/>
            </a:pPr>
            <a:r>
              <a:rPr lang="zh-CN" altLang="en-US" b="1" dirty="0">
                <a:solidFill>
                  <a:schemeClr val="accent3"/>
                </a:solidFill>
                <a:latin typeface="思源黑体 CN Medium" pitchFamily="34" charset="-122"/>
                <a:ea typeface="思源黑体 CN Medium" pitchFamily="34" charset="-122"/>
                <a:sym typeface="+mn-ea"/>
              </a:rPr>
              <a:t>同台设备登录多个账号</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同台设备有多个地址</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经常投诉用户</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退款用户</a:t>
            </a:r>
            <a:r>
              <a:rPr lang="en-US" altLang="zh-CN" b="1" dirty="0">
                <a:solidFill>
                  <a:schemeClr val="accent3"/>
                </a:solidFill>
                <a:latin typeface="思源黑体 CN Medium" pitchFamily="34" charset="-122"/>
                <a:ea typeface="思源黑体 CN Medium" pitchFamily="34" charset="-122"/>
                <a:sym typeface="+mn-ea"/>
              </a:rPr>
              <a:t>/</a:t>
            </a:r>
            <a:r>
              <a:rPr lang="zh-CN" altLang="en-US" b="1" dirty="0">
                <a:solidFill>
                  <a:schemeClr val="accent3"/>
                </a:solidFill>
                <a:latin typeface="思源黑体 CN Medium" pitchFamily="34" charset="-122"/>
                <a:ea typeface="思源黑体 CN Medium" pitchFamily="34" charset="-122"/>
                <a:sym typeface="+mn-ea"/>
              </a:rPr>
              <a:t>潜在问题用户</a:t>
            </a:r>
            <a:endParaRPr lang="zh-CN" altLang="en-US" b="1" dirty="0" smtClean="0">
              <a:solidFill>
                <a:schemeClr val="accent3"/>
              </a:solidFill>
              <a:latin typeface="思源黑体 CN Medium" pitchFamily="34" charset="-122"/>
              <a:ea typeface="思源黑体 CN Medium" pitchFamily="3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标签分类</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561549" y="921623"/>
            <a:ext cx="1042273" cy="769441"/>
          </a:xfrm>
          <a:prstGeom prst="rect">
            <a:avLst/>
          </a:prstGeom>
        </p:spPr>
        <p:txBody>
          <a:bodyPr wrap="none">
            <a:spAutoFit/>
          </a:bodyPr>
          <a:lstStyle/>
          <a:p>
            <a:r>
              <a:rPr lang="en-US" altLang="zh-CN" sz="4400" b="1" dirty="0">
                <a:solidFill>
                  <a:schemeClr val="bg1"/>
                </a:solidFill>
                <a:latin typeface="+mj-ea"/>
                <a:ea typeface="+mj-ea"/>
              </a:rPr>
              <a:t>1.5</a:t>
            </a:r>
            <a:endParaRPr lang="zh-CN" altLang="en-US" sz="4400" b="1" dirty="0">
              <a:solidFill>
                <a:schemeClr val="bg1"/>
              </a:solidFill>
              <a:latin typeface="+mj-ea"/>
              <a:ea typeface="+mj-ea"/>
            </a:endParaRPr>
          </a:p>
        </p:txBody>
      </p:sp>
      <p:sp>
        <p:nvSpPr>
          <p:cNvPr id="2" name="文本框 1"/>
          <p:cNvSpPr txBox="1"/>
          <p:nvPr/>
        </p:nvSpPr>
        <p:spPr>
          <a:xfrm>
            <a:off x="2005687" y="1691064"/>
            <a:ext cx="8621836" cy="4643707"/>
          </a:xfrm>
          <a:prstGeom prst="rect">
            <a:avLst/>
          </a:prstGeom>
          <a:noFill/>
        </p:spPr>
        <p:txBody>
          <a:bodyPr wrap="square" rtlCol="0">
            <a:spAutoFit/>
          </a:bodyPr>
          <a:lstStyle/>
          <a:p>
            <a:pPr>
              <a:lnSpc>
                <a:spcPct val="150000"/>
              </a:lnSpc>
            </a:pPr>
            <a:r>
              <a:rPr lang="zh-CN" altLang="en-US" sz="2800" b="1" dirty="0">
                <a:solidFill>
                  <a:srgbClr val="FFC000"/>
                </a:solidFill>
                <a:latin typeface="思源黑体 CN Medium" pitchFamily="34" charset="-122"/>
                <a:ea typeface="思源黑体 CN Medium" pitchFamily="34" charset="-122"/>
              </a:rPr>
              <a:t>按照变化频率分为：</a:t>
            </a:r>
            <a:endParaRPr lang="en-US" altLang="zh-CN" sz="2800" b="1" dirty="0">
              <a:solidFill>
                <a:srgbClr val="FFC000"/>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bg1">
                    <a:lumMod val="50000"/>
                  </a:schemeClr>
                </a:solidFill>
                <a:latin typeface="思源黑体 CN Medium" pitchFamily="34" charset="-122"/>
                <a:ea typeface="思源黑体 CN Medium" pitchFamily="34" charset="-122"/>
              </a:rPr>
              <a:t>静态标签：相对稳定，如年龄、性别。</a:t>
            </a:r>
            <a:endParaRPr lang="en-US" altLang="zh-CN" sz="2400" b="1" dirty="0">
              <a:solidFill>
                <a:schemeClr val="bg1">
                  <a:lumMod val="50000"/>
                </a:schemeClr>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bg1">
                    <a:lumMod val="50000"/>
                  </a:schemeClr>
                </a:solidFill>
                <a:latin typeface="思源黑体 CN Medium" pitchFamily="34" charset="-122"/>
                <a:ea typeface="思源黑体 CN Medium" pitchFamily="34" charset="-122"/>
              </a:rPr>
              <a:t>动态标签：变化频率高，比如购买偏好，访问行为等</a:t>
            </a:r>
            <a:endParaRPr lang="en-US" altLang="zh-CN" sz="2400" b="1" dirty="0">
              <a:solidFill>
                <a:schemeClr val="bg1">
                  <a:lumMod val="50000"/>
                </a:schemeClr>
              </a:solidFill>
              <a:latin typeface="思源黑体 CN Medium" pitchFamily="34" charset="-122"/>
              <a:ea typeface="思源黑体 CN Medium" pitchFamily="34" charset="-122"/>
            </a:endParaRPr>
          </a:p>
          <a:p>
            <a:pPr>
              <a:lnSpc>
                <a:spcPct val="150000"/>
              </a:lnSpc>
            </a:pPr>
            <a:r>
              <a:rPr lang="zh-CN" altLang="en-US" sz="2800" b="1" dirty="0">
                <a:solidFill>
                  <a:srgbClr val="FFC000"/>
                </a:solidFill>
                <a:latin typeface="思源黑体 CN Medium" pitchFamily="34" charset="-122"/>
                <a:ea typeface="思源黑体 CN Medium" pitchFamily="34" charset="-122"/>
              </a:rPr>
              <a:t>按照计算方法</a:t>
            </a:r>
            <a:endParaRPr lang="en-US" altLang="zh-CN" sz="2800" b="1" dirty="0">
              <a:solidFill>
                <a:srgbClr val="FFC000"/>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bg1">
                    <a:lumMod val="50000"/>
                  </a:schemeClr>
                </a:solidFill>
                <a:latin typeface="思源黑体 CN Medium" pitchFamily="34" charset="-122"/>
                <a:ea typeface="思源黑体 CN Medium" pitchFamily="34" charset="-122"/>
              </a:rPr>
              <a:t>统计类标签</a:t>
            </a:r>
            <a:endParaRPr lang="en-US" altLang="zh-CN" sz="2400" b="1" dirty="0">
              <a:solidFill>
                <a:schemeClr val="bg1">
                  <a:lumMod val="50000"/>
                </a:schemeClr>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bg1">
                    <a:lumMod val="50000"/>
                  </a:schemeClr>
                </a:solidFill>
                <a:latin typeface="思源黑体 CN Medium" pitchFamily="34" charset="-122"/>
                <a:ea typeface="思源黑体 CN Medium" pitchFamily="34" charset="-122"/>
              </a:rPr>
              <a:t>规则类标签</a:t>
            </a:r>
            <a:endParaRPr lang="en-US" altLang="zh-CN" sz="2400" b="1" dirty="0">
              <a:solidFill>
                <a:schemeClr val="bg1">
                  <a:lumMod val="50000"/>
                </a:schemeClr>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bg1">
                    <a:lumMod val="50000"/>
                  </a:schemeClr>
                </a:solidFill>
                <a:latin typeface="思源黑体 CN Medium" pitchFamily="34" charset="-122"/>
                <a:ea typeface="思源黑体 CN Medium" pitchFamily="34" charset="-122"/>
              </a:rPr>
              <a:t>模型类标签</a:t>
            </a:r>
            <a:endParaRPr lang="en-US" altLang="zh-CN" sz="2400" b="1" dirty="0">
              <a:solidFill>
                <a:schemeClr val="bg1">
                  <a:lumMod val="50000"/>
                </a:schemeClr>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400" b="1" dirty="0">
                <a:solidFill>
                  <a:schemeClr val="bg1">
                    <a:lumMod val="50000"/>
                  </a:schemeClr>
                </a:solidFill>
                <a:latin typeface="思源黑体 CN Medium" pitchFamily="34" charset="-122"/>
                <a:ea typeface="思源黑体 CN Medium" pitchFamily="34" charset="-122"/>
              </a:rPr>
              <a:t>预测类标签</a:t>
            </a:r>
            <a:endParaRPr lang="en-US" altLang="zh-CN" sz="2400" b="1" dirty="0">
              <a:solidFill>
                <a:schemeClr val="bg1">
                  <a:lumMod val="50000"/>
                </a:schemeClr>
              </a:solidFill>
              <a:latin typeface="思源黑体 CN Medium" pitchFamily="34" charset="-122"/>
              <a:ea typeface="思源黑体 CN Medium"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34065" y="2637840"/>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1">
                  <a:lumMod val="50000"/>
                </a:schemeClr>
              </a:solidFill>
            </a:endParaRPr>
          </a:p>
        </p:txBody>
      </p:sp>
      <p:sp>
        <p:nvSpPr>
          <p:cNvPr id="3" name="TextBox 2"/>
          <p:cNvSpPr txBox="1"/>
          <p:nvPr/>
        </p:nvSpPr>
        <p:spPr>
          <a:xfrm>
            <a:off x="3863085" y="2876767"/>
            <a:ext cx="513708" cy="769441"/>
          </a:xfrm>
          <a:prstGeom prst="rect">
            <a:avLst/>
          </a:prstGeom>
          <a:noFill/>
        </p:spPr>
        <p:txBody>
          <a:bodyPr wrap="square" rtlCol="0">
            <a:spAutoFit/>
          </a:bodyPr>
          <a:lstStyle/>
          <a:p>
            <a:r>
              <a:rPr lang="en-US" altLang="zh-CN" sz="4400" b="1" dirty="0">
                <a:solidFill>
                  <a:schemeClr val="bg1"/>
                </a:solidFill>
                <a:latin typeface="思源黑体 CN Medium" pitchFamily="34" charset="-122"/>
                <a:ea typeface="思源黑体 CN Medium" pitchFamily="34" charset="-122"/>
              </a:rPr>
              <a:t>2</a:t>
            </a:r>
            <a:endParaRPr lang="zh-CN" altLang="en-US" sz="4400" b="1" dirty="0">
              <a:solidFill>
                <a:schemeClr val="bg1"/>
              </a:solidFill>
              <a:latin typeface="思源黑体 CN Medium" pitchFamily="34" charset="-122"/>
              <a:ea typeface="思源黑体 CN Medium" pitchFamily="34" charset="-122"/>
            </a:endParaRPr>
          </a:p>
        </p:txBody>
      </p:sp>
      <p:sp>
        <p:nvSpPr>
          <p:cNvPr id="4" name="TextBox 3"/>
          <p:cNvSpPr txBox="1"/>
          <p:nvPr/>
        </p:nvSpPr>
        <p:spPr>
          <a:xfrm>
            <a:off x="4890502" y="2871297"/>
            <a:ext cx="4284323" cy="769441"/>
          </a:xfrm>
          <a:prstGeom prst="rect">
            <a:avLst/>
          </a:prstGeom>
          <a:noFill/>
        </p:spPr>
        <p:txBody>
          <a:bodyPr wrap="square" rtlCol="0">
            <a:spAutoFit/>
          </a:bodyPr>
          <a:lstStyle/>
          <a:p>
            <a:r>
              <a:rPr lang="zh-CN" altLang="en-US" sz="4400" b="1" dirty="0">
                <a:solidFill>
                  <a:schemeClr val="accent3"/>
                </a:solidFill>
                <a:latin typeface="黑体" panose="02010609060101010101" charset="-122"/>
                <a:ea typeface="黑体" panose="02010609060101010101" charset="-122"/>
              </a:rPr>
              <a:t>账号打通</a:t>
            </a:r>
            <a:endParaRPr lang="zh-CN" altLang="en-US" sz="4400" b="1" dirty="0">
              <a:solidFill>
                <a:schemeClr val="accent3"/>
              </a:solidFill>
              <a:latin typeface="黑体" panose="02010609060101010101" charset="-122"/>
              <a:ea typeface="黑体" panose="0201060906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账号打通</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847686" y="945260"/>
            <a:ext cx="532518" cy="769441"/>
          </a:xfrm>
          <a:prstGeom prst="rect">
            <a:avLst/>
          </a:prstGeom>
        </p:spPr>
        <p:txBody>
          <a:bodyPr wrap="none">
            <a:spAutoFit/>
          </a:bodyPr>
          <a:lstStyle/>
          <a:p>
            <a:r>
              <a:rPr lang="en-US" altLang="zh-CN" sz="4400" b="1" dirty="0">
                <a:solidFill>
                  <a:schemeClr val="bg1"/>
                </a:solidFill>
                <a:latin typeface="+mj-ea"/>
                <a:ea typeface="+mj-ea"/>
              </a:rPr>
              <a:t>2</a:t>
            </a:r>
            <a:endParaRPr lang="zh-CN" altLang="en-US" sz="4400" b="1" dirty="0">
              <a:solidFill>
                <a:schemeClr val="bg1"/>
              </a:solidFill>
              <a:latin typeface="+mj-ea"/>
              <a:ea typeface="+mj-ea"/>
            </a:endParaRPr>
          </a:p>
        </p:txBody>
      </p:sp>
      <p:grpSp>
        <p:nvGrpSpPr>
          <p:cNvPr id="37" name="组合 36"/>
          <p:cNvGrpSpPr/>
          <p:nvPr/>
        </p:nvGrpSpPr>
        <p:grpSpPr>
          <a:xfrm>
            <a:off x="802822" y="2032987"/>
            <a:ext cx="9202312" cy="4432345"/>
            <a:chOff x="802822" y="2032987"/>
            <a:chExt cx="9202312" cy="4432345"/>
          </a:xfrm>
        </p:grpSpPr>
        <p:cxnSp>
          <p:nvCxnSpPr>
            <p:cNvPr id="38" name="直接连接符 37"/>
            <p:cNvCxnSpPr/>
            <p:nvPr/>
          </p:nvCxnSpPr>
          <p:spPr>
            <a:xfrm>
              <a:off x="4207347" y="2032987"/>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3036162" y="2049185"/>
              <a:ext cx="1161643"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访问</a:t>
              </a:r>
              <a:endParaRPr lang="zh-CN" altLang="en-US" sz="2400" dirty="0">
                <a:solidFill>
                  <a:schemeClr val="bg1"/>
                </a:solidFill>
                <a:latin typeface="思源黑体 CN Medium" pitchFamily="34" charset="-122"/>
                <a:ea typeface="思源黑体 CN Medium" pitchFamily="34" charset="-122"/>
              </a:endParaRPr>
            </a:p>
          </p:txBody>
        </p:sp>
        <p:sp>
          <p:nvSpPr>
            <p:cNvPr id="7" name="文本框 6"/>
            <p:cNvSpPr txBox="1"/>
            <p:nvPr/>
          </p:nvSpPr>
          <p:spPr>
            <a:xfrm>
              <a:off x="4235998" y="2049186"/>
              <a:ext cx="1115416" cy="468960"/>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注册</a:t>
              </a:r>
              <a:endParaRPr lang="zh-CN" altLang="en-US" sz="2400" dirty="0">
                <a:solidFill>
                  <a:schemeClr val="bg1"/>
                </a:solidFill>
                <a:latin typeface="思源黑体 CN Medium" pitchFamily="34" charset="-122"/>
                <a:ea typeface="思源黑体 CN Medium" pitchFamily="34" charset="-122"/>
              </a:endParaRPr>
            </a:p>
          </p:txBody>
        </p:sp>
        <p:sp>
          <p:nvSpPr>
            <p:cNvPr id="8" name="文本框 7"/>
            <p:cNvSpPr txBox="1"/>
            <p:nvPr/>
          </p:nvSpPr>
          <p:spPr>
            <a:xfrm>
              <a:off x="5387831" y="2064981"/>
              <a:ext cx="1127615"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登录</a:t>
              </a:r>
              <a:endParaRPr lang="zh-CN" altLang="en-US" sz="2400" dirty="0">
                <a:solidFill>
                  <a:schemeClr val="bg1"/>
                </a:solidFill>
                <a:latin typeface="思源黑体 CN Medium" pitchFamily="34" charset="-122"/>
                <a:ea typeface="思源黑体 CN Medium" pitchFamily="34" charset="-122"/>
              </a:endParaRPr>
            </a:p>
          </p:txBody>
        </p:sp>
        <p:sp>
          <p:nvSpPr>
            <p:cNvPr id="10" name="文本框 9"/>
            <p:cNvSpPr txBox="1"/>
            <p:nvPr/>
          </p:nvSpPr>
          <p:spPr>
            <a:xfrm>
              <a:off x="6564297" y="2062942"/>
              <a:ext cx="976965"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开户</a:t>
              </a:r>
              <a:endParaRPr lang="zh-CN" altLang="en-US" sz="2400" dirty="0">
                <a:solidFill>
                  <a:schemeClr val="bg1"/>
                </a:solidFill>
                <a:latin typeface="思源黑体 CN Medium" pitchFamily="34" charset="-122"/>
                <a:ea typeface="思源黑体 CN Medium" pitchFamily="34" charset="-122"/>
              </a:endParaRPr>
            </a:p>
          </p:txBody>
        </p:sp>
        <p:sp>
          <p:nvSpPr>
            <p:cNvPr id="11" name="文本框 10"/>
            <p:cNvSpPr txBox="1"/>
            <p:nvPr/>
          </p:nvSpPr>
          <p:spPr>
            <a:xfrm>
              <a:off x="7556745" y="2062942"/>
              <a:ext cx="1010333"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成交</a:t>
              </a:r>
              <a:endParaRPr lang="zh-CN" altLang="en-US" sz="2400" dirty="0">
                <a:solidFill>
                  <a:schemeClr val="bg1"/>
                </a:solidFill>
                <a:latin typeface="思源黑体 CN Medium" pitchFamily="34" charset="-122"/>
                <a:ea typeface="思源黑体 CN Medium" pitchFamily="34" charset="-122"/>
              </a:endParaRPr>
            </a:p>
          </p:txBody>
        </p:sp>
        <p:sp>
          <p:nvSpPr>
            <p:cNvPr id="3" name="文本框 2"/>
            <p:cNvSpPr txBox="1"/>
            <p:nvPr/>
          </p:nvSpPr>
          <p:spPr>
            <a:xfrm>
              <a:off x="802822" y="3630993"/>
              <a:ext cx="1154763" cy="461665"/>
            </a:xfrm>
            <a:prstGeom prst="rect">
              <a:avLst/>
            </a:prstGeom>
            <a:noFill/>
          </p:spPr>
          <p:txBody>
            <a:bodyPr wrap="square" rtlCol="0">
              <a:spAutoFit/>
            </a:bodyPr>
            <a:lstStyle/>
            <a:p>
              <a:r>
                <a:rPr lang="zh-CN" altLang="en-US" sz="2400" dirty="0">
                  <a:latin typeface="思源黑体 CN Medium" pitchFamily="34" charset="-122"/>
                  <a:ea typeface="思源黑体 CN Medium" pitchFamily="34" charset="-122"/>
                </a:rPr>
                <a:t>线上</a:t>
              </a:r>
              <a:endParaRPr lang="zh-CN" altLang="en-US" sz="2400" dirty="0">
                <a:latin typeface="思源黑体 CN Medium" pitchFamily="34" charset="-122"/>
                <a:ea typeface="思源黑体 CN Medium" pitchFamily="34" charset="-122"/>
              </a:endParaRPr>
            </a:p>
          </p:txBody>
        </p:sp>
        <p:sp>
          <p:nvSpPr>
            <p:cNvPr id="12" name="文本框 11"/>
            <p:cNvSpPr txBox="1"/>
            <p:nvPr/>
          </p:nvSpPr>
          <p:spPr>
            <a:xfrm>
              <a:off x="847686" y="5061778"/>
              <a:ext cx="1154763" cy="461665"/>
            </a:xfrm>
            <a:prstGeom prst="rect">
              <a:avLst/>
            </a:prstGeom>
            <a:noFill/>
          </p:spPr>
          <p:txBody>
            <a:bodyPr wrap="square" rtlCol="0">
              <a:spAutoFit/>
            </a:bodyPr>
            <a:lstStyle/>
            <a:p>
              <a:r>
                <a:rPr lang="zh-CN" altLang="en-US" sz="2400" dirty="0">
                  <a:latin typeface="思源黑体 CN Medium" pitchFamily="34" charset="-122"/>
                  <a:ea typeface="思源黑体 CN Medium" pitchFamily="34" charset="-122"/>
                </a:rPr>
                <a:t>线下</a:t>
              </a:r>
              <a:endParaRPr lang="zh-CN" altLang="en-US" sz="2400" dirty="0">
                <a:latin typeface="思源黑体 CN Medium" pitchFamily="34" charset="-122"/>
                <a:ea typeface="思源黑体 CN Medium" pitchFamily="34" charset="-122"/>
              </a:endParaRPr>
            </a:p>
          </p:txBody>
        </p:sp>
        <p:sp>
          <p:nvSpPr>
            <p:cNvPr id="13" name="文本框 12"/>
            <p:cNvSpPr txBox="1"/>
            <p:nvPr/>
          </p:nvSpPr>
          <p:spPr>
            <a:xfrm>
              <a:off x="8594371" y="2049185"/>
              <a:ext cx="1161643"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投诉</a:t>
              </a:r>
              <a:endParaRPr lang="zh-CN" altLang="en-US" sz="2400" dirty="0">
                <a:solidFill>
                  <a:schemeClr val="bg1"/>
                </a:solidFill>
                <a:latin typeface="思源黑体 CN Medium" pitchFamily="34" charset="-122"/>
                <a:ea typeface="思源黑体 CN Medium" pitchFamily="34" charset="-122"/>
              </a:endParaRPr>
            </a:p>
          </p:txBody>
        </p:sp>
        <p:sp>
          <p:nvSpPr>
            <p:cNvPr id="4" name="文本框 3"/>
            <p:cNvSpPr txBox="1"/>
            <p:nvPr/>
          </p:nvSpPr>
          <p:spPr>
            <a:xfrm>
              <a:off x="2068497" y="2902998"/>
              <a:ext cx="967666" cy="461665"/>
            </a:xfrm>
            <a:prstGeom prst="rect">
              <a:avLst/>
            </a:prstGeom>
            <a:noFill/>
          </p:spPr>
          <p:txBody>
            <a:bodyPr wrap="square" rtlCol="0">
              <a:spAutoFit/>
            </a:bodyPr>
            <a:lstStyle/>
            <a:p>
              <a:r>
                <a:rPr lang="en-US" altLang="zh-CN" sz="2400" dirty="0">
                  <a:latin typeface="思源黑体 CN Medium" pitchFamily="34" charset="-122"/>
                  <a:ea typeface="思源黑体 CN Medium" pitchFamily="34" charset="-122"/>
                </a:rPr>
                <a:t>PC</a:t>
              </a:r>
              <a:endParaRPr lang="zh-CN" altLang="en-US" sz="2400" dirty="0">
                <a:latin typeface="思源黑体 CN Medium" pitchFamily="34" charset="-122"/>
                <a:ea typeface="思源黑体 CN Medium" pitchFamily="34" charset="-122"/>
              </a:endParaRPr>
            </a:p>
          </p:txBody>
        </p:sp>
        <p:sp>
          <p:nvSpPr>
            <p:cNvPr id="14" name="文本框 13"/>
            <p:cNvSpPr txBox="1"/>
            <p:nvPr/>
          </p:nvSpPr>
          <p:spPr>
            <a:xfrm>
              <a:off x="2068497" y="3438630"/>
              <a:ext cx="1935332" cy="461665"/>
            </a:xfrm>
            <a:prstGeom prst="rect">
              <a:avLst/>
            </a:prstGeom>
            <a:noFill/>
          </p:spPr>
          <p:txBody>
            <a:bodyPr wrap="square" rtlCol="0">
              <a:spAutoFit/>
            </a:bodyPr>
            <a:lstStyle/>
            <a:p>
              <a:r>
                <a:rPr lang="en-US" altLang="zh-CN" sz="2400" dirty="0">
                  <a:latin typeface="思源黑体 CN Medium" pitchFamily="34" charset="-122"/>
                  <a:ea typeface="思源黑体 CN Medium" pitchFamily="34" charset="-122"/>
                </a:rPr>
                <a:t>web</a:t>
              </a:r>
              <a:endParaRPr lang="zh-CN" altLang="en-US" sz="2400" dirty="0">
                <a:latin typeface="思源黑体 CN Medium" pitchFamily="34" charset="-122"/>
                <a:ea typeface="思源黑体 CN Medium" pitchFamily="34" charset="-122"/>
              </a:endParaRPr>
            </a:p>
          </p:txBody>
        </p:sp>
        <p:sp>
          <p:nvSpPr>
            <p:cNvPr id="15" name="文本框 14"/>
            <p:cNvSpPr txBox="1"/>
            <p:nvPr/>
          </p:nvSpPr>
          <p:spPr>
            <a:xfrm>
              <a:off x="2068497" y="4110439"/>
              <a:ext cx="1162975" cy="461665"/>
            </a:xfrm>
            <a:prstGeom prst="rect">
              <a:avLst/>
            </a:prstGeom>
            <a:noFill/>
          </p:spPr>
          <p:txBody>
            <a:bodyPr wrap="square" rtlCol="0">
              <a:spAutoFit/>
            </a:bodyPr>
            <a:lstStyle/>
            <a:p>
              <a:r>
                <a:rPr lang="en-US" altLang="zh-CN" sz="2400" dirty="0">
                  <a:latin typeface="思源黑体 CN Medium" pitchFamily="34" charset="-122"/>
                  <a:ea typeface="思源黑体 CN Medium" pitchFamily="34" charset="-122"/>
                </a:rPr>
                <a:t>APP</a:t>
              </a:r>
              <a:endParaRPr lang="zh-CN" altLang="en-US" sz="2400" dirty="0">
                <a:latin typeface="思源黑体 CN Medium" pitchFamily="34" charset="-122"/>
                <a:ea typeface="思源黑体 CN Medium" pitchFamily="34" charset="-122"/>
              </a:endParaRPr>
            </a:p>
          </p:txBody>
        </p:sp>
        <p:sp>
          <p:nvSpPr>
            <p:cNvPr id="16" name="矩形 15"/>
            <p:cNvSpPr/>
            <p:nvPr/>
          </p:nvSpPr>
          <p:spPr>
            <a:xfrm>
              <a:off x="3054455" y="3669462"/>
              <a:ext cx="1143351"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197806" y="3678224"/>
              <a:ext cx="45719" cy="5920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flipV="1">
              <a:off x="4233981" y="4222439"/>
              <a:ext cx="1365828" cy="478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flipV="1">
              <a:off x="4792635" y="3641835"/>
              <a:ext cx="1229844"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6200000">
              <a:off x="6048472" y="3764232"/>
              <a:ext cx="47824" cy="9642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5400000" flipV="1">
              <a:off x="5473208" y="4124282"/>
              <a:ext cx="2178938" cy="5903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6561411" y="5197550"/>
              <a:ext cx="104345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5400000" flipV="1">
              <a:off x="7026625" y="4643933"/>
              <a:ext cx="1138655" cy="5903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V="1">
              <a:off x="7611841" y="4110439"/>
              <a:ext cx="1117776" cy="588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flipV="1">
              <a:off x="8692971" y="6244196"/>
              <a:ext cx="131216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flipV="1">
              <a:off x="7603502" y="5190891"/>
              <a:ext cx="2178938" cy="5903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9"/>
            <p:cNvSpPr>
              <a:spLocks noEditPoints="1"/>
            </p:cNvSpPr>
            <p:nvPr/>
          </p:nvSpPr>
          <p:spPr bwMode="auto">
            <a:xfrm flipH="1">
              <a:off x="3446119" y="3393142"/>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28" name="Freeform 9"/>
            <p:cNvSpPr>
              <a:spLocks noEditPoints="1"/>
            </p:cNvSpPr>
            <p:nvPr/>
          </p:nvSpPr>
          <p:spPr bwMode="auto">
            <a:xfrm flipH="1">
              <a:off x="4671236" y="3935323"/>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0" name="Freeform 9"/>
            <p:cNvSpPr>
              <a:spLocks noEditPoints="1"/>
            </p:cNvSpPr>
            <p:nvPr/>
          </p:nvSpPr>
          <p:spPr bwMode="auto">
            <a:xfrm flipH="1">
              <a:off x="6875963" y="4933246"/>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1" name="Freeform 9"/>
            <p:cNvSpPr>
              <a:spLocks noEditPoints="1"/>
            </p:cNvSpPr>
            <p:nvPr/>
          </p:nvSpPr>
          <p:spPr bwMode="auto">
            <a:xfrm flipH="1">
              <a:off x="7858240" y="3790431"/>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2" name="Freeform 9"/>
            <p:cNvSpPr>
              <a:spLocks noEditPoints="1"/>
            </p:cNvSpPr>
            <p:nvPr/>
          </p:nvSpPr>
          <p:spPr bwMode="auto">
            <a:xfrm flipH="1">
              <a:off x="8976548" y="5940932"/>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3" name="矩形 32"/>
            <p:cNvSpPr/>
            <p:nvPr/>
          </p:nvSpPr>
          <p:spPr>
            <a:xfrm rot="16200000">
              <a:off x="5918522" y="2512977"/>
              <a:ext cx="77040" cy="115223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9"/>
            <p:cNvSpPr>
              <a:spLocks noEditPoints="1"/>
            </p:cNvSpPr>
            <p:nvPr/>
          </p:nvSpPr>
          <p:spPr bwMode="auto">
            <a:xfrm flipH="1">
              <a:off x="5829962" y="3917542"/>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5" name="文本框 34"/>
            <p:cNvSpPr txBox="1"/>
            <p:nvPr/>
          </p:nvSpPr>
          <p:spPr>
            <a:xfrm>
              <a:off x="2024360" y="5028272"/>
              <a:ext cx="1162975" cy="461665"/>
            </a:xfrm>
            <a:prstGeom prst="rect">
              <a:avLst/>
            </a:prstGeom>
            <a:noFill/>
          </p:spPr>
          <p:txBody>
            <a:bodyPr wrap="square" rtlCol="0">
              <a:spAutoFit/>
            </a:bodyPr>
            <a:lstStyle/>
            <a:p>
              <a:r>
                <a:rPr lang="zh-CN" altLang="en-US" sz="2400" dirty="0">
                  <a:latin typeface="思源黑体 CN Medium" pitchFamily="34" charset="-122"/>
                  <a:ea typeface="思源黑体 CN Medium" pitchFamily="34" charset="-122"/>
                </a:rPr>
                <a:t>营业厅</a:t>
              </a:r>
              <a:endParaRPr lang="zh-CN" altLang="en-US" sz="2400" dirty="0">
                <a:latin typeface="思源黑体 CN Medium" pitchFamily="34" charset="-122"/>
                <a:ea typeface="思源黑体 CN Medium" pitchFamily="34" charset="-122"/>
              </a:endParaRPr>
            </a:p>
          </p:txBody>
        </p:sp>
        <p:sp>
          <p:nvSpPr>
            <p:cNvPr id="36" name="文本框 35"/>
            <p:cNvSpPr txBox="1"/>
            <p:nvPr/>
          </p:nvSpPr>
          <p:spPr>
            <a:xfrm>
              <a:off x="2024360" y="5800792"/>
              <a:ext cx="1162975" cy="461665"/>
            </a:xfrm>
            <a:prstGeom prst="rect">
              <a:avLst/>
            </a:prstGeom>
            <a:noFill/>
          </p:spPr>
          <p:txBody>
            <a:bodyPr wrap="square" rtlCol="0">
              <a:spAutoFit/>
            </a:bodyPr>
            <a:lstStyle/>
            <a:p>
              <a:r>
                <a:rPr lang="zh-CN" altLang="en-US" sz="2400" dirty="0">
                  <a:latin typeface="思源黑体 CN Medium" pitchFamily="34" charset="-122"/>
                  <a:ea typeface="思源黑体 CN Medium" pitchFamily="34" charset="-122"/>
                </a:rPr>
                <a:t>客服</a:t>
              </a:r>
              <a:endParaRPr lang="zh-CN" altLang="en-US" sz="2400" dirty="0">
                <a:latin typeface="思源黑体 CN Medium" pitchFamily="34" charset="-122"/>
                <a:ea typeface="思源黑体 CN Medium" pitchFamily="34" charset="-122"/>
              </a:endParaRPr>
            </a:p>
          </p:txBody>
        </p:sp>
        <p:cxnSp>
          <p:nvCxnSpPr>
            <p:cNvPr id="39" name="直接连接符 38"/>
            <p:cNvCxnSpPr/>
            <p:nvPr/>
          </p:nvCxnSpPr>
          <p:spPr>
            <a:xfrm>
              <a:off x="5380923" y="2040282"/>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40" name="直接连接符 39"/>
            <p:cNvCxnSpPr/>
            <p:nvPr/>
          </p:nvCxnSpPr>
          <p:spPr>
            <a:xfrm>
              <a:off x="3044911" y="2049185"/>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42" name="直接连接符 41"/>
            <p:cNvCxnSpPr/>
            <p:nvPr/>
          </p:nvCxnSpPr>
          <p:spPr>
            <a:xfrm flipV="1">
              <a:off x="3036162" y="2049185"/>
              <a:ext cx="6845732" cy="13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546234" y="2050743"/>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sp>
          <p:nvSpPr>
            <p:cNvPr id="29" name="Freeform 9"/>
            <p:cNvSpPr>
              <a:spLocks noEditPoints="1"/>
            </p:cNvSpPr>
            <p:nvPr/>
          </p:nvSpPr>
          <p:spPr bwMode="auto">
            <a:xfrm flipH="1">
              <a:off x="5782959" y="2802131"/>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cxnSp>
          <p:nvCxnSpPr>
            <p:cNvPr id="44" name="直接连接符 43"/>
            <p:cNvCxnSpPr/>
            <p:nvPr/>
          </p:nvCxnSpPr>
          <p:spPr>
            <a:xfrm>
              <a:off x="7559011" y="2032987"/>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45" name="直接连接符 44"/>
            <p:cNvCxnSpPr/>
            <p:nvPr/>
          </p:nvCxnSpPr>
          <p:spPr>
            <a:xfrm>
              <a:off x="8652409" y="2054912"/>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47" name="直接连接符 46"/>
            <p:cNvCxnSpPr/>
            <p:nvPr/>
          </p:nvCxnSpPr>
          <p:spPr>
            <a:xfrm>
              <a:off x="7559011" y="2050743"/>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账号打通</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847686" y="945260"/>
            <a:ext cx="532518" cy="769441"/>
          </a:xfrm>
          <a:prstGeom prst="rect">
            <a:avLst/>
          </a:prstGeom>
        </p:spPr>
        <p:txBody>
          <a:bodyPr wrap="none">
            <a:spAutoFit/>
          </a:bodyPr>
          <a:lstStyle/>
          <a:p>
            <a:r>
              <a:rPr lang="en-US" altLang="zh-CN" sz="4400" b="1" dirty="0">
                <a:solidFill>
                  <a:schemeClr val="bg1"/>
                </a:solidFill>
                <a:latin typeface="+mj-ea"/>
                <a:ea typeface="+mj-ea"/>
              </a:rPr>
              <a:t>2</a:t>
            </a:r>
            <a:endParaRPr lang="zh-CN" altLang="en-US" sz="4400" b="1" dirty="0">
              <a:solidFill>
                <a:schemeClr val="bg1"/>
              </a:solidFill>
              <a:latin typeface="+mj-ea"/>
              <a:ea typeface="+mj-ea"/>
            </a:endParaRPr>
          </a:p>
        </p:txBody>
      </p:sp>
      <p:graphicFrame>
        <p:nvGraphicFramePr>
          <p:cNvPr id="41" name="表格 47"/>
          <p:cNvGraphicFramePr>
            <a:graphicFrameLocks noGrp="1"/>
          </p:cNvGraphicFramePr>
          <p:nvPr>
            <p:custDataLst>
              <p:tags r:id="rId1"/>
            </p:custDataLst>
          </p:nvPr>
        </p:nvGraphicFramePr>
        <p:xfrm>
          <a:off x="2112885" y="1804552"/>
          <a:ext cx="9552372" cy="5037003"/>
        </p:xfrm>
        <a:graphic>
          <a:graphicData uri="http://schemas.openxmlformats.org/drawingml/2006/table">
            <a:tbl>
              <a:tblPr firstRow="1" bandRow="1">
                <a:tableStyleId>{F5AB1C69-6EDB-4FF4-983F-18BD219EF322}</a:tableStyleId>
              </a:tblPr>
              <a:tblGrid>
                <a:gridCol w="3184124"/>
                <a:gridCol w="2479085"/>
                <a:gridCol w="3889163"/>
              </a:tblGrid>
              <a:tr h="464823">
                <a:tc>
                  <a:txBody>
                    <a:bodyPr/>
                    <a:lstStyle/>
                    <a:p>
                      <a:pPr algn="ctr"/>
                      <a:endParaRPr lang="zh-CN" altLang="en-US" sz="2400" dirty="0">
                        <a:ea typeface="思源黑体 CN Medium"/>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ea typeface="思源黑体 CN Medium"/>
                        </a:rPr>
                        <a:t>识别用户</a:t>
                      </a:r>
                      <a:r>
                        <a:rPr lang="en-US" altLang="zh-CN" sz="2400" dirty="0">
                          <a:ea typeface="思源黑体 CN Medium"/>
                        </a:rPr>
                        <a:t>ID</a:t>
                      </a:r>
                      <a:endParaRPr lang="zh-CN" altLang="en-US" sz="2400" dirty="0">
                        <a:ea typeface="思源黑体 CN Medium"/>
                      </a:endParaRPr>
                    </a:p>
                  </a:txBody>
                  <a:tcPr anchor="ctr"/>
                </a:tc>
                <a:tc>
                  <a:txBody>
                    <a:bodyPr/>
                    <a:lstStyle/>
                    <a:p>
                      <a:pPr algn="ctr"/>
                      <a:endParaRPr lang="zh-CN" altLang="en-US" sz="2400" dirty="0">
                        <a:ea typeface="思源黑体 CN Medium"/>
                      </a:endParaRPr>
                    </a:p>
                  </a:txBody>
                  <a:tcPr anchor="ctr"/>
                </a:tc>
              </a:tr>
              <a:tr h="912228">
                <a:tc>
                  <a:txBody>
                    <a:bodyPr/>
                    <a:lstStyle/>
                    <a:p>
                      <a:pPr algn="ctr"/>
                      <a:r>
                        <a:rPr lang="zh-CN" altLang="en-US" sz="2400" dirty="0"/>
                        <a:t>网页端</a:t>
                      </a:r>
                      <a:endParaRPr lang="zh-CN" altLang="en-US" sz="2400" dirty="0"/>
                    </a:p>
                  </a:txBody>
                  <a:tcPr anchor="ctr"/>
                </a:tc>
                <a:tc>
                  <a:txBody>
                    <a:bodyPr/>
                    <a:lstStyle/>
                    <a:p>
                      <a:pPr marL="342900" indent="-342900" algn="l">
                        <a:buFont typeface="Arial" panose="020B0604020202090204" pitchFamily="34" charset="0"/>
                        <a:buChar char="•"/>
                      </a:pPr>
                      <a:r>
                        <a:rPr lang="en-US" altLang="zh-CN" sz="2000" dirty="0"/>
                        <a:t>IP</a:t>
                      </a:r>
                      <a:endParaRPr lang="en-US" altLang="zh-CN" sz="2000" dirty="0"/>
                    </a:p>
                    <a:p>
                      <a:pPr marL="342900" indent="-342900" algn="l">
                        <a:buFont typeface="Arial" panose="020B0604020202090204" pitchFamily="34" charset="0"/>
                        <a:buChar char="•"/>
                      </a:pPr>
                      <a:r>
                        <a:rPr lang="en-US" altLang="zh-CN" sz="2000" dirty="0" err="1"/>
                        <a:t>IP+Agent</a:t>
                      </a:r>
                      <a:endParaRPr lang="en-US" altLang="zh-CN" sz="2000" dirty="0"/>
                    </a:p>
                    <a:p>
                      <a:pPr marL="342900" indent="-342900" algn="l">
                        <a:buFont typeface="Arial" panose="020B0604020202090204" pitchFamily="34" charset="0"/>
                        <a:buChar char="•"/>
                      </a:pPr>
                      <a:r>
                        <a:rPr lang="en-US" altLang="zh-CN" sz="2000" dirty="0"/>
                        <a:t>Cookie</a:t>
                      </a:r>
                      <a:endParaRPr lang="zh-CN" altLang="en-US" sz="2000" dirty="0"/>
                    </a:p>
                  </a:txBody>
                  <a:tcPr anchor="ctr"/>
                </a:tc>
                <a:tc>
                  <a:txBody>
                    <a:bodyPr/>
                    <a:lstStyle/>
                    <a:p>
                      <a:pPr algn="ctr"/>
                      <a:endParaRPr lang="zh-CN" altLang="en-US" sz="2000" dirty="0"/>
                    </a:p>
                  </a:txBody>
                  <a:tcPr anchor="ctr"/>
                </a:tc>
              </a:tr>
              <a:tr h="1188661">
                <a:tc rowSpan="3">
                  <a:txBody>
                    <a:bodyPr/>
                    <a:lstStyle/>
                    <a:p>
                      <a:pPr algn="ctr"/>
                      <a:r>
                        <a:rPr lang="zh-CN" altLang="en-US" sz="2400" dirty="0"/>
                        <a:t>移动设备号</a:t>
                      </a:r>
                      <a:endParaRPr lang="zh-CN" altLang="en-US" sz="2400" dirty="0"/>
                    </a:p>
                  </a:txBody>
                  <a:tcPr anchor="ctr"/>
                </a:tc>
                <a:tc>
                  <a:txBody>
                    <a:bodyPr/>
                    <a:lstStyle/>
                    <a:p>
                      <a:pPr marL="342900" indent="-342900" algn="l">
                        <a:buFont typeface="Arial" panose="020B0604020202090204" pitchFamily="34" charset="0"/>
                        <a:buChar char="•"/>
                      </a:pPr>
                      <a:r>
                        <a:rPr lang="en-US" altLang="zh-CN" sz="2000" dirty="0"/>
                        <a:t>IOS</a:t>
                      </a:r>
                      <a:r>
                        <a:rPr lang="zh-CN" altLang="en-US" sz="2000" dirty="0"/>
                        <a:t>：</a:t>
                      </a:r>
                      <a:r>
                        <a:rPr lang="en-US" altLang="zh-CN" sz="2000" dirty="0"/>
                        <a:t>IDFV</a:t>
                      </a:r>
                      <a:endParaRPr lang="en-US" altLang="zh-CN" sz="2000" dirty="0"/>
                    </a:p>
                    <a:p>
                      <a:pPr marL="342900" indent="-342900" algn="l">
                        <a:buFont typeface="Arial" panose="020B0604020202090204" pitchFamily="34" charset="0"/>
                        <a:buChar char="•"/>
                      </a:pPr>
                      <a:r>
                        <a:rPr lang="en-US" altLang="zh-CN" sz="2000" dirty="0"/>
                        <a:t>IOS</a:t>
                      </a:r>
                      <a:r>
                        <a:rPr lang="zh-CN" altLang="en-US" sz="2000" dirty="0"/>
                        <a:t>：</a:t>
                      </a:r>
                      <a:r>
                        <a:rPr lang="en-US" altLang="zh-CN" sz="2000" dirty="0"/>
                        <a:t>IDFA</a:t>
                      </a:r>
                      <a:endParaRPr lang="en-US" altLang="zh-CN" sz="2000" dirty="0"/>
                    </a:p>
                    <a:p>
                      <a:pPr marL="342900" indent="-342900" algn="l">
                        <a:buFont typeface="Arial" panose="020B0604020202090204" pitchFamily="34" charset="0"/>
                        <a:buChar char="•"/>
                      </a:pPr>
                      <a:r>
                        <a:rPr lang="zh-CN" altLang="en-US" sz="2000" dirty="0"/>
                        <a:t>安卓：</a:t>
                      </a:r>
                      <a:r>
                        <a:rPr lang="en-US" altLang="zh-CN" sz="2000" dirty="0"/>
                        <a:t>IMEI</a:t>
                      </a:r>
                      <a:endParaRPr lang="en-US" altLang="zh-CN" sz="2000" dirty="0"/>
                    </a:p>
                    <a:p>
                      <a:pPr marL="342900" indent="-342900" algn="l">
                        <a:buFont typeface="Arial" panose="020B0604020202090204" pitchFamily="34" charset="0"/>
                        <a:buChar char="•"/>
                      </a:pPr>
                      <a:r>
                        <a:rPr lang="zh-CN" altLang="en-US" sz="2000" dirty="0"/>
                        <a:t>安卓：</a:t>
                      </a:r>
                      <a:r>
                        <a:rPr lang="en-US" altLang="zh-CN" sz="2000" dirty="0"/>
                        <a:t>IMSI</a:t>
                      </a:r>
                      <a:endParaRPr lang="zh-CN" altLang="en-US" sz="2000" dirty="0"/>
                    </a:p>
                  </a:txBody>
                  <a:tcPr anchor="ctr"/>
                </a:tc>
                <a:tc>
                  <a:txBody>
                    <a:bodyPr/>
                    <a:lstStyle/>
                    <a:p>
                      <a:pPr algn="l"/>
                      <a:r>
                        <a:rPr lang="zh-CN" altLang="en-US" sz="2000" dirty="0"/>
                        <a:t>用一厂商不同</a:t>
                      </a:r>
                      <a:r>
                        <a:rPr lang="en-US" altLang="zh-CN" sz="2000" dirty="0"/>
                        <a:t>APP</a:t>
                      </a:r>
                      <a:endParaRPr lang="en-US" altLang="zh-CN" sz="2000" dirty="0"/>
                    </a:p>
                    <a:p>
                      <a:pPr algn="l"/>
                      <a:r>
                        <a:rPr lang="zh-CN" altLang="en-US" sz="2000" dirty="0"/>
                        <a:t>同一设备下的不同</a:t>
                      </a:r>
                      <a:r>
                        <a:rPr lang="en-US" altLang="zh-CN" sz="2000" dirty="0"/>
                        <a:t>APP</a:t>
                      </a:r>
                      <a:endParaRPr lang="zh-CN" altLang="en-US" sz="2000" dirty="0"/>
                    </a:p>
                  </a:txBody>
                  <a:tcPr/>
                </a:tc>
              </a:tr>
              <a:tr h="751900">
                <a:tc vMerge="1">
                  <a:tcPr anchor="ctr"/>
                </a:tc>
                <a:tc>
                  <a:txBody>
                    <a:bodyPr/>
                    <a:lstStyle/>
                    <a:p>
                      <a:pPr algn="ctr"/>
                      <a:r>
                        <a:rPr lang="zh-CN" altLang="en-US" sz="2000" dirty="0"/>
                        <a:t>通行证</a:t>
                      </a:r>
                      <a:endParaRPr lang="zh-CN" altLang="en-US" sz="2000" dirty="0"/>
                    </a:p>
                  </a:txBody>
                  <a:tcPr anchor="ctr"/>
                </a:tc>
                <a:tc>
                  <a:txBody>
                    <a:bodyPr/>
                    <a:lstStyle/>
                    <a:p>
                      <a:pPr algn="ctr"/>
                      <a:endParaRPr lang="zh-CN" altLang="en-US" sz="2000" dirty="0"/>
                    </a:p>
                  </a:txBody>
                  <a:tcPr anchor="ctr"/>
                </a:tc>
              </a:tr>
              <a:tr h="751900">
                <a:tc vMerge="1">
                  <a:tcPr anchor="ctr"/>
                </a:tc>
                <a:tc>
                  <a:txBody>
                    <a:bodyPr/>
                    <a:lstStyle/>
                    <a:p>
                      <a:pPr algn="ctr"/>
                      <a:r>
                        <a:rPr lang="zh-CN" altLang="en-US" sz="2000" dirty="0"/>
                        <a:t>交易账号</a:t>
                      </a:r>
                      <a:endParaRPr lang="zh-CN" altLang="en-US" sz="2000" dirty="0"/>
                    </a:p>
                  </a:txBody>
                  <a:tcPr anchor="ctr"/>
                </a:tc>
                <a:tc>
                  <a:txBody>
                    <a:bodyPr/>
                    <a:lstStyle/>
                    <a:p>
                      <a:pPr algn="ctr"/>
                      <a:endParaRPr lang="zh-CN" altLang="en-US" sz="2000" dirty="0"/>
                    </a:p>
                  </a:txBody>
                  <a:tcPr anchor="ctr"/>
                </a:tc>
              </a:tr>
              <a:tr h="751900">
                <a:tc>
                  <a:txBody>
                    <a:bodyPr/>
                    <a:lstStyle/>
                    <a:p>
                      <a:pPr algn="ctr"/>
                      <a:r>
                        <a:rPr lang="zh-CN" altLang="en-US" sz="2400" dirty="0"/>
                        <a:t>手机号</a:t>
                      </a:r>
                      <a:r>
                        <a:rPr lang="en-US" altLang="zh-CN" sz="2400" dirty="0"/>
                        <a:t>/</a:t>
                      </a:r>
                      <a:r>
                        <a:rPr lang="zh-CN" altLang="en-US" sz="2400" dirty="0"/>
                        <a:t>身份证</a:t>
                      </a:r>
                      <a:r>
                        <a:rPr lang="en-US" altLang="zh-CN" sz="2400" dirty="0"/>
                        <a:t>/</a:t>
                      </a:r>
                      <a:r>
                        <a:rPr lang="zh-CN" altLang="en-US" sz="2400" dirty="0"/>
                        <a:t>其他</a:t>
                      </a:r>
                      <a:endParaRPr lang="zh-CN" altLang="en-US" sz="24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账号打通</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847686" y="945260"/>
            <a:ext cx="532518" cy="769441"/>
          </a:xfrm>
          <a:prstGeom prst="rect">
            <a:avLst/>
          </a:prstGeom>
        </p:spPr>
        <p:txBody>
          <a:bodyPr wrap="none">
            <a:spAutoFit/>
          </a:bodyPr>
          <a:lstStyle/>
          <a:p>
            <a:r>
              <a:rPr lang="en-US" altLang="zh-CN" sz="4400" b="1" dirty="0">
                <a:solidFill>
                  <a:schemeClr val="bg1"/>
                </a:solidFill>
                <a:latin typeface="+mj-ea"/>
                <a:ea typeface="+mj-ea"/>
              </a:rPr>
              <a:t>2</a:t>
            </a:r>
            <a:endParaRPr lang="zh-CN" altLang="en-US" sz="4400" b="1" dirty="0">
              <a:solidFill>
                <a:schemeClr val="bg1"/>
              </a:solidFill>
              <a:latin typeface="+mj-ea"/>
              <a:ea typeface="+mj-ea"/>
            </a:endParaRPr>
          </a:p>
        </p:txBody>
      </p:sp>
      <p:sp>
        <p:nvSpPr>
          <p:cNvPr id="2" name="文本框 1"/>
          <p:cNvSpPr txBox="1"/>
          <p:nvPr/>
        </p:nvSpPr>
        <p:spPr>
          <a:xfrm>
            <a:off x="2086252" y="1714701"/>
            <a:ext cx="6427433" cy="2889381"/>
          </a:xfrm>
          <a:prstGeom prst="rect">
            <a:avLst/>
          </a:prstGeom>
          <a:noFill/>
        </p:spPr>
        <p:txBody>
          <a:bodyPr wrap="square" rtlCol="0">
            <a:spAutoFit/>
          </a:bodyPr>
          <a:lstStyle/>
          <a:p>
            <a:pPr>
              <a:lnSpc>
                <a:spcPct val="150000"/>
              </a:lnSpc>
            </a:pPr>
            <a:r>
              <a:rPr lang="zh-CN" altLang="en-US" sz="2800" b="1" dirty="0">
                <a:solidFill>
                  <a:srgbClr val="FFC000"/>
                </a:solidFill>
                <a:latin typeface="思源黑体 CN Medium" pitchFamily="34" charset="-122"/>
                <a:ea typeface="思源黑体 CN Medium" pitchFamily="34" charset="-122"/>
              </a:rPr>
              <a:t>账号打通的一般逻辑</a:t>
            </a:r>
            <a:endParaRPr lang="en-US" altLang="zh-CN" sz="2800" b="1" dirty="0">
              <a:solidFill>
                <a:srgbClr val="FFC000"/>
              </a:solidFill>
              <a:latin typeface="思源黑体 CN Medium" pitchFamily="34" charset="-122"/>
              <a:ea typeface="思源黑体 CN Medium" pitchFamily="34" charset="-122"/>
            </a:endParaRPr>
          </a:p>
          <a:p>
            <a:pPr marL="457200" indent="-457200">
              <a:lnSpc>
                <a:spcPct val="150000"/>
              </a:lnSpc>
              <a:buAutoNum type="arabicPeriod"/>
            </a:pPr>
            <a:r>
              <a:rPr lang="zh-CN" altLang="en-US" sz="2400" dirty="0">
                <a:latin typeface="思源黑体 CN Medium" pitchFamily="34" charset="-122"/>
                <a:ea typeface="思源黑体 CN Medium" pitchFamily="34" charset="-122"/>
              </a:rPr>
              <a:t>身份证</a:t>
            </a:r>
            <a:r>
              <a:rPr lang="en-US" altLang="zh-CN" sz="2400" dirty="0">
                <a:latin typeface="思源黑体 CN Medium" pitchFamily="34" charset="-122"/>
                <a:ea typeface="思源黑体 CN Medium" pitchFamily="34" charset="-122"/>
              </a:rPr>
              <a:t>/</a:t>
            </a:r>
            <a:r>
              <a:rPr lang="zh-CN" altLang="en-US" sz="2400" dirty="0">
                <a:latin typeface="思源黑体 CN Medium" pitchFamily="34" charset="-122"/>
                <a:ea typeface="思源黑体 CN Medium" pitchFamily="34" charset="-122"/>
              </a:rPr>
              <a:t>手机号</a:t>
            </a:r>
            <a:r>
              <a:rPr lang="en-US" altLang="zh-CN" sz="2400" dirty="0">
                <a:latin typeface="思源黑体 CN Medium" pitchFamily="34" charset="-122"/>
                <a:ea typeface="思源黑体 CN Medium" pitchFamily="34" charset="-122"/>
              </a:rPr>
              <a:t>: </a:t>
            </a:r>
            <a:endParaRPr lang="en-US" altLang="zh-CN" sz="2400" dirty="0">
              <a:latin typeface="思源黑体 CN Medium" pitchFamily="34" charset="-122"/>
              <a:ea typeface="思源黑体 CN Medium" pitchFamily="34" charset="-122"/>
            </a:endParaRPr>
          </a:p>
          <a:p>
            <a:pPr marL="457200" indent="-457200">
              <a:lnSpc>
                <a:spcPct val="150000"/>
              </a:lnSpc>
              <a:buAutoNum type="arabicPeriod"/>
            </a:pPr>
            <a:r>
              <a:rPr lang="zh-CN" altLang="en-US" sz="2400" dirty="0">
                <a:latin typeface="思源黑体 CN Medium" pitchFamily="34" charset="-122"/>
                <a:ea typeface="思源黑体 CN Medium" pitchFamily="34" charset="-122"/>
              </a:rPr>
              <a:t>主动绑定</a:t>
            </a:r>
            <a:endParaRPr lang="en-US" altLang="zh-CN" sz="2400" dirty="0">
              <a:latin typeface="思源黑体 CN Medium" pitchFamily="34" charset="-122"/>
              <a:ea typeface="思源黑体 CN Medium" pitchFamily="34" charset="-122"/>
            </a:endParaRPr>
          </a:p>
          <a:p>
            <a:pPr marL="457200" indent="-457200">
              <a:lnSpc>
                <a:spcPct val="150000"/>
              </a:lnSpc>
              <a:buAutoNum type="arabicPeriod"/>
            </a:pPr>
            <a:r>
              <a:rPr lang="zh-CN" altLang="en-US" sz="2400" dirty="0">
                <a:latin typeface="思源黑体 CN Medium" pitchFamily="34" charset="-122"/>
                <a:ea typeface="思源黑体 CN Medium" pitchFamily="34" charset="-122"/>
              </a:rPr>
              <a:t>在同一个会话中同时登录的账号</a:t>
            </a:r>
            <a:endParaRPr lang="en-US" altLang="zh-CN" sz="2400" dirty="0">
              <a:latin typeface="思源黑体 CN Medium" pitchFamily="34" charset="-122"/>
              <a:ea typeface="思源黑体 CN Medium" pitchFamily="34" charset="-122"/>
            </a:endParaRPr>
          </a:p>
          <a:p>
            <a:pPr marL="457200" indent="-457200">
              <a:lnSpc>
                <a:spcPct val="150000"/>
              </a:lnSpc>
              <a:buFont typeface="+mj-lt"/>
              <a:buAutoNum type="arabicPeriod"/>
            </a:pPr>
            <a:r>
              <a:rPr lang="zh-CN" altLang="en-US" sz="2400" dirty="0">
                <a:latin typeface="思源黑体 CN Medium" pitchFamily="34" charset="-122"/>
                <a:ea typeface="思源黑体 CN Medium" pitchFamily="34" charset="-122"/>
              </a:rPr>
              <a:t>产品功能实现，比如账号绑定，一键登录</a:t>
            </a:r>
            <a:endParaRPr lang="en-US" altLang="zh-CN" sz="2400" dirty="0">
              <a:latin typeface="思源黑体 CN Medium" pitchFamily="34" charset="-122"/>
              <a:ea typeface="思源黑体 CN Medium"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账号打通</a:t>
            </a:r>
            <a:endParaRPr lang="zh-CN" altLang="en-US" b="1" dirty="0">
              <a:solidFill>
                <a:schemeClr val="accent3"/>
              </a:solidFill>
              <a:latin typeface="黑体" panose="02010609060101010101" charset="-122"/>
              <a:ea typeface="黑体" panose="02010609060101010101" charset="-122"/>
            </a:endParaRPr>
          </a:p>
        </p:txBody>
      </p:sp>
      <p:sp>
        <p:nvSpPr>
          <p:cNvPr id="3" name="椭圆 2"/>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4" name="矩形 3"/>
          <p:cNvSpPr/>
          <p:nvPr/>
        </p:nvSpPr>
        <p:spPr>
          <a:xfrm>
            <a:off x="847686" y="945260"/>
            <a:ext cx="532518" cy="769441"/>
          </a:xfrm>
          <a:prstGeom prst="rect">
            <a:avLst/>
          </a:prstGeom>
        </p:spPr>
        <p:txBody>
          <a:bodyPr wrap="none">
            <a:spAutoFit/>
          </a:bodyPr>
          <a:lstStyle/>
          <a:p>
            <a:r>
              <a:rPr lang="en-US" altLang="zh-CN" sz="4400" b="1" dirty="0">
                <a:solidFill>
                  <a:schemeClr val="bg1"/>
                </a:solidFill>
                <a:latin typeface="+mj-ea"/>
                <a:ea typeface="+mj-ea"/>
              </a:rPr>
              <a:t>3</a:t>
            </a:r>
            <a:endParaRPr lang="zh-CN" altLang="en-US" sz="4400" b="1" dirty="0">
              <a:solidFill>
                <a:schemeClr val="bg1"/>
              </a:solidFill>
              <a:latin typeface="+mj-ea"/>
              <a:ea typeface="+mj-ea"/>
            </a:endParaRPr>
          </a:p>
        </p:txBody>
      </p:sp>
      <p:sp>
        <p:nvSpPr>
          <p:cNvPr id="5" name="文本框 4"/>
          <p:cNvSpPr txBox="1"/>
          <p:nvPr/>
        </p:nvSpPr>
        <p:spPr>
          <a:xfrm>
            <a:off x="1535836" y="2122990"/>
            <a:ext cx="6844684" cy="523220"/>
          </a:xfrm>
          <a:prstGeom prst="rect">
            <a:avLst/>
          </a:prstGeom>
          <a:noFill/>
        </p:spPr>
        <p:txBody>
          <a:bodyPr wrap="square" rtlCol="0">
            <a:spAutoFit/>
          </a:bodyPr>
          <a:lstStyle/>
          <a:p>
            <a:r>
              <a:rPr lang="zh-CN" altLang="en-US" sz="2800" b="1" dirty="0">
                <a:solidFill>
                  <a:srgbClr val="FFC000"/>
                </a:solidFill>
                <a:latin typeface="思源黑体 CN Medium" pitchFamily="34" charset="-122"/>
                <a:ea typeface="思源黑体 CN Medium" pitchFamily="34" charset="-122"/>
              </a:rPr>
              <a:t>多账号标签体系存在的意义</a:t>
            </a:r>
            <a:endParaRPr lang="zh-CN" altLang="en-US" sz="2800" b="1" dirty="0">
              <a:solidFill>
                <a:srgbClr val="FFC000"/>
              </a:solidFill>
              <a:latin typeface="思源黑体 CN Medium" pitchFamily="34" charset="-122"/>
              <a:ea typeface="思源黑体 CN Medium" pitchFamily="34" charset="-122"/>
            </a:endParaRPr>
          </a:p>
        </p:txBody>
      </p:sp>
      <p:sp>
        <p:nvSpPr>
          <p:cNvPr id="6" name="文本框 5"/>
          <p:cNvSpPr txBox="1"/>
          <p:nvPr/>
        </p:nvSpPr>
        <p:spPr>
          <a:xfrm>
            <a:off x="1535836" y="2787025"/>
            <a:ext cx="9897936" cy="2616101"/>
          </a:xfrm>
          <a:prstGeom prst="rect">
            <a:avLst/>
          </a:prstGeom>
          <a:noFill/>
        </p:spPr>
        <p:txBody>
          <a:bodyPr wrap="square" rtlCol="0">
            <a:spAutoFit/>
          </a:bodyPr>
          <a:lstStyle/>
          <a:p>
            <a:pPr>
              <a:spcAft>
                <a:spcPts val="1200"/>
              </a:spcAft>
            </a:pPr>
            <a:r>
              <a:rPr lang="zh-CN" altLang="en-US" sz="2400" dirty="0">
                <a:latin typeface="思源黑体 CN Medium" pitchFamily="34" charset="-122"/>
                <a:ea typeface="思源黑体 CN Medium" pitchFamily="34" charset="-122"/>
              </a:rPr>
              <a:t>首先，账号打通的过程是漫长的，并且需要不断完善。</a:t>
            </a:r>
            <a:endParaRPr lang="en-US" altLang="zh-CN" sz="2400" dirty="0">
              <a:latin typeface="思源黑体 CN Medium" pitchFamily="34" charset="-122"/>
              <a:ea typeface="思源黑体 CN Medium" pitchFamily="34" charset="-122"/>
            </a:endParaRPr>
          </a:p>
          <a:p>
            <a:pPr>
              <a:spcAft>
                <a:spcPts val="1200"/>
              </a:spcAft>
            </a:pPr>
            <a:r>
              <a:rPr lang="zh-CN" altLang="en-US" sz="2400" dirty="0">
                <a:latin typeface="思源黑体 CN Medium" pitchFamily="34" charset="-122"/>
                <a:ea typeface="思源黑体 CN Medium" pitchFamily="34" charset="-122"/>
              </a:rPr>
              <a:t>其次，用户使用账号存在着多对多的关系，即使打通后，数据也是有偏差的。</a:t>
            </a:r>
            <a:endParaRPr lang="en-US" altLang="zh-CN" sz="2400" dirty="0">
              <a:latin typeface="思源黑体 CN Medium" pitchFamily="34" charset="-122"/>
              <a:ea typeface="思源黑体 CN Medium" pitchFamily="34" charset="-122"/>
            </a:endParaRPr>
          </a:p>
          <a:p>
            <a:pPr>
              <a:spcAft>
                <a:spcPts val="1200"/>
              </a:spcAft>
            </a:pPr>
            <a:r>
              <a:rPr lang="zh-CN" altLang="en-US" sz="2400" dirty="0">
                <a:latin typeface="思源黑体 CN Medium" pitchFamily="34" charset="-122"/>
                <a:ea typeface="思源黑体 CN Medium" pitchFamily="34" charset="-122"/>
              </a:rPr>
              <a:t>最后，建立多账号的标签体系是有业务应用价值的。比如，当设备号用户没有登录的情况下，为了安全方面的考虑，我们给用户做个性化服务时就直接根据设备号的历史行为做为判断一句</a:t>
            </a:r>
            <a:endParaRPr lang="zh-CN" altLang="en-US" sz="2400" dirty="0">
              <a:latin typeface="思源黑体 CN Medium" pitchFamily="34" charset="-122"/>
              <a:ea typeface="思源黑体 CN Medium"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34065" y="2637840"/>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1">
                  <a:lumMod val="50000"/>
                </a:schemeClr>
              </a:solidFill>
            </a:endParaRPr>
          </a:p>
        </p:txBody>
      </p:sp>
      <p:sp>
        <p:nvSpPr>
          <p:cNvPr id="3" name="TextBox 2"/>
          <p:cNvSpPr txBox="1"/>
          <p:nvPr/>
        </p:nvSpPr>
        <p:spPr>
          <a:xfrm>
            <a:off x="3863085" y="2876767"/>
            <a:ext cx="513708" cy="769441"/>
          </a:xfrm>
          <a:prstGeom prst="rect">
            <a:avLst/>
          </a:prstGeom>
          <a:noFill/>
        </p:spPr>
        <p:txBody>
          <a:bodyPr wrap="square" rtlCol="0">
            <a:spAutoFit/>
          </a:bodyPr>
          <a:lstStyle/>
          <a:p>
            <a:r>
              <a:rPr lang="en-US" altLang="zh-CN" sz="4400" b="1" dirty="0">
                <a:solidFill>
                  <a:schemeClr val="bg1"/>
                </a:solidFill>
                <a:latin typeface="思源黑体 CN Medium" pitchFamily="34" charset="-122"/>
                <a:ea typeface="思源黑体 CN Medium" pitchFamily="34" charset="-122"/>
              </a:rPr>
              <a:t>3</a:t>
            </a:r>
            <a:endParaRPr lang="zh-CN" altLang="en-US" sz="4400" b="1" dirty="0">
              <a:solidFill>
                <a:schemeClr val="bg1"/>
              </a:solidFill>
              <a:latin typeface="思源黑体 CN Medium" pitchFamily="34" charset="-122"/>
              <a:ea typeface="思源黑体 CN Medium" pitchFamily="34" charset="-122"/>
            </a:endParaRPr>
          </a:p>
        </p:txBody>
      </p:sp>
      <p:sp>
        <p:nvSpPr>
          <p:cNvPr id="4" name="TextBox 3"/>
          <p:cNvSpPr txBox="1"/>
          <p:nvPr/>
        </p:nvSpPr>
        <p:spPr>
          <a:xfrm>
            <a:off x="4890502" y="2871297"/>
            <a:ext cx="4284323" cy="769441"/>
          </a:xfrm>
          <a:prstGeom prst="rect">
            <a:avLst/>
          </a:prstGeom>
          <a:noFill/>
        </p:spPr>
        <p:txBody>
          <a:bodyPr wrap="square" rtlCol="0">
            <a:spAutoFit/>
          </a:bodyPr>
          <a:lstStyle/>
          <a:p>
            <a:r>
              <a:rPr lang="zh-CN" altLang="en-US" sz="4400" b="1" dirty="0">
                <a:solidFill>
                  <a:schemeClr val="accent3"/>
                </a:solidFill>
                <a:latin typeface="黑体" panose="02010609060101010101" charset="-122"/>
                <a:ea typeface="黑体" panose="02010609060101010101" charset="-122"/>
              </a:rPr>
              <a:t>本周小结</a:t>
            </a:r>
            <a:endParaRPr lang="zh-CN" altLang="en-US" sz="4400" b="1" dirty="0">
              <a:solidFill>
                <a:schemeClr val="accent3"/>
              </a:solidFill>
              <a:latin typeface="黑体" panose="02010609060101010101" charset="-122"/>
              <a:ea typeface="黑体" panose="0201060906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34065" y="2637840"/>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1">
                  <a:lumMod val="50000"/>
                </a:schemeClr>
              </a:solidFill>
            </a:endParaRPr>
          </a:p>
        </p:txBody>
      </p:sp>
      <p:sp>
        <p:nvSpPr>
          <p:cNvPr id="3" name="TextBox 2"/>
          <p:cNvSpPr txBox="1"/>
          <p:nvPr/>
        </p:nvSpPr>
        <p:spPr>
          <a:xfrm>
            <a:off x="3863085" y="2876767"/>
            <a:ext cx="513708" cy="769441"/>
          </a:xfrm>
          <a:prstGeom prst="rect">
            <a:avLst/>
          </a:prstGeom>
          <a:noFill/>
        </p:spPr>
        <p:txBody>
          <a:bodyPr wrap="square" rtlCol="0">
            <a:spAutoFit/>
          </a:bodyPr>
          <a:lstStyle/>
          <a:p>
            <a:r>
              <a:rPr lang="en-US" altLang="zh-CN" sz="4400" b="1" dirty="0">
                <a:solidFill>
                  <a:schemeClr val="bg1"/>
                </a:solidFill>
                <a:latin typeface="思源黑体 CN Medium" pitchFamily="34" charset="-122"/>
                <a:ea typeface="思源黑体 CN Medium" pitchFamily="34" charset="-122"/>
              </a:rPr>
              <a:t>4</a:t>
            </a:r>
            <a:endParaRPr lang="zh-CN" altLang="en-US" sz="4400" b="1" dirty="0">
              <a:solidFill>
                <a:schemeClr val="bg1"/>
              </a:solidFill>
              <a:latin typeface="思源黑体 CN Medium" pitchFamily="34" charset="-122"/>
              <a:ea typeface="思源黑体 CN Medium" pitchFamily="34" charset="-122"/>
            </a:endParaRPr>
          </a:p>
        </p:txBody>
      </p:sp>
      <p:sp>
        <p:nvSpPr>
          <p:cNvPr id="4" name="TextBox 3"/>
          <p:cNvSpPr txBox="1"/>
          <p:nvPr/>
        </p:nvSpPr>
        <p:spPr>
          <a:xfrm>
            <a:off x="4890502" y="2871297"/>
            <a:ext cx="4284323" cy="769441"/>
          </a:xfrm>
          <a:prstGeom prst="rect">
            <a:avLst/>
          </a:prstGeom>
          <a:noFill/>
        </p:spPr>
        <p:txBody>
          <a:bodyPr wrap="square" rtlCol="0">
            <a:spAutoFit/>
          </a:bodyPr>
          <a:lstStyle/>
          <a:p>
            <a:r>
              <a:rPr lang="zh-CN" altLang="en-US" sz="4400" b="1" dirty="0">
                <a:solidFill>
                  <a:schemeClr val="accent3"/>
                </a:solidFill>
                <a:latin typeface="黑体" panose="02010609060101010101" charset="-122"/>
                <a:ea typeface="黑体" panose="02010609060101010101" charset="-122"/>
              </a:rPr>
              <a:t>课程作业</a:t>
            </a:r>
            <a:endParaRPr lang="zh-CN" altLang="en-US" sz="4400" b="1" dirty="0">
              <a:solidFill>
                <a:schemeClr val="accent3"/>
              </a:solidFill>
              <a:latin typeface="黑体" panose="02010609060101010101" charset="-122"/>
              <a:ea typeface="黑体" panose="0201060906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34065" y="2637840"/>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1">
                  <a:lumMod val="50000"/>
                </a:schemeClr>
              </a:solidFill>
            </a:endParaRPr>
          </a:p>
        </p:txBody>
      </p:sp>
      <p:sp>
        <p:nvSpPr>
          <p:cNvPr id="3" name="TextBox 2"/>
          <p:cNvSpPr txBox="1"/>
          <p:nvPr/>
        </p:nvSpPr>
        <p:spPr>
          <a:xfrm>
            <a:off x="3863085" y="2876767"/>
            <a:ext cx="513708" cy="769441"/>
          </a:xfrm>
          <a:prstGeom prst="rect">
            <a:avLst/>
          </a:prstGeom>
          <a:noFill/>
        </p:spPr>
        <p:txBody>
          <a:bodyPr wrap="square" rtlCol="0">
            <a:spAutoFit/>
          </a:bodyPr>
          <a:lstStyle/>
          <a:p>
            <a:r>
              <a:rPr lang="en-US" altLang="zh-CN" sz="4400" b="1" dirty="0">
                <a:solidFill>
                  <a:schemeClr val="bg1"/>
                </a:solidFill>
                <a:latin typeface="思源黑体 CN Medium" pitchFamily="34" charset="-122"/>
                <a:ea typeface="思源黑体 CN Medium" pitchFamily="34" charset="-122"/>
              </a:rPr>
              <a:t>1</a:t>
            </a:r>
            <a:endParaRPr lang="zh-CN" altLang="en-US" sz="4400" b="1" dirty="0">
              <a:solidFill>
                <a:schemeClr val="bg1"/>
              </a:solidFill>
              <a:latin typeface="思源黑体 CN Medium" pitchFamily="34" charset="-122"/>
              <a:ea typeface="思源黑体 CN Medium" pitchFamily="34" charset="-122"/>
            </a:endParaRPr>
          </a:p>
        </p:txBody>
      </p:sp>
      <p:sp>
        <p:nvSpPr>
          <p:cNvPr id="4" name="TextBox 3"/>
          <p:cNvSpPr txBox="1"/>
          <p:nvPr/>
        </p:nvSpPr>
        <p:spPr>
          <a:xfrm>
            <a:off x="4890502" y="2871297"/>
            <a:ext cx="4284323" cy="769441"/>
          </a:xfrm>
          <a:prstGeom prst="rect">
            <a:avLst/>
          </a:prstGeom>
          <a:noFill/>
        </p:spPr>
        <p:txBody>
          <a:bodyPr wrap="square" rtlCol="0">
            <a:spAutoFit/>
          </a:bodyPr>
          <a:lstStyle/>
          <a:p>
            <a:r>
              <a:rPr lang="zh-CN" altLang="en-US" sz="4400" b="1" dirty="0">
                <a:solidFill>
                  <a:schemeClr val="accent3"/>
                </a:solidFill>
                <a:latin typeface="黑体" panose="02010609060101010101" charset="-122"/>
                <a:ea typeface="黑体" panose="02010609060101010101" charset="-122"/>
              </a:rPr>
              <a:t>标签体系构建</a:t>
            </a:r>
            <a:endParaRPr lang="zh-CN" altLang="en-US" sz="4400" b="1" dirty="0">
              <a:solidFill>
                <a:schemeClr val="accent3"/>
              </a:solidFill>
              <a:latin typeface="黑体" panose="02010609060101010101" charset="-122"/>
              <a:ea typeface="黑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指标和标签</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639295" y="987536"/>
            <a:ext cx="886781" cy="646331"/>
          </a:xfrm>
          <a:prstGeom prst="rect">
            <a:avLst/>
          </a:prstGeom>
        </p:spPr>
        <p:txBody>
          <a:bodyPr wrap="none">
            <a:spAutoFit/>
          </a:bodyPr>
          <a:lstStyle/>
          <a:p>
            <a:r>
              <a:rPr lang="en-US" altLang="zh-CN" sz="3600" b="1" dirty="0">
                <a:solidFill>
                  <a:schemeClr val="bg1"/>
                </a:solidFill>
                <a:latin typeface="+mj-ea"/>
                <a:ea typeface="+mj-ea"/>
              </a:rPr>
              <a:t>1.1</a:t>
            </a:r>
            <a:endParaRPr lang="zh-CN" altLang="en-US" sz="3600" b="1" dirty="0">
              <a:solidFill>
                <a:schemeClr val="bg1"/>
              </a:solidFill>
              <a:latin typeface="+mj-ea"/>
              <a:ea typeface="+mj-ea"/>
            </a:endParaRPr>
          </a:p>
        </p:txBody>
      </p:sp>
      <p:sp>
        <p:nvSpPr>
          <p:cNvPr id="2" name="文本框 1"/>
          <p:cNvSpPr txBox="1"/>
          <p:nvPr/>
        </p:nvSpPr>
        <p:spPr>
          <a:xfrm>
            <a:off x="1525905" y="2061845"/>
            <a:ext cx="10118090" cy="3384550"/>
          </a:xfrm>
          <a:prstGeom prst="rect">
            <a:avLst/>
          </a:prstGeom>
          <a:noFill/>
        </p:spPr>
        <p:txBody>
          <a:bodyPr wrap="square" rtlCol="0">
            <a:spAutoFit/>
          </a:bodyPr>
          <a:p>
            <a:r>
              <a:rPr lang="zh-CN" altLang="en-US" b="1" dirty="0" smtClean="0">
                <a:solidFill>
                  <a:srgbClr val="FF0000"/>
                </a:solidFill>
                <a:latin typeface="思源黑体 CN Medium" pitchFamily="34" charset="-122"/>
                <a:ea typeface="思源黑体 CN Medium" pitchFamily="34" charset="-122"/>
              </a:rPr>
              <a:t>指标</a:t>
            </a:r>
            <a:r>
              <a:rPr lang="zh-CN" altLang="en-US" dirty="0" smtClean="0">
                <a:latin typeface="思源黑体 CN Medium" pitchFamily="34" charset="-122"/>
                <a:ea typeface="思源黑体 CN Medium" pitchFamily="34" charset="-122"/>
              </a:rPr>
              <a:t>（</a:t>
            </a:r>
            <a:r>
              <a:rPr lang="en-US" altLang="zh-CN" dirty="0" smtClean="0">
                <a:latin typeface="思源黑体 CN Medium" pitchFamily="34" charset="-122"/>
                <a:ea typeface="思源黑体 CN Medium" pitchFamily="34" charset="-122"/>
              </a:rPr>
              <a:t>IndiCators/index/norm/quota/target</a:t>
            </a:r>
            <a:r>
              <a:rPr lang="zh-CN" altLang="en-US" dirty="0" smtClean="0">
                <a:latin typeface="思源黑体 CN Medium" pitchFamily="34" charset="-122"/>
                <a:ea typeface="思源黑体 CN Medium" pitchFamily="34" charset="-122"/>
              </a:rPr>
              <a:t>）：预期中所能达到的指数、规格、标准。指标按照说明总体现象的内容不同又可分为数量指标和质量指标；按照反映社会经济现象范围不同又分为单项和综合指标；按照管理起到的作用不同分为计划指标和实际指标。按照考核与否的标准分为考核和非考核指标。我们常说的</a:t>
            </a:r>
            <a:r>
              <a:rPr lang="en-US" altLang="zh-CN" dirty="0" smtClean="0">
                <a:latin typeface="思源黑体 CN Medium" pitchFamily="34" charset="-122"/>
                <a:ea typeface="思源黑体 CN Medium" pitchFamily="34" charset="-122"/>
              </a:rPr>
              <a:t>KPI</a:t>
            </a:r>
            <a:r>
              <a:rPr lang="zh-CN" altLang="en-US" dirty="0" smtClean="0">
                <a:latin typeface="思源黑体 CN Medium" pitchFamily="34" charset="-122"/>
                <a:ea typeface="思源黑体 CN Medium" pitchFamily="34" charset="-122"/>
              </a:rPr>
              <a:t>就是</a:t>
            </a:r>
            <a:r>
              <a:rPr lang="en-US" altLang="zh-CN" dirty="0" smtClean="0">
                <a:latin typeface="思源黑体 CN Medium" pitchFamily="34" charset="-122"/>
                <a:ea typeface="思源黑体 CN Medium" pitchFamily="34" charset="-122"/>
              </a:rPr>
              <a:t>Key Performance Indicator-</a:t>
            </a:r>
            <a:r>
              <a:rPr lang="zh-CN" altLang="en-US" dirty="0" smtClean="0">
                <a:latin typeface="思源黑体 CN Medium" pitchFamily="34" charset="-122"/>
                <a:ea typeface="思源黑体 CN Medium" pitchFamily="34" charset="-122"/>
              </a:rPr>
              <a:t>关键业绩指标。</a:t>
            </a:r>
            <a:endParaRPr lang="en-US" altLang="zh-CN" dirty="0" smtClean="0">
              <a:latin typeface="思源黑体 CN Medium" pitchFamily="34" charset="-122"/>
              <a:ea typeface="思源黑体 CN Medium" pitchFamily="34" charset="-122"/>
            </a:endParaRPr>
          </a:p>
          <a:p>
            <a:r>
              <a:rPr lang="zh-CN" altLang="en-US" sz="1400" dirty="0" smtClean="0">
                <a:solidFill>
                  <a:schemeClr val="bg1">
                    <a:lumMod val="65000"/>
                  </a:schemeClr>
                </a:solidFill>
                <a:latin typeface="思源黑体 CN Medium" pitchFamily="34" charset="-122"/>
                <a:ea typeface="思源黑体 CN Medium" pitchFamily="34" charset="-122"/>
              </a:rPr>
              <a:t>（参考链接：</a:t>
            </a:r>
            <a:r>
              <a:rPr lang="en-US" altLang="zh-CN" sz="1400" dirty="0" smtClean="0">
                <a:solidFill>
                  <a:schemeClr val="bg1">
                    <a:lumMod val="65000"/>
                  </a:schemeClr>
                </a:solidFill>
                <a:latin typeface="思源黑体 CN Medium" pitchFamily="34" charset="-122"/>
                <a:ea typeface="思源黑体 CN Medium" pitchFamily="34" charset="-122"/>
              </a:rPr>
              <a:t>https://wiki.mbalib.com/wiki/%E6%8C%87%E6%A0%87</a:t>
            </a:r>
            <a:r>
              <a:rPr lang="zh-CN" altLang="en-US" sz="1400" dirty="0" smtClean="0">
                <a:solidFill>
                  <a:schemeClr val="bg1">
                    <a:lumMod val="65000"/>
                  </a:schemeClr>
                </a:solidFill>
                <a:latin typeface="思源黑体 CN Medium" pitchFamily="34" charset="-122"/>
                <a:ea typeface="思源黑体 CN Medium" pitchFamily="34" charset="-122"/>
              </a:rPr>
              <a:t>）</a:t>
            </a:r>
            <a:endParaRPr lang="en-US" altLang="zh-CN" sz="1400" dirty="0" smtClean="0">
              <a:solidFill>
                <a:schemeClr val="bg1">
                  <a:lumMod val="65000"/>
                </a:schemeClr>
              </a:solidFill>
              <a:latin typeface="思源黑体 CN Medium" pitchFamily="34" charset="-122"/>
              <a:ea typeface="思源黑体 CN Medium" pitchFamily="34" charset="-122"/>
            </a:endParaRPr>
          </a:p>
          <a:p>
            <a:endParaRPr lang="en-US" altLang="zh-CN" sz="1400" dirty="0" smtClean="0">
              <a:latin typeface="思源黑体 CN Medium" pitchFamily="34" charset="-122"/>
              <a:ea typeface="思源黑体 CN Medium" pitchFamily="34" charset="-122"/>
            </a:endParaRPr>
          </a:p>
          <a:p>
            <a:endParaRPr lang="en-US" altLang="zh-CN" sz="1400" dirty="0" smtClean="0">
              <a:latin typeface="思源黑体 CN Medium" pitchFamily="34" charset="-122"/>
              <a:ea typeface="思源黑体 CN Medium" pitchFamily="34" charset="-122"/>
            </a:endParaRPr>
          </a:p>
          <a:p>
            <a:r>
              <a:rPr lang="zh-CN" altLang="en-US" sz="1800" b="1" dirty="0" smtClean="0">
                <a:solidFill>
                  <a:srgbClr val="FF0000"/>
                </a:solidFill>
                <a:latin typeface="思源黑体 CN Medium" pitchFamily="34" charset="-122"/>
                <a:ea typeface="思源黑体 CN Medium" pitchFamily="34" charset="-122"/>
              </a:rPr>
              <a:t>标签</a:t>
            </a:r>
            <a:r>
              <a:rPr lang="zh-CN" altLang="en-US" sz="1800" dirty="0" smtClean="0">
                <a:latin typeface="思源黑体 CN Medium" pitchFamily="34" charset="-122"/>
                <a:ea typeface="思源黑体 CN Medium" pitchFamily="34" charset="-122"/>
              </a:rPr>
              <a:t>（</a:t>
            </a:r>
            <a:r>
              <a:rPr lang="en-US" dirty="0" smtClean="0">
                <a:latin typeface="思源黑体 CN Medium" pitchFamily="34" charset="-122"/>
                <a:ea typeface="思源黑体 CN Medium" pitchFamily="34" charset="-122"/>
                <a:sym typeface="+mn-ea"/>
              </a:rPr>
              <a:t>Tag):</a:t>
            </a:r>
            <a:r>
              <a:rPr lang="zh-CN" altLang="en-US" dirty="0" smtClean="0">
                <a:latin typeface="思源黑体 CN Medium" pitchFamily="34" charset="-122"/>
                <a:ea typeface="思源黑体 CN Medium" pitchFamily="34" charset="-122"/>
                <a:sym typeface="+mn-ea"/>
              </a:rPr>
              <a:t>是一种互联网内容组织方式，是相关性很强的关键字，他帮助人们轻松的描述和分类内容</a:t>
            </a:r>
            <a:endParaRPr lang="en-US" altLang="zh-CN" sz="1400" dirty="0" smtClean="0">
              <a:latin typeface="思源黑体 CN Medium" pitchFamily="34" charset="-122"/>
              <a:ea typeface="思源黑体 CN Medium" pitchFamily="34" charset="-122"/>
            </a:endParaRPr>
          </a:p>
          <a:p>
            <a:r>
              <a:rPr lang="zh-CN" altLang="en-US" sz="1400" dirty="0" smtClean="0">
                <a:solidFill>
                  <a:schemeClr val="bg1">
                    <a:lumMod val="65000"/>
                  </a:schemeClr>
                </a:solidFill>
                <a:latin typeface="思源黑体 CN Medium" pitchFamily="34" charset="-122"/>
                <a:ea typeface="思源黑体 CN Medium" pitchFamily="34" charset="-122"/>
              </a:rPr>
              <a:t>（参考链接：https://wiki.mbalib.com/wiki/%E6%A0%87%E7%AD%BE）</a:t>
            </a:r>
            <a:endParaRPr lang="zh-CN" altLang="en-US" sz="1400" dirty="0" smtClean="0">
              <a:solidFill>
                <a:schemeClr val="bg1">
                  <a:lumMod val="65000"/>
                </a:schemeClr>
              </a:solidFill>
              <a:latin typeface="思源黑体 CN Medium" pitchFamily="34" charset="-122"/>
              <a:ea typeface="思源黑体 CN Medium" pitchFamily="34" charset="-122"/>
            </a:endParaRPr>
          </a:p>
          <a:p>
            <a:endParaRPr lang="zh-CN" altLang="en-US" sz="1400" dirty="0" smtClean="0">
              <a:latin typeface="思源黑体 CN Medium" pitchFamily="34" charset="-122"/>
              <a:ea typeface="思源黑体 CN Medium" pitchFamily="34" charset="-122"/>
            </a:endParaRPr>
          </a:p>
          <a:p>
            <a:r>
              <a:rPr lang="zh-CN" altLang="en-US" sz="1800" b="1" dirty="0" smtClean="0">
                <a:solidFill>
                  <a:srgbClr val="FF0000"/>
                </a:solidFill>
                <a:latin typeface="思源黑体 CN Medium" pitchFamily="34" charset="-122"/>
                <a:ea typeface="思源黑体 CN Medium" pitchFamily="34" charset="-122"/>
              </a:rPr>
              <a:t>用户标签</a:t>
            </a:r>
            <a:r>
              <a:rPr lang="zh-CN" altLang="en-US" sz="1400" dirty="0" smtClean="0">
                <a:latin typeface="思源黑体 CN Medium" pitchFamily="34" charset="-122"/>
                <a:ea typeface="思源黑体 CN Medium" pitchFamily="34" charset="-122"/>
              </a:rPr>
              <a:t>：</a:t>
            </a:r>
            <a:r>
              <a:rPr lang="zh-CN" altLang="en-US" sz="1800" dirty="0" smtClean="0">
                <a:latin typeface="思源黑体 CN Medium" pitchFamily="34" charset="-122"/>
                <a:ea typeface="思源黑体 CN Medium" pitchFamily="34" charset="-122"/>
              </a:rPr>
              <a:t>是</a:t>
            </a:r>
            <a:r>
              <a:rPr lang="zh-CN" altLang="en-US" sz="1800" b="1" dirty="0" smtClean="0">
                <a:latin typeface="思源黑体 CN Medium" pitchFamily="34" charset="-122"/>
                <a:ea typeface="思源黑体 CN Medium" pitchFamily="34" charset="-122"/>
              </a:rPr>
              <a:t>打在用户身上</a:t>
            </a:r>
            <a:r>
              <a:rPr lang="zh-CN" altLang="en-US" sz="1800" dirty="0" smtClean="0">
                <a:latin typeface="思源黑体 CN Medium" pitchFamily="34" charset="-122"/>
                <a:ea typeface="思源黑体 CN Medium" pitchFamily="34" charset="-122"/>
              </a:rPr>
              <a:t>，用于帮助描述用户特征，进而对用户进行区分或分类。类似的概念，还有商品标签、内容标签、小区标签等。</a:t>
            </a:r>
            <a:endParaRPr lang="zh-CN" altLang="en-US" sz="1800" dirty="0" smtClean="0">
              <a:latin typeface="思源黑体 CN Medium" pitchFamily="34" charset="-122"/>
              <a:ea typeface="思源黑体 CN Medium"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指标和标签</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639295" y="987536"/>
            <a:ext cx="886781" cy="646331"/>
          </a:xfrm>
          <a:prstGeom prst="rect">
            <a:avLst/>
          </a:prstGeom>
        </p:spPr>
        <p:txBody>
          <a:bodyPr wrap="none">
            <a:spAutoFit/>
          </a:bodyPr>
          <a:lstStyle/>
          <a:p>
            <a:r>
              <a:rPr lang="en-US" altLang="zh-CN" sz="3600" b="1" dirty="0">
                <a:solidFill>
                  <a:schemeClr val="bg1"/>
                </a:solidFill>
                <a:latin typeface="+mj-ea"/>
                <a:ea typeface="+mj-ea"/>
              </a:rPr>
              <a:t>1.1</a:t>
            </a:r>
            <a:endParaRPr lang="zh-CN" altLang="en-US" sz="3600" b="1" dirty="0">
              <a:solidFill>
                <a:schemeClr val="bg1"/>
              </a:solidFill>
              <a:latin typeface="+mj-ea"/>
              <a:ea typeface="+mj-ea"/>
            </a:endParaRPr>
          </a:p>
        </p:txBody>
      </p:sp>
      <p:sp>
        <p:nvSpPr>
          <p:cNvPr id="3" name="文本框 2"/>
          <p:cNvSpPr txBox="1"/>
          <p:nvPr/>
        </p:nvSpPr>
        <p:spPr>
          <a:xfrm>
            <a:off x="2148840" y="2152015"/>
            <a:ext cx="8654415" cy="2553335"/>
          </a:xfrm>
          <a:prstGeom prst="rect">
            <a:avLst/>
          </a:prstGeom>
          <a:noFill/>
        </p:spPr>
        <p:txBody>
          <a:bodyPr wrap="square" rtlCol="0" anchor="t">
            <a:spAutoFit/>
          </a:bodyPr>
          <a:p>
            <a:pPr fontAlgn="auto">
              <a:spcBef>
                <a:spcPts val="600"/>
              </a:spcBef>
            </a:pPr>
            <a:r>
              <a:rPr lang="zh-CN" altLang="en-US" sz="2800" dirty="0" smtClean="0">
                <a:latin typeface="思源黑体 CN Medium" pitchFamily="34" charset="-122"/>
                <a:ea typeface="思源黑体 CN Medium" pitchFamily="34" charset="-122"/>
              </a:rPr>
              <a:t>下列哪一项不属于用户标签（ ）</a:t>
            </a:r>
            <a:endParaRPr lang="zh-CN" altLang="en-US" sz="2800" dirty="0" smtClean="0">
              <a:latin typeface="思源黑体 CN Medium" pitchFamily="34" charset="-122"/>
              <a:ea typeface="思源黑体 CN Medium" pitchFamily="34" charset="-122"/>
            </a:endParaRPr>
          </a:p>
          <a:p>
            <a:pPr fontAlgn="auto">
              <a:spcBef>
                <a:spcPts val="600"/>
              </a:spcBef>
            </a:pPr>
            <a:r>
              <a:rPr lang="zh-CN" altLang="en-US" sz="2800" dirty="0" smtClean="0">
                <a:latin typeface="思源黑体 CN Medium" pitchFamily="34" charset="-122"/>
                <a:ea typeface="思源黑体 CN Medium" pitchFamily="34" charset="-122"/>
              </a:rPr>
              <a:t>A. DAU（Daily Active User）</a:t>
            </a:r>
            <a:endParaRPr lang="zh-CN" altLang="en-US" sz="2800" dirty="0" smtClean="0">
              <a:latin typeface="思源黑体 CN Medium" pitchFamily="34" charset="-122"/>
              <a:ea typeface="思源黑体 CN Medium" pitchFamily="34" charset="-122"/>
            </a:endParaRPr>
          </a:p>
          <a:p>
            <a:pPr fontAlgn="auto">
              <a:spcBef>
                <a:spcPts val="600"/>
              </a:spcBef>
            </a:pPr>
            <a:r>
              <a:rPr lang="zh-CN" altLang="en-US" sz="2800" dirty="0" smtClean="0">
                <a:latin typeface="思源黑体 CN Medium" pitchFamily="34" charset="-122"/>
                <a:ea typeface="思源黑体 CN Medium" pitchFamily="34" charset="-122"/>
              </a:rPr>
              <a:t>B. 是否会员（是/否）</a:t>
            </a:r>
            <a:endParaRPr lang="zh-CN" altLang="en-US" sz="2800" dirty="0" smtClean="0">
              <a:latin typeface="思源黑体 CN Medium" pitchFamily="34" charset="-122"/>
              <a:ea typeface="思源黑体 CN Medium" pitchFamily="34" charset="-122"/>
            </a:endParaRPr>
          </a:p>
          <a:p>
            <a:pPr fontAlgn="auto">
              <a:spcBef>
                <a:spcPts val="600"/>
              </a:spcBef>
            </a:pPr>
            <a:r>
              <a:rPr lang="zh-CN" altLang="en-US" sz="2800" dirty="0" smtClean="0">
                <a:latin typeface="思源黑体 CN Medium" pitchFamily="34" charset="-122"/>
                <a:ea typeface="思源黑体 CN Medium" pitchFamily="34" charset="-122"/>
              </a:rPr>
              <a:t>C. 生命周期（婴儿期、成长期、成熟期、衰退期）</a:t>
            </a:r>
            <a:endParaRPr lang="zh-CN" altLang="en-US" sz="2800" dirty="0" smtClean="0">
              <a:latin typeface="思源黑体 CN Medium" pitchFamily="34" charset="-122"/>
              <a:ea typeface="思源黑体 CN Medium" pitchFamily="34" charset="-122"/>
            </a:endParaRPr>
          </a:p>
          <a:p>
            <a:pPr fontAlgn="auto">
              <a:spcBef>
                <a:spcPts val="600"/>
              </a:spcBef>
            </a:pPr>
            <a:r>
              <a:rPr lang="zh-CN" altLang="en-US" sz="2800" dirty="0" smtClean="0">
                <a:latin typeface="思源黑体 CN Medium" pitchFamily="34" charset="-122"/>
                <a:ea typeface="思源黑体 CN Medium" pitchFamily="34" charset="-122"/>
              </a:rPr>
              <a:t>D. 性别（男、女）</a:t>
            </a:r>
            <a:endParaRPr lang="zh-CN" altLang="en-US" sz="2800" dirty="0" smtClean="0">
              <a:latin typeface="思源黑体 CN Medium" pitchFamily="34" charset="-122"/>
              <a:ea typeface="思源黑体 CN Medium"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标签和用户标签</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639295" y="987536"/>
            <a:ext cx="886781" cy="646331"/>
          </a:xfrm>
          <a:prstGeom prst="rect">
            <a:avLst/>
          </a:prstGeom>
        </p:spPr>
        <p:txBody>
          <a:bodyPr wrap="none">
            <a:spAutoFit/>
          </a:bodyPr>
          <a:lstStyle/>
          <a:p>
            <a:r>
              <a:rPr lang="en-US" altLang="zh-CN" sz="3600" b="1" dirty="0">
                <a:solidFill>
                  <a:schemeClr val="bg1"/>
                </a:solidFill>
                <a:latin typeface="+mj-ea"/>
                <a:ea typeface="+mj-ea"/>
              </a:rPr>
              <a:t>1.1</a:t>
            </a:r>
            <a:endParaRPr lang="zh-CN" altLang="en-US" sz="3600" b="1" dirty="0">
              <a:solidFill>
                <a:schemeClr val="bg1"/>
              </a:solidFill>
              <a:latin typeface="+mj-ea"/>
              <a:ea typeface="+mj-ea"/>
            </a:endParaRPr>
          </a:p>
        </p:txBody>
      </p:sp>
      <p:sp>
        <p:nvSpPr>
          <p:cNvPr id="3" name="文本框 2"/>
          <p:cNvSpPr txBox="1"/>
          <p:nvPr/>
        </p:nvSpPr>
        <p:spPr>
          <a:xfrm>
            <a:off x="2112010" y="2152015"/>
            <a:ext cx="8654415" cy="2553335"/>
          </a:xfrm>
          <a:prstGeom prst="rect">
            <a:avLst/>
          </a:prstGeom>
          <a:noFill/>
        </p:spPr>
        <p:txBody>
          <a:bodyPr wrap="square" rtlCol="0" anchor="t">
            <a:spAutoFit/>
          </a:bodyPr>
          <a:p>
            <a:pPr fontAlgn="auto">
              <a:spcBef>
                <a:spcPts val="600"/>
              </a:spcBef>
            </a:pPr>
            <a:r>
              <a:rPr lang="zh-CN" altLang="en-US" sz="2800" dirty="0" smtClean="0">
                <a:latin typeface="思源黑体 CN Medium" pitchFamily="34" charset="-122"/>
                <a:ea typeface="思源黑体 CN Medium" pitchFamily="34" charset="-122"/>
              </a:rPr>
              <a:t>下列哪一项不属于用户标签（ ）</a:t>
            </a:r>
            <a:endParaRPr lang="zh-CN" altLang="en-US" sz="2800" dirty="0" smtClean="0">
              <a:latin typeface="思源黑体 CN Medium" pitchFamily="34" charset="-122"/>
              <a:ea typeface="思源黑体 CN Medium" pitchFamily="34" charset="-122"/>
            </a:endParaRPr>
          </a:p>
          <a:p>
            <a:pPr fontAlgn="auto">
              <a:spcBef>
                <a:spcPts val="600"/>
              </a:spcBef>
            </a:pPr>
            <a:r>
              <a:rPr lang="zh-CN" altLang="en-US" sz="2800" dirty="0" smtClean="0">
                <a:solidFill>
                  <a:schemeClr val="accent3"/>
                </a:solidFill>
                <a:latin typeface="思源黑体 CN Medium" pitchFamily="34" charset="-122"/>
                <a:ea typeface="思源黑体 CN Medium" pitchFamily="34" charset="-122"/>
              </a:rPr>
              <a:t>A. DAU（Daily Active User）</a:t>
            </a:r>
            <a:endParaRPr lang="zh-CN" altLang="en-US" sz="2800" dirty="0" smtClean="0">
              <a:solidFill>
                <a:schemeClr val="accent3"/>
              </a:solidFill>
              <a:latin typeface="思源黑体 CN Medium" pitchFamily="34" charset="-122"/>
              <a:ea typeface="思源黑体 CN Medium" pitchFamily="34" charset="-122"/>
            </a:endParaRPr>
          </a:p>
          <a:p>
            <a:pPr fontAlgn="auto">
              <a:spcBef>
                <a:spcPts val="600"/>
              </a:spcBef>
            </a:pPr>
            <a:r>
              <a:rPr lang="zh-CN" altLang="en-US" sz="2800" dirty="0" smtClean="0">
                <a:latin typeface="思源黑体 CN Medium" pitchFamily="34" charset="-122"/>
                <a:ea typeface="思源黑体 CN Medium" pitchFamily="34" charset="-122"/>
              </a:rPr>
              <a:t>B. 是否会员（是/否）</a:t>
            </a:r>
            <a:endParaRPr lang="zh-CN" altLang="en-US" sz="2800" dirty="0" smtClean="0">
              <a:latin typeface="思源黑体 CN Medium" pitchFamily="34" charset="-122"/>
              <a:ea typeface="思源黑体 CN Medium" pitchFamily="34" charset="-122"/>
            </a:endParaRPr>
          </a:p>
          <a:p>
            <a:pPr fontAlgn="auto">
              <a:spcBef>
                <a:spcPts val="600"/>
              </a:spcBef>
            </a:pPr>
            <a:r>
              <a:rPr lang="zh-CN" altLang="en-US" sz="2800" dirty="0" smtClean="0">
                <a:latin typeface="思源黑体 CN Medium" pitchFamily="34" charset="-122"/>
                <a:ea typeface="思源黑体 CN Medium" pitchFamily="34" charset="-122"/>
              </a:rPr>
              <a:t>C. 生命周期（婴儿期、成长期、成熟期、衰退期）</a:t>
            </a:r>
            <a:endParaRPr lang="zh-CN" altLang="en-US" sz="2800" dirty="0" smtClean="0">
              <a:latin typeface="思源黑体 CN Medium" pitchFamily="34" charset="-122"/>
              <a:ea typeface="思源黑体 CN Medium" pitchFamily="34" charset="-122"/>
            </a:endParaRPr>
          </a:p>
          <a:p>
            <a:pPr fontAlgn="auto">
              <a:spcBef>
                <a:spcPts val="600"/>
              </a:spcBef>
            </a:pPr>
            <a:r>
              <a:rPr lang="zh-CN" altLang="en-US" sz="2800" dirty="0" smtClean="0">
                <a:latin typeface="思源黑体 CN Medium" pitchFamily="34" charset="-122"/>
                <a:ea typeface="思源黑体 CN Medium" pitchFamily="34" charset="-122"/>
              </a:rPr>
              <a:t>D. 性别（男、女）</a:t>
            </a:r>
            <a:endParaRPr lang="zh-CN" altLang="en-US" sz="2800" dirty="0" smtClean="0">
              <a:latin typeface="思源黑体 CN Medium" pitchFamily="34" charset="-122"/>
              <a:ea typeface="思源黑体 CN Medium"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本体论</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639295" y="987536"/>
            <a:ext cx="886781" cy="646331"/>
          </a:xfrm>
          <a:prstGeom prst="rect">
            <a:avLst/>
          </a:prstGeom>
        </p:spPr>
        <p:txBody>
          <a:bodyPr wrap="none">
            <a:spAutoFit/>
          </a:bodyPr>
          <a:lstStyle/>
          <a:p>
            <a:r>
              <a:rPr lang="en-US" altLang="zh-CN" sz="3600" b="1" dirty="0">
                <a:solidFill>
                  <a:schemeClr val="bg1"/>
                </a:solidFill>
                <a:latin typeface="+mj-ea"/>
                <a:ea typeface="+mj-ea"/>
              </a:rPr>
              <a:t>1.1</a:t>
            </a:r>
            <a:endParaRPr lang="zh-CN" altLang="en-US" sz="3600" b="1" dirty="0">
              <a:solidFill>
                <a:schemeClr val="bg1"/>
              </a:solidFill>
              <a:latin typeface="+mj-ea"/>
              <a:ea typeface="+mj-ea"/>
            </a:endParaRPr>
          </a:p>
        </p:txBody>
      </p:sp>
      <p:sp>
        <p:nvSpPr>
          <p:cNvPr id="4" name="矩形 3"/>
          <p:cNvSpPr/>
          <p:nvPr/>
        </p:nvSpPr>
        <p:spPr>
          <a:xfrm>
            <a:off x="2005687" y="1976579"/>
            <a:ext cx="8534400" cy="1688411"/>
          </a:xfrm>
          <a:prstGeom prst="rect">
            <a:avLst/>
          </a:prstGeom>
        </p:spPr>
        <p:txBody>
          <a:bodyPr wrap="square">
            <a:spAutoFit/>
          </a:bodyPr>
          <a:lstStyle/>
          <a:p>
            <a:pPr>
              <a:lnSpc>
                <a:spcPct val="150000"/>
              </a:lnSpc>
            </a:pPr>
            <a:r>
              <a:rPr lang="en-US" altLang="zh-CN" sz="2400" dirty="0">
                <a:solidFill>
                  <a:schemeClr val="bg1">
                    <a:lumMod val="50000"/>
                  </a:schemeClr>
                </a:solidFill>
                <a:ea typeface="思源黑体 CN Medium" pitchFamily="34" charset="-122"/>
              </a:rPr>
              <a:t>Gruber</a:t>
            </a:r>
            <a:r>
              <a:rPr lang="zh-CN" altLang="en-US" sz="2400" dirty="0">
                <a:solidFill>
                  <a:schemeClr val="bg1">
                    <a:lumMod val="50000"/>
                  </a:schemeClr>
                </a:solidFill>
                <a:ea typeface="思源黑体 CN Medium" pitchFamily="34" charset="-122"/>
              </a:rPr>
              <a:t>给出的：“本体是概念模型的明确的规范说明”。也有的地方翻译成：本体是指一种“形式化的，对于共享概念体系的明确而又详细的说明”。</a:t>
            </a:r>
            <a:endParaRPr lang="zh-CN" altLang="en-US" sz="2400" dirty="0">
              <a:solidFill>
                <a:schemeClr val="bg1">
                  <a:lumMod val="50000"/>
                </a:schemeClr>
              </a:solidFill>
              <a:ea typeface="思源黑体 CN Medium" pitchFamily="34" charset="-122"/>
            </a:endParaRPr>
          </a:p>
        </p:txBody>
      </p:sp>
      <p:sp>
        <p:nvSpPr>
          <p:cNvPr id="7" name="矩形 6"/>
          <p:cNvSpPr/>
          <p:nvPr/>
        </p:nvSpPr>
        <p:spPr>
          <a:xfrm>
            <a:off x="2005687" y="4247511"/>
            <a:ext cx="7008650" cy="646331"/>
          </a:xfrm>
          <a:prstGeom prst="rect">
            <a:avLst/>
          </a:prstGeom>
        </p:spPr>
        <p:txBody>
          <a:bodyPr wrap="none">
            <a:spAutoFit/>
          </a:bodyPr>
          <a:lstStyle/>
          <a:p>
            <a:r>
              <a:rPr lang="zh-CN" altLang="en-US" sz="2400" dirty="0">
                <a:solidFill>
                  <a:schemeClr val="bg1">
                    <a:lumMod val="50000"/>
                  </a:schemeClr>
                </a:solidFill>
                <a:ea typeface="思源黑体 CN Medium" pitchFamily="34" charset="-122"/>
              </a:rPr>
              <a:t>世界级难题：</a:t>
            </a:r>
            <a:r>
              <a:rPr lang="zh-CN" altLang="en-US" sz="2400" dirty="0">
                <a:solidFill>
                  <a:schemeClr val="accent3"/>
                </a:solidFill>
                <a:ea typeface="思源黑体 CN Medium" pitchFamily="34" charset="-122"/>
              </a:rPr>
              <a:t>***</a:t>
            </a:r>
            <a:r>
              <a:rPr lang="zh-CN" altLang="en-US" sz="3600" b="1" dirty="0">
                <a:solidFill>
                  <a:schemeClr val="accent3"/>
                </a:solidFill>
                <a:ea typeface="思源黑体 CN Medium" pitchFamily="34" charset="-122"/>
              </a:rPr>
              <a:t>是什么？人类是什么？</a:t>
            </a:r>
            <a:endParaRPr lang="en-US" altLang="zh-CN" sz="3600" b="1" dirty="0">
              <a:solidFill>
                <a:schemeClr val="accent3"/>
              </a:solidFill>
              <a:ea typeface="思源黑体 CN Medium"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用户是什么</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12" name="矩形 11"/>
          <p:cNvSpPr/>
          <p:nvPr/>
        </p:nvSpPr>
        <p:spPr>
          <a:xfrm>
            <a:off x="2005687" y="1976579"/>
            <a:ext cx="8534400" cy="1198880"/>
          </a:xfrm>
          <a:prstGeom prst="rect">
            <a:avLst/>
          </a:prstGeom>
        </p:spPr>
        <p:txBody>
          <a:bodyPr wrap="square">
            <a:spAutoFit/>
          </a:bodyPr>
          <a:lstStyle/>
          <a:p>
            <a:pPr>
              <a:lnSpc>
                <a:spcPct val="150000"/>
              </a:lnSpc>
            </a:pPr>
            <a:r>
              <a:rPr lang="zh-CN" altLang="en-US" sz="2400" dirty="0">
                <a:solidFill>
                  <a:schemeClr val="bg1">
                    <a:lumMod val="50000"/>
                  </a:schemeClr>
                </a:solidFill>
                <a:ea typeface="思源黑体 CN Medium" pitchFamily="34" charset="-122"/>
              </a:rPr>
              <a:t>假设：我们是</a:t>
            </a:r>
            <a:r>
              <a:rPr lang="en-US" altLang="zh-CN" sz="2400" dirty="0">
                <a:solidFill>
                  <a:schemeClr val="bg1">
                    <a:lumMod val="50000"/>
                  </a:schemeClr>
                </a:solidFill>
                <a:ea typeface="思源黑体 CN Medium" pitchFamily="34" charset="-122"/>
              </a:rPr>
              <a:t>APP</a:t>
            </a:r>
            <a:r>
              <a:rPr lang="zh-CN" altLang="en-US" sz="2400" dirty="0">
                <a:solidFill>
                  <a:schemeClr val="bg1">
                    <a:lumMod val="50000"/>
                  </a:schemeClr>
                </a:solidFill>
                <a:ea typeface="思源黑体 CN Medium" pitchFamily="34" charset="-122"/>
              </a:rPr>
              <a:t>提供知识类信息的产品，比如：得到或知乎</a:t>
            </a:r>
            <a:endParaRPr lang="en-US" altLang="zh-CN" sz="2400" dirty="0">
              <a:solidFill>
                <a:schemeClr val="bg1">
                  <a:lumMod val="50000"/>
                </a:schemeClr>
              </a:solidFill>
              <a:ea typeface="思源黑体 CN Medium" pitchFamily="34" charset="-122"/>
            </a:endParaRPr>
          </a:p>
          <a:p>
            <a:pPr>
              <a:lnSpc>
                <a:spcPct val="150000"/>
              </a:lnSpc>
            </a:pPr>
            <a:r>
              <a:rPr lang="zh-CN" altLang="en-US" sz="2400" dirty="0">
                <a:solidFill>
                  <a:schemeClr val="bg1">
                    <a:lumMod val="50000"/>
                  </a:schemeClr>
                </a:solidFill>
                <a:ea typeface="思源黑体 CN Medium" pitchFamily="34" charset="-122"/>
              </a:rPr>
              <a:t>（本体）是什么？</a:t>
            </a:r>
            <a:endParaRPr lang="zh-CN" altLang="en-US" sz="2400" dirty="0">
              <a:solidFill>
                <a:schemeClr val="bg1">
                  <a:lumMod val="50000"/>
                </a:schemeClr>
              </a:solidFill>
              <a:ea typeface="思源黑体 CN Medium" pitchFamily="34" charset="-122"/>
            </a:endParaRPr>
          </a:p>
        </p:txBody>
      </p:sp>
      <p:sp>
        <p:nvSpPr>
          <p:cNvPr id="13" name="矩形 12"/>
          <p:cNvSpPr/>
          <p:nvPr/>
        </p:nvSpPr>
        <p:spPr>
          <a:xfrm>
            <a:off x="2388091" y="5352192"/>
            <a:ext cx="2938509" cy="1134413"/>
          </a:xfrm>
          <a:prstGeom prst="rect">
            <a:avLst/>
          </a:prstGeom>
        </p:spPr>
        <p:txBody>
          <a:bodyPr wrap="square">
            <a:spAutoFit/>
          </a:bodyPr>
          <a:lstStyle/>
          <a:p>
            <a:pPr algn="ctr">
              <a:lnSpc>
                <a:spcPct val="150000"/>
              </a:lnSpc>
            </a:pPr>
            <a:r>
              <a:rPr lang="zh-CN" altLang="en-US" sz="2400" b="1" dirty="0">
                <a:solidFill>
                  <a:schemeClr val="accent3"/>
                </a:solidFill>
                <a:ea typeface="思源黑体 CN Medium" pitchFamily="34" charset="-122"/>
              </a:rPr>
              <a:t>学员</a:t>
            </a:r>
            <a:endParaRPr lang="en-US" altLang="zh-CN" sz="2400" b="1" dirty="0">
              <a:solidFill>
                <a:schemeClr val="accent3"/>
              </a:solidFill>
              <a:ea typeface="思源黑体 CN Medium" pitchFamily="34" charset="-122"/>
            </a:endParaRPr>
          </a:p>
          <a:p>
            <a:pPr algn="ctr">
              <a:lnSpc>
                <a:spcPct val="150000"/>
              </a:lnSpc>
            </a:pPr>
            <a:r>
              <a:rPr lang="en-US" altLang="zh-CN" sz="2400" b="1" dirty="0">
                <a:solidFill>
                  <a:schemeClr val="bg1">
                    <a:lumMod val="50000"/>
                  </a:schemeClr>
                </a:solidFill>
                <a:ea typeface="思源黑体 CN Medium" pitchFamily="34" charset="-122"/>
              </a:rPr>
              <a:t>(</a:t>
            </a:r>
            <a:r>
              <a:rPr lang="zh-CN" altLang="en-US" sz="2400" b="1" dirty="0">
                <a:solidFill>
                  <a:schemeClr val="bg1">
                    <a:lumMod val="50000"/>
                  </a:schemeClr>
                </a:solidFill>
                <a:ea typeface="思源黑体 CN Medium" pitchFamily="34" charset="-122"/>
              </a:rPr>
              <a:t>希望获取</a:t>
            </a:r>
            <a:r>
              <a:rPr lang="zh-CN" altLang="en-US" sz="2400" b="1" dirty="0">
                <a:solidFill>
                  <a:schemeClr val="accent3"/>
                </a:solidFill>
                <a:ea typeface="思源黑体 CN Medium" pitchFamily="34" charset="-122"/>
              </a:rPr>
              <a:t>知识</a:t>
            </a:r>
            <a:r>
              <a:rPr lang="en-US" altLang="zh-CN" sz="2400" b="1" dirty="0">
                <a:solidFill>
                  <a:schemeClr val="bg1">
                    <a:lumMod val="50000"/>
                  </a:schemeClr>
                </a:solidFill>
                <a:ea typeface="思源黑体 CN Medium" pitchFamily="34" charset="-122"/>
              </a:rPr>
              <a:t>)</a:t>
            </a:r>
            <a:endParaRPr lang="zh-CN" altLang="en-US" sz="2400" b="1" dirty="0">
              <a:solidFill>
                <a:schemeClr val="bg1">
                  <a:lumMod val="50000"/>
                </a:schemeClr>
              </a:solidFill>
              <a:ea typeface="思源黑体 CN Medium" pitchFamily="34" charset="-122"/>
            </a:endParaRPr>
          </a:p>
        </p:txBody>
      </p:sp>
      <p:sp>
        <p:nvSpPr>
          <p:cNvPr id="14" name="矩形 13"/>
          <p:cNvSpPr/>
          <p:nvPr/>
        </p:nvSpPr>
        <p:spPr>
          <a:xfrm>
            <a:off x="7528264" y="5352191"/>
            <a:ext cx="2275645" cy="1134413"/>
          </a:xfrm>
          <a:prstGeom prst="rect">
            <a:avLst/>
          </a:prstGeom>
        </p:spPr>
        <p:txBody>
          <a:bodyPr wrap="square">
            <a:spAutoFit/>
          </a:bodyPr>
          <a:lstStyle/>
          <a:p>
            <a:pPr algn="ctr">
              <a:lnSpc>
                <a:spcPct val="150000"/>
              </a:lnSpc>
            </a:pPr>
            <a:r>
              <a:rPr lang="zh-CN" altLang="en-US" sz="2400" b="1" dirty="0">
                <a:solidFill>
                  <a:schemeClr val="accent3"/>
                </a:solidFill>
                <a:ea typeface="思源黑体 CN Medium" pitchFamily="34" charset="-122"/>
              </a:rPr>
              <a:t>讲师</a:t>
            </a:r>
            <a:endParaRPr lang="en-US" altLang="zh-CN" sz="2400" b="1" dirty="0">
              <a:solidFill>
                <a:schemeClr val="accent3"/>
              </a:solidFill>
              <a:ea typeface="思源黑体 CN Medium" pitchFamily="34" charset="-122"/>
            </a:endParaRPr>
          </a:p>
          <a:p>
            <a:pPr algn="ctr">
              <a:lnSpc>
                <a:spcPct val="150000"/>
              </a:lnSpc>
            </a:pPr>
            <a:r>
              <a:rPr lang="en-US" altLang="zh-CN" sz="2400" b="1" dirty="0">
                <a:solidFill>
                  <a:schemeClr val="bg1">
                    <a:lumMod val="50000"/>
                  </a:schemeClr>
                </a:solidFill>
                <a:ea typeface="思源黑体 CN Medium" pitchFamily="34" charset="-122"/>
              </a:rPr>
              <a:t>(</a:t>
            </a:r>
            <a:r>
              <a:rPr lang="zh-CN" altLang="en-US" sz="2400" b="1" dirty="0">
                <a:solidFill>
                  <a:schemeClr val="bg1">
                    <a:lumMod val="50000"/>
                  </a:schemeClr>
                </a:solidFill>
                <a:ea typeface="思源黑体 CN Medium" pitchFamily="34" charset="-122"/>
              </a:rPr>
              <a:t>提供</a:t>
            </a:r>
            <a:r>
              <a:rPr lang="zh-CN" altLang="en-US" sz="2400" b="1" dirty="0">
                <a:solidFill>
                  <a:schemeClr val="accent3"/>
                </a:solidFill>
                <a:ea typeface="思源黑体 CN Medium" pitchFamily="34" charset="-122"/>
              </a:rPr>
              <a:t>知识</a:t>
            </a:r>
            <a:r>
              <a:rPr lang="en-US" altLang="zh-CN" sz="2400" b="1" dirty="0">
                <a:solidFill>
                  <a:schemeClr val="bg1">
                    <a:lumMod val="50000"/>
                  </a:schemeClr>
                </a:solidFill>
                <a:ea typeface="思源黑体 CN Medium" pitchFamily="34" charset="-122"/>
              </a:rPr>
              <a:t>)</a:t>
            </a:r>
            <a:endParaRPr lang="zh-CN" altLang="en-US" sz="2400" b="1" dirty="0">
              <a:solidFill>
                <a:schemeClr val="bg1">
                  <a:lumMod val="50000"/>
                </a:schemeClr>
              </a:solidFill>
              <a:ea typeface="思源黑体 CN Medium" pitchFamily="34" charset="-122"/>
            </a:endParaRPr>
          </a:p>
        </p:txBody>
      </p:sp>
      <p:sp>
        <p:nvSpPr>
          <p:cNvPr id="10" name="矩形 9"/>
          <p:cNvSpPr/>
          <p:nvPr/>
        </p:nvSpPr>
        <p:spPr>
          <a:xfrm>
            <a:off x="639295" y="987536"/>
            <a:ext cx="886781" cy="646331"/>
          </a:xfrm>
          <a:prstGeom prst="rect">
            <a:avLst/>
          </a:prstGeom>
        </p:spPr>
        <p:txBody>
          <a:bodyPr wrap="none">
            <a:spAutoFit/>
          </a:bodyPr>
          <a:lstStyle/>
          <a:p>
            <a:r>
              <a:rPr lang="en-US" altLang="zh-CN" sz="3600" b="1" dirty="0">
                <a:solidFill>
                  <a:schemeClr val="bg1"/>
                </a:solidFill>
                <a:latin typeface="+mj-ea"/>
                <a:ea typeface="+mj-ea"/>
              </a:rPr>
              <a:t>1.2</a:t>
            </a:r>
            <a:endParaRPr lang="zh-CN" altLang="en-US" sz="3600" b="1" dirty="0">
              <a:solidFill>
                <a:schemeClr val="bg1"/>
              </a:solidFill>
              <a:latin typeface="+mj-ea"/>
              <a:ea typeface="+mj-ea"/>
            </a:endParaRPr>
          </a:p>
        </p:txBody>
      </p:sp>
      <p:grpSp>
        <p:nvGrpSpPr>
          <p:cNvPr id="19" name="그룹 18"/>
          <p:cNvGrpSpPr/>
          <p:nvPr/>
        </p:nvGrpSpPr>
        <p:grpSpPr>
          <a:xfrm>
            <a:off x="2877673" y="3316041"/>
            <a:ext cx="1612503" cy="1928276"/>
            <a:chOff x="3711576" y="1566864"/>
            <a:chExt cx="1717675" cy="2009776"/>
          </a:xfrm>
        </p:grpSpPr>
        <p:sp>
          <p:nvSpPr>
            <p:cNvPr id="20" name="Freeform 12"/>
            <p:cNvSpPr/>
            <p:nvPr/>
          </p:nvSpPr>
          <p:spPr bwMode="auto">
            <a:xfrm>
              <a:off x="3711576" y="1566864"/>
              <a:ext cx="1717675" cy="2009776"/>
            </a:xfrm>
            <a:custGeom>
              <a:avLst/>
              <a:gdLst>
                <a:gd name="T0" fmla="*/ 398 w 455"/>
                <a:gd name="T1" fmla="*/ 297 h 533"/>
                <a:gd name="T2" fmla="*/ 320 w 455"/>
                <a:gd name="T3" fmla="*/ 261 h 533"/>
                <a:gd name="T4" fmla="*/ 339 w 455"/>
                <a:gd name="T5" fmla="*/ 224 h 533"/>
                <a:gd name="T6" fmla="*/ 363 w 455"/>
                <a:gd name="T7" fmla="*/ 191 h 533"/>
                <a:gd name="T8" fmla="*/ 355 w 455"/>
                <a:gd name="T9" fmla="*/ 144 h 533"/>
                <a:gd name="T10" fmla="*/ 323 w 455"/>
                <a:gd name="T11" fmla="*/ 40 h 533"/>
                <a:gd name="T12" fmla="*/ 229 w 455"/>
                <a:gd name="T13" fmla="*/ 0 h 533"/>
                <a:gd name="T14" fmla="*/ 228 w 455"/>
                <a:gd name="T15" fmla="*/ 0 h 533"/>
                <a:gd name="T16" fmla="*/ 227 w 455"/>
                <a:gd name="T17" fmla="*/ 0 h 533"/>
                <a:gd name="T18" fmla="*/ 133 w 455"/>
                <a:gd name="T19" fmla="*/ 40 h 533"/>
                <a:gd name="T20" fmla="*/ 100 w 455"/>
                <a:gd name="T21" fmla="*/ 144 h 533"/>
                <a:gd name="T22" fmla="*/ 93 w 455"/>
                <a:gd name="T23" fmla="*/ 191 h 533"/>
                <a:gd name="T24" fmla="*/ 116 w 455"/>
                <a:gd name="T25" fmla="*/ 224 h 533"/>
                <a:gd name="T26" fmla="*/ 135 w 455"/>
                <a:gd name="T27" fmla="*/ 261 h 533"/>
                <a:gd name="T28" fmla="*/ 57 w 455"/>
                <a:gd name="T29" fmla="*/ 297 h 533"/>
                <a:gd name="T30" fmla="*/ 0 w 455"/>
                <a:gd name="T31" fmla="*/ 478 h 533"/>
                <a:gd name="T32" fmla="*/ 16 w 455"/>
                <a:gd name="T33" fmla="*/ 517 h 533"/>
                <a:gd name="T34" fmla="*/ 54 w 455"/>
                <a:gd name="T35" fmla="*/ 533 h 533"/>
                <a:gd name="T36" fmla="*/ 401 w 455"/>
                <a:gd name="T37" fmla="*/ 533 h 533"/>
                <a:gd name="T38" fmla="*/ 440 w 455"/>
                <a:gd name="T39" fmla="*/ 517 h 533"/>
                <a:gd name="T40" fmla="*/ 455 w 455"/>
                <a:gd name="T41" fmla="*/ 478 h 533"/>
                <a:gd name="T42" fmla="*/ 398 w 455"/>
                <a:gd name="T43" fmla="*/ 29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5" h="533">
                  <a:moveTo>
                    <a:pt x="398" y="297"/>
                  </a:moveTo>
                  <a:cubicBezTo>
                    <a:pt x="379" y="280"/>
                    <a:pt x="353" y="268"/>
                    <a:pt x="320" y="261"/>
                  </a:cubicBezTo>
                  <a:cubicBezTo>
                    <a:pt x="327" y="251"/>
                    <a:pt x="334" y="239"/>
                    <a:pt x="339" y="224"/>
                  </a:cubicBezTo>
                  <a:cubicBezTo>
                    <a:pt x="347" y="219"/>
                    <a:pt x="357" y="209"/>
                    <a:pt x="363" y="191"/>
                  </a:cubicBezTo>
                  <a:cubicBezTo>
                    <a:pt x="370" y="171"/>
                    <a:pt x="365" y="155"/>
                    <a:pt x="355" y="144"/>
                  </a:cubicBezTo>
                  <a:cubicBezTo>
                    <a:pt x="357" y="100"/>
                    <a:pt x="346" y="65"/>
                    <a:pt x="323" y="40"/>
                  </a:cubicBezTo>
                  <a:cubicBezTo>
                    <a:pt x="288" y="2"/>
                    <a:pt x="238" y="0"/>
                    <a:pt x="229" y="0"/>
                  </a:cubicBezTo>
                  <a:cubicBezTo>
                    <a:pt x="228" y="0"/>
                    <a:pt x="228" y="0"/>
                    <a:pt x="228" y="0"/>
                  </a:cubicBezTo>
                  <a:cubicBezTo>
                    <a:pt x="228" y="0"/>
                    <a:pt x="227" y="0"/>
                    <a:pt x="227" y="0"/>
                  </a:cubicBezTo>
                  <a:cubicBezTo>
                    <a:pt x="217" y="0"/>
                    <a:pt x="167" y="2"/>
                    <a:pt x="133" y="40"/>
                  </a:cubicBezTo>
                  <a:cubicBezTo>
                    <a:pt x="109" y="65"/>
                    <a:pt x="98" y="100"/>
                    <a:pt x="100" y="144"/>
                  </a:cubicBezTo>
                  <a:cubicBezTo>
                    <a:pt x="91" y="155"/>
                    <a:pt x="86" y="171"/>
                    <a:pt x="93" y="191"/>
                  </a:cubicBezTo>
                  <a:cubicBezTo>
                    <a:pt x="99" y="209"/>
                    <a:pt x="109" y="219"/>
                    <a:pt x="116" y="224"/>
                  </a:cubicBezTo>
                  <a:cubicBezTo>
                    <a:pt x="122" y="239"/>
                    <a:pt x="128" y="251"/>
                    <a:pt x="135" y="261"/>
                  </a:cubicBezTo>
                  <a:cubicBezTo>
                    <a:pt x="102" y="268"/>
                    <a:pt x="76" y="280"/>
                    <a:pt x="57" y="297"/>
                  </a:cubicBezTo>
                  <a:cubicBezTo>
                    <a:pt x="6" y="345"/>
                    <a:pt x="1" y="407"/>
                    <a:pt x="0" y="478"/>
                  </a:cubicBezTo>
                  <a:cubicBezTo>
                    <a:pt x="0" y="493"/>
                    <a:pt x="6" y="507"/>
                    <a:pt x="16" y="517"/>
                  </a:cubicBezTo>
                  <a:cubicBezTo>
                    <a:pt x="26" y="527"/>
                    <a:pt x="40" y="533"/>
                    <a:pt x="54" y="533"/>
                  </a:cubicBezTo>
                  <a:cubicBezTo>
                    <a:pt x="401" y="533"/>
                    <a:pt x="401" y="533"/>
                    <a:pt x="401" y="533"/>
                  </a:cubicBezTo>
                  <a:cubicBezTo>
                    <a:pt x="415" y="533"/>
                    <a:pt x="429" y="527"/>
                    <a:pt x="440" y="517"/>
                  </a:cubicBezTo>
                  <a:cubicBezTo>
                    <a:pt x="450" y="507"/>
                    <a:pt x="455" y="493"/>
                    <a:pt x="455" y="478"/>
                  </a:cubicBezTo>
                  <a:cubicBezTo>
                    <a:pt x="454" y="407"/>
                    <a:pt x="450" y="345"/>
                    <a:pt x="398" y="297"/>
                  </a:cubicBezTo>
                  <a:close/>
                </a:path>
              </a:pathLst>
            </a:custGeom>
            <a:solidFill>
              <a:srgbClr val="F2F2F2"/>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2400" b="0" i="0" u="none" strike="noStrike" kern="1200" cap="none" spc="0" normalizeH="0" baseline="0" noProof="0" dirty="0">
                <a:ln>
                  <a:noFill/>
                </a:ln>
                <a:solidFill>
                  <a:srgbClr val="262626"/>
                </a:solidFill>
                <a:effectLst/>
                <a:uLnTx/>
                <a:uFillTx/>
                <a:latin typeface="字魂59号-创粗黑" panose="00000500000000000000" pitchFamily="2" charset="-122"/>
                <a:ea typeface="+mn-ea"/>
              </a:endParaRPr>
            </a:p>
          </p:txBody>
        </p:sp>
        <p:sp>
          <p:nvSpPr>
            <p:cNvPr id="21" name="Freeform 13"/>
            <p:cNvSpPr>
              <a:spLocks noEditPoints="1"/>
            </p:cNvSpPr>
            <p:nvPr/>
          </p:nvSpPr>
          <p:spPr bwMode="auto">
            <a:xfrm>
              <a:off x="3787775" y="1641476"/>
              <a:ext cx="1565275" cy="1860550"/>
            </a:xfrm>
            <a:custGeom>
              <a:avLst/>
              <a:gdLst>
                <a:gd name="T0" fmla="*/ 113 w 415"/>
                <a:gd name="T1" fmla="*/ 190 h 493"/>
                <a:gd name="T2" fmla="*/ 208 w 415"/>
                <a:gd name="T3" fmla="*/ 275 h 493"/>
                <a:gd name="T4" fmla="*/ 208 w 415"/>
                <a:gd name="T5" fmla="*/ 275 h 493"/>
                <a:gd name="T6" fmla="*/ 208 w 415"/>
                <a:gd name="T7" fmla="*/ 275 h 493"/>
                <a:gd name="T8" fmla="*/ 303 w 415"/>
                <a:gd name="T9" fmla="*/ 190 h 493"/>
                <a:gd name="T10" fmla="*/ 324 w 415"/>
                <a:gd name="T11" fmla="*/ 165 h 493"/>
                <a:gd name="T12" fmla="*/ 315 w 415"/>
                <a:gd name="T13" fmla="*/ 132 h 493"/>
                <a:gd name="T14" fmla="*/ 209 w 415"/>
                <a:gd name="T15" fmla="*/ 0 h 493"/>
                <a:gd name="T16" fmla="*/ 208 w 415"/>
                <a:gd name="T17" fmla="*/ 0 h 493"/>
                <a:gd name="T18" fmla="*/ 207 w 415"/>
                <a:gd name="T19" fmla="*/ 0 h 493"/>
                <a:gd name="T20" fmla="*/ 101 w 415"/>
                <a:gd name="T21" fmla="*/ 132 h 493"/>
                <a:gd name="T22" fmla="*/ 91 w 415"/>
                <a:gd name="T23" fmla="*/ 165 h 493"/>
                <a:gd name="T24" fmla="*/ 113 w 415"/>
                <a:gd name="T25" fmla="*/ 190 h 493"/>
                <a:gd name="T26" fmla="*/ 153 w 415"/>
                <a:gd name="T27" fmla="*/ 91 h 493"/>
                <a:gd name="T28" fmla="*/ 158 w 415"/>
                <a:gd name="T29" fmla="*/ 111 h 493"/>
                <a:gd name="T30" fmla="*/ 193 w 415"/>
                <a:gd name="T31" fmla="*/ 83 h 493"/>
                <a:gd name="T32" fmla="*/ 295 w 415"/>
                <a:gd name="T33" fmla="*/ 134 h 493"/>
                <a:gd name="T34" fmla="*/ 294 w 415"/>
                <a:gd name="T35" fmla="*/ 142 h 493"/>
                <a:gd name="T36" fmla="*/ 208 w 415"/>
                <a:gd name="T37" fmla="*/ 255 h 493"/>
                <a:gd name="T38" fmla="*/ 123 w 415"/>
                <a:gd name="T39" fmla="*/ 147 h 493"/>
                <a:gd name="T40" fmla="*/ 153 w 415"/>
                <a:gd name="T41" fmla="*/ 91 h 493"/>
                <a:gd name="T42" fmla="*/ 364 w 415"/>
                <a:gd name="T43" fmla="*/ 292 h 493"/>
                <a:gd name="T44" fmla="*/ 288 w 415"/>
                <a:gd name="T45" fmla="*/ 259 h 493"/>
                <a:gd name="T46" fmla="*/ 208 w 415"/>
                <a:gd name="T47" fmla="*/ 297 h 493"/>
                <a:gd name="T48" fmla="*/ 208 w 415"/>
                <a:gd name="T49" fmla="*/ 297 h 493"/>
                <a:gd name="T50" fmla="*/ 127 w 415"/>
                <a:gd name="T51" fmla="*/ 259 h 493"/>
                <a:gd name="T52" fmla="*/ 51 w 415"/>
                <a:gd name="T53" fmla="*/ 292 h 493"/>
                <a:gd name="T54" fmla="*/ 0 w 415"/>
                <a:gd name="T55" fmla="*/ 459 h 493"/>
                <a:gd name="T56" fmla="*/ 10 w 415"/>
                <a:gd name="T57" fmla="*/ 483 h 493"/>
                <a:gd name="T58" fmla="*/ 34 w 415"/>
                <a:gd name="T59" fmla="*/ 493 h 493"/>
                <a:gd name="T60" fmla="*/ 381 w 415"/>
                <a:gd name="T61" fmla="*/ 493 h 493"/>
                <a:gd name="T62" fmla="*/ 405 w 415"/>
                <a:gd name="T63" fmla="*/ 483 h 493"/>
                <a:gd name="T64" fmla="*/ 415 w 415"/>
                <a:gd name="T65" fmla="*/ 459 h 493"/>
                <a:gd name="T66" fmla="*/ 364 w 415"/>
                <a:gd name="T67"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5" h="493">
                  <a:moveTo>
                    <a:pt x="113" y="190"/>
                  </a:moveTo>
                  <a:cubicBezTo>
                    <a:pt x="141" y="275"/>
                    <a:pt x="206" y="275"/>
                    <a:pt x="208" y="275"/>
                  </a:cubicBezTo>
                  <a:cubicBezTo>
                    <a:pt x="208" y="275"/>
                    <a:pt x="208" y="275"/>
                    <a:pt x="208" y="275"/>
                  </a:cubicBezTo>
                  <a:cubicBezTo>
                    <a:pt x="208" y="275"/>
                    <a:pt x="208" y="275"/>
                    <a:pt x="208" y="275"/>
                  </a:cubicBezTo>
                  <a:cubicBezTo>
                    <a:pt x="210" y="275"/>
                    <a:pt x="275" y="275"/>
                    <a:pt x="303" y="190"/>
                  </a:cubicBezTo>
                  <a:cubicBezTo>
                    <a:pt x="307" y="189"/>
                    <a:pt x="317" y="184"/>
                    <a:pt x="324" y="165"/>
                  </a:cubicBezTo>
                  <a:cubicBezTo>
                    <a:pt x="332" y="143"/>
                    <a:pt x="318" y="134"/>
                    <a:pt x="315" y="132"/>
                  </a:cubicBezTo>
                  <a:cubicBezTo>
                    <a:pt x="326" y="3"/>
                    <a:pt x="220" y="0"/>
                    <a:pt x="209" y="0"/>
                  </a:cubicBezTo>
                  <a:cubicBezTo>
                    <a:pt x="208" y="0"/>
                    <a:pt x="208" y="0"/>
                    <a:pt x="208" y="0"/>
                  </a:cubicBezTo>
                  <a:cubicBezTo>
                    <a:pt x="208" y="0"/>
                    <a:pt x="208" y="0"/>
                    <a:pt x="207" y="0"/>
                  </a:cubicBezTo>
                  <a:cubicBezTo>
                    <a:pt x="196" y="0"/>
                    <a:pt x="90" y="3"/>
                    <a:pt x="101" y="132"/>
                  </a:cubicBezTo>
                  <a:cubicBezTo>
                    <a:pt x="98" y="134"/>
                    <a:pt x="84" y="143"/>
                    <a:pt x="91" y="165"/>
                  </a:cubicBezTo>
                  <a:cubicBezTo>
                    <a:pt x="98" y="184"/>
                    <a:pt x="109" y="189"/>
                    <a:pt x="113" y="190"/>
                  </a:cubicBezTo>
                  <a:close/>
                  <a:moveTo>
                    <a:pt x="153" y="91"/>
                  </a:moveTo>
                  <a:cubicBezTo>
                    <a:pt x="153" y="91"/>
                    <a:pt x="158" y="98"/>
                    <a:pt x="158" y="111"/>
                  </a:cubicBezTo>
                  <a:cubicBezTo>
                    <a:pt x="158" y="111"/>
                    <a:pt x="177" y="108"/>
                    <a:pt x="193" y="83"/>
                  </a:cubicBezTo>
                  <a:cubicBezTo>
                    <a:pt x="193" y="83"/>
                    <a:pt x="231" y="128"/>
                    <a:pt x="295" y="134"/>
                  </a:cubicBezTo>
                  <a:cubicBezTo>
                    <a:pt x="294" y="137"/>
                    <a:pt x="294" y="139"/>
                    <a:pt x="294" y="142"/>
                  </a:cubicBezTo>
                  <a:cubicBezTo>
                    <a:pt x="279" y="253"/>
                    <a:pt x="211" y="255"/>
                    <a:pt x="208" y="255"/>
                  </a:cubicBezTo>
                  <a:cubicBezTo>
                    <a:pt x="205" y="255"/>
                    <a:pt x="139" y="253"/>
                    <a:pt x="123" y="147"/>
                  </a:cubicBezTo>
                  <a:cubicBezTo>
                    <a:pt x="124" y="134"/>
                    <a:pt x="130" y="110"/>
                    <a:pt x="153" y="91"/>
                  </a:cubicBezTo>
                  <a:close/>
                  <a:moveTo>
                    <a:pt x="364" y="292"/>
                  </a:moveTo>
                  <a:cubicBezTo>
                    <a:pt x="344" y="273"/>
                    <a:pt x="316" y="264"/>
                    <a:pt x="288" y="259"/>
                  </a:cubicBezTo>
                  <a:cubicBezTo>
                    <a:pt x="253" y="297"/>
                    <a:pt x="211" y="297"/>
                    <a:pt x="208" y="297"/>
                  </a:cubicBezTo>
                  <a:cubicBezTo>
                    <a:pt x="208" y="297"/>
                    <a:pt x="208" y="297"/>
                    <a:pt x="208" y="297"/>
                  </a:cubicBezTo>
                  <a:cubicBezTo>
                    <a:pt x="205" y="297"/>
                    <a:pt x="163" y="297"/>
                    <a:pt x="127" y="259"/>
                  </a:cubicBezTo>
                  <a:cubicBezTo>
                    <a:pt x="100" y="264"/>
                    <a:pt x="71" y="273"/>
                    <a:pt x="51" y="292"/>
                  </a:cubicBezTo>
                  <a:cubicBezTo>
                    <a:pt x="7" y="333"/>
                    <a:pt x="1" y="386"/>
                    <a:pt x="0" y="459"/>
                  </a:cubicBezTo>
                  <a:cubicBezTo>
                    <a:pt x="0" y="468"/>
                    <a:pt x="3" y="476"/>
                    <a:pt x="10" y="483"/>
                  </a:cubicBezTo>
                  <a:cubicBezTo>
                    <a:pt x="16" y="489"/>
                    <a:pt x="25" y="493"/>
                    <a:pt x="34" y="493"/>
                  </a:cubicBezTo>
                  <a:cubicBezTo>
                    <a:pt x="381" y="493"/>
                    <a:pt x="381" y="493"/>
                    <a:pt x="381" y="493"/>
                  </a:cubicBezTo>
                  <a:cubicBezTo>
                    <a:pt x="390" y="493"/>
                    <a:pt x="399" y="489"/>
                    <a:pt x="405" y="483"/>
                  </a:cubicBezTo>
                  <a:cubicBezTo>
                    <a:pt x="412" y="476"/>
                    <a:pt x="415" y="468"/>
                    <a:pt x="415" y="459"/>
                  </a:cubicBezTo>
                  <a:cubicBezTo>
                    <a:pt x="414" y="386"/>
                    <a:pt x="409" y="333"/>
                    <a:pt x="364" y="292"/>
                  </a:cubicBezTo>
                  <a:close/>
                </a:path>
              </a:pathLst>
            </a:custGeom>
            <a:solidFill>
              <a:srgbClr val="FFC000"/>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2400" b="0" i="0" u="none" strike="noStrike" kern="1200" cap="none" spc="0" normalizeH="0" baseline="0" noProof="0" dirty="0">
                <a:ln>
                  <a:noFill/>
                </a:ln>
                <a:solidFill>
                  <a:srgbClr val="262626"/>
                </a:solidFill>
                <a:effectLst/>
                <a:uLnTx/>
                <a:uFillTx/>
                <a:latin typeface="字魂59号-创粗黑" panose="00000500000000000000" pitchFamily="2" charset="-122"/>
                <a:ea typeface="+mn-ea"/>
              </a:endParaRPr>
            </a:p>
          </p:txBody>
        </p:sp>
      </p:grpSp>
      <p:sp>
        <p:nvSpPr>
          <p:cNvPr id="24" name="Freeform 26"/>
          <p:cNvSpPr>
            <a:spLocks noEditPoints="1"/>
          </p:cNvSpPr>
          <p:nvPr/>
        </p:nvSpPr>
        <p:spPr bwMode="auto">
          <a:xfrm flipH="1">
            <a:off x="7701820" y="3249573"/>
            <a:ext cx="1612505" cy="1928276"/>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FFC000"/>
          </a:solidFill>
          <a:ln>
            <a:noFill/>
          </a:ln>
        </p:spPr>
        <p:txBody>
          <a:bodyPr lIns="162560" tIns="81280" rIns="162560" bIns="8128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3200" b="0" i="0" u="none" strike="noStrike" kern="1200" cap="none" spc="0" normalizeH="0" baseline="0" noProof="0" dirty="0">
              <a:ln>
                <a:noFill/>
              </a:ln>
              <a:solidFill>
                <a:srgbClr val="262626"/>
              </a:solidFill>
              <a:effectLst/>
              <a:uLnTx/>
              <a:uFillTx/>
              <a:latin typeface="字魂59号-创粗黑" panose="00000500000000000000" pitchFamily="2" charset="-122"/>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注意事项</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2" name="文本框 1"/>
          <p:cNvSpPr txBox="1"/>
          <p:nvPr/>
        </p:nvSpPr>
        <p:spPr>
          <a:xfrm>
            <a:off x="2087217" y="2047461"/>
            <a:ext cx="5297557" cy="3230245"/>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zh-CN" altLang="en-US" sz="2800" b="1" dirty="0">
                <a:solidFill>
                  <a:schemeClr val="tx1">
                    <a:lumMod val="95000"/>
                    <a:lumOff val="5000"/>
                  </a:schemeClr>
                </a:solidFill>
                <a:latin typeface="思源黑体 CN Medium" pitchFamily="34" charset="-122"/>
                <a:ea typeface="思源黑体 CN Medium" pitchFamily="34" charset="-122"/>
              </a:rPr>
              <a:t>粒度</a:t>
            </a:r>
            <a:endParaRPr lang="en-US" altLang="zh-CN" sz="2800" b="1" dirty="0">
              <a:solidFill>
                <a:schemeClr val="tx1">
                  <a:lumMod val="95000"/>
                  <a:lumOff val="5000"/>
                </a:schemeClr>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800" b="1" dirty="0">
                <a:solidFill>
                  <a:schemeClr val="tx1">
                    <a:lumMod val="95000"/>
                    <a:lumOff val="5000"/>
                  </a:schemeClr>
                </a:solidFill>
                <a:latin typeface="思源黑体 CN Medium" pitchFamily="34" charset="-122"/>
                <a:ea typeface="思源黑体 CN Medium" pitchFamily="34" charset="-122"/>
              </a:rPr>
              <a:t>目的</a:t>
            </a:r>
            <a:endParaRPr lang="en-US" altLang="zh-CN" sz="2800" b="1" dirty="0">
              <a:solidFill>
                <a:schemeClr val="tx1">
                  <a:lumMod val="95000"/>
                  <a:lumOff val="5000"/>
                </a:schemeClr>
              </a:solidFill>
              <a:latin typeface="思源黑体 CN Medium" pitchFamily="34" charset="-122"/>
              <a:ea typeface="思源黑体 CN Medium" pitchFamily="34" charset="-122"/>
            </a:endParaRPr>
          </a:p>
          <a:p>
            <a:pPr marL="342900" indent="-342900">
              <a:lnSpc>
                <a:spcPct val="150000"/>
              </a:lnSpc>
              <a:buFont typeface="Arial" panose="020B0604020202090204" pitchFamily="34" charset="0"/>
              <a:buChar char="•"/>
            </a:pPr>
            <a:r>
              <a:rPr lang="zh-CN" altLang="en-US" sz="2800" b="1" dirty="0">
                <a:solidFill>
                  <a:schemeClr val="tx1">
                    <a:lumMod val="95000"/>
                    <a:lumOff val="5000"/>
                  </a:schemeClr>
                </a:solidFill>
                <a:latin typeface="思源黑体 CN Medium" pitchFamily="34" charset="-122"/>
                <a:ea typeface="思源黑体 CN Medium" pitchFamily="34" charset="-122"/>
              </a:rPr>
              <a:t>分层</a:t>
            </a:r>
            <a:r>
              <a:rPr lang="en-US" altLang="zh-CN" sz="2800" b="1" dirty="0">
                <a:solidFill>
                  <a:schemeClr val="tx1">
                    <a:lumMod val="95000"/>
                    <a:lumOff val="5000"/>
                  </a:schemeClr>
                </a:solidFill>
                <a:latin typeface="思源黑体 CN Medium" pitchFamily="34" charset="-122"/>
                <a:ea typeface="思源黑体 CN Medium" pitchFamily="34" charset="-122"/>
              </a:rPr>
              <a:t>/</a:t>
            </a:r>
            <a:r>
              <a:rPr lang="zh-CN" altLang="en-US" sz="2800" b="1" dirty="0">
                <a:solidFill>
                  <a:schemeClr val="tx1">
                    <a:lumMod val="95000"/>
                    <a:lumOff val="5000"/>
                  </a:schemeClr>
                </a:solidFill>
                <a:latin typeface="思源黑体 CN Medium" pitchFamily="34" charset="-122"/>
                <a:ea typeface="思源黑体 CN Medium" pitchFamily="34" charset="-122"/>
              </a:rPr>
              <a:t>分级方法</a:t>
            </a:r>
            <a:endParaRPr lang="en-US" altLang="zh-CN" sz="2800" b="1" dirty="0">
              <a:solidFill>
                <a:schemeClr val="tx1">
                  <a:lumMod val="95000"/>
                  <a:lumOff val="5000"/>
                </a:schemeClr>
              </a:solidFill>
              <a:latin typeface="思源黑体 CN Medium" pitchFamily="34" charset="-122"/>
              <a:ea typeface="思源黑体 CN Medium" pitchFamily="34" charset="-122"/>
            </a:endParaRPr>
          </a:p>
          <a:p>
            <a:pPr>
              <a:lnSpc>
                <a:spcPct val="150000"/>
              </a:lnSpc>
            </a:pPr>
            <a:endParaRPr lang="en-US" altLang="zh-CN" sz="2800" b="1" dirty="0">
              <a:solidFill>
                <a:schemeClr val="tx1">
                  <a:lumMod val="95000"/>
                  <a:lumOff val="5000"/>
                </a:schemeClr>
              </a:solidFill>
              <a:latin typeface="思源黑体 CN Medium" pitchFamily="34" charset="-122"/>
              <a:ea typeface="思源黑体 CN Medium" pitchFamily="34" charset="-122"/>
            </a:endParaRPr>
          </a:p>
          <a:p>
            <a:pPr>
              <a:lnSpc>
                <a:spcPct val="150000"/>
              </a:lnSpc>
            </a:pPr>
            <a:r>
              <a:rPr lang="zh-CN" altLang="en-US" sz="2400" dirty="0">
                <a:solidFill>
                  <a:schemeClr val="bg1">
                    <a:lumMod val="50000"/>
                  </a:schemeClr>
                </a:solidFill>
                <a:latin typeface="思源黑体 CN Medium" pitchFamily="34" charset="-122"/>
                <a:ea typeface="思源黑体 CN Medium" pitchFamily="34" charset="-122"/>
              </a:rPr>
              <a:t>注意：不是描述，重在区分</a:t>
            </a:r>
            <a:endParaRPr lang="en-US" altLang="zh-CN" sz="2400" dirty="0">
              <a:solidFill>
                <a:schemeClr val="bg1">
                  <a:lumMod val="50000"/>
                </a:schemeClr>
              </a:solidFill>
              <a:latin typeface="思源黑体 CN Medium" pitchFamily="34" charset="-122"/>
              <a:ea typeface="思源黑体 CN Medium" pitchFamily="34" charset="-122"/>
            </a:endParaRPr>
          </a:p>
        </p:txBody>
      </p:sp>
      <p:sp>
        <p:nvSpPr>
          <p:cNvPr id="15" name="矩形 14"/>
          <p:cNvSpPr/>
          <p:nvPr/>
        </p:nvSpPr>
        <p:spPr>
          <a:xfrm>
            <a:off x="639295" y="987536"/>
            <a:ext cx="886781" cy="646331"/>
          </a:xfrm>
          <a:prstGeom prst="rect">
            <a:avLst/>
          </a:prstGeom>
        </p:spPr>
        <p:txBody>
          <a:bodyPr wrap="none">
            <a:spAutoFit/>
          </a:bodyPr>
          <a:lstStyle/>
          <a:p>
            <a:r>
              <a:rPr lang="en-US" altLang="zh-CN" sz="3600" b="1" dirty="0">
                <a:solidFill>
                  <a:schemeClr val="bg1"/>
                </a:solidFill>
                <a:latin typeface="+mj-ea"/>
                <a:ea typeface="+mj-ea"/>
              </a:rPr>
              <a:t>1.3</a:t>
            </a:r>
            <a:endParaRPr lang="zh-CN" altLang="en-US" sz="3600" b="1" dirty="0">
              <a:solidFill>
                <a:schemeClr val="bg1"/>
              </a:solidFill>
              <a:latin typeface="+mj-ea"/>
              <a:ea typeface="+mj-ea"/>
            </a:endParaRPr>
          </a:p>
        </p:txBody>
      </p:sp>
    </p:spTree>
  </p:cSld>
  <p:clrMapOvr>
    <a:masterClrMapping/>
  </p:clrMapOvr>
</p:sld>
</file>

<file path=ppt/tags/tag1.xml><?xml version="1.0" encoding="utf-8"?>
<p:tagLst xmlns:p="http://schemas.openxmlformats.org/presentationml/2006/main">
  <p:tag name="KSO_WM_UNIT_TABLE_BEAUTIFY" val="smartTable{ec62e8ff-9034-4cd8-a85d-1de498285090}"/>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E3D2D"/>
      </a:dk2>
      <a:lt2>
        <a:srgbClr val="CAF278"/>
      </a:lt2>
      <a:accent1>
        <a:srgbClr val="94C600"/>
      </a:accent1>
      <a:accent2>
        <a:srgbClr val="71685A"/>
      </a:accent2>
      <a:accent3>
        <a:srgbClr val="E68200"/>
      </a:accent3>
      <a:accent4>
        <a:srgbClr val="909465"/>
      </a:accent4>
      <a:accent5>
        <a:srgbClr val="956B43"/>
      </a:accent5>
      <a:accent6>
        <a:srgbClr val="FEA022"/>
      </a:accent6>
      <a:hlink>
        <a:srgbClr val="E68200"/>
      </a:hlink>
      <a:folHlink>
        <a:srgbClr val="FFA94A"/>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400" dirty="0" smtClean="0">
            <a:latin typeface="思源黑体 CN Medium" pitchFamily="34" charset="-122"/>
            <a:ea typeface="思源黑体 CN Medium"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2456</Words>
  <Application>WPS 演示</Application>
  <PresentationFormat>宽屏</PresentationFormat>
  <Paragraphs>552</Paragraphs>
  <Slides>29</Slides>
  <Notes>14</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29</vt:i4>
      </vt:variant>
    </vt:vector>
  </HeadingPairs>
  <TitlesOfParts>
    <vt:vector size="52" baseType="lpstr">
      <vt:lpstr>Arial</vt:lpstr>
      <vt:lpstr>方正书宋_GBK</vt:lpstr>
      <vt:lpstr>Wingdings</vt:lpstr>
      <vt:lpstr>思源黑体 CN Medium</vt:lpstr>
      <vt:lpstr>苹方-简</vt:lpstr>
      <vt:lpstr>微软雅黑</vt:lpstr>
      <vt:lpstr>汉仪旗黑</vt:lpstr>
      <vt:lpstr>Wingdings 3</vt:lpstr>
      <vt:lpstr>黑体</vt:lpstr>
      <vt:lpstr>汉仪中黑KW</vt:lpstr>
      <vt:lpstr>字魂59号-创粗黑</vt:lpstr>
      <vt:lpstr>Roboto Condensed Light</vt:lpstr>
      <vt:lpstr>思源黑体 CN Medium</vt:lpstr>
      <vt:lpstr>宋体</vt:lpstr>
      <vt:lpstr>Arial Unicode MS</vt:lpstr>
      <vt:lpstr>Arial Black</vt:lpstr>
      <vt:lpstr>等线</vt:lpstr>
      <vt:lpstr>汉仪中等线KW</vt:lpstr>
      <vt:lpstr>굴림</vt:lpstr>
      <vt:lpstr>汉仪书宋二KW</vt:lpstr>
      <vt:lpstr>Calibri</vt:lpstr>
      <vt:lpstr>Helvetica Neue</vt:lpstr>
      <vt:lpstr>Office 主题​​</vt:lpstr>
      <vt:lpstr> -从构建到产品运营实战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POINT.小数点数据 VBA for Excel（初级）</dc:title>
  <dc:creator>lijuan yao</dc:creator>
  <cp:lastModifiedBy>zhangchunyao</cp:lastModifiedBy>
  <cp:revision>860</cp:revision>
  <dcterms:created xsi:type="dcterms:W3CDTF">2022-01-17T12:31:25Z</dcterms:created>
  <dcterms:modified xsi:type="dcterms:W3CDTF">2022-01-17T12:31:25Z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C19B4CDCD85E43C481242D9622EA4F59</vt:lpwstr>
  </property>
  <property fmtid="{D5CDD505-2E9C-101B-9397-08002B2CF9AE}" pid="3" name="KSOProductBuildVer">
    <vt:lpwstr>2052-3.8.1.6116</vt:lpwstr>
  </property>
</Properties>
</file>